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84" r:id="rId3"/>
    <p:sldId id="274" r:id="rId4"/>
    <p:sldId id="285" r:id="rId5"/>
    <p:sldId id="287" r:id="rId6"/>
    <p:sldId id="290" r:id="rId7"/>
  </p:sldIdLst>
  <p:sldSz cx="12192000" cy="6858000"/>
  <p:notesSz cx="6797675" cy="98742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howGuides="1">
      <p:cViewPr varScale="1">
        <p:scale>
          <a:sx n="59" d="100"/>
          <a:sy n="59" d="100"/>
        </p:scale>
        <p:origin x="212" y="60"/>
      </p:cViewPr>
      <p:guideLst>
        <p:guide orient="horz" pos="2183"/>
        <p:guide pos="3840"/>
      </p:guideLst>
    </p:cSldViewPr>
  </p:slideViewPr>
  <p:outlineViewPr>
    <p:cViewPr>
      <p:scale>
        <a:sx n="33" d="100"/>
        <a:sy n="33" d="100"/>
      </p:scale>
      <p:origin x="0" y="-432"/>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49" d="100"/>
          <a:sy n="49" d="100"/>
        </p:scale>
        <p:origin x="2732"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31" tIns="45715" rIns="91431" bIns="45715"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5300"/>
          </a:xfrm>
          <a:prstGeom prst="rect">
            <a:avLst/>
          </a:prstGeom>
        </p:spPr>
        <p:txBody>
          <a:bodyPr vert="horz" lIns="91431" tIns="45715" rIns="91431" bIns="45715" rtlCol="0"/>
          <a:lstStyle>
            <a:lvl1pPr algn="r">
              <a:defRPr sz="1200"/>
            </a:lvl1pPr>
          </a:lstStyle>
          <a:p>
            <a:fld id="{EC37DFB8-66C3-40AD-B708-DDD2A99F9718}" type="datetimeFigureOut">
              <a:rPr lang="en-GB" smtClean="0"/>
              <a:t>08/04/2020</a:t>
            </a:fld>
            <a:endParaRPr lang="en-GB"/>
          </a:p>
        </p:txBody>
      </p:sp>
      <p:sp>
        <p:nvSpPr>
          <p:cNvPr id="4" name="Footer Placeholder 3"/>
          <p:cNvSpPr>
            <a:spLocks noGrp="1"/>
          </p:cNvSpPr>
          <p:nvPr>
            <p:ph type="ftr" sz="quarter" idx="2"/>
          </p:nvPr>
        </p:nvSpPr>
        <p:spPr>
          <a:xfrm>
            <a:off x="0" y="9378950"/>
            <a:ext cx="2946400" cy="495300"/>
          </a:xfrm>
          <a:prstGeom prst="rect">
            <a:avLst/>
          </a:prstGeom>
        </p:spPr>
        <p:txBody>
          <a:bodyPr vert="horz" lIns="91431" tIns="45715" rIns="91431" bIns="45715"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31" tIns="45715" rIns="91431" bIns="45715" rtlCol="0" anchor="b"/>
          <a:lstStyle>
            <a:lvl1pPr algn="r">
              <a:defRPr sz="1200"/>
            </a:lvl1pPr>
          </a:lstStyle>
          <a:p>
            <a:fld id="{9902B6B4-7FA7-4C9C-A1EE-BC04484791FF}" type="slidenum">
              <a:rPr lang="en-GB" smtClean="0"/>
              <a:t>‹Nº›</a:t>
            </a:fld>
            <a:endParaRPr lang="en-GB"/>
          </a:p>
        </p:txBody>
      </p:sp>
    </p:spTree>
    <p:extLst>
      <p:ext uri="{BB962C8B-B14F-4D97-AF65-F5344CB8AC3E}">
        <p14:creationId xmlns:p14="http://schemas.microsoft.com/office/powerpoint/2010/main" val="2852374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5427"/>
          </a:xfrm>
          <a:prstGeom prst="rect">
            <a:avLst/>
          </a:prstGeom>
        </p:spPr>
        <p:txBody>
          <a:bodyPr vert="horz" lIns="91431" tIns="45715" rIns="91431" bIns="45715" rtlCol="0"/>
          <a:lstStyle>
            <a:lvl1pPr algn="l">
              <a:defRPr sz="1200"/>
            </a:lvl1pPr>
          </a:lstStyle>
          <a:p>
            <a:endParaRPr lang="en-GB" dirty="0"/>
          </a:p>
        </p:txBody>
      </p:sp>
      <p:sp>
        <p:nvSpPr>
          <p:cNvPr id="3" name="Date Placeholder 2"/>
          <p:cNvSpPr>
            <a:spLocks noGrp="1"/>
          </p:cNvSpPr>
          <p:nvPr>
            <p:ph type="dt" idx="1"/>
          </p:nvPr>
        </p:nvSpPr>
        <p:spPr>
          <a:xfrm>
            <a:off x="3850443" y="1"/>
            <a:ext cx="2945659" cy="495427"/>
          </a:xfrm>
          <a:prstGeom prst="rect">
            <a:avLst/>
          </a:prstGeom>
        </p:spPr>
        <p:txBody>
          <a:bodyPr vert="horz" lIns="91431" tIns="45715" rIns="91431" bIns="45715" rtlCol="0"/>
          <a:lstStyle>
            <a:lvl1pPr algn="r">
              <a:defRPr sz="1200"/>
            </a:lvl1pPr>
          </a:lstStyle>
          <a:p>
            <a:fld id="{2E90EC1E-67F6-4BF7-B3CB-F11086A27F96}" type="datetimeFigureOut">
              <a:rPr lang="en-GB" smtClean="0"/>
              <a:t>08/04/2020</a:t>
            </a:fld>
            <a:endParaRPr lang="en-GB" dirty="0"/>
          </a:p>
        </p:txBody>
      </p:sp>
      <p:sp>
        <p:nvSpPr>
          <p:cNvPr id="4" name="Slide Image Placeholder 3"/>
          <p:cNvSpPr>
            <a:spLocks noGrp="1" noRot="1" noChangeAspect="1"/>
          </p:cNvSpPr>
          <p:nvPr>
            <p:ph type="sldImg" idx="2"/>
          </p:nvPr>
        </p:nvSpPr>
        <p:spPr>
          <a:xfrm>
            <a:off x="434975" y="1233488"/>
            <a:ext cx="5927725" cy="3333750"/>
          </a:xfrm>
          <a:prstGeom prst="rect">
            <a:avLst/>
          </a:prstGeom>
          <a:noFill/>
          <a:ln w="12700">
            <a:solidFill>
              <a:prstClr val="black"/>
            </a:solidFill>
          </a:ln>
        </p:spPr>
        <p:txBody>
          <a:bodyPr vert="horz" lIns="91431" tIns="45715" rIns="91431" bIns="45715" rtlCol="0" anchor="ctr"/>
          <a:lstStyle/>
          <a:p>
            <a:endParaRPr lang="en-GB" dirty="0"/>
          </a:p>
        </p:txBody>
      </p:sp>
      <p:sp>
        <p:nvSpPr>
          <p:cNvPr id="5" name="Notes Placeholder 4"/>
          <p:cNvSpPr>
            <a:spLocks noGrp="1"/>
          </p:cNvSpPr>
          <p:nvPr>
            <p:ph type="body" sz="quarter" idx="3"/>
          </p:nvPr>
        </p:nvSpPr>
        <p:spPr>
          <a:xfrm>
            <a:off x="679768" y="4751983"/>
            <a:ext cx="5438140" cy="3887986"/>
          </a:xfrm>
          <a:prstGeom prst="rect">
            <a:avLst/>
          </a:prstGeom>
        </p:spPr>
        <p:txBody>
          <a:bodyPr vert="horz" lIns="91431" tIns="45715" rIns="91431" bIns="457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378824"/>
            <a:ext cx="2945659" cy="495426"/>
          </a:xfrm>
          <a:prstGeom prst="rect">
            <a:avLst/>
          </a:prstGeom>
        </p:spPr>
        <p:txBody>
          <a:bodyPr vert="horz" lIns="91431" tIns="45715" rIns="91431" bIns="45715"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378824"/>
            <a:ext cx="2945659" cy="495426"/>
          </a:xfrm>
          <a:prstGeom prst="rect">
            <a:avLst/>
          </a:prstGeom>
        </p:spPr>
        <p:txBody>
          <a:bodyPr vert="horz" lIns="91431" tIns="45715" rIns="91431" bIns="45715" rtlCol="0" anchor="b"/>
          <a:lstStyle>
            <a:lvl1pPr algn="r">
              <a:defRPr sz="1200"/>
            </a:lvl1pPr>
          </a:lstStyle>
          <a:p>
            <a:fld id="{FA2EBA28-17B1-444E-94ED-2C9CF41D1808}" type="slidenum">
              <a:rPr lang="en-GB" smtClean="0"/>
              <a:t>‹Nº›</a:t>
            </a:fld>
            <a:endParaRPr lang="en-GB" dirty="0"/>
          </a:p>
        </p:txBody>
      </p:sp>
    </p:spTree>
    <p:extLst>
      <p:ext uri="{BB962C8B-B14F-4D97-AF65-F5344CB8AC3E}">
        <p14:creationId xmlns:p14="http://schemas.microsoft.com/office/powerpoint/2010/main" val="1214212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2EBA28-17B1-444E-94ED-2C9CF41D1808}" type="slidenum">
              <a:rPr lang="en-GB" smtClean="0"/>
              <a:t>1</a:t>
            </a:fld>
            <a:endParaRPr lang="en-GB" dirty="0"/>
          </a:p>
        </p:txBody>
      </p:sp>
    </p:spTree>
    <p:extLst>
      <p:ext uri="{BB962C8B-B14F-4D97-AF65-F5344CB8AC3E}">
        <p14:creationId xmlns:p14="http://schemas.microsoft.com/office/powerpoint/2010/main" val="428815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S-101 is the new product specification for Electronic Navigational Chart (ENC) datasets based on the overarching S-100 framework standard. The development of S-101 reflects the experience of</a:t>
            </a:r>
          </a:p>
          <a:p>
            <a:r>
              <a:rPr lang="en-GB" dirty="0" smtClean="0"/>
              <a:t>stakeholder feedback with regard to the current limitations of S-57 based ENCs. The ultimate goal is that an S-101 ENC will provide the base chart layer in ECDIS for S-100 integrated products and the underpinning of e-navigation. Its full potential will be realised as other types of products used within the maritime domain, such as aids to navigation, vessel traffic services, oceanography and meteorology, etc., adopt the concept and develop interoperable products and services modelled along the S-100 framework as well.</a:t>
            </a:r>
            <a:endParaRPr lang="en-GB" dirty="0"/>
          </a:p>
        </p:txBody>
      </p:sp>
      <p:sp>
        <p:nvSpPr>
          <p:cNvPr id="4" name="Slide Number Placeholder 3"/>
          <p:cNvSpPr>
            <a:spLocks noGrp="1"/>
          </p:cNvSpPr>
          <p:nvPr>
            <p:ph type="sldNum" sz="quarter" idx="10"/>
          </p:nvPr>
        </p:nvSpPr>
        <p:spPr/>
        <p:txBody>
          <a:bodyPr/>
          <a:lstStyle/>
          <a:p>
            <a:fld id="{FA2EBA28-17B1-444E-94ED-2C9CF41D1808}" type="slidenum">
              <a:rPr lang="en-GB" smtClean="0"/>
              <a:t>2</a:t>
            </a:fld>
            <a:endParaRPr lang="en-GB" dirty="0"/>
          </a:p>
        </p:txBody>
      </p:sp>
    </p:spTree>
    <p:extLst>
      <p:ext uri="{BB962C8B-B14F-4D97-AF65-F5344CB8AC3E}">
        <p14:creationId xmlns:p14="http://schemas.microsoft.com/office/powerpoint/2010/main" val="3502561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S-101 compliant ENCs are not a radical reengineering of the S-57 concept. S-101 retains most of the characteristics that are currently used in S-57 ENCs, but also improves those elements of S-57 that benefit from the flexible framework, which has been established under S-100 and aligned with the current ISO 19100 series of geospatial standards.</a:t>
            </a:r>
          </a:p>
          <a:p>
            <a:endParaRPr lang="en-GB" dirty="0" smtClean="0"/>
          </a:p>
        </p:txBody>
      </p:sp>
      <p:sp>
        <p:nvSpPr>
          <p:cNvPr id="4" name="Slide Number Placeholder 3"/>
          <p:cNvSpPr>
            <a:spLocks noGrp="1"/>
          </p:cNvSpPr>
          <p:nvPr>
            <p:ph type="sldNum" sz="quarter" idx="10"/>
          </p:nvPr>
        </p:nvSpPr>
        <p:spPr/>
        <p:txBody>
          <a:bodyPr/>
          <a:lstStyle/>
          <a:p>
            <a:fld id="{FA2EBA28-17B1-444E-94ED-2C9CF41D1808}" type="slidenum">
              <a:rPr lang="en-GB" smtClean="0"/>
              <a:t>3</a:t>
            </a:fld>
            <a:endParaRPr lang="en-GB" dirty="0"/>
          </a:p>
        </p:txBody>
      </p:sp>
    </p:spTree>
    <p:extLst>
      <p:ext uri="{BB962C8B-B14F-4D97-AF65-F5344CB8AC3E}">
        <p14:creationId xmlns:p14="http://schemas.microsoft.com/office/powerpoint/2010/main" val="971822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a:t>IHO S-101 ENC product specification will be technically ready and exhaustively tested for regular production of S-101 ENCs by the end of 2022. The IHO Council at its third session in October 2019 endorsed the concept of the regular production and distribution services for S-100 based products commencing with the provision of substantive geographic coverage of S-101 ENC in 2024 in parallel to the established production of S-57 </a:t>
            </a:r>
            <a:r>
              <a:rPr lang="en-GB" dirty="0" smtClean="0"/>
              <a:t>ENCs</a:t>
            </a:r>
          </a:p>
          <a:p>
            <a:endParaRPr lang="en-GB" dirty="0"/>
          </a:p>
          <a:p>
            <a:r>
              <a:rPr lang="en-GB" dirty="0" smtClean="0"/>
              <a:t>In </a:t>
            </a:r>
            <a:r>
              <a:rPr lang="en-GB" dirty="0"/>
              <a:t>order to maintain ECDIS devices already installed on SOLAS vessels which are technically not ready nor required to be upgraded to S-101 ENC compatibility, and to comply with the applicable IMO regulations pertaining to existing navigation equipment, identical geographic coverage will be provided for S-57 ENCs and S-101 ENCs for a transition period until there is no significant amount of legacy systems in the field and all ECDIS in operation have become S-101 compatible. </a:t>
            </a:r>
            <a:endParaRPr lang="en-GB" dirty="0" smtClean="0"/>
          </a:p>
          <a:p>
            <a:endParaRPr lang="en-GB" dirty="0"/>
          </a:p>
          <a:p>
            <a:endParaRPr lang="en-GB" dirty="0"/>
          </a:p>
        </p:txBody>
      </p:sp>
      <p:sp>
        <p:nvSpPr>
          <p:cNvPr id="4" name="Slide Number Placeholder 3"/>
          <p:cNvSpPr>
            <a:spLocks noGrp="1"/>
          </p:cNvSpPr>
          <p:nvPr>
            <p:ph type="sldNum" sz="quarter" idx="10"/>
          </p:nvPr>
        </p:nvSpPr>
        <p:spPr/>
        <p:txBody>
          <a:bodyPr/>
          <a:lstStyle/>
          <a:p>
            <a:fld id="{FA2EBA28-17B1-444E-94ED-2C9CF41D1808}" type="slidenum">
              <a:rPr lang="en-GB" smtClean="0"/>
              <a:t>4</a:t>
            </a:fld>
            <a:endParaRPr lang="en-GB" dirty="0"/>
          </a:p>
        </p:txBody>
      </p:sp>
    </p:spTree>
    <p:extLst>
      <p:ext uri="{BB962C8B-B14F-4D97-AF65-F5344CB8AC3E}">
        <p14:creationId xmlns:p14="http://schemas.microsoft.com/office/powerpoint/2010/main" val="245118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the 7</a:t>
            </a:r>
            <a:r>
              <a:rPr lang="en-GB" baseline="30000" dirty="0" smtClean="0"/>
              <a:t>th</a:t>
            </a:r>
            <a:r>
              <a:rPr lang="en-GB" dirty="0" smtClean="0"/>
              <a:t>  IMO Sub-Committee </a:t>
            </a:r>
            <a:r>
              <a:rPr lang="en-GB" dirty="0"/>
              <a:t>on Navigation, Communications and Search and Rescue 7</a:t>
            </a:r>
            <a:r>
              <a:rPr lang="en-GB" baseline="30000" dirty="0"/>
              <a:t>th</a:t>
            </a:r>
            <a:r>
              <a:rPr lang="en-GB" dirty="0"/>
              <a:t> Meeting</a:t>
            </a:r>
            <a:r>
              <a:rPr lang="en-GB" dirty="0" smtClean="0"/>
              <a:t> </a:t>
            </a:r>
            <a:r>
              <a:rPr lang="en-GB" dirty="0"/>
              <a:t>presenting a status of IHOʹs ECDIS-related standards and a roadmap for the introduction of the next generation of S-101 Electronic navigational charts (ENC); explaining the resulting implications for existing and new ECDIS installations; and proposing consideration of amendments to resolution MSC.232(82) on Revised Performance Standards for Electronic Chart Display and Information Systems (ECDIS) to include references to the S-100 framework and the Product Specification </a:t>
            </a:r>
            <a:r>
              <a:rPr lang="en-GB" dirty="0" smtClean="0"/>
              <a:t>S-101.  </a:t>
            </a:r>
            <a:r>
              <a:rPr lang="en-GB" dirty="0"/>
              <a:t>The Sub-Committee acknowledged the ongoing efforts of IHO to develop and test S-100 based data product specifications, as well as the proposed introduction of IHOʹs S-101 ENCs as a transfer standard for official charts in ECDIS.  NCSR 7 agreed that the amendments to resolution MSC.232(82) could be considered at the 8th session of NCSR in 2021 under the existing output on the Committee's post-biennial agenda on "Revision of ECDIS Guidance for good practice (MSC.1/Circ.1503/Rev.1</a:t>
            </a:r>
            <a:r>
              <a:rPr lang="en-GB" dirty="0" smtClean="0"/>
              <a:t>)"</a:t>
            </a:r>
            <a:endParaRPr lang="en-GB" dirty="0"/>
          </a:p>
        </p:txBody>
      </p:sp>
      <p:sp>
        <p:nvSpPr>
          <p:cNvPr id="4" name="Slide Number Placeholder 3"/>
          <p:cNvSpPr>
            <a:spLocks noGrp="1"/>
          </p:cNvSpPr>
          <p:nvPr>
            <p:ph type="sldNum" sz="quarter" idx="10"/>
          </p:nvPr>
        </p:nvSpPr>
        <p:spPr/>
        <p:txBody>
          <a:bodyPr/>
          <a:lstStyle/>
          <a:p>
            <a:fld id="{FA2EBA28-17B1-444E-94ED-2C9CF41D1808}" type="slidenum">
              <a:rPr lang="en-GB" smtClean="0"/>
              <a:t>5</a:t>
            </a:fld>
            <a:endParaRPr lang="en-GB" dirty="0"/>
          </a:p>
        </p:txBody>
      </p:sp>
    </p:spTree>
    <p:extLst>
      <p:ext uri="{BB962C8B-B14F-4D97-AF65-F5344CB8AC3E}">
        <p14:creationId xmlns:p14="http://schemas.microsoft.com/office/powerpoint/2010/main" val="2369560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2EBA28-17B1-444E-94ED-2C9CF41D1808}" type="slidenum">
              <a:rPr lang="en-GB" smtClean="0"/>
              <a:t>6</a:t>
            </a:fld>
            <a:endParaRPr lang="en-GB" dirty="0"/>
          </a:p>
        </p:txBody>
      </p:sp>
    </p:spTree>
    <p:extLst>
      <p:ext uri="{BB962C8B-B14F-4D97-AF65-F5344CB8AC3E}">
        <p14:creationId xmlns:p14="http://schemas.microsoft.com/office/powerpoint/2010/main" val="118091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smtClean="0"/>
              <a:t>Click to edit Master title style</a:t>
            </a:r>
            <a:endParaRPr lang="fr-F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‹Nº›</a:t>
            </a:fld>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319" y="0"/>
            <a:ext cx="3437937" cy="1145979"/>
          </a:xfrm>
          <a:prstGeom prst="rect">
            <a:avLst/>
          </a:prstGeom>
        </p:spPr>
      </p:pic>
    </p:spTree>
    <p:extLst>
      <p:ext uri="{BB962C8B-B14F-4D97-AF65-F5344CB8AC3E}">
        <p14:creationId xmlns:p14="http://schemas.microsoft.com/office/powerpoint/2010/main" val="25375494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‹Nº›</a:t>
            </a:fld>
            <a:endParaRPr lang="fr-FR" dirty="0"/>
          </a:p>
        </p:txBody>
      </p:sp>
    </p:spTree>
    <p:extLst>
      <p:ext uri="{BB962C8B-B14F-4D97-AF65-F5344CB8AC3E}">
        <p14:creationId xmlns:p14="http://schemas.microsoft.com/office/powerpoint/2010/main" val="373382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4" name="Date Placeholder 3"/>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‹Nº›</a:t>
            </a:fld>
            <a:endParaRPr lang="fr-FR" dirty="0"/>
          </a:p>
        </p:txBody>
      </p:sp>
      <p:grpSp>
        <p:nvGrpSpPr>
          <p:cNvPr id="7" name="Group 6"/>
          <p:cNvGrpSpPr/>
          <p:nvPr/>
        </p:nvGrpSpPr>
        <p:grpSpPr>
          <a:xfrm>
            <a:off x="-2" y="0"/>
            <a:ext cx="1884105" cy="1887824"/>
            <a:chOff x="-2" y="0"/>
            <a:chExt cx="1884105" cy="1887824"/>
          </a:xfrm>
        </p:grpSpPr>
        <p:grpSp>
          <p:nvGrpSpPr>
            <p:cNvPr id="8" name="Group 7"/>
            <p:cNvGrpSpPr/>
            <p:nvPr/>
          </p:nvGrpSpPr>
          <p:grpSpPr>
            <a:xfrm>
              <a:off x="-2" y="818"/>
              <a:ext cx="1884105" cy="1887006"/>
              <a:chOff x="-2" y="818"/>
              <a:chExt cx="1884105" cy="1887006"/>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566" y="818"/>
                <a:ext cx="944537" cy="94164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 y="942458"/>
                <a:ext cx="939567" cy="945366"/>
              </a:xfrm>
              <a:prstGeom prst="rect">
                <a:avLst/>
              </a:prstGeom>
            </p:spPr>
          </p:pic>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939567" cy="942458"/>
            </a:xfrm>
            <a:prstGeom prst="rect">
              <a:avLst/>
            </a:prstGeom>
          </p:spPr>
        </p:pic>
      </p:grpSp>
      <p:sp>
        <p:nvSpPr>
          <p:cNvPr id="13" name="Title 1"/>
          <p:cNvSpPr>
            <a:spLocks noGrp="1"/>
          </p:cNvSpPr>
          <p:nvPr>
            <p:ph type="title"/>
          </p:nvPr>
        </p:nvSpPr>
        <p:spPr>
          <a:xfrm>
            <a:off x="1879132" y="0"/>
            <a:ext cx="10312867" cy="883167"/>
          </a:xfrm>
        </p:spPr>
        <p:txBody>
          <a:bodyPr>
            <a:normAutofit/>
          </a:bodyPr>
          <a:lstStyle>
            <a:lvl1pPr>
              <a:defRPr sz="2400" cap="all" baseline="0">
                <a:latin typeface="Arial Black" panose="020B0A04020102020204" pitchFamily="34" charset="0"/>
                <a:cs typeface="Adobe Naskh Medium" panose="01010101010101010101" pitchFamily="50" charset="-78"/>
              </a:defRPr>
            </a:lvl1pPr>
          </a:lstStyle>
          <a:p>
            <a:r>
              <a:rPr lang="en-US" smtClean="0"/>
              <a:t>Click to edit Master title style</a:t>
            </a:r>
            <a:endParaRPr lang="fr-FR" dirty="0"/>
          </a:p>
        </p:txBody>
      </p:sp>
    </p:spTree>
    <p:extLst>
      <p:ext uri="{BB962C8B-B14F-4D97-AF65-F5344CB8AC3E}">
        <p14:creationId xmlns:p14="http://schemas.microsoft.com/office/powerpoint/2010/main" val="58510773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‹Nº›</a:t>
            </a:fld>
            <a:endParaRPr lang="fr-FR" dirty="0"/>
          </a:p>
        </p:txBody>
      </p:sp>
    </p:spTree>
    <p:extLst>
      <p:ext uri="{BB962C8B-B14F-4D97-AF65-F5344CB8AC3E}">
        <p14:creationId xmlns:p14="http://schemas.microsoft.com/office/powerpoint/2010/main" val="224687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46D0E966-1BD1-4C85-866E-DF3AF3395196}" type="slidenum">
              <a:rPr lang="fr-FR" smtClean="0"/>
              <a:t>‹Nº›</a:t>
            </a:fld>
            <a:endParaRPr lang="fr-FR" dirty="0"/>
          </a:p>
        </p:txBody>
      </p:sp>
    </p:spTree>
    <p:extLst>
      <p:ext uri="{BB962C8B-B14F-4D97-AF65-F5344CB8AC3E}">
        <p14:creationId xmlns:p14="http://schemas.microsoft.com/office/powerpoint/2010/main" val="148794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46D0E966-1BD1-4C85-866E-DF3AF3395196}" type="slidenum">
              <a:rPr lang="fr-FR" smtClean="0"/>
              <a:t>‹Nº›</a:t>
            </a:fld>
            <a:endParaRPr lang="fr-FR" dirty="0"/>
          </a:p>
        </p:txBody>
      </p:sp>
    </p:spTree>
    <p:extLst>
      <p:ext uri="{BB962C8B-B14F-4D97-AF65-F5344CB8AC3E}">
        <p14:creationId xmlns:p14="http://schemas.microsoft.com/office/powerpoint/2010/main" val="354980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46D0E966-1BD1-4C85-866E-DF3AF3395196}" type="slidenum">
              <a:rPr lang="fr-FR" smtClean="0"/>
              <a:t>‹Nº›</a:t>
            </a:fld>
            <a:endParaRPr lang="fr-FR" dirty="0"/>
          </a:p>
        </p:txBody>
      </p:sp>
    </p:spTree>
    <p:extLst>
      <p:ext uri="{BB962C8B-B14F-4D97-AF65-F5344CB8AC3E}">
        <p14:creationId xmlns:p14="http://schemas.microsoft.com/office/powerpoint/2010/main" val="19201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‹Nº›</a:t>
            </a:fld>
            <a:endParaRPr lang="fr-FR" dirty="0"/>
          </a:p>
        </p:txBody>
      </p:sp>
    </p:spTree>
    <p:extLst>
      <p:ext uri="{BB962C8B-B14F-4D97-AF65-F5344CB8AC3E}">
        <p14:creationId xmlns:p14="http://schemas.microsoft.com/office/powerpoint/2010/main" val="222331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fr-FR"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‹Nº›</a:t>
            </a:fld>
            <a:endParaRPr lang="fr-FR" dirty="0"/>
          </a:p>
        </p:txBody>
      </p:sp>
    </p:spTree>
    <p:extLst>
      <p:ext uri="{BB962C8B-B14F-4D97-AF65-F5344CB8AC3E}">
        <p14:creationId xmlns:p14="http://schemas.microsoft.com/office/powerpoint/2010/main" val="401433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72BEDD24-6168-4C6E-B4D2-E6B466BDF756}" type="datetimeFigureOut">
              <a:rPr lang="fr-FR" smtClean="0"/>
              <a:t>08/04/2020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‹Nº›</a:t>
            </a:fld>
            <a:endParaRPr lang="fr-FR" dirty="0"/>
          </a:p>
        </p:txBody>
      </p:sp>
    </p:spTree>
    <p:extLst>
      <p:ext uri="{BB962C8B-B14F-4D97-AF65-F5344CB8AC3E}">
        <p14:creationId xmlns:p14="http://schemas.microsoft.com/office/powerpoint/2010/main" val="218875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EDD24-6168-4C6E-B4D2-E6B466BDF756}" type="datetimeFigureOut">
              <a:rPr lang="fr-FR" smtClean="0"/>
              <a:t>08/04/2020</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0E966-1BD1-4C85-866E-DF3AF3395196}" type="slidenum">
              <a:rPr lang="fr-FR" smtClean="0"/>
              <a:t>‹Nº›</a:t>
            </a:fld>
            <a:endParaRPr lang="fr-FR" dirty="0"/>
          </a:p>
        </p:txBody>
      </p:sp>
    </p:spTree>
    <p:extLst>
      <p:ext uri="{BB962C8B-B14F-4D97-AF65-F5344CB8AC3E}">
        <p14:creationId xmlns:p14="http://schemas.microsoft.com/office/powerpoint/2010/main" val="1567501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jpeg"/><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3376"/>
            <a:ext cx="9144000" cy="1545696"/>
          </a:xfrm>
        </p:spPr>
        <p:txBody>
          <a:bodyPr>
            <a:normAutofit/>
          </a:bodyPr>
          <a:lstStyle/>
          <a:p>
            <a:r>
              <a:rPr lang="en-GB" sz="3600" dirty="0" smtClean="0"/>
              <a:t>Roadmap </a:t>
            </a:r>
            <a:r>
              <a:rPr lang="en-GB" sz="3600" dirty="0"/>
              <a:t>for the S-100 </a:t>
            </a:r>
            <a:r>
              <a:rPr lang="en-GB" sz="3600" dirty="0" smtClean="0"/>
              <a:t>Implementation</a:t>
            </a:r>
            <a:endParaRPr lang="en-GB" sz="3600" dirty="0"/>
          </a:p>
        </p:txBody>
      </p:sp>
      <p:sp>
        <p:nvSpPr>
          <p:cNvPr id="3" name="Subtitle 2"/>
          <p:cNvSpPr>
            <a:spLocks noGrp="1"/>
          </p:cNvSpPr>
          <p:nvPr>
            <p:ph type="subTitle" idx="1"/>
          </p:nvPr>
        </p:nvSpPr>
        <p:spPr/>
        <p:txBody>
          <a:bodyPr/>
          <a:lstStyle/>
          <a:p>
            <a:r>
              <a:rPr lang="fr-FR" dirty="0" smtClean="0"/>
              <a:t>Abri Kampfer</a:t>
            </a:r>
            <a:br>
              <a:rPr lang="fr-FR" dirty="0" smtClean="0"/>
            </a:br>
            <a:r>
              <a:rPr lang="fr-FR" dirty="0" smtClean="0"/>
              <a:t>International Hydrographic Organization</a:t>
            </a:r>
            <a:endParaRPr lang="fr-FR" dirty="0"/>
          </a:p>
        </p:txBody>
      </p:sp>
    </p:spTree>
    <p:extLst>
      <p:ext uri="{BB962C8B-B14F-4D97-AF65-F5344CB8AC3E}">
        <p14:creationId xmlns:p14="http://schemas.microsoft.com/office/powerpoint/2010/main" val="3914586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709" y="1820340"/>
            <a:ext cx="11940055" cy="4351338"/>
          </a:xfrm>
        </p:spPr>
        <p:txBody>
          <a:bodyPr>
            <a:normAutofit lnSpcReduction="10000"/>
          </a:bodyPr>
          <a:lstStyle/>
          <a:p>
            <a:pPr marL="0" indent="0">
              <a:buNone/>
            </a:pPr>
            <a:r>
              <a:rPr lang="en-US" dirty="0" smtClean="0"/>
              <a:t>Characteristics of S-101 ENCs:</a:t>
            </a:r>
          </a:p>
          <a:p>
            <a:pPr marL="0" indent="0">
              <a:buNone/>
            </a:pPr>
            <a:r>
              <a:rPr lang="en-US" dirty="0" smtClean="0"/>
              <a:t>- </a:t>
            </a:r>
            <a:r>
              <a:rPr lang="en-US" b="1" dirty="0" smtClean="0"/>
              <a:t>minimal modernization </a:t>
            </a:r>
            <a:r>
              <a:rPr lang="en-US" dirty="0" smtClean="0"/>
              <a:t>of cartographic content compared to S-57 ENC</a:t>
            </a:r>
          </a:p>
          <a:p>
            <a:pPr marL="0" indent="0">
              <a:buNone/>
            </a:pPr>
            <a:r>
              <a:rPr lang="en-US" dirty="0" smtClean="0"/>
              <a:t>- </a:t>
            </a:r>
            <a:r>
              <a:rPr lang="en-US" b="1" dirty="0" smtClean="0"/>
              <a:t>easier software maintenance</a:t>
            </a:r>
            <a:r>
              <a:rPr lang="en-US" dirty="0" smtClean="0"/>
              <a:t> on end user devices at sea</a:t>
            </a:r>
          </a:p>
          <a:p>
            <a:pPr marL="0" indent="0">
              <a:buNone/>
            </a:pPr>
            <a:r>
              <a:rPr lang="en-US" dirty="0" smtClean="0"/>
              <a:t>- </a:t>
            </a:r>
            <a:r>
              <a:rPr lang="en-US" b="1" dirty="0" smtClean="0"/>
              <a:t>cyber secure</a:t>
            </a:r>
            <a:r>
              <a:rPr lang="en-US" dirty="0" smtClean="0"/>
              <a:t> through modern encryption</a:t>
            </a:r>
          </a:p>
          <a:p>
            <a:pPr marL="0" indent="0">
              <a:buNone/>
            </a:pPr>
            <a:r>
              <a:rPr lang="en-US" dirty="0" smtClean="0"/>
              <a:t>- supports the implementation of </a:t>
            </a:r>
            <a:r>
              <a:rPr lang="en-US" b="1" dirty="0" smtClean="0"/>
              <a:t>e-navigation</a:t>
            </a:r>
            <a:r>
              <a:rPr lang="en-US" dirty="0" smtClean="0"/>
              <a:t> concepts through interoperability with other data services based on S-100:</a:t>
            </a:r>
          </a:p>
          <a:p>
            <a:r>
              <a:rPr lang="en-US" sz="2400" dirty="0" smtClean="0"/>
              <a:t>high definition bathymetry (S-102)</a:t>
            </a:r>
          </a:p>
          <a:p>
            <a:r>
              <a:rPr lang="en-US" sz="2400" dirty="0" smtClean="0"/>
              <a:t>water level information (S-104)</a:t>
            </a:r>
          </a:p>
          <a:p>
            <a:r>
              <a:rPr lang="en-US" sz="2400" dirty="0" smtClean="0"/>
              <a:t>surface currents (S-111)</a:t>
            </a:r>
          </a:p>
          <a:p>
            <a:r>
              <a:rPr lang="en-US" sz="2400" dirty="0" smtClean="0"/>
              <a:t>Marine protected areas (S-122)</a:t>
            </a:r>
          </a:p>
          <a:p>
            <a:pPr marL="0" indent="0">
              <a:buNone/>
            </a:pPr>
            <a:endParaRPr lang="en-US" dirty="0"/>
          </a:p>
        </p:txBody>
      </p:sp>
      <p:sp>
        <p:nvSpPr>
          <p:cNvPr id="3" name="Title 2"/>
          <p:cNvSpPr>
            <a:spLocks noGrp="1"/>
          </p:cNvSpPr>
          <p:nvPr>
            <p:ph type="title"/>
          </p:nvPr>
        </p:nvSpPr>
        <p:spPr/>
        <p:txBody>
          <a:bodyPr/>
          <a:lstStyle/>
          <a:p>
            <a:r>
              <a:rPr lang="en-US" dirty="0" smtClean="0"/>
              <a:t>S-101 ENC: the future premium product</a:t>
            </a:r>
            <a:endParaRPr lang="en-US" dirty="0"/>
          </a:p>
        </p:txBody>
      </p:sp>
      <p:sp>
        <p:nvSpPr>
          <p:cNvPr id="4" name="TextBox 3"/>
          <p:cNvSpPr txBox="1"/>
          <p:nvPr/>
        </p:nvSpPr>
        <p:spPr>
          <a:xfrm>
            <a:off x="5564581" y="4751709"/>
            <a:ext cx="4802148" cy="1661993"/>
          </a:xfrm>
          <a:prstGeom prst="rect">
            <a:avLst/>
          </a:prstGeom>
          <a:noFill/>
        </p:spPr>
        <p:txBody>
          <a:bodyPr wrap="none" rtlCol="0">
            <a:spAutoFit/>
          </a:bodyPr>
          <a:lstStyle/>
          <a:p>
            <a:pPr marL="285750" indent="-285750">
              <a:buFont typeface="Arial" panose="020B0604020202020204" pitchFamily="34" charset="0"/>
              <a:buChar char="•"/>
            </a:pPr>
            <a:r>
              <a:rPr lang="en-US" sz="2800" dirty="0"/>
              <a:t>Radio services (S-123)</a:t>
            </a:r>
          </a:p>
          <a:p>
            <a:pPr marL="285750" indent="-285750">
              <a:buFont typeface="Arial" panose="020B0604020202020204" pitchFamily="34" charset="0"/>
              <a:buChar char="•"/>
            </a:pPr>
            <a:r>
              <a:rPr lang="en-US" sz="2800" dirty="0"/>
              <a:t>Navigational warnings (S-124)</a:t>
            </a:r>
          </a:p>
          <a:p>
            <a:pPr marL="285750" indent="-285750">
              <a:buFont typeface="Arial" panose="020B0604020202020204" pitchFamily="34" charset="0"/>
              <a:buChar char="•"/>
            </a:pPr>
            <a:r>
              <a:rPr lang="en-US" sz="2800" dirty="0" smtClean="0"/>
              <a:t>UKC management </a:t>
            </a:r>
            <a:r>
              <a:rPr lang="en-US" sz="2800" dirty="0"/>
              <a:t>(</a:t>
            </a:r>
            <a:r>
              <a:rPr lang="en-US" sz="2800" dirty="0" smtClean="0"/>
              <a:t>S-129)</a:t>
            </a:r>
            <a:endParaRPr lang="en-US" sz="2800" dirty="0"/>
          </a:p>
          <a:p>
            <a:endParaRPr lang="en-US" dirty="0"/>
          </a:p>
        </p:txBody>
      </p:sp>
    </p:spTree>
    <p:extLst>
      <p:ext uri="{BB962C8B-B14F-4D97-AF65-F5344CB8AC3E}">
        <p14:creationId xmlns:p14="http://schemas.microsoft.com/office/powerpoint/2010/main" val="125323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90039" y="1724298"/>
            <a:ext cx="7332553" cy="4038600"/>
          </a:xfrm>
          <a:prstGeom prst="rect">
            <a:avLst/>
          </a:prstGeom>
        </p:spPr>
      </p:pic>
      <p:sp>
        <p:nvSpPr>
          <p:cNvPr id="3" name="Title 2"/>
          <p:cNvSpPr>
            <a:spLocks noGrp="1"/>
          </p:cNvSpPr>
          <p:nvPr>
            <p:ph type="title"/>
          </p:nvPr>
        </p:nvSpPr>
        <p:spPr/>
        <p:txBody>
          <a:bodyPr/>
          <a:lstStyle/>
          <a:p>
            <a:r>
              <a:rPr lang="en-GB" dirty="0" smtClean="0"/>
              <a:t>S-57 to S-101 conversion – feature categories</a:t>
            </a:r>
            <a:endParaRPr lang="en-GB" dirty="0"/>
          </a:p>
        </p:txBody>
      </p:sp>
      <p:sp>
        <p:nvSpPr>
          <p:cNvPr id="4" name="Content Placeholder 2">
            <a:extLst>
              <a:ext uri="{FF2B5EF4-FFF2-40B4-BE49-F238E27FC236}">
                <a16:creationId xmlns:a16="http://schemas.microsoft.com/office/drawing/2014/main" id="{5CA7FACA-9F56-4C04-AD94-3CD62A8EBEBC}"/>
              </a:ext>
            </a:extLst>
          </p:cNvPr>
          <p:cNvSpPr>
            <a:spLocks noGrp="1"/>
          </p:cNvSpPr>
          <p:nvPr>
            <p:ph idx="1"/>
          </p:nvPr>
        </p:nvSpPr>
        <p:spPr>
          <a:xfrm>
            <a:off x="7822593" y="1883557"/>
            <a:ext cx="4162930" cy="4519955"/>
          </a:xfrm>
        </p:spPr>
        <p:txBody>
          <a:bodyPr>
            <a:normAutofit fontScale="77500" lnSpcReduction="20000"/>
          </a:bodyPr>
          <a:lstStyle/>
          <a:p>
            <a:pPr marL="0" lvl="0" indent="0">
              <a:buNone/>
            </a:pPr>
            <a:r>
              <a:rPr lang="en-GB" dirty="0">
                <a:latin typeface="+mn-lt"/>
              </a:rPr>
              <a:t>(a) Things in S-57 which can be translated into an S-101 equivalent without loss</a:t>
            </a:r>
          </a:p>
          <a:p>
            <a:pPr marL="0" lvl="0" indent="0">
              <a:buNone/>
            </a:pPr>
            <a:r>
              <a:rPr lang="en-GB" dirty="0">
                <a:latin typeface="+mn-lt"/>
              </a:rPr>
              <a:t>(b) The domain of features defined by the S-57 source</a:t>
            </a:r>
          </a:p>
          <a:p>
            <a:pPr marL="0" lvl="0" indent="0">
              <a:buNone/>
            </a:pPr>
            <a:r>
              <a:rPr lang="en-GB" dirty="0">
                <a:latin typeface="+mn-lt"/>
              </a:rPr>
              <a:t>(c) Anything in S-57 which can’t be (or doesn’t need to be) translated into an S-101 equivalent</a:t>
            </a:r>
          </a:p>
          <a:p>
            <a:pPr marL="0" lvl="0" indent="0">
              <a:buNone/>
            </a:pPr>
            <a:r>
              <a:rPr lang="en-GB" dirty="0">
                <a:latin typeface="+mn-lt"/>
              </a:rPr>
              <a:t>(d) Features defined in S-101 which has no defining mechanism in S-57</a:t>
            </a:r>
          </a:p>
          <a:p>
            <a:pPr marL="0" lvl="0" indent="0">
              <a:buNone/>
            </a:pPr>
            <a:r>
              <a:rPr lang="en-GB" dirty="0">
                <a:latin typeface="+mn-lt"/>
              </a:rPr>
              <a:t>(e) Real world features which previously had no representation in S-57 which are now expressible in S-101 (these are encoded into features (d)).</a:t>
            </a:r>
          </a:p>
          <a:p>
            <a:pPr marL="0" indent="0">
              <a:buNone/>
            </a:pPr>
            <a:endParaRPr lang="en-GB" dirty="0"/>
          </a:p>
        </p:txBody>
      </p:sp>
      <p:sp>
        <p:nvSpPr>
          <p:cNvPr id="6" name="TextBox 5">
            <a:extLst>
              <a:ext uri="{FF2B5EF4-FFF2-40B4-BE49-F238E27FC236}">
                <a16:creationId xmlns:a16="http://schemas.microsoft.com/office/drawing/2014/main" id="{4CF38E0F-4726-46FB-BB5E-EC0852637C79}"/>
              </a:ext>
            </a:extLst>
          </p:cNvPr>
          <p:cNvSpPr txBox="1"/>
          <p:nvPr/>
        </p:nvSpPr>
        <p:spPr>
          <a:xfrm>
            <a:off x="1420955" y="5946305"/>
            <a:ext cx="1581074" cy="369332"/>
          </a:xfrm>
          <a:prstGeom prst="rect">
            <a:avLst/>
          </a:prstGeom>
          <a:noFill/>
        </p:spPr>
        <p:txBody>
          <a:bodyPr wrap="none" rtlCol="0">
            <a:spAutoFit/>
          </a:bodyPr>
          <a:lstStyle/>
          <a:p>
            <a:r>
              <a:rPr lang="en-GB" dirty="0"/>
              <a:t>The Universe…</a:t>
            </a:r>
          </a:p>
        </p:txBody>
      </p:sp>
      <p:cxnSp>
        <p:nvCxnSpPr>
          <p:cNvPr id="7" name="Straight Arrow Connector 6">
            <a:extLst>
              <a:ext uri="{FF2B5EF4-FFF2-40B4-BE49-F238E27FC236}">
                <a16:creationId xmlns:a16="http://schemas.microsoft.com/office/drawing/2014/main" id="{C17C2EC3-6FBF-41A7-8314-5777382738BD}"/>
              </a:ext>
            </a:extLst>
          </p:cNvPr>
          <p:cNvCxnSpPr>
            <a:stCxn id="6" idx="0"/>
          </p:cNvCxnSpPr>
          <p:nvPr/>
        </p:nvCxnSpPr>
        <p:spPr>
          <a:xfrm flipV="1">
            <a:off x="2211492" y="5054344"/>
            <a:ext cx="337036" cy="89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248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3765" y="985222"/>
            <a:ext cx="10774151" cy="5522257"/>
          </a:xfrm>
        </p:spPr>
        <p:txBody>
          <a:bodyPr>
            <a:normAutofit/>
          </a:bodyPr>
          <a:lstStyle/>
          <a:p>
            <a:pPr marL="0" indent="0">
              <a:buNone/>
            </a:pPr>
            <a:r>
              <a:rPr lang="en-US" dirty="0" smtClean="0"/>
              <a:t>S-101 ENC can be produced in two ways:</a:t>
            </a:r>
          </a:p>
          <a:p>
            <a:pPr marL="0" indent="0">
              <a:buNone/>
            </a:pPr>
            <a:r>
              <a:rPr lang="en-US" dirty="0" smtClean="0"/>
              <a:t>- Conversion of S-57 datasets without essential manipulation:</a:t>
            </a:r>
          </a:p>
          <a:p>
            <a:pPr marL="457200" lvl="1" indent="0">
              <a:buNone/>
            </a:pPr>
            <a:r>
              <a:rPr lang="en-US" dirty="0" smtClean="0"/>
              <a:t>Cartographic content </a:t>
            </a:r>
            <a:r>
              <a:rPr lang="en-US" b="1" dirty="0" smtClean="0"/>
              <a:t>will </a:t>
            </a:r>
            <a:r>
              <a:rPr lang="en-US" dirty="0" smtClean="0"/>
              <a:t>be identical for S-57 ENC and resulting S-101 ENC. </a:t>
            </a:r>
            <a:r>
              <a:rPr lang="en-US" b="1" dirty="0" smtClean="0"/>
              <a:t>S-57 ENC Conversion will create a fully valid S-101 ENC.</a:t>
            </a:r>
          </a:p>
          <a:p>
            <a:pPr marL="0" indent="0">
              <a:buNone/>
            </a:pPr>
            <a:r>
              <a:rPr lang="en-US" dirty="0" smtClean="0"/>
              <a:t>- Export </a:t>
            </a:r>
            <a:r>
              <a:rPr lang="en-US" dirty="0"/>
              <a:t>from </a:t>
            </a:r>
            <a:r>
              <a:rPr lang="en-US" dirty="0" smtClean="0"/>
              <a:t>matured database </a:t>
            </a:r>
            <a:r>
              <a:rPr lang="en-US" dirty="0"/>
              <a:t>production </a:t>
            </a:r>
            <a:r>
              <a:rPr lang="en-US" dirty="0" smtClean="0"/>
              <a:t>systems:</a:t>
            </a:r>
          </a:p>
          <a:p>
            <a:pPr marL="457200" lvl="1" indent="0">
              <a:buNone/>
            </a:pPr>
            <a:r>
              <a:rPr lang="en-US" dirty="0" smtClean="0"/>
              <a:t>Cartographic </a:t>
            </a:r>
            <a:r>
              <a:rPr lang="en-US" dirty="0"/>
              <a:t>content </a:t>
            </a:r>
            <a:r>
              <a:rPr lang="en-US" b="1" dirty="0" smtClean="0"/>
              <a:t>can</a:t>
            </a:r>
            <a:r>
              <a:rPr lang="en-US" dirty="0" smtClean="0"/>
              <a:t> </a:t>
            </a:r>
            <a:r>
              <a:rPr lang="en-US" dirty="0"/>
              <a:t>be identical with S-57 ENC of the same sea area, or slightly enriched by some specific geometric </a:t>
            </a:r>
            <a:r>
              <a:rPr lang="en-US" dirty="0" smtClean="0"/>
              <a:t>features </a:t>
            </a:r>
            <a:r>
              <a:rPr lang="en-US" dirty="0"/>
              <a:t>and </a:t>
            </a:r>
            <a:r>
              <a:rPr lang="en-US" dirty="0" smtClean="0"/>
              <a:t>attributes if the producer does so.</a:t>
            </a:r>
            <a:endParaRPr lang="en-US" dirty="0"/>
          </a:p>
          <a:p>
            <a:pPr marL="0" indent="0" algn="ctr">
              <a:buNone/>
            </a:pPr>
            <a:endParaRPr lang="en-GB" dirty="0" smtClean="0">
              <a:solidFill>
                <a:srgbClr val="FF0000"/>
              </a:solidFill>
            </a:endParaRPr>
          </a:p>
          <a:p>
            <a:pPr marL="0" indent="0" algn="ctr">
              <a:buNone/>
            </a:pPr>
            <a:endParaRPr lang="en-GB" dirty="0">
              <a:solidFill>
                <a:srgbClr val="FF0000"/>
              </a:solidFill>
            </a:endParaRPr>
          </a:p>
          <a:p>
            <a:pPr marL="0" indent="0" algn="ctr">
              <a:buNone/>
            </a:pPr>
            <a:r>
              <a:rPr lang="en-GB" dirty="0" smtClean="0">
                <a:solidFill>
                  <a:srgbClr val="FF0000"/>
                </a:solidFill>
              </a:rPr>
              <a:t>“Duel </a:t>
            </a:r>
            <a:r>
              <a:rPr lang="en-GB" dirty="0">
                <a:solidFill>
                  <a:srgbClr val="FF0000"/>
                </a:solidFill>
              </a:rPr>
              <a:t>fuel” is a must to service legacy systems in the field.</a:t>
            </a:r>
          </a:p>
          <a:p>
            <a:pPr marL="0" indent="0" algn="ctr">
              <a:buNone/>
            </a:pPr>
            <a:endParaRPr lang="en-US" dirty="0" smtClean="0">
              <a:solidFill>
                <a:srgbClr val="FF0000"/>
              </a:solidFill>
            </a:endParaRPr>
          </a:p>
          <a:p>
            <a:pPr marL="0" lvl="1" indent="0">
              <a:spcBef>
                <a:spcPts val="1000"/>
              </a:spcBef>
              <a:buNone/>
            </a:pPr>
            <a:endParaRPr lang="en-US" sz="2800" dirty="0"/>
          </a:p>
          <a:p>
            <a:pPr marL="0" indent="0" algn="ctr">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p:txBody>
      </p:sp>
      <p:sp>
        <p:nvSpPr>
          <p:cNvPr id="3" name="Title 2"/>
          <p:cNvSpPr>
            <a:spLocks noGrp="1"/>
          </p:cNvSpPr>
          <p:nvPr>
            <p:ph type="title"/>
          </p:nvPr>
        </p:nvSpPr>
        <p:spPr/>
        <p:txBody>
          <a:bodyPr/>
          <a:lstStyle/>
          <a:p>
            <a:r>
              <a:rPr lang="en-US" dirty="0" smtClean="0"/>
              <a:t>Coordinated implementation of S-101 ENC services</a:t>
            </a:r>
            <a:endParaRPr lang="en-US" dirty="0"/>
          </a:p>
        </p:txBody>
      </p:sp>
    </p:spTree>
    <p:extLst>
      <p:ext uri="{BB962C8B-B14F-4D97-AF65-F5344CB8AC3E}">
        <p14:creationId xmlns:p14="http://schemas.microsoft.com/office/powerpoint/2010/main" val="1333785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3765" y="985223"/>
            <a:ext cx="10774151" cy="4351338"/>
          </a:xfrm>
        </p:spPr>
        <p:txBody>
          <a:bodyPr/>
          <a:lstStyle/>
          <a:p>
            <a:pPr marL="0" indent="0">
              <a:buNone/>
            </a:pPr>
            <a:r>
              <a:rPr lang="en-US" b="1" dirty="0" smtClean="0"/>
              <a:t>Arguments for IMO to accept S-101 ENC as official digital chart data featuring ECDIS:</a:t>
            </a:r>
          </a:p>
          <a:p>
            <a:pPr marL="0" indent="0">
              <a:buNone/>
            </a:pPr>
            <a:endParaRPr lang="en-US" b="1" dirty="0" smtClean="0"/>
          </a:p>
          <a:p>
            <a:pPr marL="0" indent="0">
              <a:buNone/>
            </a:pPr>
            <a:r>
              <a:rPr lang="en-US" dirty="0" smtClean="0"/>
              <a:t>- S-101 offers minimal modernization of cartographic content compared to S-57: </a:t>
            </a:r>
            <a:r>
              <a:rPr lang="en-US" b="1" dirty="0" smtClean="0"/>
              <a:t>both formats maintain the same level of cartographic content for safety of navigation.</a:t>
            </a:r>
          </a:p>
          <a:p>
            <a:pPr marL="0" indent="0">
              <a:buNone/>
            </a:pPr>
            <a:r>
              <a:rPr lang="en-US" dirty="0" smtClean="0"/>
              <a:t>- supports the </a:t>
            </a:r>
            <a:r>
              <a:rPr lang="en-US" b="1" dirty="0" smtClean="0"/>
              <a:t>implementation of e-navigation </a:t>
            </a:r>
            <a:r>
              <a:rPr lang="en-US" dirty="0" smtClean="0"/>
              <a:t>concepts through interoperability with other data services based on S-100.</a:t>
            </a:r>
          </a:p>
          <a:p>
            <a:pPr marL="0" indent="0">
              <a:buNone/>
            </a:pPr>
            <a:r>
              <a:rPr lang="en-US" dirty="0"/>
              <a:t>- </a:t>
            </a:r>
            <a:r>
              <a:rPr lang="en-US" b="1" dirty="0"/>
              <a:t>cyber secure </a:t>
            </a:r>
            <a:r>
              <a:rPr lang="en-US" dirty="0"/>
              <a:t>through modern </a:t>
            </a:r>
            <a:r>
              <a:rPr lang="en-US" dirty="0" smtClean="0"/>
              <a:t>encryption.</a:t>
            </a:r>
            <a:endParaRPr lang="en-US" dirty="0"/>
          </a:p>
          <a:p>
            <a:pPr marL="0" indent="0">
              <a:buNone/>
            </a:pPr>
            <a:endParaRPr lang="en-US" dirty="0" smtClean="0"/>
          </a:p>
        </p:txBody>
      </p:sp>
      <p:sp>
        <p:nvSpPr>
          <p:cNvPr id="3" name="Title 2"/>
          <p:cNvSpPr>
            <a:spLocks noGrp="1"/>
          </p:cNvSpPr>
          <p:nvPr>
            <p:ph type="title"/>
          </p:nvPr>
        </p:nvSpPr>
        <p:spPr/>
        <p:txBody>
          <a:bodyPr/>
          <a:lstStyle/>
          <a:p>
            <a:r>
              <a:rPr lang="en-US" dirty="0" smtClean="0"/>
              <a:t>S-101 ENC as the future fuel for IMO ECDIS</a:t>
            </a:r>
            <a:endParaRPr lang="en-US" dirty="0"/>
          </a:p>
        </p:txBody>
      </p:sp>
    </p:spTree>
    <p:extLst>
      <p:ext uri="{BB962C8B-B14F-4D97-AF65-F5344CB8AC3E}">
        <p14:creationId xmlns:p14="http://schemas.microsoft.com/office/powerpoint/2010/main" val="2125252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 y="0"/>
            <a:ext cx="1884105" cy="1887824"/>
            <a:chOff x="-2" y="0"/>
            <a:chExt cx="1884105" cy="1887824"/>
          </a:xfrm>
        </p:grpSpPr>
        <p:grpSp>
          <p:nvGrpSpPr>
            <p:cNvPr id="10" name="Group 9"/>
            <p:cNvGrpSpPr/>
            <p:nvPr/>
          </p:nvGrpSpPr>
          <p:grpSpPr>
            <a:xfrm>
              <a:off x="-2" y="818"/>
              <a:ext cx="1884105" cy="1887006"/>
              <a:chOff x="-2" y="818"/>
              <a:chExt cx="1884105" cy="1887006"/>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566" y="818"/>
                <a:ext cx="944537" cy="94164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942458"/>
                <a:ext cx="939567" cy="945366"/>
              </a:xfrm>
              <a:prstGeom prst="rect">
                <a:avLst/>
              </a:prstGeom>
            </p:spPr>
          </p:pic>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0"/>
              <a:ext cx="939567" cy="942458"/>
            </a:xfrm>
            <a:prstGeom prst="rect">
              <a:avLst/>
            </a:prstGeom>
          </p:spPr>
        </p:pic>
      </p:grpSp>
      <p:sp>
        <p:nvSpPr>
          <p:cNvPr id="15" name="Title 2">
            <a:extLst>
              <a:ext uri="{FF2B5EF4-FFF2-40B4-BE49-F238E27FC236}">
                <a16:creationId xmlns:a16="http://schemas.microsoft.com/office/drawing/2014/main" id="{FE6D94CB-EDE5-495B-BEC4-A42A4A0713D7}"/>
              </a:ext>
            </a:extLst>
          </p:cNvPr>
          <p:cNvSpPr txBox="1">
            <a:spLocks/>
          </p:cNvSpPr>
          <p:nvPr/>
        </p:nvSpPr>
        <p:spPr>
          <a:xfrm>
            <a:off x="1879132" y="0"/>
            <a:ext cx="10288323" cy="966850"/>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cap="all" dirty="0" smtClean="0">
                <a:latin typeface="Arial Black" panose="020B0A04020102020204" pitchFamily="34" charset="0"/>
              </a:rPr>
              <a:t>Any Questions ?</a:t>
            </a:r>
            <a:endParaRPr lang="en-US" sz="2400" b="1" cap="all" dirty="0">
              <a:latin typeface="Arial Black" panose="020B0A04020102020204" pitchFamily="34" charset="0"/>
            </a:endParaRPr>
          </a:p>
        </p:txBody>
      </p:sp>
      <p:sp>
        <p:nvSpPr>
          <p:cNvPr id="3" name="Rectangle 2"/>
          <p:cNvSpPr/>
          <p:nvPr/>
        </p:nvSpPr>
        <p:spPr>
          <a:xfrm>
            <a:off x="5148561" y="6131454"/>
            <a:ext cx="2299027" cy="461665"/>
          </a:xfrm>
          <a:prstGeom prst="rect">
            <a:avLst/>
          </a:prstGeom>
        </p:spPr>
        <p:txBody>
          <a:bodyPr wrap="none">
            <a:spAutoFit/>
          </a:bodyPr>
          <a:lstStyle/>
          <a:p>
            <a:pPr>
              <a:defRPr/>
            </a:pPr>
            <a:r>
              <a:rPr lang="en-GB" sz="2400" b="1" dirty="0">
                <a:solidFill>
                  <a:srgbClr val="00A9A9"/>
                </a:solidFill>
                <a:latin typeface="Arial" pitchFamily="34" charset="0"/>
                <a:cs typeface="Arial" pitchFamily="34" charset="0"/>
              </a:rPr>
              <a:t> </a:t>
            </a:r>
            <a:r>
              <a:rPr lang="en-GB" sz="2400" b="1" dirty="0" smtClean="0">
                <a:solidFill>
                  <a:srgbClr val="00A9A9"/>
                </a:solidFill>
                <a:latin typeface="Arial" pitchFamily="34" charset="0"/>
                <a:cs typeface="Arial" pitchFamily="34" charset="0"/>
              </a:rPr>
              <a:t>https://iho.int</a:t>
            </a:r>
            <a:endParaRPr lang="en-GB" sz="2400" b="1" dirty="0">
              <a:solidFill>
                <a:srgbClr val="00A9A9"/>
              </a:solidFill>
              <a:latin typeface="Arial" pitchFamily="34" charset="0"/>
              <a:cs typeface="Arial" pitchFamily="34" charset="0"/>
            </a:endParaRP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3946" y="1070596"/>
            <a:ext cx="9123218" cy="5108581"/>
          </a:xfrm>
          <a:prstGeom prst="rect">
            <a:avLst/>
          </a:prstGeom>
        </p:spPr>
      </p:pic>
    </p:spTree>
    <p:extLst>
      <p:ext uri="{BB962C8B-B14F-4D97-AF65-F5344CB8AC3E}">
        <p14:creationId xmlns:p14="http://schemas.microsoft.com/office/powerpoint/2010/main" val="3206879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_IHO_New_Logo">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_IHO_New_Logo" id="{92376390-61D0-4A4A-9DAB-DA9E6EE3EAC4}" vid="{E943696B-60C2-4457-926B-515312E413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Master_IHO_New_Logo</Template>
  <TotalTime>1961</TotalTime>
  <Words>891</Words>
  <Application>Microsoft Office PowerPoint</Application>
  <PresentationFormat>Panorámica</PresentationFormat>
  <Paragraphs>55</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Adobe Naskh Medium</vt:lpstr>
      <vt:lpstr>Arial</vt:lpstr>
      <vt:lpstr>Arial Black</vt:lpstr>
      <vt:lpstr>Calibri</vt:lpstr>
      <vt:lpstr>Calibri Light</vt:lpstr>
      <vt:lpstr>Master_IHO_New_Logo</vt:lpstr>
      <vt:lpstr>Roadmap for the S-100 Implementation</vt:lpstr>
      <vt:lpstr>S-101 ENC: the future premium product</vt:lpstr>
      <vt:lpstr>S-57 to S-101 conversion – feature categories</vt:lpstr>
      <vt:lpstr>Coordinated implementation of S-101 ENC services</vt:lpstr>
      <vt:lpstr>S-101 ENC as the future fuel for IMO ECDIS</vt:lpstr>
      <vt:lpstr>Presentación de PowerPoint</vt:lpstr>
    </vt:vector>
  </TitlesOfParts>
  <Company>International Hydrographic Bureau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Isabelle Belmonte</dc:creator>
  <cp:lastModifiedBy>Microsoft</cp:lastModifiedBy>
  <cp:revision>89</cp:revision>
  <cp:lastPrinted>2020-02-21T14:42:18Z</cp:lastPrinted>
  <dcterms:created xsi:type="dcterms:W3CDTF">2019-06-26T12:25:46Z</dcterms:created>
  <dcterms:modified xsi:type="dcterms:W3CDTF">2020-04-08T07:51:53Z</dcterms:modified>
</cp:coreProperties>
</file>