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9" r:id="rId2"/>
    <p:sldId id="275" r:id="rId3"/>
    <p:sldId id="279" r:id="rId4"/>
    <p:sldId id="280" r:id="rId5"/>
    <p:sldId id="283" r:id="rId6"/>
    <p:sldId id="282" r:id="rId7"/>
  </p:sldIdLst>
  <p:sldSz cx="9145588" cy="6859588"/>
  <p:notesSz cx="6858000" cy="9144000"/>
  <p:defaultTextStyle>
    <a:defPPr>
      <a:defRPr lang="da-DK"/>
    </a:defPPr>
    <a:lvl1pPr marL="0" algn="l" defTabSz="91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8570" algn="l" defTabSz="91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7142" algn="l" defTabSz="91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5712" algn="l" defTabSz="91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34284" algn="l" defTabSz="91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92854" algn="l" defTabSz="91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51426" algn="l" defTabSz="91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9996" algn="l" defTabSz="91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68568" algn="l" defTabSz="91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1211">
          <p15:clr>
            <a:srgbClr val="A4A3A4"/>
          </p15:clr>
        </p15:guide>
        <p15:guide id="3" orient="horz" pos="3732">
          <p15:clr>
            <a:srgbClr val="A4A3A4"/>
          </p15:clr>
        </p15:guide>
        <p15:guide id="4" pos="285">
          <p15:clr>
            <a:srgbClr val="A4A3A4"/>
          </p15:clr>
        </p15:guide>
        <p15:guide id="5" pos="54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985" autoAdjust="0"/>
    <p:restoredTop sz="94660"/>
  </p:normalViewPr>
  <p:slideViewPr>
    <p:cSldViewPr>
      <p:cViewPr varScale="1">
        <p:scale>
          <a:sx n="107" d="100"/>
          <a:sy n="107" d="100"/>
        </p:scale>
        <p:origin x="1560" y="108"/>
      </p:cViewPr>
      <p:guideLst>
        <p:guide orient="horz" pos="317"/>
        <p:guide orient="horz" pos="1211"/>
        <p:guide orient="horz" pos="3732"/>
        <p:guide pos="285"/>
        <p:guide pos="54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C106-1B24-4C41-A78F-CE689A2795B2}" type="datetimeFigureOut">
              <a:rPr lang="en-GB" smtClean="0"/>
              <a:t>14/06/2018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243F1-5196-459A-96C4-B1E1C6A91D0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075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59F0D-3317-43B7-B192-922F3EB08BFC}" type="datetimeFigureOut">
              <a:rPr lang="en-GB" smtClean="0"/>
              <a:t>14/06/2018</a:t>
            </a:fld>
            <a:endParaRPr lang="en-GB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for at </a:t>
            </a:r>
            <a:r>
              <a:rPr lang="en-GB" dirty="0" err="1" smtClean="0"/>
              <a:t>redigere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master</a:t>
            </a:r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01E17-9508-4F75-8DF4-D058B0EAC3C9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44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71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8570" algn="l" defTabSz="9171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7142" algn="l" defTabSz="9171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5712" algn="l" defTabSz="9171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34284" algn="l" defTabSz="9171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92854" algn="l" defTabSz="9171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51426" algn="l" defTabSz="9171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9996" algn="l" defTabSz="9171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68568" algn="l" defTabSz="9171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01E17-9508-4F75-8DF4-D058B0EAC3C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82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01E17-9508-4F75-8DF4-D058B0EAC3C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72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01E17-9508-4F75-8DF4-D058B0EAC3C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40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01E17-9508-4F75-8DF4-D058B0EAC3C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80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01E17-9508-4F75-8DF4-D058B0EAC3C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96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01E17-9508-4F75-8DF4-D058B0EAC3C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4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52440" y="2235883"/>
            <a:ext cx="8240400" cy="947372"/>
          </a:xfrm>
        </p:spPr>
        <p:txBody>
          <a:bodyPr anchor="t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452439" y="3152746"/>
            <a:ext cx="8240400" cy="2149690"/>
          </a:xfrm>
        </p:spPr>
        <p:txBody>
          <a:bodyPr tIns="0">
            <a:noAutofit/>
          </a:bodyPr>
          <a:lstStyle>
            <a:lvl1pPr marL="0" indent="0" algn="l">
              <a:buNone/>
              <a:defRPr sz="6600">
                <a:solidFill>
                  <a:schemeClr val="tx1"/>
                </a:solidFill>
              </a:defRPr>
            </a:lvl1pPr>
            <a:lvl2pPr marL="45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1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overskrift</a:t>
            </a:r>
            <a:endParaRPr lang="en-GB" dirty="0"/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9134747" y="0"/>
            <a:ext cx="1733550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Gitter- og hjælpelinjer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For at se gitter- og hjælpelinjer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1.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 Klik på </a:t>
            </a: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Vis</a:t>
            </a:r>
            <a:endParaRPr kumimoji="0" lang="en-GB" sz="9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2. 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Vælg </a:t>
            </a: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Gitterlinjer</a:t>
            </a:r>
            <a:endParaRPr kumimoji="0" lang="en-GB" sz="900" b="0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og/eller </a:t>
            </a: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Hjælpelinjer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endParaRPr kumimoji="0" lang="en-GB" sz="900" b="1" i="0" u="none" strike="noStrike" kern="1200" cap="none" spc="0" normalizeH="0" baseline="0" noProof="1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Tip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: Alt + F9 for hurtig visning af hjælpelinjer</a:t>
            </a:r>
            <a:endParaRPr kumimoji="0" lang="en-GB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-2850922" y="3571242"/>
            <a:ext cx="285092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b" anchorCtr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at indsætte sidefod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da-DK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kumimoji="0" lang="en-GB" altLang="da-DK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Vælg </a:t>
            </a:r>
            <a:r>
              <a:rPr kumimoji="0" lang="en-GB" altLang="da-DK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Indsæt</a:t>
            </a:r>
            <a:r>
              <a:rPr kumimoji="0" lang="en-GB" altLang="da-DK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 topmenuen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da-DK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kumimoji="0" lang="en-GB" altLang="da-DK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Vælg </a:t>
            </a:r>
            <a:r>
              <a:rPr kumimoji="0" lang="en-GB" altLang="da-DK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Sidehoved og Sidefod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Indsæt ønsket indhold i </a:t>
            </a: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Sidefod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Vælg </a:t>
            </a: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Anvend på alle 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eller </a:t>
            </a: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Anvend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hvis det kun skal være på et enkelt slide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0922" y="4655731"/>
            <a:ext cx="2695575" cy="221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/>
          <p:cNvSpPr txBox="1"/>
          <p:nvPr userDrawn="1"/>
        </p:nvSpPr>
        <p:spPr>
          <a:xfrm>
            <a:off x="9134747" y="3357786"/>
            <a:ext cx="1578819" cy="1574790"/>
          </a:xfrm>
          <a:prstGeom prst="rect">
            <a:avLst/>
          </a:prstGeom>
          <a:noFill/>
        </p:spPr>
        <p:txBody>
          <a:bodyPr wrap="square" lIns="144000" tIns="0" rIns="0" bIns="0" anchor="b" anchorCtr="0">
            <a:spAutoFit/>
          </a:bodyPr>
          <a:lstStyle/>
          <a:p>
            <a:pPr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Vælg layout/design</a:t>
            </a:r>
          </a:p>
          <a:p>
            <a:pPr>
              <a:spcAft>
                <a:spcPts val="240"/>
              </a:spcAft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1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. Højreklik uden for dit slide </a:t>
            </a:r>
          </a:p>
          <a:p>
            <a:pPr>
              <a:spcAft>
                <a:spcPts val="240"/>
              </a:spcAft>
              <a:defRPr/>
            </a:pP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2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. Vælg et passende layout </a:t>
            </a:r>
            <a:b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</a:b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fra “drop ned” menuen</a:t>
            </a:r>
          </a:p>
          <a:p>
            <a:pPr>
              <a:spcAft>
                <a:spcPts val="240"/>
              </a:spcAft>
              <a:defRPr/>
            </a:pP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/>
            </a:r>
            <a:b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</a:b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Alternativt kan du  vælge layout direkte under knappen </a:t>
            </a: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Nyt dias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, i fanen </a:t>
            </a:r>
            <a:r>
              <a:rPr kumimoji="0" lang="en-GB" sz="900" b="1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Hjem</a:t>
            </a:r>
            <a:r>
              <a:rPr kumimoji="0" lang="en-GB" sz="9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 når du laver et nyt slide</a:t>
            </a:r>
            <a:endParaRPr kumimoji="0" lang="en-GB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588" y="4996752"/>
            <a:ext cx="1313571" cy="186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le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" y="453600"/>
            <a:ext cx="1755090" cy="586800"/>
          </a:xfrm>
          <a:prstGeom prst="rect">
            <a:avLst/>
          </a:prstGeom>
        </p:spPr>
      </p:pic>
      <p:sp>
        <p:nvSpPr>
          <p:cNvPr id="10" name="Pladsholder til dato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A6EA-97C8-45DE-B3C1-7BD65A54AA46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15" name="Pladsholder til sidefod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16" name="Pladsholder til dias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3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49844" y="503237"/>
            <a:ext cx="8240400" cy="851845"/>
          </a:xfrm>
        </p:spPr>
        <p:txBody>
          <a:bodyPr anchor="t">
            <a:normAutofit/>
          </a:bodyPr>
          <a:lstStyle>
            <a:lvl1pPr algn="l">
              <a:lnSpc>
                <a:spcPts val="2407"/>
              </a:lnSpc>
              <a:defRPr sz="2200"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15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446053" y="1707920"/>
            <a:ext cx="4054733" cy="4216630"/>
          </a:xfrm>
        </p:spPr>
        <p:txBody>
          <a:bodyPr numCol="1" spcCol="180540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Pladsholder til billede 3"/>
          <p:cNvSpPr>
            <a:spLocks noGrp="1"/>
          </p:cNvSpPr>
          <p:nvPr>
            <p:ph type="pic" sz="quarter" idx="14" hasCustomPrompt="1"/>
          </p:nvPr>
        </p:nvSpPr>
        <p:spPr>
          <a:xfrm>
            <a:off x="4644803" y="1701602"/>
            <a:ext cx="4046760" cy="4222949"/>
          </a:xfrm>
        </p:spPr>
        <p:txBody>
          <a:bodyPr tIns="540000" bIns="0" anchor="ctr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a-DK" dirty="0" smtClean="0"/>
              <a:t>Klik på ikonet og indsæt billede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1188880-610F-434C-9226-A652F02051F7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1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700-AF2B-485D-82B5-242B7B3022FB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2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967F-161B-44C3-BA98-7769225D73DC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17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verskrift og baggrunds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billede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425" cy="6858426"/>
          </a:xfrm>
          <a:solidFill>
            <a:schemeClr val="bg1">
              <a:lumMod val="95000"/>
            </a:schemeClr>
          </a:solidFill>
        </p:spPr>
        <p:txBody>
          <a:bodyPr tIns="108000"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a-DK" dirty="0" smtClean="0"/>
              <a:t>Klik her og indsæt billede via Fanen Indsæt vælg Billede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452440" y="2235883"/>
            <a:ext cx="8240400" cy="947372"/>
          </a:xfrm>
        </p:spPr>
        <p:txBody>
          <a:bodyPr anchor="t">
            <a:noAutofit/>
          </a:bodyPr>
          <a:lstStyle>
            <a:lvl1pPr algn="l">
              <a:defRPr sz="66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1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452439" y="3152746"/>
            <a:ext cx="8240400" cy="2149690"/>
          </a:xfrm>
        </p:spPr>
        <p:txBody>
          <a:bodyPr tIns="0">
            <a:noAutofit/>
          </a:bodyPr>
          <a:lstStyle>
            <a:lvl1pPr marL="0" marR="0" indent="0" algn="l" defTabSz="91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>
                <a:solidFill>
                  <a:schemeClr val="bg1"/>
                </a:solidFill>
              </a:defRPr>
            </a:lvl1pPr>
            <a:lvl2pPr marL="45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1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overskrift</a:t>
            </a:r>
            <a:endParaRPr lang="en-GB" dirty="0" smtClean="0"/>
          </a:p>
        </p:txBody>
      </p:sp>
      <p:sp>
        <p:nvSpPr>
          <p:cNvPr id="16" name="Pladsholder til billede streg venstre"/>
          <p:cNvSpPr>
            <a:spLocks noGrp="1"/>
          </p:cNvSpPr>
          <p:nvPr>
            <p:ph type="pic" sz="quarter" idx="15" hasCustomPrompt="1"/>
          </p:nvPr>
        </p:nvSpPr>
        <p:spPr>
          <a:xfrm>
            <a:off x="453600" y="5960807"/>
            <a:ext cx="4042800" cy="0"/>
          </a:xfrm>
          <a:ln w="63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0" name="Pladsholder til billede streg højre"/>
          <p:cNvSpPr>
            <a:spLocks noGrp="1"/>
          </p:cNvSpPr>
          <p:nvPr>
            <p:ph type="pic" sz="quarter" idx="16" hasCustomPrompt="1"/>
          </p:nvPr>
        </p:nvSpPr>
        <p:spPr>
          <a:xfrm>
            <a:off x="4642398" y="5960807"/>
            <a:ext cx="4042800" cy="0"/>
          </a:xfr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7"/>
          </p:nvPr>
        </p:nvSpPr>
        <p:spPr>
          <a:xfrm>
            <a:off x="4642398" y="7601088"/>
            <a:ext cx="1143797" cy="36521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3EEB94F-7786-45E1-AA3C-E17185AEB7C9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8"/>
          </p:nvPr>
        </p:nvSpPr>
        <p:spPr>
          <a:xfrm>
            <a:off x="449999" y="7606258"/>
            <a:ext cx="3919039" cy="36521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Danish Geodata Agency</a:t>
            </a:r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9"/>
          </p:nvPr>
        </p:nvSpPr>
        <p:spPr>
          <a:xfrm>
            <a:off x="7957169" y="7601088"/>
            <a:ext cx="734201" cy="36521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24" name="Gruppe 24"/>
          <p:cNvGrpSpPr/>
          <p:nvPr userDrawn="1"/>
        </p:nvGrpSpPr>
        <p:grpSpPr>
          <a:xfrm>
            <a:off x="9144000" y="1610554"/>
            <a:ext cx="2032000" cy="3636893"/>
            <a:chOff x="9144000" y="2030668"/>
            <a:chExt cx="2032000" cy="3636893"/>
          </a:xfrm>
        </p:grpSpPr>
        <p:sp>
          <p:nvSpPr>
            <p:cNvPr id="25" name="TextBox 12"/>
            <p:cNvSpPr txBox="1">
              <a:spLocks noChangeArrowheads="1"/>
            </p:cNvSpPr>
            <p:nvPr userDrawn="1"/>
          </p:nvSpPr>
          <p:spPr bwMode="auto">
            <a:xfrm>
              <a:off x="9144000" y="2030668"/>
              <a:ext cx="2032000" cy="3636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0" rIns="0" bIns="0">
              <a:spAutoFit/>
            </a:bodyPr>
            <a:lstStyle>
              <a:defPPr>
                <a:defRPr lang="da-D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Aft>
                  <a:spcPts val="600"/>
                </a:spcAft>
                <a:buFontTx/>
                <a:buNone/>
                <a:defRPr/>
              </a:pPr>
              <a:r>
                <a:rPr lang="en-GB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Indsæt billede</a:t>
              </a:r>
            </a:p>
            <a:p>
              <a:pPr algn="l"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 Klik på det lille billede-indsættelsesikon i midten</a:t>
              </a:r>
              <a:b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af pladsholderen</a:t>
              </a:r>
            </a:p>
            <a:p>
              <a:pPr algn="l"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 Indsæt det ønskede billede</a:t>
              </a:r>
            </a:p>
            <a:p>
              <a:pPr algn="l"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 Klik </a:t>
              </a:r>
              <a:r>
                <a:rPr lang="en-GB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Beskær</a:t>
              </a: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for at ændre</a:t>
              </a:r>
            </a:p>
            <a:p>
              <a:pPr algn="l"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billedets fokus/størrelse</a:t>
              </a: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altLang="da-DK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4. Ønsker du at skalere billedet, så hold </a:t>
              </a:r>
              <a:r>
                <a:rPr lang="en-GB" altLang="da-DK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SHIFT</a:t>
              </a:r>
              <a:r>
                <a:rPr lang="en-GB" altLang="da-DK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-knappen nede, mens der trækkes i billedets hjørner</a:t>
              </a: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  <a:p>
              <a:pPr algn="l" eaLnBrk="1" fontAlgn="auto" hangingPunct="1">
                <a:spcBef>
                  <a:spcPts val="60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5. Højreklik på billedet </a:t>
              </a:r>
              <a:b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og vælg </a:t>
              </a:r>
              <a:r>
                <a:rPr lang="en-GB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Placer bagerst</a:t>
              </a:r>
            </a:p>
            <a:p>
              <a:pPr algn="l" eaLnBrk="1" fontAlgn="auto" hangingPunct="1">
                <a:spcBef>
                  <a:spcPts val="600"/>
                </a:spcBef>
                <a:spcAft>
                  <a:spcPts val="240"/>
                </a:spcAft>
                <a:buFontTx/>
                <a:buNone/>
                <a:defRPr/>
              </a:pPr>
              <a:endParaRPr lang="en-GB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eaLnBrk="1" fontAlgn="auto" hangingPunct="1">
                <a:spcBef>
                  <a:spcPts val="60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Tips</a:t>
              </a: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Hvis du sletter billedet, og indsætter et nyt, kan billedet lægge sig foran tekst og grafik, hvis dette sker, skal du vælge billedet, højreklik og vælg </a:t>
              </a:r>
              <a:r>
                <a:rPr lang="en-GB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Placer bagest</a:t>
              </a: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pic>
          <p:nvPicPr>
            <p:cNvPr id="26" name="Picture 25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200" y="3184246"/>
              <a:ext cx="335979" cy="266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6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200" y="3948246"/>
              <a:ext cx="334963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52438" y="452438"/>
            <a:ext cx="1756800" cy="5868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2438" y="503237"/>
            <a:ext cx="8239125" cy="1294411"/>
          </a:xfrm>
        </p:spPr>
        <p:txBody>
          <a:bodyPr tIns="0" anchor="t">
            <a:noAutofit/>
          </a:bodyPr>
          <a:lstStyle>
            <a:lvl1pPr algn="l">
              <a:lnSpc>
                <a:spcPts val="4915"/>
              </a:lnSpc>
              <a:defRPr sz="4700" b="0"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1214" y="1917750"/>
            <a:ext cx="8240400" cy="3994232"/>
          </a:xfrm>
        </p:spPr>
        <p:txBody>
          <a:bodyPr tIns="0">
            <a:noAutofit/>
          </a:bodyPr>
          <a:lstStyle>
            <a:lvl1pPr marL="0" indent="0">
              <a:buNone/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,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 err="1" smtClean="0"/>
              <a:t>graf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4095-9632-49AF-82B8-C5DDB1ED0113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80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0" y="0"/>
            <a:ext cx="9144425" cy="68584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14" tIns="45857" rIns="91714" bIns="45857"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49844" y="504000"/>
            <a:ext cx="8240400" cy="1307966"/>
          </a:xfrm>
        </p:spPr>
        <p:txBody>
          <a:bodyPr tIns="0" anchor="t">
            <a:noAutofit/>
          </a:bodyPr>
          <a:lstStyle>
            <a:lvl1pPr algn="l">
              <a:lnSpc>
                <a:spcPts val="4915"/>
              </a:lnSpc>
              <a:defRPr sz="4700" b="0"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49999" y="1917913"/>
            <a:ext cx="8240400" cy="3994232"/>
          </a:xfrm>
        </p:spPr>
        <p:txBody>
          <a:bodyPr tIns="0">
            <a:noAutofit/>
          </a:bodyPr>
          <a:lstStyle>
            <a:lvl1pPr marL="0" marR="0" indent="0" algn="l" defTabSz="91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marL="0" marR="0" lvl="0" indent="0" algn="l" defTabSz="91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,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 err="1" smtClean="0"/>
              <a:t>graf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cxnSp>
        <p:nvCxnSpPr>
          <p:cNvPr id="17" name="Lige forbindelse 8"/>
          <p:cNvCxnSpPr/>
          <p:nvPr userDrawn="1"/>
        </p:nvCxnSpPr>
        <p:spPr>
          <a:xfrm>
            <a:off x="450000" y="6099341"/>
            <a:ext cx="404141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9"/>
          <p:cNvCxnSpPr/>
          <p:nvPr userDrawn="1"/>
        </p:nvCxnSpPr>
        <p:spPr>
          <a:xfrm>
            <a:off x="4642398" y="6099341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0"/>
          <p:cNvCxnSpPr/>
          <p:nvPr userDrawn="1"/>
        </p:nvCxnSpPr>
        <p:spPr>
          <a:xfrm>
            <a:off x="6747563" y="6099341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D353-8F6B-4FFB-8475-8F49B84587CA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482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 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0" y="0"/>
            <a:ext cx="9144425" cy="6858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14" tIns="45857" rIns="91714" bIns="45857"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49844" y="504000"/>
            <a:ext cx="8240400" cy="1307966"/>
          </a:xfrm>
        </p:spPr>
        <p:txBody>
          <a:bodyPr tIns="0" anchor="t">
            <a:noAutofit/>
          </a:bodyPr>
          <a:lstStyle>
            <a:lvl1pPr algn="l">
              <a:lnSpc>
                <a:spcPts val="4915"/>
              </a:lnSpc>
              <a:defRPr sz="4700" b="0"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49999" y="1917913"/>
            <a:ext cx="8240400" cy="3994232"/>
          </a:xfrm>
        </p:spPr>
        <p:txBody>
          <a:bodyPr tIns="0">
            <a:noAutofit/>
          </a:bodyPr>
          <a:lstStyle>
            <a:lvl1pPr marL="0" marR="0" indent="0" algn="l" defTabSz="91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marL="0" marR="0" lvl="0" indent="0" algn="l" defTabSz="9171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,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 err="1" smtClean="0"/>
              <a:t>graf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cxnSp>
        <p:nvCxnSpPr>
          <p:cNvPr id="17" name="Lige forbindelse 8"/>
          <p:cNvCxnSpPr/>
          <p:nvPr userDrawn="1"/>
        </p:nvCxnSpPr>
        <p:spPr>
          <a:xfrm>
            <a:off x="450000" y="6099341"/>
            <a:ext cx="404141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9"/>
          <p:cNvCxnSpPr/>
          <p:nvPr userDrawn="1"/>
        </p:nvCxnSpPr>
        <p:spPr>
          <a:xfrm>
            <a:off x="4642398" y="6099341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0"/>
          <p:cNvCxnSpPr/>
          <p:nvPr userDrawn="1"/>
        </p:nvCxnSpPr>
        <p:spPr>
          <a:xfrm>
            <a:off x="6747563" y="6099341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3E39-DFA1-4C75-98EA-019F28FB358C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02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1216" y="504000"/>
            <a:ext cx="3847294" cy="2642693"/>
          </a:xfrm>
        </p:spPr>
        <p:txBody>
          <a:bodyPr tIns="0" anchor="t">
            <a:noAutofit/>
          </a:bodyPr>
          <a:lstStyle>
            <a:lvl1pPr algn="l">
              <a:lnSpc>
                <a:spcPts val="4915"/>
              </a:lnSpc>
              <a:defRPr sz="4700" b="0"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1999" y="503239"/>
            <a:ext cx="4119563" cy="5421312"/>
          </a:xfrm>
        </p:spPr>
        <p:txBody>
          <a:bodyPr tIns="0">
            <a:noAutofit/>
          </a:bodyPr>
          <a:lstStyle>
            <a:lvl1pPr marL="370998" indent="-370998">
              <a:buSzPct val="100000"/>
              <a:buFont typeface="Symbol" panose="05050102010706020507" pitchFamily="18" charset="2"/>
              <a:buChar char="¾"/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6C9-FAE1-4A53-91D5-E5B5127AD13D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61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/>
          <p:cNvSpPr/>
          <p:nvPr userDrawn="1"/>
        </p:nvSpPr>
        <p:spPr>
          <a:xfrm>
            <a:off x="4566752" y="0"/>
            <a:ext cx="4578835" cy="6859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714" tIns="45857" rIns="91714" bIns="45857"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49844" y="504000"/>
            <a:ext cx="3847294" cy="2532386"/>
          </a:xfrm>
        </p:spPr>
        <p:txBody>
          <a:bodyPr tIns="0" anchor="t">
            <a:noAutofit/>
          </a:bodyPr>
          <a:lstStyle>
            <a:lvl1pPr algn="l">
              <a:lnSpc>
                <a:spcPts val="4915"/>
              </a:lnSpc>
              <a:defRPr sz="4700" b="0"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9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450000" y="3130475"/>
            <a:ext cx="3848400" cy="27940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4860826" y="503239"/>
            <a:ext cx="3830736" cy="5421312"/>
          </a:xfrm>
        </p:spPr>
        <p:txBody>
          <a:bodyPr tIns="0">
            <a:noAutofit/>
          </a:bodyPr>
          <a:lstStyle>
            <a:lvl1pPr marL="0" indent="0">
              <a:buSzPct val="100000"/>
              <a:buFont typeface="Arial" panose="020B0604020202020204" pitchFamily="34" charset="0"/>
              <a:buChar char="​"/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r>
              <a:rPr lang="en-GB" dirty="0" smtClean="0"/>
              <a:t>,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 err="1" smtClean="0"/>
              <a:t>graf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cxnSp>
        <p:nvCxnSpPr>
          <p:cNvPr id="11" name="Lige forbindelse midt"/>
          <p:cNvCxnSpPr/>
          <p:nvPr userDrawn="1"/>
        </p:nvCxnSpPr>
        <p:spPr>
          <a:xfrm>
            <a:off x="4642398" y="6099341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højre"/>
          <p:cNvCxnSpPr/>
          <p:nvPr userDrawn="1"/>
        </p:nvCxnSpPr>
        <p:spPr>
          <a:xfrm>
            <a:off x="6747563" y="6099341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C4469D6-3B51-4023-B759-96D6A05B55BF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5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og baggrunds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0000" y="503238"/>
            <a:ext cx="3848400" cy="2529316"/>
          </a:xfrm>
        </p:spPr>
        <p:txBody>
          <a:bodyPr tIns="0" anchor="t">
            <a:noAutofit/>
          </a:bodyPr>
          <a:lstStyle>
            <a:lvl1pPr algn="l">
              <a:lnSpc>
                <a:spcPts val="4915"/>
              </a:lnSpc>
              <a:defRPr sz="4700" b="0"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9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3130551"/>
            <a:ext cx="3848400" cy="2793999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7" name="Pladsholder til billede 3"/>
          <p:cNvSpPr>
            <a:spLocks noGrp="1"/>
          </p:cNvSpPr>
          <p:nvPr>
            <p:ph type="pic" sz="quarter" idx="14" hasCustomPrompt="1"/>
          </p:nvPr>
        </p:nvSpPr>
        <p:spPr>
          <a:xfrm>
            <a:off x="4566752" y="857"/>
            <a:ext cx="4578836" cy="6857874"/>
          </a:xfrm>
        </p:spPr>
        <p:txBody>
          <a:bodyPr tIns="540000" bIns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a-DK" dirty="0" smtClean="0"/>
              <a:t>Klik på ikonet og indsæt billede</a:t>
            </a:r>
            <a:endParaRPr lang="da-DK" dirty="0"/>
          </a:p>
        </p:txBody>
      </p:sp>
      <p:sp>
        <p:nvSpPr>
          <p:cNvPr id="14" name="Pladsholder til billede streg bund h"/>
          <p:cNvSpPr>
            <a:spLocks noGrp="1"/>
          </p:cNvSpPr>
          <p:nvPr>
            <p:ph type="pic" sz="quarter" idx="15" hasCustomPrompt="1"/>
          </p:nvPr>
        </p:nvSpPr>
        <p:spPr>
          <a:xfrm>
            <a:off x="6717600" y="6099177"/>
            <a:ext cx="1976400" cy="0"/>
          </a:xfrm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6" name="Pladsholder til billede streg bund v"/>
          <p:cNvSpPr>
            <a:spLocks noGrp="1"/>
          </p:cNvSpPr>
          <p:nvPr>
            <p:ph type="pic" sz="quarter" idx="16" hasCustomPrompt="1"/>
          </p:nvPr>
        </p:nvSpPr>
        <p:spPr>
          <a:xfrm>
            <a:off x="4659539" y="6099177"/>
            <a:ext cx="1874949" cy="0"/>
          </a:xfrm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7" name="Pladsholder til billede streg top"/>
          <p:cNvSpPr>
            <a:spLocks noGrp="1"/>
          </p:cNvSpPr>
          <p:nvPr>
            <p:ph type="pic" sz="quarter" idx="17" hasCustomPrompt="1"/>
          </p:nvPr>
        </p:nvSpPr>
        <p:spPr>
          <a:xfrm>
            <a:off x="6819051" y="833945"/>
            <a:ext cx="1874949" cy="0"/>
          </a:xfrm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 dirty="0" smtClean="0"/>
              <a:t> </a:t>
            </a:r>
            <a:endParaRPr lang="da-DK" dirty="0"/>
          </a:p>
        </p:txBody>
      </p:sp>
      <p:grpSp>
        <p:nvGrpSpPr>
          <p:cNvPr id="12" name="Gruppe 24"/>
          <p:cNvGrpSpPr/>
          <p:nvPr userDrawn="1"/>
        </p:nvGrpSpPr>
        <p:grpSpPr>
          <a:xfrm>
            <a:off x="9144000" y="1610554"/>
            <a:ext cx="2032000" cy="3257302"/>
            <a:chOff x="9144000" y="2030668"/>
            <a:chExt cx="2032000" cy="3257302"/>
          </a:xfrm>
        </p:grpSpPr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9144000" y="2030668"/>
              <a:ext cx="2032000" cy="3257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0" rIns="0" bIns="0">
              <a:spAutoFit/>
            </a:bodyPr>
            <a:lstStyle>
              <a:defPPr>
                <a:defRPr lang="da-D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Aft>
                  <a:spcPts val="600"/>
                </a:spcAft>
                <a:buFontTx/>
                <a:buNone/>
                <a:defRPr/>
              </a:pPr>
              <a:r>
                <a:rPr lang="en-GB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Indsæt billede</a:t>
              </a:r>
            </a:p>
            <a:p>
              <a:pPr algn="l"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 Klik på det lille billede-indsættelsesikon i midten</a:t>
              </a:r>
              <a:b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af pladsholderen</a:t>
              </a:r>
            </a:p>
            <a:p>
              <a:pPr algn="l"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 Indsæt det ønskede billede</a:t>
              </a:r>
            </a:p>
            <a:p>
              <a:pPr algn="l"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 Klik </a:t>
              </a:r>
              <a:r>
                <a:rPr lang="en-GB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Beskær</a:t>
              </a: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for at ændre</a:t>
              </a:r>
            </a:p>
            <a:p>
              <a:pPr algn="l"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billedets fokus/størrelse</a:t>
              </a: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altLang="da-DK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4. Ønsker du at skalere billedet, så hold </a:t>
              </a:r>
              <a:r>
                <a:rPr lang="en-GB" altLang="da-DK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SHIFT</a:t>
              </a:r>
              <a:r>
                <a:rPr lang="en-GB" altLang="da-DK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-knappen nede, mens der trækkes i billedets hjørner</a:t>
              </a: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  <a:p>
              <a:pPr algn="l"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  <a:p>
              <a:pPr algn="l" eaLnBrk="1" fontAlgn="auto" hangingPunct="1">
                <a:spcBef>
                  <a:spcPts val="600"/>
                </a:spcBef>
                <a:spcAft>
                  <a:spcPts val="240"/>
                </a:spcAft>
                <a:buFontTx/>
                <a:buNone/>
                <a:defRPr/>
              </a:pPr>
              <a:endParaRPr lang="en-GB" sz="900" b="1" noProof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eaLnBrk="1" fontAlgn="auto" hangingPunct="1">
                <a:spcBef>
                  <a:spcPts val="60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en-GB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Tips</a:t>
              </a:r>
              <a:r>
                <a:rPr lang="en-GB" sz="900" b="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Hvis du sletter billedet, og indsætter et nyt, kan billedet lægge sig foran tekst og grafik, hvis dette sker, skal du vælge billedet, højreklik og vælg </a:t>
              </a:r>
              <a:r>
                <a:rPr lang="en-GB" sz="900" b="1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Placer bagest</a:t>
              </a:r>
              <a:endParaRPr lang="en-GB" altLang="da-DK" sz="900" b="0" noProof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pic>
          <p:nvPicPr>
            <p:cNvPr id="15" name="Picture 14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200" y="3184246"/>
              <a:ext cx="335979" cy="266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7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8200" y="3948246"/>
              <a:ext cx="334963" cy="347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Pladsholder til dato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2753FB-6FCF-41B1-B56F-07CB084C1E5D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77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0349" y="503238"/>
            <a:ext cx="8240400" cy="851984"/>
          </a:xfrm>
        </p:spPr>
        <p:txBody>
          <a:bodyPr anchor="t">
            <a:normAutofit/>
          </a:bodyPr>
          <a:lstStyle>
            <a:lvl1pPr algn="l">
              <a:lnSpc>
                <a:spcPts val="2407"/>
              </a:lnSpc>
              <a:defRPr sz="2200"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15" name="Pladsholder til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2011660"/>
            <a:ext cx="1944000" cy="3912889"/>
          </a:xfrm>
        </p:spPr>
        <p:txBody>
          <a:bodyPr numCol="1" spcCol="18054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1400"/>
            </a:lvl1pPr>
            <a:lvl2pPr marL="288000">
              <a:defRPr sz="1400"/>
            </a:lvl2pPr>
            <a:lvl3pPr marL="432000" indent="-216000">
              <a:defRPr sz="1400"/>
            </a:lvl3pPr>
            <a:lvl4pPr marL="648000" indent="-216000">
              <a:defRPr sz="1400"/>
            </a:lvl4pPr>
            <a:lvl5pPr marL="864000" indent="-216000">
              <a:defRPr sz="14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cxnSp>
        <p:nvCxnSpPr>
          <p:cNvPr id="12" name="Lige forbindelse 2"/>
          <p:cNvCxnSpPr/>
          <p:nvPr userDrawn="1"/>
        </p:nvCxnSpPr>
        <p:spPr>
          <a:xfrm>
            <a:off x="452438" y="1801719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adsholder til tekst 3"/>
          <p:cNvSpPr>
            <a:spLocks noGrp="1"/>
          </p:cNvSpPr>
          <p:nvPr>
            <p:ph type="body" sz="quarter" idx="14" hasCustomPrompt="1"/>
          </p:nvPr>
        </p:nvSpPr>
        <p:spPr>
          <a:xfrm>
            <a:off x="2547418" y="2011660"/>
            <a:ext cx="1944000" cy="3912889"/>
          </a:xfrm>
        </p:spPr>
        <p:txBody>
          <a:bodyPr numCol="1" spcCol="18054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1400"/>
            </a:lvl1pPr>
            <a:lvl2pPr marL="288000">
              <a:defRPr sz="1400"/>
            </a:lvl2pPr>
            <a:lvl3pPr marL="432000" indent="-216000">
              <a:defRPr sz="1400"/>
            </a:lvl3pPr>
            <a:lvl4pPr marL="648000" indent="-216000">
              <a:defRPr sz="1400"/>
            </a:lvl4pPr>
            <a:lvl5pPr marL="864000" indent="-216000">
              <a:defRPr sz="14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cxnSp>
        <p:nvCxnSpPr>
          <p:cNvPr id="13" name="Lige forbindelse 3"/>
          <p:cNvCxnSpPr/>
          <p:nvPr userDrawn="1"/>
        </p:nvCxnSpPr>
        <p:spPr>
          <a:xfrm>
            <a:off x="2547418" y="1801719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2398" y="2011660"/>
            <a:ext cx="1944000" cy="3912889"/>
          </a:xfrm>
        </p:spPr>
        <p:txBody>
          <a:bodyPr numCol="1" spcCol="18054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1400"/>
            </a:lvl1pPr>
            <a:lvl2pPr marL="288000">
              <a:defRPr sz="1400"/>
            </a:lvl2pPr>
            <a:lvl3pPr marL="432000" indent="-216000">
              <a:defRPr sz="1400"/>
            </a:lvl3pPr>
            <a:lvl4pPr marL="648000" indent="-216000">
              <a:defRPr sz="1400"/>
            </a:lvl4pPr>
            <a:lvl5pPr marL="864000" indent="-216000">
              <a:defRPr sz="14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cxnSp>
        <p:nvCxnSpPr>
          <p:cNvPr id="10" name="Lige forbindelse 4"/>
          <p:cNvCxnSpPr/>
          <p:nvPr userDrawn="1"/>
        </p:nvCxnSpPr>
        <p:spPr>
          <a:xfrm>
            <a:off x="4642398" y="1801719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adsholder til tekst 5"/>
          <p:cNvSpPr>
            <a:spLocks noGrp="1"/>
          </p:cNvSpPr>
          <p:nvPr>
            <p:ph type="body" sz="quarter" idx="16" hasCustomPrompt="1"/>
          </p:nvPr>
        </p:nvSpPr>
        <p:spPr>
          <a:xfrm>
            <a:off x="6747563" y="2011660"/>
            <a:ext cx="1944000" cy="3912889"/>
          </a:xfrm>
        </p:spPr>
        <p:txBody>
          <a:bodyPr numCol="1" spcCol="18054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1400"/>
            </a:lvl1pPr>
            <a:lvl2pPr marL="288000">
              <a:defRPr sz="1400"/>
            </a:lvl2pPr>
            <a:lvl3pPr marL="432000" indent="-216000">
              <a:defRPr sz="1400"/>
            </a:lvl3pPr>
            <a:lvl4pPr marL="648000" indent="-216000">
              <a:defRPr sz="1400"/>
            </a:lvl4pPr>
            <a:lvl5pPr marL="864000" indent="-216000">
              <a:defRPr sz="14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cxnSp>
        <p:nvCxnSpPr>
          <p:cNvPr id="11" name="Lige forbindelse 5"/>
          <p:cNvCxnSpPr/>
          <p:nvPr userDrawn="1"/>
        </p:nvCxnSpPr>
        <p:spPr>
          <a:xfrm>
            <a:off x="6737379" y="1801719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dato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2E1EC12-0054-43D8-8462-CC8022F5F432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694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49329" y="503238"/>
            <a:ext cx="8240400" cy="91472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titel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49330" y="1922462"/>
            <a:ext cx="8240400" cy="4002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indsæt</a:t>
            </a:r>
            <a:r>
              <a:rPr lang="en-GB" dirty="0" smtClean="0"/>
              <a:t> </a:t>
            </a:r>
            <a:r>
              <a:rPr lang="en-GB" dirty="0" err="1" smtClean="0"/>
              <a:t>tekst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5"/>
            <a:r>
              <a:rPr lang="en-GB" dirty="0" smtClean="0"/>
              <a:t>6</a:t>
            </a:r>
          </a:p>
          <a:p>
            <a:pPr lvl="6"/>
            <a:r>
              <a:rPr lang="en-GB" dirty="0" smtClean="0"/>
              <a:t>7</a:t>
            </a:r>
          </a:p>
          <a:p>
            <a:pPr lvl="7"/>
            <a:r>
              <a:rPr lang="en-GB" dirty="0" smtClean="0"/>
              <a:t>8</a:t>
            </a:r>
          </a:p>
          <a:p>
            <a:pPr lvl="8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747563" y="6248276"/>
            <a:ext cx="1143797" cy="365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F8EB063-15DC-433F-98E0-84E288DF3227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49999" y="6248276"/>
            <a:ext cx="4041419" cy="365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Danish Geodata Agency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7957169" y="6248276"/>
            <a:ext cx="734201" cy="365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9" name="Lige forbindelse venstre"/>
          <p:cNvCxnSpPr/>
          <p:nvPr/>
        </p:nvCxnSpPr>
        <p:spPr>
          <a:xfrm>
            <a:off x="450000" y="6099341"/>
            <a:ext cx="404141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midt"/>
          <p:cNvCxnSpPr/>
          <p:nvPr/>
        </p:nvCxnSpPr>
        <p:spPr>
          <a:xfrm>
            <a:off x="4642398" y="6099341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højre"/>
          <p:cNvCxnSpPr/>
          <p:nvPr/>
        </p:nvCxnSpPr>
        <p:spPr>
          <a:xfrm>
            <a:off x="6747563" y="6099341"/>
            <a:ext cx="194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52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714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7142" rtl="0" eaLnBrk="1" latinLnBrk="0" hangingPunct="1">
        <a:spcBef>
          <a:spcPct val="20000"/>
        </a:spcBef>
        <a:buFont typeface="Arial" panose="020B0604020202020204" pitchFamily="34" charset="0"/>
        <a:buChar char="​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7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7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7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7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7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-180000" algn="l" defTabSz="917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7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7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8570" algn="l" defTabSz="91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142" algn="l" defTabSz="91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5712" algn="l" defTabSz="91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4284" algn="l" defTabSz="91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2854" algn="l" defTabSz="91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1426" algn="l" defTabSz="91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9996" algn="l" defTabSz="91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8568" algn="l" defTabSz="91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5417" userDrawn="1">
          <p15:clr>
            <a:srgbClr val="F26B43"/>
          </p15:clr>
        </p15:guide>
        <p15:guide id="3" orient="horz" pos="308" userDrawn="1">
          <p15:clr>
            <a:srgbClr val="F26B43"/>
          </p15:clr>
        </p15:guide>
        <p15:guide id="4" orient="horz" pos="1132" userDrawn="1">
          <p15:clr>
            <a:srgbClr val="F26B43"/>
          </p15:clr>
        </p15:guide>
        <p15:guide id="5" orient="horz" pos="1208" userDrawn="1">
          <p15:clr>
            <a:srgbClr val="F26B43"/>
          </p15:clr>
        </p15:guide>
        <p15:guide id="6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S-101</a:t>
            </a:r>
            <a:endParaRPr lang="en-GB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52440" y="3429794"/>
            <a:ext cx="8240400" cy="2149690"/>
          </a:xfrm>
        </p:spPr>
        <p:txBody>
          <a:bodyPr/>
          <a:lstStyle/>
          <a:p>
            <a:pPr algn="ctr"/>
            <a:r>
              <a:rPr lang="en-GB" dirty="0" smtClean="0"/>
              <a:t>Validation Checks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2113-DB1A-401A-8DD4-A79866E19D1B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8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46" y="229436"/>
            <a:ext cx="762475" cy="10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9999" y="1268560"/>
            <a:ext cx="8240400" cy="947372"/>
          </a:xfrm>
        </p:spPr>
        <p:txBody>
          <a:bodyPr/>
          <a:lstStyle/>
          <a:p>
            <a:r>
              <a:rPr lang="en-GB" sz="3000" b="0" dirty="0" smtClean="0"/>
              <a:t>S-101 Validation Checks</a:t>
            </a:r>
            <a:endParaRPr lang="en-GB" sz="3000" b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3221" y="2029200"/>
            <a:ext cx="8240400" cy="2479636"/>
          </a:xfrm>
        </p:spPr>
        <p:txBody>
          <a:bodyPr/>
          <a:lstStyle/>
          <a:p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At the 2017 ENCWG2 meeting in Genoa, Denmark undertook to lead on the review of the current S-58 validation checks and assess their relevance for S-101 data.</a:t>
            </a:r>
          </a:p>
          <a:p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starting point for this work was to</a:t>
            </a:r>
          </a:p>
          <a:p>
            <a:r>
              <a:rPr lang="en-GB" sz="2000" dirty="0" smtClean="0"/>
              <a:t>      establish an online platform (basecamp) </a:t>
            </a:r>
          </a:p>
          <a:p>
            <a:r>
              <a:rPr lang="en-GB" sz="2000" dirty="0" smtClean="0"/>
              <a:t>      to ease communication between contributors.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Currently 41 contributors</a:t>
            </a:r>
            <a:endParaRPr lang="en-GB" sz="20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2113-DB1A-401A-8DD4-A79866E19D1B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46" y="229436"/>
            <a:ext cx="762475" cy="1001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69" y="3272929"/>
            <a:ext cx="24955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9999" y="1268560"/>
            <a:ext cx="8240400" cy="947372"/>
          </a:xfrm>
        </p:spPr>
        <p:txBody>
          <a:bodyPr/>
          <a:lstStyle/>
          <a:p>
            <a:r>
              <a:rPr lang="en-GB" sz="3000" b="0" dirty="0" smtClean="0"/>
              <a:t>S-101 Validation Checks</a:t>
            </a:r>
            <a:endParaRPr lang="en-GB" sz="3000" b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49999" y="1917626"/>
            <a:ext cx="8240400" cy="3168352"/>
          </a:xfrm>
        </p:spPr>
        <p:txBody>
          <a:bodyPr/>
          <a:lstStyle/>
          <a:p>
            <a:pPr marL="801470" lvl="1" indent="-342900">
              <a:buFont typeface="Courier New" panose="02070309020205020404" pitchFamily="49" charset="0"/>
              <a:buChar char="o"/>
            </a:pPr>
            <a:r>
              <a:rPr lang="da-DK" sz="100" dirty="0" smtClean="0"/>
              <a:t>,mn</a:t>
            </a:r>
          </a:p>
          <a:p>
            <a:pPr marL="801470" lvl="1" indent="-342900">
              <a:buFont typeface="Arial" panose="020B0604020202020204" pitchFamily="34" charset="0"/>
              <a:buChar char="•"/>
            </a:pPr>
            <a:endParaRPr lang="da-DK" sz="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first comments from other PT members have been</a:t>
            </a:r>
            <a:r>
              <a:rPr lang="en-GB" sz="2000" dirty="0" smtClean="0"/>
              <a:t>:</a:t>
            </a:r>
          </a:p>
          <a:p>
            <a:endParaRPr lang="en-GB" sz="2000" dirty="0" smtClean="0"/>
          </a:p>
          <a:p>
            <a:pPr marL="801470" lvl="1" indent="-342900">
              <a:buFont typeface="Arial" panose="020B0604020202020204" pitchFamily="34" charset="0"/>
              <a:buChar char="•"/>
            </a:pPr>
            <a:endParaRPr lang="en-GB" sz="100" dirty="0"/>
          </a:p>
          <a:p>
            <a:pPr lvl="1"/>
            <a:endParaRPr lang="en-GB" sz="100" dirty="0" smtClean="0"/>
          </a:p>
          <a:p>
            <a:pPr marL="801470" lvl="1" indent="-342900">
              <a:buFont typeface="Arial" panose="020B0604020202020204" pitchFamily="34" charset="0"/>
              <a:buChar char="•"/>
            </a:pPr>
            <a:endParaRPr lang="en-GB" sz="100" dirty="0"/>
          </a:p>
          <a:p>
            <a:pPr marL="630020" lvl="1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To separate the checks into general S-100 data format checks and S-101 product specific checks (this proposal has been </a:t>
            </a:r>
            <a:r>
              <a:rPr lang="en-GB" sz="1800" dirty="0" smtClean="0">
                <a:solidFill>
                  <a:schemeClr val="tx1"/>
                </a:solidFill>
              </a:rPr>
              <a:t>submitted </a:t>
            </a:r>
            <a:r>
              <a:rPr lang="en-GB" sz="1800" dirty="0">
                <a:solidFill>
                  <a:schemeClr val="tx1"/>
                </a:solidFill>
              </a:rPr>
              <a:t>at the S-100WG3 meeting, and approved</a:t>
            </a:r>
            <a:r>
              <a:rPr lang="en-GB" sz="1800" dirty="0" smtClean="0">
                <a:solidFill>
                  <a:schemeClr val="tx1"/>
                </a:solidFill>
              </a:rPr>
              <a:t>);</a:t>
            </a:r>
          </a:p>
          <a:p>
            <a:pPr marL="630020" lvl="1" indent="-171450" algn="l">
              <a:buFont typeface="Arial" panose="020B0604020202020204" pitchFamily="34" charset="0"/>
              <a:buChar char="•"/>
            </a:pPr>
            <a:endParaRPr lang="en-GB" sz="1800" dirty="0" smtClean="0">
              <a:solidFill>
                <a:schemeClr val="tx1"/>
              </a:solidFill>
            </a:endParaRPr>
          </a:p>
          <a:p>
            <a:pPr marL="630020" lvl="1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</a:rPr>
              <a:t>To re-group the checks according to  the sections of the S-100/S-101 documents they correspond 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000" dirty="0" smtClean="0"/>
          </a:p>
          <a:p>
            <a:endParaRPr lang="da-DK" sz="2000" dirty="0" smtClean="0"/>
          </a:p>
          <a:p>
            <a:r>
              <a:rPr lang="da-DK" sz="2000" dirty="0" smtClean="0"/>
              <a:t> </a:t>
            </a:r>
          </a:p>
          <a:p>
            <a:pPr marL="801470" lvl="1" indent="-342900">
              <a:buFont typeface="Courier New" panose="02070309020205020404" pitchFamily="49" charset="0"/>
              <a:buChar char="o"/>
            </a:pPr>
            <a:endParaRPr lang="en-GB" sz="100" dirty="0" smtClean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2113-DB1A-401A-8DD4-A79866E19D1B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8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46" y="229436"/>
            <a:ext cx="762475" cy="10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9999" y="1268560"/>
            <a:ext cx="8240400" cy="947372"/>
          </a:xfrm>
        </p:spPr>
        <p:txBody>
          <a:bodyPr/>
          <a:lstStyle/>
          <a:p>
            <a:r>
              <a:rPr lang="en-GB" sz="3000" b="0" dirty="0" smtClean="0"/>
              <a:t>S-101 Validation Checks</a:t>
            </a:r>
            <a:endParaRPr lang="en-GB" sz="3000" b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3221" y="2029200"/>
            <a:ext cx="8240400" cy="30567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work is an ongoing process, since many checks might have to be reviewed when the S-101 PS is finalized and full production datasets are created.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We have been looking into each S-58 check and accessing if changes are needed due to differences between the S-57 UOC and the S-101 DCEG, as well as the main documents.</a:t>
            </a:r>
          </a:p>
          <a:p>
            <a:endParaRPr lang="en-GB" sz="1600" dirty="0"/>
          </a:p>
          <a:p>
            <a:pPr marL="74432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Changes to the attribution are more clear to us but, in the ones related to data structure, we would more than welcome expert input.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2113-DB1A-401A-8DD4-A79866E19D1B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46" y="229436"/>
            <a:ext cx="762475" cy="10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9999" y="1268560"/>
            <a:ext cx="8240400" cy="947372"/>
          </a:xfrm>
        </p:spPr>
        <p:txBody>
          <a:bodyPr/>
          <a:lstStyle/>
          <a:p>
            <a:r>
              <a:rPr lang="en-GB" sz="3000" b="0" dirty="0" smtClean="0"/>
              <a:t>S-101 Validation Checks</a:t>
            </a:r>
            <a:endParaRPr lang="en-GB" sz="3000" b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3221" y="2029200"/>
            <a:ext cx="8240400" cy="40648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 general most of the checks can be kept with only a wording review.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Others need to be changed due to changes in feature </a:t>
            </a:r>
            <a:r>
              <a:rPr lang="en-GB" sz="2000" dirty="0" smtClean="0"/>
              <a:t>attributes </a:t>
            </a:r>
            <a:r>
              <a:rPr lang="en-GB" sz="2000" dirty="0"/>
              <a:t>from S-57 to S-101.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ones related to associations need a major change since these are completely different in S-101. They might suffer further adjustments.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All the references to the chapters need to be re-checked since the S-101 Ed.1 document has different chapter number than the previous versions.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2113-DB1A-401A-8DD4-A79866E19D1B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46" y="229436"/>
            <a:ext cx="762475" cy="10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9999" y="1268560"/>
            <a:ext cx="8240400" cy="947372"/>
          </a:xfrm>
        </p:spPr>
        <p:txBody>
          <a:bodyPr/>
          <a:lstStyle/>
          <a:p>
            <a:r>
              <a:rPr lang="en-GB" sz="3000" b="0" dirty="0" smtClean="0"/>
              <a:t>S-101 Validation Checks</a:t>
            </a:r>
            <a:endParaRPr lang="en-GB" sz="3000" b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3221" y="2029200"/>
            <a:ext cx="8240400" cy="34888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What Now?</a:t>
            </a:r>
          </a:p>
          <a:p>
            <a:pPr marL="801470" lvl="1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Collect suggestions from the contributors regarding:</a:t>
            </a:r>
          </a:p>
          <a:p>
            <a:pPr marL="1260042" lvl="2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Identifying the S-100 only checks, and removing them;</a:t>
            </a:r>
          </a:p>
          <a:p>
            <a:pPr marL="1260042" lvl="2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Agree a grouping structure for the remaining S-101 checks;</a:t>
            </a:r>
          </a:p>
          <a:p>
            <a:pPr marL="1260042" lvl="2" indent="-342900" algn="l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</a:rPr>
              <a:t>Identify any possible new checks that need to be added to the list.</a:t>
            </a:r>
          </a:p>
          <a:p>
            <a:pPr marL="801470" lvl="1" indent="-342900" algn="l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801470" lvl="1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Re-check all the references according to the latest S-101 version.</a:t>
            </a:r>
          </a:p>
          <a:p>
            <a:pPr marL="801470" lvl="1" indent="-34290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801470" lvl="1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Find volunteers to help with the above.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2113-DB1A-401A-8DD4-A79866E19D1B}" type="datetime4">
              <a:rPr lang="en-GB" smtClean="0"/>
              <a:t>14 June 2018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Danish Geodata Agency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Page </a:t>
            </a:r>
            <a:fld id="{8E044AEF-F590-47CE-BE8F-5C241A59BA2A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46" y="229436"/>
            <a:ext cx="762475" cy="10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datastyrelsen PowerPoint skabelon UK">
  <a:themeElements>
    <a:clrScheme name="Geodatastyrelsen">
      <a:dk1>
        <a:srgbClr val="000000"/>
      </a:dk1>
      <a:lt1>
        <a:sysClr val="window" lastClr="FFFFFF"/>
      </a:lt1>
      <a:dk2>
        <a:srgbClr val="1F497D"/>
      </a:dk2>
      <a:lt2>
        <a:srgbClr val="1DE2CD"/>
      </a:lt2>
      <a:accent1>
        <a:srgbClr val="0097A7"/>
      </a:accent1>
      <a:accent2>
        <a:srgbClr val="045C65"/>
      </a:accent2>
      <a:accent3>
        <a:srgbClr val="FF5252"/>
      </a:accent3>
      <a:accent4>
        <a:srgbClr val="673AB7"/>
      </a:accent4>
      <a:accent5>
        <a:srgbClr val="0C2D83"/>
      </a:accent5>
      <a:accent6>
        <a:srgbClr val="0091EA"/>
      </a:accent6>
      <a:hlink>
        <a:srgbClr val="0000FF"/>
      </a:hlink>
      <a:folHlink>
        <a:srgbClr val="800080"/>
      </a:folHlink>
    </a:clrScheme>
    <a:fontScheme name="EFK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FKM_Ppt_GST_vDK_01 master" id="{1C253A2C-E2E0-4E26-BB0C-EC1E6AB65DDB}" vid="{479DF336-C151-4A5C-AD41-FD9D15713D87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Geodatastyrelsen PowerPoint skabelon UK</Template>
  <TotalTime>0</TotalTime>
  <Words>402</Words>
  <Application>Microsoft Office PowerPoint</Application>
  <PresentationFormat>Brugerdefineret</PresentationFormat>
  <Paragraphs>73</Paragraphs>
  <Slides>6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Symbol</vt:lpstr>
      <vt:lpstr>Geodatastyrelsen PowerPoint skabelon UK</vt:lpstr>
      <vt:lpstr>S-101</vt:lpstr>
      <vt:lpstr>S-101 Validation Checks</vt:lpstr>
      <vt:lpstr>S-101 Validation Checks</vt:lpstr>
      <vt:lpstr>S-101 Validation Checks</vt:lpstr>
      <vt:lpstr>S-101 Validation Checks</vt:lpstr>
      <vt:lpstr>S-101 Validation Checks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2018-01-24T14:32:28Z</dcterms:created>
  <dcterms:modified xsi:type="dcterms:W3CDTF">2018-06-14T12:18:36Z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www.skabelondesign.dk</vt:lpwstr>
  </property>
</Properties>
</file>