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75" r:id="rId2"/>
    <p:sldId id="276" r:id="rId3"/>
    <p:sldId id="280" r:id="rId4"/>
    <p:sldId id="279" r:id="rId5"/>
    <p:sldId id="281" r:id="rId6"/>
    <p:sldId id="283" r:id="rId7"/>
    <p:sldId id="289" r:id="rId8"/>
    <p:sldId id="290" r:id="rId9"/>
    <p:sldId id="291" r:id="rId10"/>
    <p:sldId id="285" r:id="rId11"/>
    <p:sldId id="282" r:id="rId12"/>
    <p:sldId id="287" r:id="rId13"/>
    <p:sldId id="288" r:id="rId14"/>
    <p:sldId id="277" r:id="rId15"/>
    <p:sldId id="278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Tech" initials="Abr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E8EFF8"/>
    <a:srgbClr val="DED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4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3A9B22A-55EC-4A68-A1AE-1A1AE03C8C30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C14B252-8EFF-4387-B930-F07556521A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0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75000">
              <a:schemeClr val="accent2">
                <a:lumMod val="5000"/>
                <a:lumOff val="9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040079"/>
            <a:ext cx="12192000" cy="837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en-US" smtClean="0"/>
              <a:t>IHO COUNCIL</a:t>
            </a:r>
            <a:endParaRPr lang="en-US" dirty="0"/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250262" y="6280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tx1"/>
                </a:solidFill>
              </a:rPr>
              <a:t>International Hydrographic Organization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i="1" dirty="0" smtClean="0">
                <a:solidFill>
                  <a:schemeClr val="tx1"/>
                </a:solidFill>
              </a:rPr>
              <a:t>Organisation Hydrographique Internationale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2" y="6040079"/>
            <a:ext cx="637586" cy="8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82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2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75000">
              <a:schemeClr val="accent2">
                <a:lumMod val="5000"/>
                <a:lumOff val="9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414"/>
            <a:ext cx="10515600" cy="540511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11992" y="893798"/>
            <a:ext cx="10568015" cy="528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6040079"/>
            <a:ext cx="12192000" cy="837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en-US" smtClean="0"/>
              <a:t>IHO COUNCIL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86777" y="6276121"/>
            <a:ext cx="2743200" cy="365125"/>
          </a:xfrm>
        </p:spPr>
        <p:txBody>
          <a:bodyPr/>
          <a:lstStyle/>
          <a:p>
            <a:fld id="{EC878826-814C-4FD2-96B3-D147818A5C89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Footer Placeholder 8"/>
          <p:cNvSpPr txBox="1">
            <a:spLocks/>
          </p:cNvSpPr>
          <p:nvPr userDrawn="1"/>
        </p:nvSpPr>
        <p:spPr>
          <a:xfrm>
            <a:off x="250262" y="6280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tx1"/>
                </a:solidFill>
              </a:rPr>
              <a:t>International Hydrographic Organization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i="1" dirty="0" smtClean="0">
                <a:solidFill>
                  <a:schemeClr val="tx1"/>
                </a:solidFill>
              </a:rPr>
              <a:t>Organisation Hydrographique Internationale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2" y="6040079"/>
            <a:ext cx="637586" cy="8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4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2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0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2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3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3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78826-814C-4FD2-96B3-D147818A5C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o.int/mtg_docs/com_wg/ENCWG/ENCWG3/ENCWG3-5.1_ENC%20Display%20SubWG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682" y="505706"/>
            <a:ext cx="9144000" cy="784432"/>
          </a:xfrm>
        </p:spPr>
        <p:txBody>
          <a:bodyPr>
            <a:normAutofit/>
          </a:bodyPr>
          <a:lstStyle/>
          <a:p>
            <a:r>
              <a:rPr lang="en-AU" dirty="0" smtClean="0"/>
              <a:t>Hydrographic Services and Standards Committee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S-101PT3, IHO Secretariat, Monaco, 19-21 June 2018</a:t>
            </a:r>
          </a:p>
        </p:txBody>
      </p:sp>
      <p:sp>
        <p:nvSpPr>
          <p:cNvPr id="5" name="Subtitle 2"/>
          <p:cNvSpPr>
            <a:spLocks noGrp="1"/>
          </p:cNvSpPr>
          <p:nvPr>
            <p:ph type="ctrTitle"/>
          </p:nvPr>
        </p:nvSpPr>
        <p:spPr>
          <a:xfrm>
            <a:off x="990600" y="1809751"/>
            <a:ext cx="9707880" cy="384917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AU" sz="3600" b="1" dirty="0" smtClean="0"/>
              <a:t/>
            </a:r>
            <a:br>
              <a:rPr lang="en-AU" sz="3600" b="1" dirty="0" smtClean="0"/>
            </a:br>
            <a:r>
              <a:rPr lang="en-AU" sz="4400" b="1" dirty="0" smtClean="0"/>
              <a:t>Improvement of the S-101 Portrayal</a:t>
            </a:r>
            <a:r>
              <a:rPr lang="en-AU" sz="3600" b="1" dirty="0" smtClean="0"/>
              <a:t/>
            </a:r>
            <a:br>
              <a:rPr lang="en-AU" sz="3600" b="1" dirty="0" smtClean="0"/>
            </a:br>
            <a:r>
              <a:rPr lang="en-AU" sz="3600" b="1" dirty="0"/>
              <a:t/>
            </a:r>
            <a:br>
              <a:rPr lang="en-AU" sz="3600" b="1" dirty="0"/>
            </a:br>
            <a:r>
              <a:rPr lang="en-AU" sz="3100" b="1" i="1" dirty="0" smtClean="0"/>
              <a:t>(Report of the ENC Display Sub Working Group)</a:t>
            </a:r>
            <a:r>
              <a:rPr lang="en-AU" sz="3600" b="1" dirty="0" smtClean="0"/>
              <a:t/>
            </a:r>
            <a:br>
              <a:rPr lang="en-AU" sz="3600" b="1" dirty="0" smtClean="0"/>
            </a:br>
            <a:r>
              <a:rPr lang="en-AU" sz="3600" b="1" dirty="0" smtClean="0"/>
              <a:t> </a:t>
            </a:r>
            <a:endParaRPr lang="en-AU" sz="3600" b="1" dirty="0"/>
          </a:p>
          <a:p>
            <a:pPr algn="l">
              <a:defRPr/>
            </a:pPr>
            <a:r>
              <a:rPr lang="fr-FR" sz="2800" dirty="0" smtClean="0"/>
              <a:t>		- </a:t>
            </a:r>
            <a:r>
              <a:rPr lang="fr-FR" sz="2800" dirty="0" err="1" smtClean="0"/>
              <a:t>Activities</a:t>
            </a:r>
            <a:r>
              <a:rPr lang="fr-FR" sz="2800" dirty="0" smtClean="0"/>
              <a:t> </a:t>
            </a:r>
            <a:r>
              <a:rPr lang="fr-FR" sz="2800" dirty="0" err="1" smtClean="0"/>
              <a:t>since</a:t>
            </a:r>
            <a:r>
              <a:rPr lang="fr-FR" sz="2800" dirty="0" smtClean="0"/>
              <a:t> ENCWG2 (March 2017, </a:t>
            </a:r>
            <a:r>
              <a:rPr lang="fr-FR" sz="2800" dirty="0" err="1" smtClean="0"/>
              <a:t>Genoa</a:t>
            </a:r>
            <a:r>
              <a:rPr lang="fr-FR" sz="2800" dirty="0" smtClean="0"/>
              <a:t>, </a:t>
            </a:r>
            <a:r>
              <a:rPr lang="fr-FR" sz="2800" dirty="0" err="1" smtClean="0"/>
              <a:t>Italy</a:t>
            </a:r>
            <a:r>
              <a:rPr lang="fr-FR" sz="2800" dirty="0" smtClean="0"/>
              <a:t>)</a:t>
            </a:r>
            <a:br>
              <a:rPr lang="fr-FR" sz="2800" dirty="0" smtClean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		- Main </a:t>
            </a:r>
            <a:r>
              <a:rPr lang="fr-FR" sz="2800" dirty="0" err="1" smtClean="0"/>
              <a:t>portrayal</a:t>
            </a:r>
            <a:r>
              <a:rPr lang="fr-FR" sz="2800" dirty="0" smtClean="0"/>
              <a:t> issues</a:t>
            </a:r>
            <a:r>
              <a:rPr lang="fr-FR" sz="2800" dirty="0"/>
              <a:t/>
            </a:r>
            <a:br>
              <a:rPr lang="fr-FR" sz="2800" dirty="0"/>
            </a:b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92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AU" dirty="0" smtClean="0"/>
              <a:t>Other issues: area limits symbology</a:t>
            </a:r>
            <a:endParaRPr lang="en-AU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dirty="0"/>
              <a:t>S-101PT3, IHO Secretariat, Monaco, 19-21 June 2018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2" y="1121434"/>
            <a:ext cx="5741516" cy="447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072" y="1121435"/>
            <a:ext cx="5865962" cy="448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217762" y="5609382"/>
            <a:ext cx="10515600" cy="4662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It </a:t>
            </a:r>
            <a:r>
              <a:rPr lang="fr-FR" dirty="0" err="1" smtClean="0">
                <a:solidFill>
                  <a:srgbClr val="FF0000"/>
                </a:solidFill>
              </a:rPr>
              <a:t>is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very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difficult</a:t>
            </a:r>
            <a:r>
              <a:rPr lang="fr-FR" dirty="0" smtClean="0">
                <a:solidFill>
                  <a:srgbClr val="FF0000"/>
                </a:solidFill>
              </a:rPr>
              <a:t> to </a:t>
            </a:r>
            <a:r>
              <a:rPr lang="fr-FR" dirty="0" err="1" smtClean="0">
                <a:solidFill>
                  <a:srgbClr val="FF0000"/>
                </a:solidFill>
              </a:rPr>
              <a:t>identify</a:t>
            </a:r>
            <a:r>
              <a:rPr lang="fr-FR" dirty="0" smtClean="0">
                <a:solidFill>
                  <a:srgbClr val="FF0000"/>
                </a:solidFill>
              </a:rPr>
              <a:t> the </a:t>
            </a:r>
            <a:r>
              <a:rPr lang="fr-FR" dirty="0" err="1" smtClean="0">
                <a:solidFill>
                  <a:srgbClr val="FF0000"/>
                </a:solidFill>
              </a:rPr>
              <a:t>different</a:t>
            </a:r>
            <a:r>
              <a:rPr lang="fr-FR" dirty="0" smtClean="0">
                <a:solidFill>
                  <a:srgbClr val="FF0000"/>
                </a:solidFill>
              </a:rPr>
              <a:t> areas on the ENC.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7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AU" dirty="0" smtClean="0"/>
              <a:t>Other issues: UNSARE and ICEARE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70" y="1143001"/>
            <a:ext cx="10641495" cy="4728494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endParaRPr lang="en-GB" u="sng" dirty="0" smtClean="0"/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endParaRPr lang="en-GB" u="sng" dirty="0"/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endParaRPr lang="en-GB" u="sng" dirty="0" smtClean="0"/>
          </a:p>
          <a:p>
            <a:pPr algn="just">
              <a:defRPr/>
            </a:pPr>
            <a:endParaRPr lang="en-GB" u="sng" dirty="0"/>
          </a:p>
          <a:p>
            <a:pPr lvl="1" algn="just">
              <a:buFont typeface="Wingdings" panose="05000000000000000000" pitchFamily="2" charset="2"/>
              <a:buChar char="ü"/>
              <a:defRPr/>
            </a:pPr>
            <a:endParaRPr lang="en-GB" dirty="0" smtClean="0"/>
          </a:p>
          <a:p>
            <a:pPr lvl="1" algn="just">
              <a:buFont typeface="Wingdings" panose="05000000000000000000" pitchFamily="2" charset="2"/>
              <a:buChar char="ü"/>
              <a:defRPr/>
            </a:pPr>
            <a:endParaRPr lang="en-GB" dirty="0" smtClean="0"/>
          </a:p>
          <a:p>
            <a:pPr algn="just">
              <a:defRPr/>
            </a:pPr>
            <a:endParaRPr lang="en-GB" sz="2400" b="1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dirty="0"/>
              <a:t>S-101PT3, IHO Secretariat, Monaco, 19-21 June 2018</a:t>
            </a:r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06947" y="1050624"/>
            <a:ext cx="6007921" cy="460830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7158770" y="1527677"/>
            <a:ext cx="44955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Very </a:t>
            </a:r>
            <a:r>
              <a:rPr lang="en-AU" dirty="0"/>
              <a:t>difficult to distinguish between ICEARE and UNSARE</a:t>
            </a:r>
            <a:r>
              <a:rPr lang="en-A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DEPCNT and SOUNDG are hardly visible within UNSARE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8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AU" dirty="0" smtClean="0"/>
              <a:t>Other issues: Display priorities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70" y="1143001"/>
            <a:ext cx="10641495" cy="728931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2400" dirty="0" smtClean="0"/>
              <a:t>It has been identified that some objects may cover another one which is more dangerous.</a:t>
            </a:r>
            <a:endParaRPr lang="en-GB" sz="2400" b="1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dirty="0"/>
              <a:t>S-101PT3, IHO Secretariat, Monaco, 19-21 June 2018</a:t>
            </a:r>
          </a:p>
        </p:txBody>
      </p:sp>
      <p:pic>
        <p:nvPicPr>
          <p:cNvPr id="8" name="Imag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7660" y="1963539"/>
            <a:ext cx="7216140" cy="359026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9" name="ZoneTexte 8"/>
          <p:cNvSpPr txBox="1"/>
          <p:nvPr/>
        </p:nvSpPr>
        <p:spPr>
          <a:xfrm>
            <a:off x="7677509" y="2173857"/>
            <a:ext cx="424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Here</a:t>
            </a:r>
            <a:r>
              <a:rPr lang="en-GB" dirty="0"/>
              <a:t>, UWTROC with VALSOU=1 covers Point </a:t>
            </a:r>
            <a:r>
              <a:rPr lang="en-GB" dirty="0" smtClean="0"/>
              <a:t>LNDARE.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094476" y="5622625"/>
            <a:ext cx="951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DISPLAY PRIORITIES SHOULD BE REVIEWED/IMPROVED</a:t>
            </a:r>
            <a:endParaRPr lang="fr-F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2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AU" dirty="0" smtClean="0"/>
              <a:t>Other issues: short (non-exhaustive) list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70" y="1143001"/>
            <a:ext cx="10641495" cy="4728494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2400" u="sng" dirty="0" smtClean="0"/>
              <a:t>“No display” objects</a:t>
            </a:r>
            <a:r>
              <a:rPr lang="en-GB" sz="2400" dirty="0" smtClean="0"/>
              <a:t>: there is a number of objects that do not display in S-52. This must be solved in S-101.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endParaRPr lang="en-GB" sz="2400" dirty="0"/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2400" u="sng" dirty="0" smtClean="0"/>
              <a:t>Names</a:t>
            </a:r>
            <a:r>
              <a:rPr lang="en-GB" sz="2400" dirty="0" smtClean="0"/>
              <a:t>: “Text placement” is an important improvement, but is it enough to avoid text </a:t>
            </a:r>
            <a:r>
              <a:rPr lang="en-GB" sz="2400" dirty="0" err="1" smtClean="0"/>
              <a:t>overlappings</a:t>
            </a:r>
            <a:r>
              <a:rPr lang="en-GB" sz="2400" dirty="0" smtClean="0"/>
              <a:t>?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endParaRPr lang="en-GB" sz="2400" dirty="0" smtClean="0"/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2400" u="sng" dirty="0" err="1" smtClean="0"/>
              <a:t>Symbology</a:t>
            </a:r>
            <a:r>
              <a:rPr lang="en-GB" sz="2400" u="sng" dirty="0" smtClean="0"/>
              <a:t> in general</a:t>
            </a:r>
            <a:r>
              <a:rPr lang="en-GB" sz="2400" dirty="0" smtClean="0"/>
              <a:t>: S-52 was elaborated in the late 1980s and was supposed to be reviewed. ENC display is sometimes viewed as “old fashioned”. See KHOA presentation for what future S-101 ENC could look like</a:t>
            </a:r>
            <a:r>
              <a:rPr lang="en-GB" sz="2400" dirty="0" smtClean="0"/>
              <a:t>.</a:t>
            </a:r>
            <a:endParaRPr lang="en-GB" sz="2400" dirty="0"/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endParaRPr lang="en-GB" sz="2400" dirty="0" smtClean="0"/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endParaRPr lang="en-GB" sz="2400" dirty="0"/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endParaRPr lang="en-GB" sz="2400" dirty="0" smtClean="0"/>
          </a:p>
          <a:p>
            <a:pPr algn="just">
              <a:defRPr/>
            </a:pPr>
            <a:endParaRPr lang="en-GB" u="sng" dirty="0"/>
          </a:p>
          <a:p>
            <a:pPr lvl="1" algn="just">
              <a:buFont typeface="Wingdings" panose="05000000000000000000" pitchFamily="2" charset="2"/>
              <a:buChar char="ü"/>
              <a:defRPr/>
            </a:pPr>
            <a:endParaRPr lang="en-GB" dirty="0" smtClean="0"/>
          </a:p>
          <a:p>
            <a:pPr lvl="1" algn="just">
              <a:buFont typeface="Wingdings" panose="05000000000000000000" pitchFamily="2" charset="2"/>
              <a:buChar char="ü"/>
              <a:defRPr/>
            </a:pPr>
            <a:endParaRPr lang="en-GB" dirty="0" smtClean="0"/>
          </a:p>
          <a:p>
            <a:pPr algn="just">
              <a:defRPr/>
            </a:pPr>
            <a:endParaRPr lang="en-GB" sz="2400" b="1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dirty="0"/>
              <a:t>S-101PT3, IHO Secretariat, Monaco, 19-21 June 2018</a:t>
            </a:r>
          </a:p>
        </p:txBody>
      </p:sp>
    </p:spTree>
    <p:extLst>
      <p:ext uri="{BB962C8B-B14F-4D97-AF65-F5344CB8AC3E}">
        <p14:creationId xmlns:p14="http://schemas.microsoft.com/office/powerpoint/2010/main" val="25266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AU" dirty="0" smtClean="0"/>
              <a:t>Actions required from S-101PT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70" y="1340769"/>
            <a:ext cx="10641495" cy="45307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Note this presentation.</a:t>
            </a:r>
          </a:p>
          <a:p>
            <a:r>
              <a:rPr lang="en-US" sz="2400" dirty="0" smtClean="0"/>
              <a:t>Discuss the issues identified</a:t>
            </a:r>
            <a:r>
              <a:rPr lang="en-US" sz="2400" dirty="0"/>
              <a:t> </a:t>
            </a:r>
            <a:r>
              <a:rPr lang="en-US" sz="2400" dirty="0" smtClean="0"/>
              <a:t>in this presentation.</a:t>
            </a:r>
          </a:p>
          <a:p>
            <a:r>
              <a:rPr lang="en-US" sz="2400" dirty="0"/>
              <a:t>Decide (or refer to </a:t>
            </a:r>
            <a:r>
              <a:rPr lang="en-US" sz="2400" dirty="0" smtClean="0"/>
              <a:t>HSSC?) </a:t>
            </a:r>
            <a:r>
              <a:rPr lang="en-US" sz="2400" dirty="0"/>
              <a:t>the scope of the changes </a:t>
            </a:r>
            <a:r>
              <a:rPr lang="en-US" sz="2400" dirty="0" smtClean="0"/>
              <a:t>to </a:t>
            </a:r>
            <a:r>
              <a:rPr lang="en-US" sz="2400" dirty="0"/>
              <a:t>be considered </a:t>
            </a:r>
            <a:r>
              <a:rPr lang="en-US" sz="2400" dirty="0" smtClean="0"/>
              <a:t>for the S-101 portrayal.</a:t>
            </a:r>
            <a:endParaRPr lang="en-US" sz="2400" dirty="0"/>
          </a:p>
          <a:p>
            <a:r>
              <a:rPr lang="en-US" sz="2400" dirty="0" smtClean="0"/>
              <a:t>Decide how the improvements to the S-101 portrayal should be organized between S-101PT, NCWG and the ENC Display Sub WG.</a:t>
            </a:r>
            <a:endParaRPr lang="en-US" sz="2400" dirty="0"/>
          </a:p>
          <a:p>
            <a:pPr algn="just">
              <a:defRPr/>
            </a:pPr>
            <a:endParaRPr lang="en-GB" sz="2400" b="1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dirty="0"/>
              <a:t>S-101PT3, IHO Secretariat, Monaco, 19-21 June 2018</a:t>
            </a:r>
          </a:p>
        </p:txBody>
      </p:sp>
    </p:spTree>
    <p:extLst>
      <p:ext uri="{BB962C8B-B14F-4D97-AF65-F5344CB8AC3E}">
        <p14:creationId xmlns:p14="http://schemas.microsoft.com/office/powerpoint/2010/main" val="310678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AU" smtClean="0"/>
              <a:t>ANY QUESTIONS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70" y="1340769"/>
            <a:ext cx="10641495" cy="4530725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endParaRPr lang="en-GB" dirty="0" smtClean="0"/>
          </a:p>
          <a:p>
            <a:pPr marL="0" indent="0" algn="just">
              <a:buNone/>
              <a:defRPr/>
            </a:pPr>
            <a:endParaRPr lang="en-GB" dirty="0"/>
          </a:p>
          <a:p>
            <a:pPr marL="0" indent="0" algn="ctr">
              <a:buNone/>
              <a:defRPr/>
            </a:pPr>
            <a:r>
              <a:rPr lang="en-GB" sz="5400" dirty="0" smtClean="0">
                <a:solidFill>
                  <a:srgbClr val="0070C0"/>
                </a:solidFill>
              </a:rPr>
              <a:t>THANK YOU</a:t>
            </a:r>
          </a:p>
          <a:p>
            <a:pPr marL="0" indent="0" algn="just">
              <a:buNone/>
              <a:defRPr/>
            </a:pPr>
            <a:endParaRPr lang="en-GB" dirty="0"/>
          </a:p>
          <a:p>
            <a:pPr marL="0" indent="0" algn="ctr">
              <a:buNone/>
              <a:defRPr/>
            </a:pPr>
            <a:r>
              <a:rPr lang="en-GB" sz="3200" dirty="0" smtClean="0">
                <a:solidFill>
                  <a:srgbClr val="0070C0"/>
                </a:solidFill>
              </a:rPr>
              <a:t>Any questions?</a:t>
            </a:r>
            <a:endParaRPr lang="en-GB" sz="32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dirty="0"/>
              <a:t>S-101PT3, IHO Secretariat, Monaco, 19-21 June 2018</a:t>
            </a:r>
          </a:p>
        </p:txBody>
      </p:sp>
    </p:spTree>
    <p:extLst>
      <p:ext uri="{BB962C8B-B14F-4D97-AF65-F5344CB8AC3E}">
        <p14:creationId xmlns:p14="http://schemas.microsoft.com/office/powerpoint/2010/main" val="12963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11323430" cy="63658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AU" dirty="0" smtClean="0"/>
              <a:t>Brief history of the ENC Display Sub WG (ENCD-SWG)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1028700"/>
            <a:ext cx="10924540" cy="5006340"/>
          </a:xfrm>
        </p:spPr>
        <p:txBody>
          <a:bodyPr>
            <a:normAutofit lnSpcReduction="10000"/>
          </a:bodyPr>
          <a:lstStyle/>
          <a:p>
            <a:r>
              <a:rPr lang="fr-FR" sz="2400" dirty="0" err="1" smtClean="0"/>
              <a:t>Paper</a:t>
            </a:r>
            <a:r>
              <a:rPr lang="fr-FR" sz="2400" dirty="0" smtClean="0"/>
              <a:t> S-100WG2-11.7_ENC_Display_Issues.pdf </a:t>
            </a:r>
            <a:r>
              <a:rPr lang="fr-FR" sz="2400" dirty="0" err="1" smtClean="0"/>
              <a:t>submitted</a:t>
            </a:r>
            <a:r>
              <a:rPr lang="fr-FR" sz="2400" dirty="0" smtClean="0"/>
              <a:t> by France </a:t>
            </a:r>
            <a:r>
              <a:rPr lang="fr-FR" sz="2400" dirty="0" err="1" smtClean="0"/>
              <a:t>at</a:t>
            </a:r>
            <a:r>
              <a:rPr lang="fr-FR" sz="2400" dirty="0" smtClean="0"/>
              <a:t> S-100WG2, ENCWG2 (March 2017) and NCWG2 (May 2017).</a:t>
            </a:r>
          </a:p>
          <a:p>
            <a:pPr lvl="2">
              <a:buFont typeface="Wingdings"/>
              <a:buChar char="à"/>
            </a:pPr>
            <a:r>
              <a:rPr lang="fr-FR" sz="2400" dirty="0" err="1" smtClean="0">
                <a:sym typeface="Wingdings" panose="05000000000000000000" pitchFamily="2" charset="2"/>
              </a:rPr>
              <a:t>Creation</a:t>
            </a:r>
            <a:r>
              <a:rPr lang="fr-FR" sz="2400" dirty="0" smtClean="0">
                <a:sym typeface="Wingdings" panose="05000000000000000000" pitchFamily="2" charset="2"/>
              </a:rPr>
              <a:t> of the ENCD-SWG (</a:t>
            </a:r>
            <a:r>
              <a:rPr lang="fr-FR" sz="2400" dirty="0" err="1" smtClean="0">
                <a:sym typeface="Wingdings" panose="05000000000000000000" pitchFamily="2" charset="2"/>
              </a:rPr>
              <a:t>led</a:t>
            </a:r>
            <a:r>
              <a:rPr lang="fr-FR" sz="2400" dirty="0" smtClean="0">
                <a:sym typeface="Wingdings" panose="05000000000000000000" pitchFamily="2" charset="2"/>
              </a:rPr>
              <a:t> by France – Christian </a:t>
            </a:r>
            <a:r>
              <a:rPr lang="fr-FR" sz="2400" dirty="0" err="1" smtClean="0">
                <a:sym typeface="Wingdings" panose="05000000000000000000" pitchFamily="2" charset="2"/>
              </a:rPr>
              <a:t>Mouden</a:t>
            </a:r>
            <a:r>
              <a:rPr lang="fr-FR" sz="2400" dirty="0" smtClean="0">
                <a:sym typeface="Wingdings" panose="05000000000000000000" pitchFamily="2" charset="2"/>
              </a:rPr>
              <a:t>).</a:t>
            </a:r>
          </a:p>
          <a:p>
            <a:pPr>
              <a:spcBef>
                <a:spcPts val="1200"/>
              </a:spcBef>
            </a:pPr>
            <a:r>
              <a:rPr lang="fr-FR" sz="2400" dirty="0" err="1" smtClean="0">
                <a:sym typeface="Wingdings" panose="05000000000000000000" pitchFamily="2" charset="2"/>
              </a:rPr>
              <a:t>Welcomed</a:t>
            </a:r>
            <a:r>
              <a:rPr lang="fr-FR" sz="2400" dirty="0" smtClean="0">
                <a:sym typeface="Wingdings" panose="05000000000000000000" pitchFamily="2" charset="2"/>
              </a:rPr>
              <a:t> by HSSC9 (Nov. 2017) </a:t>
            </a:r>
            <a:r>
              <a:rPr lang="fr-FR" sz="2400" dirty="0" err="1" smtClean="0">
                <a:sym typeface="Wingdings" panose="05000000000000000000" pitchFamily="2" charset="2"/>
              </a:rPr>
              <a:t>which</a:t>
            </a:r>
            <a:r>
              <a:rPr lang="fr-FR" sz="2400" dirty="0" smtClean="0">
                <a:sym typeface="Wingdings" panose="05000000000000000000" pitchFamily="2" charset="2"/>
              </a:rPr>
              <a:t> </a:t>
            </a:r>
            <a:r>
              <a:rPr lang="fr-FR" sz="2400" dirty="0" err="1" smtClean="0">
                <a:sym typeface="Wingdings" panose="05000000000000000000" pitchFamily="2" charset="2"/>
              </a:rPr>
              <a:t>placed</a:t>
            </a:r>
            <a:r>
              <a:rPr lang="fr-FR" sz="2400" dirty="0" smtClean="0">
                <a:sym typeface="Wingdings" panose="05000000000000000000" pitchFamily="2" charset="2"/>
              </a:rPr>
              <a:t> </a:t>
            </a:r>
            <a:r>
              <a:rPr lang="fr-FR" sz="2400" dirty="0" err="1" smtClean="0">
                <a:sym typeface="Wingdings" panose="05000000000000000000" pitchFamily="2" charset="2"/>
              </a:rPr>
              <a:t>it</a:t>
            </a:r>
            <a:r>
              <a:rPr lang="fr-FR" sz="2400" dirty="0" smtClean="0">
                <a:sym typeface="Wingdings" panose="05000000000000000000" pitchFamily="2" charset="2"/>
              </a:rPr>
              <a:t> </a:t>
            </a:r>
            <a:r>
              <a:rPr lang="fr-FR" sz="2400" dirty="0" err="1" smtClean="0">
                <a:sym typeface="Wingdings" panose="05000000000000000000" pitchFamily="2" charset="2"/>
              </a:rPr>
              <a:t>under</a:t>
            </a:r>
            <a:r>
              <a:rPr lang="fr-FR" sz="2400" dirty="0" smtClean="0">
                <a:sym typeface="Wingdings" panose="05000000000000000000" pitchFamily="2" charset="2"/>
              </a:rPr>
              <a:t> the ENCWG (</a:t>
            </a:r>
            <a:r>
              <a:rPr lang="fr-FR" sz="2400" dirty="0" err="1" smtClean="0"/>
              <a:t>Decision</a:t>
            </a:r>
            <a:r>
              <a:rPr lang="fr-FR" sz="2400" dirty="0" smtClean="0"/>
              <a:t> </a:t>
            </a:r>
            <a:r>
              <a:rPr lang="fr-FR" sz="2400" dirty="0"/>
              <a:t>– </a:t>
            </a:r>
            <a:r>
              <a:rPr lang="fr-FR" sz="2400" dirty="0" smtClean="0"/>
              <a:t>HSSC9/14).</a:t>
            </a:r>
          </a:p>
          <a:p>
            <a:pPr>
              <a:spcBef>
                <a:spcPts val="1200"/>
              </a:spcBef>
            </a:pPr>
            <a:r>
              <a:rPr lang="fr-FR" sz="2400" dirty="0" err="1" smtClean="0"/>
              <a:t>Creation</a:t>
            </a:r>
            <a:r>
              <a:rPr lang="fr-FR" sz="2400" dirty="0" smtClean="0"/>
              <a:t> of a </a:t>
            </a:r>
            <a:r>
              <a:rPr lang="fr-FR" sz="2400" dirty="0" err="1" smtClean="0"/>
              <a:t>Basecamp</a:t>
            </a:r>
            <a:r>
              <a:rPr lang="fr-FR" sz="2400" dirty="0" smtClean="0"/>
              <a:t> (May 2017) to </a:t>
            </a:r>
            <a:r>
              <a:rPr lang="fr-FR" sz="2400" dirty="0" err="1" smtClean="0"/>
              <a:t>share</a:t>
            </a:r>
            <a:r>
              <a:rPr lang="fr-FR" sz="2400" dirty="0" smtClean="0"/>
              <a:t> file and discussions.</a:t>
            </a:r>
            <a:endParaRPr lang="fr-FR" sz="2400" dirty="0"/>
          </a:p>
          <a:p>
            <a:r>
              <a:rPr lang="fr-FR" sz="2400" dirty="0"/>
              <a:t>22 </a:t>
            </a:r>
            <a:r>
              <a:rPr lang="fr-FR" sz="2400" dirty="0" err="1"/>
              <a:t>organizations</a:t>
            </a:r>
            <a:r>
              <a:rPr lang="fr-FR" sz="2400" dirty="0"/>
              <a:t>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 smtClean="0"/>
              <a:t>13 </a:t>
            </a:r>
            <a:r>
              <a:rPr lang="fr-FR" sz="2000" dirty="0" err="1"/>
              <a:t>Hydrographic</a:t>
            </a:r>
            <a:r>
              <a:rPr lang="fr-FR" sz="2000" dirty="0"/>
              <a:t> Offices (</a:t>
            </a:r>
            <a:r>
              <a:rPr lang="fr-FR" sz="2000" dirty="0" err="1"/>
              <a:t>Australia</a:t>
            </a:r>
            <a:r>
              <a:rPr lang="fr-FR" sz="2000" dirty="0"/>
              <a:t>, </a:t>
            </a:r>
            <a:r>
              <a:rPr lang="fr-FR" sz="2000" dirty="0" err="1"/>
              <a:t>Brazil</a:t>
            </a:r>
            <a:r>
              <a:rPr lang="fr-FR" sz="2000" dirty="0"/>
              <a:t>, Canada, France, </a:t>
            </a:r>
            <a:r>
              <a:rPr lang="fr-FR" sz="2000" dirty="0" err="1"/>
              <a:t>Denmark</a:t>
            </a:r>
            <a:r>
              <a:rPr lang="fr-FR" sz="2000" dirty="0"/>
              <a:t>, </a:t>
            </a:r>
            <a:r>
              <a:rPr lang="fr-FR" sz="2000" dirty="0" err="1"/>
              <a:t>Estonia</a:t>
            </a:r>
            <a:r>
              <a:rPr lang="fr-FR" sz="2000" dirty="0"/>
              <a:t>, </a:t>
            </a:r>
            <a:r>
              <a:rPr lang="fr-FR" sz="2000" dirty="0" err="1"/>
              <a:t>Finland</a:t>
            </a:r>
            <a:r>
              <a:rPr lang="fr-FR" sz="2000" dirty="0"/>
              <a:t>, </a:t>
            </a:r>
            <a:r>
              <a:rPr lang="fr-FR" sz="2000" dirty="0" err="1"/>
              <a:t>Italy</a:t>
            </a:r>
            <a:r>
              <a:rPr lang="fr-FR" sz="2000" dirty="0"/>
              <a:t>, </a:t>
            </a:r>
            <a:r>
              <a:rPr lang="fr-FR" sz="2000" dirty="0" err="1"/>
              <a:t>Japan</a:t>
            </a:r>
            <a:r>
              <a:rPr lang="fr-FR" sz="2000" dirty="0"/>
              <a:t>, </a:t>
            </a:r>
            <a:r>
              <a:rPr lang="fr-FR" sz="2000" dirty="0" err="1"/>
              <a:t>Korea</a:t>
            </a:r>
            <a:r>
              <a:rPr lang="fr-FR" sz="2000" dirty="0"/>
              <a:t>, </a:t>
            </a:r>
            <a:r>
              <a:rPr lang="fr-FR" sz="2000" dirty="0" err="1"/>
              <a:t>Norway</a:t>
            </a:r>
            <a:r>
              <a:rPr lang="fr-FR" sz="2000" dirty="0"/>
              <a:t>, UK, USA);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 smtClean="0"/>
              <a:t>IHO </a:t>
            </a:r>
            <a:r>
              <a:rPr lang="fr-FR" sz="2000" dirty="0" err="1"/>
              <a:t>Secretariat</a:t>
            </a:r>
            <a:r>
              <a:rPr lang="fr-FR" sz="2000" dirty="0"/>
              <a:t>;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 smtClean="0"/>
              <a:t>2 </a:t>
            </a:r>
            <a:r>
              <a:rPr lang="fr-FR" sz="2000" dirty="0" err="1"/>
              <a:t>RENCs</a:t>
            </a:r>
            <a:r>
              <a:rPr lang="fr-FR" sz="2000" dirty="0"/>
              <a:t>: IC-ENC, PRIMAR;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 smtClean="0"/>
              <a:t>3 </a:t>
            </a:r>
            <a:r>
              <a:rPr lang="fr-FR" sz="2000" dirty="0" err="1"/>
              <a:t>OEMs</a:t>
            </a:r>
            <a:r>
              <a:rPr lang="fr-FR" sz="2000" dirty="0"/>
              <a:t>: </a:t>
            </a:r>
            <a:r>
              <a:rPr lang="fr-FR" sz="2000" dirty="0" err="1"/>
              <a:t>Furuno</a:t>
            </a:r>
            <a:r>
              <a:rPr lang="fr-FR" sz="2000" dirty="0"/>
              <a:t>, </a:t>
            </a:r>
            <a:r>
              <a:rPr lang="fr-FR" sz="2000" dirty="0" err="1"/>
              <a:t>Sevenc’s</a:t>
            </a:r>
            <a:r>
              <a:rPr lang="fr-FR" sz="2000" dirty="0"/>
              <a:t>, </a:t>
            </a:r>
            <a:r>
              <a:rPr lang="fr-FR" sz="2000" dirty="0" err="1"/>
              <a:t>Transas</a:t>
            </a:r>
            <a:r>
              <a:rPr lang="fr-FR" sz="2000" dirty="0"/>
              <a:t>;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 smtClean="0"/>
              <a:t>3 </a:t>
            </a:r>
            <a:r>
              <a:rPr lang="fr-FR" sz="2000" dirty="0"/>
              <a:t>Expert </a:t>
            </a:r>
            <a:r>
              <a:rPr lang="fr-FR" sz="2000" dirty="0" err="1"/>
              <a:t>Contributors</a:t>
            </a:r>
            <a:r>
              <a:rPr lang="fr-FR" sz="2000" dirty="0"/>
              <a:t>: IALA, IIC Technologies, </a:t>
            </a:r>
            <a:r>
              <a:rPr lang="fr-FR" sz="2000" dirty="0" err="1"/>
              <a:t>Geomod</a:t>
            </a:r>
            <a:r>
              <a:rPr lang="fr-FR" sz="2000" dirty="0"/>
              <a:t>. </a:t>
            </a:r>
            <a:endParaRPr lang="fr-FR" sz="2000" dirty="0" smtClean="0"/>
          </a:p>
          <a:p>
            <a:r>
              <a:rPr lang="fr-FR" sz="2400" dirty="0" err="1" smtClean="0"/>
              <a:t>Basecamp</a:t>
            </a:r>
            <a:r>
              <a:rPr lang="fr-FR" sz="2400" dirty="0" smtClean="0"/>
              <a:t> open to </a:t>
            </a:r>
            <a:r>
              <a:rPr lang="fr-FR" sz="2400" dirty="0" err="1" smtClean="0"/>
              <a:t>voluntary</a:t>
            </a:r>
            <a:r>
              <a:rPr lang="fr-FR" sz="2400" dirty="0" smtClean="0"/>
              <a:t> participants (contact: christian.mouden@shom.fr)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  <a:p>
            <a:pPr algn="just">
              <a:defRPr/>
            </a:pPr>
            <a:endParaRPr lang="en-GB" sz="2400" b="1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dirty="0"/>
              <a:t>S-101PT3, IHO Secretariat, Monaco, 19-21 June 2018</a:t>
            </a:r>
          </a:p>
        </p:txBody>
      </p:sp>
    </p:spTree>
    <p:extLst>
      <p:ext uri="{BB962C8B-B14F-4D97-AF65-F5344CB8AC3E}">
        <p14:creationId xmlns:p14="http://schemas.microsoft.com/office/powerpoint/2010/main" val="338604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AU" dirty="0" smtClean="0"/>
              <a:t>Activities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70" y="1104181"/>
            <a:ext cx="10641495" cy="4767314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fr-FR" dirty="0" err="1" smtClean="0"/>
              <a:t>Screenshots</a:t>
            </a:r>
            <a:r>
              <a:rPr lang="fr-FR" dirty="0" smtClean="0"/>
              <a:t> (S-52 PL 4.0.2) and </a:t>
            </a:r>
            <a:r>
              <a:rPr lang="fr-FR" dirty="0" err="1" smtClean="0"/>
              <a:t>comments</a:t>
            </a:r>
            <a:r>
              <a:rPr lang="fr-FR" dirty="0" smtClean="0"/>
              <a:t> </a:t>
            </a:r>
            <a:r>
              <a:rPr lang="fr-FR" dirty="0" err="1" smtClean="0"/>
              <a:t>collected</a:t>
            </a:r>
            <a:r>
              <a:rPr lang="fr-FR" dirty="0" smtClean="0"/>
              <a:t> </a:t>
            </a:r>
            <a:r>
              <a:rPr lang="fr-FR" dirty="0" err="1" smtClean="0"/>
              <a:t>until</a:t>
            </a:r>
            <a:r>
              <a:rPr lang="fr-FR" dirty="0" smtClean="0"/>
              <a:t> 10 March 2018.</a:t>
            </a:r>
          </a:p>
          <a:p>
            <a:pPr algn="just">
              <a:defRPr/>
            </a:pPr>
            <a:r>
              <a:rPr lang="fr-FR" dirty="0" smtClean="0"/>
              <a:t>All issues and </a:t>
            </a:r>
            <a:r>
              <a:rPr lang="fr-FR" dirty="0" err="1" smtClean="0"/>
              <a:t>comments</a:t>
            </a:r>
            <a:r>
              <a:rPr lang="fr-FR" dirty="0" smtClean="0"/>
              <a:t> </a:t>
            </a:r>
            <a:r>
              <a:rPr lang="fr-FR" dirty="0" err="1" smtClean="0"/>
              <a:t>gathered</a:t>
            </a:r>
            <a:r>
              <a:rPr lang="fr-FR" dirty="0" smtClean="0"/>
              <a:t> in an XLS </a:t>
            </a:r>
            <a:r>
              <a:rPr lang="fr-FR" dirty="0" err="1" smtClean="0"/>
              <a:t>sheet</a:t>
            </a:r>
            <a:r>
              <a:rPr lang="fr-FR" dirty="0" smtClean="0"/>
              <a:t>.</a:t>
            </a:r>
          </a:p>
          <a:p>
            <a:r>
              <a:rPr lang="fr-FR" dirty="0" smtClean="0"/>
              <a:t>XLS </a:t>
            </a:r>
            <a:r>
              <a:rPr lang="fr-FR" dirty="0" err="1" smtClean="0"/>
              <a:t>sheet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the base for </a:t>
            </a:r>
            <a:r>
              <a:rPr lang="fr-FR" dirty="0" err="1" smtClean="0"/>
              <a:t>paper</a:t>
            </a:r>
            <a:r>
              <a:rPr lang="fr-FR" dirty="0" smtClean="0"/>
              <a:t> ENCWG3-5.1: </a:t>
            </a:r>
            <a:r>
              <a:rPr lang="fr-FR" i="1" dirty="0" smtClean="0"/>
              <a:t>"</a:t>
            </a:r>
            <a:r>
              <a:rPr lang="en-US" i="1" dirty="0" smtClean="0"/>
              <a:t>Improvement </a:t>
            </a:r>
            <a:r>
              <a:rPr lang="en-US" i="1" dirty="0"/>
              <a:t>of ENCs display on </a:t>
            </a:r>
            <a:r>
              <a:rPr lang="en-US" i="1" dirty="0" smtClean="0"/>
              <a:t>ECDIS”. (</a:t>
            </a:r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www.iho.int/mtg_docs/com_wg/ENCWG/ENCWG3/ENCWG3-5.1_ENC%20Display%20SubWG.pdf</a:t>
            </a:r>
            <a:r>
              <a:rPr lang="en-GB" dirty="0" smtClean="0"/>
              <a:t>)</a:t>
            </a:r>
            <a:endParaRPr lang="fr-FR" dirty="0" smtClean="0"/>
          </a:p>
          <a:p>
            <a:pPr algn="just">
              <a:defRPr/>
            </a:pPr>
            <a:r>
              <a:rPr lang="fr-FR" dirty="0" smtClean="0"/>
              <a:t>Issues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solved</a:t>
            </a:r>
            <a:r>
              <a:rPr lang="fr-FR" dirty="0" smtClean="0"/>
              <a:t> in S-101 have been </a:t>
            </a:r>
            <a:r>
              <a:rPr lang="fr-FR" dirty="0" err="1" smtClean="0"/>
              <a:t>excluded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paper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dirty="0"/>
              <a:t>S-101PT3, IHO Secretariat, Monaco, 19-21 June 2018</a:t>
            </a:r>
          </a:p>
        </p:txBody>
      </p:sp>
    </p:spTree>
    <p:extLst>
      <p:ext uri="{BB962C8B-B14F-4D97-AF65-F5344CB8AC3E}">
        <p14:creationId xmlns:p14="http://schemas.microsoft.com/office/powerpoint/2010/main" val="296806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AU" dirty="0" smtClean="0"/>
              <a:t>Decisions for ENCD-SWG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243" y="1081977"/>
            <a:ext cx="10641495" cy="453072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GB" u="sng" dirty="0" smtClean="0"/>
              <a:t>ENCWG3 agreed for:</a:t>
            </a:r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en-GB" dirty="0" smtClean="0"/>
              <a:t>New edition of the S-57 UOC (improvement of the encoding for a better display).</a:t>
            </a:r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en-GB" dirty="0" smtClean="0"/>
              <a:t>No changes to the S-52 Presentation Library.</a:t>
            </a:r>
          </a:p>
          <a:p>
            <a:pPr lvl="1" algn="just">
              <a:buFont typeface="Wingdings" panose="05000000000000000000" pitchFamily="2" charset="2"/>
              <a:buChar char="ü"/>
              <a:defRPr/>
            </a:pPr>
            <a:endParaRPr lang="en-GB" dirty="0"/>
          </a:p>
          <a:p>
            <a:pPr algn="just">
              <a:defRPr/>
            </a:pPr>
            <a:r>
              <a:rPr lang="en-GB" u="sng" dirty="0" smtClean="0"/>
              <a:t>What for S-101 Portrayal?</a:t>
            </a:r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en-GB" dirty="0" smtClean="0"/>
              <a:t>Changes limited to the issues identified?</a:t>
            </a:r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en-GB" dirty="0" smtClean="0"/>
              <a:t>Global review of the portrayal?</a:t>
            </a:r>
          </a:p>
          <a:p>
            <a:pPr marL="0" indent="0" algn="ctr">
              <a:buNone/>
              <a:defRPr/>
            </a:pPr>
            <a:r>
              <a:rPr lang="en-GB" u="sng" dirty="0" smtClean="0"/>
              <a:t>What is the S-101PT view?</a:t>
            </a:r>
          </a:p>
          <a:p>
            <a:pPr marL="0" indent="0" algn="ctr">
              <a:buNone/>
              <a:defRPr/>
            </a:pPr>
            <a:r>
              <a:rPr lang="en-GB" u="sng" dirty="0" smtClean="0"/>
              <a:t>What is the mariner’s view?</a:t>
            </a:r>
          </a:p>
          <a:p>
            <a:pPr algn="just">
              <a:defRPr/>
            </a:pPr>
            <a:endParaRPr lang="en-GB" sz="2400" b="1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dirty="0"/>
              <a:t>S-101PT3, IHO Secretariat, Monaco, 19-21 June 2018</a:t>
            </a:r>
          </a:p>
        </p:txBody>
      </p:sp>
    </p:spTree>
    <p:extLst>
      <p:ext uri="{BB962C8B-B14F-4D97-AF65-F5344CB8AC3E}">
        <p14:creationId xmlns:p14="http://schemas.microsoft.com/office/powerpoint/2010/main" val="292940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AU" dirty="0" smtClean="0"/>
              <a:t>Issue “ENC Content”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463" y="1117121"/>
            <a:ext cx="10641495" cy="4728494"/>
          </a:xfrm>
        </p:spPr>
        <p:txBody>
          <a:bodyPr>
            <a:normAutofit/>
          </a:bodyPr>
          <a:lstStyle/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GB" dirty="0" smtClean="0"/>
              <a:t>ENC and paper chart are definitely 2 different products.</a:t>
            </a:r>
            <a:endParaRPr lang="en-GB" dirty="0"/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GB" dirty="0" smtClean="0"/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GB" dirty="0" smtClean="0"/>
              <a:t>ENC content should be ≠ from paper chart content (“ENC First” scenario)	</a:t>
            </a:r>
          </a:p>
          <a:p>
            <a:pPr marL="457200" lvl="1" indent="0" algn="just">
              <a:spcAft>
                <a:spcPts val="600"/>
              </a:spcAft>
              <a:buNone/>
              <a:defRPr/>
            </a:pPr>
            <a:r>
              <a:rPr lang="en-GB" dirty="0" smtClean="0"/>
              <a:t>		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Where and how should this be explained (S-101 DCEG, S-4?)</a:t>
            </a:r>
          </a:p>
          <a:p>
            <a:pPr marL="457200" lvl="1" indent="0" algn="just">
              <a:spcAft>
                <a:spcPts val="600"/>
              </a:spcAft>
              <a:buNone/>
              <a:defRPr/>
            </a:pPr>
            <a:endParaRPr lang="en-GB" dirty="0"/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GB" sz="2400" dirty="0" smtClean="0"/>
              <a:t>Are the production tools ready for this split in content?</a:t>
            </a:r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GB" dirty="0" smtClean="0"/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GB" dirty="0" smtClean="0"/>
              <a:t>Need for ECDIS view in the production tools.</a:t>
            </a:r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GB" dirty="0"/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b="1" dirty="0" smtClean="0">
                <a:solidFill>
                  <a:srgbClr val="FF0000"/>
                </a:solidFill>
              </a:rPr>
              <a:t>IS THERE A NEED FOR INSTRUCTIONS IN TERMS OF S-101 ENC CONTENT?</a:t>
            </a:r>
          </a:p>
          <a:p>
            <a:pPr marL="0" indent="0" algn="just">
              <a:buNone/>
              <a:defRPr/>
            </a:pPr>
            <a:endParaRPr lang="en-GB" u="sng" dirty="0"/>
          </a:p>
          <a:p>
            <a:pPr lvl="1" algn="just">
              <a:buFont typeface="Wingdings" panose="05000000000000000000" pitchFamily="2" charset="2"/>
              <a:buChar char="ü"/>
              <a:defRPr/>
            </a:pPr>
            <a:endParaRPr lang="en-GB" dirty="0" smtClean="0"/>
          </a:p>
          <a:p>
            <a:pPr lvl="1" algn="just">
              <a:buFont typeface="Wingdings" panose="05000000000000000000" pitchFamily="2" charset="2"/>
              <a:buChar char="ü"/>
              <a:defRPr/>
            </a:pPr>
            <a:endParaRPr lang="en-GB" dirty="0" smtClean="0"/>
          </a:p>
          <a:p>
            <a:pPr algn="just">
              <a:defRPr/>
            </a:pPr>
            <a:endParaRPr lang="en-GB" sz="2400" b="1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dirty="0"/>
              <a:t>S-101PT3, IHO Secretariat, Monaco, 19-21 June 2018</a:t>
            </a:r>
          </a:p>
        </p:txBody>
      </p:sp>
    </p:spTree>
    <p:extLst>
      <p:ext uri="{BB962C8B-B14F-4D97-AF65-F5344CB8AC3E}">
        <p14:creationId xmlns:p14="http://schemas.microsoft.com/office/powerpoint/2010/main" val="243710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dirty="0"/>
              <a:t>Issue </a:t>
            </a:r>
            <a:r>
              <a:rPr lang="en-AU" dirty="0" smtClean="0"/>
              <a:t>“Scale Minimum” (1/4)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70" y="1143001"/>
            <a:ext cx="10641495" cy="4728494"/>
          </a:xfrm>
        </p:spPr>
        <p:txBody>
          <a:bodyPr>
            <a:normAutofit/>
          </a:bodyPr>
          <a:lstStyle/>
          <a:p>
            <a:pPr marL="457200" lvl="1" indent="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GB" b="1" dirty="0" smtClean="0"/>
              <a:t>FACTS: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GB" dirty="0" smtClean="0"/>
              <a:t>Current IHO SCAMIN table does not fully prevent screen clutter;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GB" dirty="0" smtClean="0"/>
              <a:t>Different </a:t>
            </a:r>
            <a:r>
              <a:rPr lang="en-GB" dirty="0"/>
              <a:t>rules between </a:t>
            </a:r>
            <a:r>
              <a:rPr lang="en-GB" dirty="0" smtClean="0"/>
              <a:t>HOs (regional approach);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GB" dirty="0" smtClean="0"/>
              <a:t>Need for manual population of Scale Minimum based on case by case study? (very time consuming);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GB" dirty="0" smtClean="0"/>
              <a:t>Scale Minimum steps are currently defined for a single ENC but not within a portfolio.</a:t>
            </a:r>
          </a:p>
          <a:p>
            <a:pPr marL="0" indent="0" algn="just">
              <a:buNone/>
              <a:defRPr/>
            </a:pPr>
            <a:endParaRPr lang="en-GB" u="sng" dirty="0"/>
          </a:p>
          <a:p>
            <a:pPr lvl="1" algn="just">
              <a:buFont typeface="Wingdings" panose="05000000000000000000" pitchFamily="2" charset="2"/>
              <a:buChar char="ü"/>
              <a:defRPr/>
            </a:pPr>
            <a:endParaRPr lang="en-GB" dirty="0" smtClean="0"/>
          </a:p>
          <a:p>
            <a:pPr lvl="1" algn="just">
              <a:buFont typeface="Wingdings" panose="05000000000000000000" pitchFamily="2" charset="2"/>
              <a:buChar char="ü"/>
              <a:defRPr/>
            </a:pPr>
            <a:endParaRPr lang="en-GB" dirty="0" smtClean="0"/>
          </a:p>
          <a:p>
            <a:pPr algn="just">
              <a:defRPr/>
            </a:pPr>
            <a:endParaRPr lang="en-GB" sz="2400" b="1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dirty="0"/>
              <a:t>S-101PT3, IHO Secretariat, Monaco, 19-21 June 2018</a:t>
            </a:r>
          </a:p>
        </p:txBody>
      </p:sp>
    </p:spTree>
    <p:extLst>
      <p:ext uri="{BB962C8B-B14F-4D97-AF65-F5344CB8AC3E}">
        <p14:creationId xmlns:p14="http://schemas.microsoft.com/office/powerpoint/2010/main" val="337036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dirty="0"/>
              <a:t>Issue </a:t>
            </a:r>
            <a:r>
              <a:rPr lang="en-AU" dirty="0" smtClean="0"/>
              <a:t>“Scale Minimum” (2/4)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663" y="4193894"/>
            <a:ext cx="5946475" cy="158778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en-GB" dirty="0" smtClean="0"/>
              <a:t>Example: at MSVS 45000, the ENC with Maximum display Scale = 12000 has the highest priority,</a:t>
            </a:r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en-GB" dirty="0" smtClean="0"/>
              <a:t>But Scale minimum will be Step 4!</a:t>
            </a:r>
          </a:p>
          <a:p>
            <a:pPr lvl="1" algn="just">
              <a:buFont typeface="Wingdings" panose="05000000000000000000" pitchFamily="2" charset="2"/>
              <a:buChar char="ü"/>
              <a:defRPr/>
            </a:pPr>
            <a:endParaRPr lang="en-GB" dirty="0" smtClean="0"/>
          </a:p>
          <a:p>
            <a:pPr algn="just">
              <a:defRPr/>
            </a:pPr>
            <a:endParaRPr lang="en-GB" sz="2400" b="1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dirty="0"/>
              <a:t>S-101PT3, IHO Secretariat, Monaco, 19-21 June 2018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19509" y="1104181"/>
            <a:ext cx="5546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CURRENT S-101 RULE: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S-101 </a:t>
            </a:r>
            <a:r>
              <a:rPr lang="fr-FR" sz="2000" dirty="0" err="1" smtClean="0"/>
              <a:t>Scale</a:t>
            </a:r>
            <a:r>
              <a:rPr lang="fr-FR" sz="2000" dirty="0" smtClean="0"/>
              <a:t> minimum table </a:t>
            </a:r>
            <a:r>
              <a:rPr lang="fr-FR" sz="2000" dirty="0" err="1" smtClean="0"/>
              <a:t>is</a:t>
            </a:r>
            <a:r>
              <a:rPr lang="fr-FR" sz="2000" dirty="0" smtClean="0"/>
              <a:t> a copy of S-57 UOC.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Basic </a:t>
            </a:r>
            <a:r>
              <a:rPr lang="fr-FR" sz="2000" dirty="0" err="1" smtClean="0"/>
              <a:t>rule</a:t>
            </a:r>
            <a:r>
              <a:rPr lang="fr-FR" sz="2000" dirty="0" smtClean="0"/>
              <a:t>: at MSVS, the </a:t>
            </a:r>
            <a:r>
              <a:rPr lang="fr-FR" sz="2000" dirty="0" err="1" smtClean="0"/>
              <a:t>larger</a:t>
            </a:r>
            <a:r>
              <a:rPr lang="fr-FR" sz="2000" dirty="0" smtClean="0"/>
              <a:t> </a:t>
            </a:r>
            <a:r>
              <a:rPr lang="fr-FR" sz="2000" dirty="0" err="1" smtClean="0"/>
              <a:t>scale</a:t>
            </a:r>
            <a:r>
              <a:rPr lang="fr-FR" sz="2000" dirty="0" smtClean="0"/>
              <a:t> ENC has the </a:t>
            </a:r>
            <a:r>
              <a:rPr lang="fr-FR" sz="2000" dirty="0" err="1" smtClean="0"/>
              <a:t>higher</a:t>
            </a:r>
            <a:r>
              <a:rPr lang="fr-FR" sz="2000" dirty="0" smtClean="0"/>
              <a:t> </a:t>
            </a:r>
            <a:r>
              <a:rPr lang="fr-FR" sz="2000" dirty="0" err="1" smtClean="0"/>
              <a:t>priority</a:t>
            </a:r>
            <a:r>
              <a:rPr lang="fr-FR" sz="2000" dirty="0" smtClean="0"/>
              <a:t>.</a:t>
            </a:r>
            <a:endParaRPr lang="fr-FR" sz="2000" dirty="0"/>
          </a:p>
        </p:txBody>
      </p:sp>
      <p:sp>
        <p:nvSpPr>
          <p:cNvPr id="28" name="Flèche droite 27"/>
          <p:cNvSpPr/>
          <p:nvPr/>
        </p:nvSpPr>
        <p:spPr>
          <a:xfrm>
            <a:off x="6657975" y="4829175"/>
            <a:ext cx="466725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0" name="Groupe 29"/>
          <p:cNvGrpSpPr/>
          <p:nvPr/>
        </p:nvGrpSpPr>
        <p:grpSpPr>
          <a:xfrm>
            <a:off x="7220309" y="942882"/>
            <a:ext cx="3443677" cy="5029743"/>
            <a:chOff x="7220309" y="942882"/>
            <a:chExt cx="3443677" cy="502974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0309" y="942882"/>
              <a:ext cx="3443677" cy="50297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Rectangle à coins arrondis 28"/>
            <p:cNvSpPr/>
            <p:nvPr/>
          </p:nvSpPr>
          <p:spPr>
            <a:xfrm>
              <a:off x="9467850" y="3181350"/>
              <a:ext cx="657225" cy="123825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0088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dirty="0"/>
              <a:t>Issue </a:t>
            </a:r>
            <a:r>
              <a:rPr lang="en-AU" dirty="0" smtClean="0"/>
              <a:t>“Scale Minimum” (3/4): Example</a:t>
            </a:r>
            <a:endParaRPr lang="en-AU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dirty="0"/>
              <a:t>S-101PT3, IHO Secretariat, Monaco, 19-21 June 2018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017042"/>
            <a:ext cx="9266830" cy="4920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9610725" y="1017042"/>
            <a:ext cx="2314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MSVS = 14000</a:t>
            </a:r>
          </a:p>
          <a:p>
            <a:endParaRPr lang="fr-FR" dirty="0"/>
          </a:p>
          <a:p>
            <a:r>
              <a:rPr lang="fr-FR" dirty="0" err="1" smtClean="0"/>
              <a:t>Largest</a:t>
            </a:r>
            <a:r>
              <a:rPr lang="fr-FR" dirty="0" smtClean="0"/>
              <a:t> </a:t>
            </a:r>
            <a:r>
              <a:rPr lang="fr-FR" dirty="0" err="1" smtClean="0"/>
              <a:t>Scale</a:t>
            </a:r>
            <a:r>
              <a:rPr lang="fr-FR" dirty="0" smtClean="0"/>
              <a:t> ENC has a </a:t>
            </a:r>
            <a:r>
              <a:rPr lang="fr-FR" dirty="0" err="1" smtClean="0"/>
              <a:t>higher</a:t>
            </a:r>
            <a:r>
              <a:rPr lang="fr-FR" dirty="0" smtClean="0"/>
              <a:t> </a:t>
            </a:r>
            <a:r>
              <a:rPr lang="fr-FR" dirty="0" err="1" smtClean="0"/>
              <a:t>priority</a:t>
            </a:r>
            <a:r>
              <a:rPr lang="fr-FR" dirty="0" smtClean="0"/>
              <a:t> but shows </a:t>
            </a:r>
            <a:r>
              <a:rPr lang="fr-FR" dirty="0" err="1" smtClean="0"/>
              <a:t>less</a:t>
            </a:r>
            <a:r>
              <a:rPr lang="fr-FR" dirty="0" smtClean="0"/>
              <a:t> information as </a:t>
            </a:r>
            <a:r>
              <a:rPr lang="fr-FR" dirty="0" err="1" smtClean="0"/>
              <a:t>Scale</a:t>
            </a:r>
            <a:r>
              <a:rPr lang="fr-FR" dirty="0" smtClean="0"/>
              <a:t> </a:t>
            </a:r>
            <a:r>
              <a:rPr lang="fr-FR" dirty="0" err="1" smtClean="0"/>
              <a:t>Minimun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applied</a:t>
            </a:r>
            <a:r>
              <a:rPr lang="fr-FR" dirty="0" smtClean="0"/>
              <a:t> (</a:t>
            </a:r>
            <a:r>
              <a:rPr lang="fr-FR" dirty="0" err="1" smtClean="0"/>
              <a:t>Step</a:t>
            </a:r>
            <a:r>
              <a:rPr lang="fr-FR" dirty="0" smtClean="0"/>
              <a:t> 3)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66751" y="5248275"/>
            <a:ext cx="1885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ENC 4000 - 22000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667500" y="1190625"/>
            <a:ext cx="199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ENC 12000 - 45000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748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dirty="0"/>
              <a:t>Issue </a:t>
            </a:r>
            <a:r>
              <a:rPr lang="en-AU" dirty="0" smtClean="0"/>
              <a:t>“Scale Minimum” (4/4)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70" y="1143001"/>
            <a:ext cx="10606239" cy="4728494"/>
          </a:xfrm>
        </p:spPr>
        <p:txBody>
          <a:bodyPr>
            <a:normAutofit/>
          </a:bodyPr>
          <a:lstStyle/>
          <a:p>
            <a:pPr marL="457200" lvl="1" indent="0" algn="just">
              <a:buNone/>
              <a:defRPr/>
            </a:pPr>
            <a:r>
              <a:rPr lang="fr-FR" b="1" dirty="0" smtClean="0"/>
              <a:t>SUGGESTIONS:</a:t>
            </a:r>
            <a:endParaRPr lang="fr-FR" b="1" dirty="0"/>
          </a:p>
          <a:p>
            <a:pPr lvl="1" algn="just">
              <a:buFont typeface="Wingdings" panose="05000000000000000000" pitchFamily="2" charset="2"/>
              <a:buChar char="ü"/>
              <a:defRPr/>
            </a:pPr>
            <a:endParaRPr lang="en-GB" dirty="0"/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en-GB" dirty="0" smtClean="0"/>
              <a:t>Shouldn’t we have more Scale Minimum steps for a more progressive cartography?</a:t>
            </a:r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en-GB" dirty="0"/>
              <a:t>Scale Minimum </a:t>
            </a:r>
            <a:r>
              <a:rPr lang="en-GB" dirty="0" smtClean="0"/>
              <a:t>steps could be reviewed in the spirit of a portfolio, but not a single ENC.</a:t>
            </a:r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en-GB" dirty="0" smtClean="0"/>
              <a:t>Other improvements are possible.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dirty="0"/>
              <a:t>S-101PT3, IHO Secretariat, Monaco, 19-21 June 2018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3950" y="4600507"/>
            <a:ext cx="9963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400" b="1" dirty="0">
                <a:solidFill>
                  <a:srgbClr val="FF0000"/>
                </a:solidFill>
              </a:rPr>
              <a:t>DO WE PLAN </a:t>
            </a:r>
            <a:r>
              <a:rPr lang="en-GB" sz="2400" b="1" dirty="0" smtClean="0">
                <a:solidFill>
                  <a:srgbClr val="FF0000"/>
                </a:solidFill>
              </a:rPr>
              <a:t>A FULL </a:t>
            </a:r>
            <a:r>
              <a:rPr lang="en-GB" sz="2400" b="1" dirty="0">
                <a:solidFill>
                  <a:srgbClr val="FF0000"/>
                </a:solidFill>
              </a:rPr>
              <a:t>REVIEW </a:t>
            </a:r>
            <a:r>
              <a:rPr lang="en-GB" sz="2400" b="1" dirty="0" smtClean="0">
                <a:solidFill>
                  <a:srgbClr val="FF0000"/>
                </a:solidFill>
              </a:rPr>
              <a:t>OF SCALE </a:t>
            </a:r>
            <a:r>
              <a:rPr lang="en-GB" sz="2400" b="1" dirty="0">
                <a:solidFill>
                  <a:srgbClr val="FF0000"/>
                </a:solidFill>
              </a:rPr>
              <a:t>MINIMUM TABLE FOR S-101?</a:t>
            </a:r>
          </a:p>
        </p:txBody>
      </p:sp>
    </p:spTree>
    <p:extLst>
      <p:ext uri="{BB962C8B-B14F-4D97-AF65-F5344CB8AC3E}">
        <p14:creationId xmlns:p14="http://schemas.microsoft.com/office/powerpoint/2010/main" val="364214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HO presentations template" id="{C657DD33-74A5-46FF-87DC-702489CC64DD}" vid="{C4CF7E2C-A930-4DFE-9432-DAC967E2A5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IHO presentations template</Template>
  <TotalTime>2953</TotalTime>
  <Words>922</Words>
  <Application>Microsoft Office PowerPoint</Application>
  <PresentationFormat>Personnalisé</PresentationFormat>
  <Paragraphs>123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Office Theme</vt:lpstr>
      <vt:lpstr> Improvement of the S-101 Portrayal  (Report of the ENC Display Sub Working Group)     - Activities since ENCWG2 (March 2017, Genoa, Italy)    - Main portrayal issues </vt:lpstr>
      <vt:lpstr>Brief history of the ENC Display Sub WG (ENCD-SWG)</vt:lpstr>
      <vt:lpstr>Activities</vt:lpstr>
      <vt:lpstr>Decisions for ENCD-SWG</vt:lpstr>
      <vt:lpstr>Issue “ENC Content”</vt:lpstr>
      <vt:lpstr>Issue “Scale Minimum” (1/4)</vt:lpstr>
      <vt:lpstr>Issue “Scale Minimum” (2/4)</vt:lpstr>
      <vt:lpstr>Issue “Scale Minimum” (3/4): Example</vt:lpstr>
      <vt:lpstr>Issue “Scale Minimum” (4/4)</vt:lpstr>
      <vt:lpstr>Other issues: area limits symbology</vt:lpstr>
      <vt:lpstr>Other issues: UNSARE and ICEARE</vt:lpstr>
      <vt:lpstr>Other issues: Display priorities</vt:lpstr>
      <vt:lpstr>Other issues: short (non-exhaustive) list</vt:lpstr>
      <vt:lpstr>Actions required from S-101PT</vt:lpstr>
      <vt:lpstr>ANY QUESTIONS?</vt:lpstr>
    </vt:vector>
  </TitlesOfParts>
  <Company>IHO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DTech</dc:creator>
  <cp:lastModifiedBy>Christian Mouden</cp:lastModifiedBy>
  <cp:revision>121</cp:revision>
  <cp:lastPrinted>2017-10-13T08:19:11Z</cp:lastPrinted>
  <dcterms:created xsi:type="dcterms:W3CDTF">2017-10-09T13:46:17Z</dcterms:created>
  <dcterms:modified xsi:type="dcterms:W3CDTF">2018-06-15T09:36:28Z</dcterms:modified>
</cp:coreProperties>
</file>