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75" r:id="rId2"/>
    <p:sldId id="276" r:id="rId3"/>
    <p:sldId id="311" r:id="rId4"/>
    <p:sldId id="316" r:id="rId5"/>
    <p:sldId id="306" r:id="rId6"/>
    <p:sldId id="312" r:id="rId7"/>
    <p:sldId id="313" r:id="rId8"/>
    <p:sldId id="314" r:id="rId9"/>
    <p:sldId id="315" r:id="rId10"/>
    <p:sldId id="305" r:id="rId11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Tech" initials="Abri" lastIdx="1" clrIdx="0">
    <p:extLst>
      <p:ext uri="{19B8F6BF-5375-455C-9EA6-DF929625EA0E}">
        <p15:presenceInfo xmlns:p15="http://schemas.microsoft.com/office/powerpoint/2012/main" userId="DTe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767171"/>
    <a:srgbClr val="4A66AC"/>
    <a:srgbClr val="DEDFE0"/>
    <a:srgbClr val="CCECFF"/>
    <a:srgbClr val="E8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6" autoAdjust="0"/>
    <p:restoredTop sz="88547" autoAdjust="0"/>
  </p:normalViewPr>
  <p:slideViewPr>
    <p:cSldViewPr snapToGrid="0">
      <p:cViewPr varScale="1">
        <p:scale>
          <a:sx n="62" d="100"/>
          <a:sy n="62" d="100"/>
        </p:scale>
        <p:origin x="792" y="52"/>
      </p:cViewPr>
      <p:guideLst/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3A9B22A-55EC-4A68-A1AE-1A1AE03C8C3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C14B252-8EFF-4387-B930-F07556521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0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4B252-8EFF-4387-B930-F07556521A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7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4B252-8EFF-4387-B930-F07556521A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3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4B252-8EFF-4387-B930-F07556521A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9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4B252-8EFF-4387-B930-F07556521A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1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4B252-8EFF-4387-B930-F07556521A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8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4B252-8EFF-4387-B930-F07556521A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18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4B252-8EFF-4387-B930-F07556521A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4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4B252-8EFF-4387-B930-F07556521A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2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75000">
              <a:schemeClr val="accent2">
                <a:lumMod val="5000"/>
                <a:lumOff val="9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040079"/>
            <a:ext cx="12192000" cy="837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en-US" smtClean="0"/>
              <a:t>IHO COUNCIL</a:t>
            </a:r>
            <a:endParaRPr lang="en-US" dirty="0"/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250262" y="6280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tx1"/>
                </a:solidFill>
              </a:rPr>
              <a:t>International Hydrographic Organization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i="1" dirty="0" smtClean="0">
                <a:solidFill>
                  <a:schemeClr val="tx1"/>
                </a:solidFill>
              </a:rPr>
              <a:t>Organisation Hydrographique Internationale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2" y="6040079"/>
            <a:ext cx="637586" cy="8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82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2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75000">
              <a:schemeClr val="accent2">
                <a:lumMod val="5000"/>
                <a:lumOff val="9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414"/>
            <a:ext cx="10515600" cy="540511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11992" y="893798"/>
            <a:ext cx="10568015" cy="528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6040079"/>
            <a:ext cx="12192000" cy="837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en-US" smtClean="0"/>
              <a:t>IHO COUNCIL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86777" y="6276121"/>
            <a:ext cx="2743200" cy="365125"/>
          </a:xfrm>
        </p:spPr>
        <p:txBody>
          <a:bodyPr/>
          <a:lstStyle/>
          <a:p>
            <a:fld id="{EC878826-814C-4FD2-96B3-D147818A5C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8"/>
          <p:cNvSpPr txBox="1">
            <a:spLocks/>
          </p:cNvSpPr>
          <p:nvPr userDrawn="1"/>
        </p:nvSpPr>
        <p:spPr>
          <a:xfrm>
            <a:off x="250262" y="6280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tx1"/>
                </a:solidFill>
              </a:rPr>
              <a:t>International Hydrographic Organization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i="1" dirty="0" smtClean="0">
                <a:solidFill>
                  <a:schemeClr val="tx1"/>
                </a:solidFill>
              </a:rPr>
              <a:t>Organisation Hydrographique Internationale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2" y="6040079"/>
            <a:ext cx="637586" cy="8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4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2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0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2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3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8826-814C-4FD2-96B3-D147818A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3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IHO COUNCIL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8826-814C-4FD2-96B3-D147818A5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5706"/>
            <a:ext cx="9144000" cy="784432"/>
          </a:xfrm>
        </p:spPr>
        <p:txBody>
          <a:bodyPr>
            <a:normAutofit/>
          </a:bodyPr>
          <a:lstStyle/>
          <a:p>
            <a:r>
              <a:rPr lang="en-US" dirty="0"/>
              <a:t>S-101 </a:t>
            </a:r>
            <a:r>
              <a:rPr lang="en-US" dirty="0" smtClean="0"/>
              <a:t>Electronic Navigational Chart Project Team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dirty="0" smtClean="0"/>
              <a:t>S-101PT-4</a:t>
            </a:r>
            <a:r>
              <a:rPr lang="de-DE" dirty="0"/>
              <a:t>, IHO </a:t>
            </a:r>
            <a:r>
              <a:rPr lang="de-DE" dirty="0" smtClean="0"/>
              <a:t>Secretariat, </a:t>
            </a:r>
            <a:r>
              <a:rPr lang="de-DE" dirty="0"/>
              <a:t>Monaco, </a:t>
            </a:r>
            <a:r>
              <a:rPr lang="de-DE" dirty="0" smtClean="0"/>
              <a:t>13 -14 June 2019</a:t>
            </a:r>
          </a:p>
        </p:txBody>
      </p:sp>
      <p:sp>
        <p:nvSpPr>
          <p:cNvPr id="5" name="Subtitle 2"/>
          <p:cNvSpPr>
            <a:spLocks noGrp="1"/>
          </p:cNvSpPr>
          <p:nvPr>
            <p:ph type="ctrTitle"/>
          </p:nvPr>
        </p:nvSpPr>
        <p:spPr>
          <a:xfrm>
            <a:off x="1636644" y="1708270"/>
            <a:ext cx="8918713" cy="387610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5300" dirty="0">
                <a:ea typeface="나눔스퀘어 Bold" panose="020B0600000101010101" pitchFamily="50" charset="-127"/>
              </a:rPr>
              <a:t>Report on S-101 FC 1.0.0</a:t>
            </a:r>
            <a:endParaRPr lang="en-AU" sz="3600" dirty="0"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S-101PT4 </a:t>
            </a:r>
            <a:r>
              <a:rPr lang="en-US" sz="3600" b="1" dirty="0"/>
              <a:t>/ </a:t>
            </a:r>
            <a:r>
              <a:rPr lang="en-US" sz="3600" b="1" dirty="0" smtClean="0"/>
              <a:t>KHOA</a:t>
            </a:r>
            <a:br>
              <a:rPr lang="en-US" sz="3600" b="1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Presented </a:t>
            </a:r>
            <a:r>
              <a:rPr lang="en-US" sz="3600" dirty="0"/>
              <a:t>by </a:t>
            </a:r>
            <a:r>
              <a:rPr lang="en-US" sz="3600" dirty="0" smtClean="0"/>
              <a:t>KRISO (</a:t>
            </a:r>
            <a:r>
              <a:rPr lang="en-US" sz="3600" dirty="0" err="1" smtClean="0"/>
              <a:t>HyunSoo</a:t>
            </a:r>
            <a:r>
              <a:rPr lang="en-US" sz="3600" dirty="0" smtClean="0"/>
              <a:t> CHOI)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92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altLang="ko-KR" dirty="0"/>
              <a:t>Conclusion</a:t>
            </a:r>
            <a:endParaRPr lang="en-AU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28870" y="1340769"/>
            <a:ext cx="9697278" cy="453072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en-US" altLang="ko-KR" b="1" dirty="0" smtClean="0"/>
              <a:t>The S-101PT4 </a:t>
            </a:r>
            <a:r>
              <a:rPr lang="en-US" altLang="ko-KR" b="1" dirty="0"/>
              <a:t>is invited to:</a:t>
            </a:r>
            <a:endParaRPr lang="en-GB" altLang="ko-KR" b="1" dirty="0" smtClean="0"/>
          </a:p>
          <a:p>
            <a:pPr lvl="1" algn="just">
              <a:lnSpc>
                <a:spcPct val="100000"/>
              </a:lnSpc>
              <a:defRPr/>
            </a:pPr>
            <a:r>
              <a:rPr lang="en-US" altLang="ko-KR" dirty="0"/>
              <a:t>a. </a:t>
            </a:r>
            <a:r>
              <a:rPr lang="en-US" altLang="ko-KR" dirty="0" smtClean="0"/>
              <a:t>Note </a:t>
            </a:r>
            <a:r>
              <a:rPr lang="en-US" altLang="ko-KR" dirty="0"/>
              <a:t>this paper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en-US" altLang="ko-KR" dirty="0" smtClean="0"/>
              <a:t>b. Discuss </a:t>
            </a:r>
            <a:r>
              <a:rPr lang="en-US" altLang="ko-KR" dirty="0"/>
              <a:t>the S-101 FC issues reported by this paper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en-US" altLang="ko-KR" dirty="0"/>
              <a:t>c.	</a:t>
            </a:r>
            <a:r>
              <a:rPr lang="en-US" altLang="ko-KR" dirty="0" smtClean="0"/>
              <a:t> Request </a:t>
            </a:r>
            <a:r>
              <a:rPr lang="en-US" altLang="ko-KR" dirty="0"/>
              <a:t>to update the </a:t>
            </a:r>
            <a:r>
              <a:rPr lang="en-US" altLang="ko-KR" dirty="0" smtClean="0"/>
              <a:t>S-101 FC </a:t>
            </a:r>
            <a:r>
              <a:rPr lang="en-US" altLang="ko-KR" dirty="0"/>
              <a:t>accordingly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altLang="ko-KR" dirty="0"/>
              <a:t>S-101PT-4, IHO Secretariat, Monaco, 13 -14 June 2019</a:t>
            </a:r>
          </a:p>
        </p:txBody>
      </p:sp>
    </p:spTree>
    <p:extLst>
      <p:ext uri="{BB962C8B-B14F-4D97-AF65-F5344CB8AC3E}">
        <p14:creationId xmlns:p14="http://schemas.microsoft.com/office/powerpoint/2010/main" val="244131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altLang="ko-KR" dirty="0"/>
              <a:t>S-101PT-4, IHO Secretariat, Monaco, 13 -14 June 2019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8870" y="1152879"/>
            <a:ext cx="11233486" cy="453072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en-US" altLang="ko-KR" b="1" dirty="0" smtClean="0"/>
              <a:t>S-101 FC 1.0.0 progress of KHOA</a:t>
            </a:r>
            <a:endParaRPr lang="en-GB" altLang="ko-KR" b="1" dirty="0"/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dirty="0" smtClean="0"/>
              <a:t>S-101 </a:t>
            </a:r>
            <a:r>
              <a:rPr lang="en-US" altLang="ko-KR" dirty="0"/>
              <a:t>FC 0.9.1 based on </a:t>
            </a:r>
            <a:r>
              <a:rPr lang="en-US" altLang="ko-KR" dirty="0" smtClean="0"/>
              <a:t>S-101 </a:t>
            </a:r>
            <a:r>
              <a:rPr lang="en-US" altLang="ko-KR" dirty="0"/>
              <a:t>DCEG(ver. July 2018</a:t>
            </a:r>
            <a:r>
              <a:rPr lang="en-US" altLang="ko-KR" dirty="0" smtClean="0"/>
              <a:t>) - TSM6, 2018</a:t>
            </a:r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AU" altLang="ko-KR" dirty="0"/>
              <a:t>S-101 FC 0.9.2 </a:t>
            </a:r>
            <a:r>
              <a:rPr lang="en-AU" altLang="ko-KR" dirty="0" smtClean="0"/>
              <a:t>based on </a:t>
            </a:r>
            <a:r>
              <a:rPr lang="en-AU" altLang="ko-KR" dirty="0"/>
              <a:t>S-101 DCEG(ver. November 2018) </a:t>
            </a:r>
            <a:r>
              <a:rPr lang="en-AU" altLang="ko-KR" dirty="0" smtClean="0"/>
              <a:t>- S-100WG4, 2019</a:t>
            </a:r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endParaRPr lang="en-AU" altLang="ko-KR" sz="2400" b="1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US" altLang="ko-KR" b="1" dirty="0"/>
              <a:t>New</a:t>
            </a:r>
            <a:r>
              <a:rPr lang="ko-KR" altLang="en-US" b="1" dirty="0"/>
              <a:t> </a:t>
            </a:r>
            <a:r>
              <a:rPr lang="en-US" altLang="ko-KR" b="1" dirty="0"/>
              <a:t>S-101 FC 1.0.0 based on S-101 DCEG 1.0.0</a:t>
            </a:r>
            <a:endParaRPr lang="en-GB" altLang="ko-KR" b="1" dirty="0"/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AU" altLang="ko-KR" b="1" dirty="0" smtClean="0">
                <a:solidFill>
                  <a:srgbClr val="FF0000"/>
                </a:solidFill>
              </a:rPr>
              <a:t>S-101 </a:t>
            </a:r>
            <a:r>
              <a:rPr lang="en-AU" altLang="ko-KR" b="1" dirty="0">
                <a:solidFill>
                  <a:srgbClr val="FF0000"/>
                </a:solidFill>
              </a:rPr>
              <a:t>FC 1.0.0 based on S-101 DCEG Official 1.0.0(ver. December 2018) -</a:t>
            </a:r>
            <a:r>
              <a:rPr lang="en-AU" altLang="ko-KR" b="1" dirty="0" smtClean="0">
                <a:solidFill>
                  <a:srgbClr val="FF0000"/>
                </a:solidFill>
              </a:rPr>
              <a:t> NOW</a:t>
            </a:r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AU" altLang="ko-KR" dirty="0" smtClean="0"/>
              <a:t>There should be a discussion </a:t>
            </a:r>
            <a:r>
              <a:rPr lang="en-AU" altLang="ko-KR" dirty="0"/>
              <a:t>about S-101 DCEG errors and discrepancies </a:t>
            </a:r>
            <a:endParaRPr lang="en-US" altLang="ko-KR" dirty="0"/>
          </a:p>
          <a:p>
            <a:pPr marL="457200" lvl="1" indent="0" algn="just">
              <a:lnSpc>
                <a:spcPct val="100000"/>
              </a:lnSpc>
              <a:buNone/>
              <a:defRPr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8604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8981868" cy="63658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dirty="0" smtClean="0"/>
              <a:t>Updated information</a:t>
            </a:r>
            <a:endParaRPr lang="en-A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altLang="ko-KR" dirty="0"/>
              <a:t>S-101PT-4, IHO Secretariat, Monaco, 13 -14 June 2019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8870" y="1152879"/>
            <a:ext cx="11463130" cy="453072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en-US" altLang="ko-KR" b="1" dirty="0" smtClean="0"/>
              <a:t>KHOA released S-100 FCB 2.1.0</a:t>
            </a:r>
            <a:endParaRPr lang="en-GB" altLang="ko-KR" b="1" dirty="0"/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dirty="0" smtClean="0"/>
              <a:t>New function : Comparison </a:t>
            </a:r>
            <a:r>
              <a:rPr lang="en-US" altLang="ko-KR" dirty="0"/>
              <a:t>tool </a:t>
            </a:r>
            <a:r>
              <a:rPr lang="en-US" altLang="ko-KR" dirty="0" smtClean="0"/>
              <a:t>for S-10X FC</a:t>
            </a:r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dirty="0" smtClean="0"/>
              <a:t>After create S-10X FC following S-10X DCEG, users can validate FC files by themselves</a:t>
            </a:r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dirty="0" smtClean="0"/>
              <a:t>It’s seem there are some errors </a:t>
            </a:r>
            <a:r>
              <a:rPr lang="en-US" altLang="ko-KR" dirty="0"/>
              <a:t>and </a:t>
            </a:r>
            <a:r>
              <a:rPr lang="en-AU" altLang="ko-KR" dirty="0"/>
              <a:t>discrepancies between S-101 </a:t>
            </a:r>
            <a:r>
              <a:rPr lang="en-AU" altLang="ko-KR" dirty="0" smtClean="0"/>
              <a:t>DCEG DOC </a:t>
            </a:r>
            <a:r>
              <a:rPr lang="en-AU" altLang="ko-KR" dirty="0"/>
              <a:t>and </a:t>
            </a:r>
            <a:r>
              <a:rPr lang="en-AU" altLang="ko-KR" dirty="0" smtClean="0"/>
              <a:t>FC</a:t>
            </a:r>
            <a:endParaRPr lang="en-US" altLang="ko-KR" dirty="0" smtClean="0"/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1753504" y="3006906"/>
            <a:ext cx="8684993" cy="3002774"/>
            <a:chOff x="1781959" y="2803604"/>
            <a:chExt cx="9186768" cy="317625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959" y="2803604"/>
              <a:ext cx="5284578" cy="2880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9804" y="3099863"/>
              <a:ext cx="5748923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1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Which items are compared?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18" y="1184572"/>
            <a:ext cx="7863765" cy="460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왼쪽 대괄호 15"/>
          <p:cNvSpPr/>
          <p:nvPr/>
        </p:nvSpPr>
        <p:spPr>
          <a:xfrm rot="16200000">
            <a:off x="6481323" y="2925053"/>
            <a:ext cx="319346" cy="5721627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/>
          <p:cNvSpPr/>
          <p:nvPr/>
        </p:nvSpPr>
        <p:spPr>
          <a:xfrm rot="5400000">
            <a:off x="6446536" y="4005782"/>
            <a:ext cx="319346" cy="2471529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44009" y="5391281"/>
            <a:ext cx="646044" cy="2228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28992" y="5438839"/>
            <a:ext cx="646044" cy="1774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대괄호 19"/>
          <p:cNvSpPr/>
          <p:nvPr/>
        </p:nvSpPr>
        <p:spPr>
          <a:xfrm rot="16200000">
            <a:off x="4091935" y="3863331"/>
            <a:ext cx="526128" cy="4051854"/>
          </a:xfrm>
          <a:prstGeom prst="leftBracket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altLang="ko-KR" dirty="0"/>
              <a:t>S-101PT-4, IHO Secretariat, Monaco, 13 -14 June 2019</a:t>
            </a:r>
          </a:p>
        </p:txBody>
      </p:sp>
    </p:spTree>
    <p:extLst>
      <p:ext uri="{BB962C8B-B14F-4D97-AF65-F5344CB8AC3E}">
        <p14:creationId xmlns:p14="http://schemas.microsoft.com/office/powerpoint/2010/main" val="69260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70" y="277815"/>
            <a:ext cx="9989930" cy="6365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Discrepancy of association binding (omission)</a:t>
            </a:r>
            <a:endParaRPr lang="en-A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altLang="ko-KR" dirty="0"/>
              <a:t>S-101PT-4, IHO Secretariat, Monaco, 13 -14 June 2019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577610" y="2069231"/>
            <a:ext cx="5482117" cy="3872622"/>
            <a:chOff x="6323610" y="240431"/>
            <a:chExt cx="5482117" cy="387262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3610" y="240431"/>
              <a:ext cx="5400000" cy="193443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5727" y="2174861"/>
              <a:ext cx="5400000" cy="909254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5727" y="3051099"/>
              <a:ext cx="5400000" cy="1061954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9434258" y="2888261"/>
              <a:ext cx="1171808" cy="19024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7180" y="982488"/>
            <a:ext cx="5437280" cy="2886533"/>
            <a:chOff x="156016" y="204066"/>
            <a:chExt cx="5437280" cy="2886533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6"/>
            <a:srcRect l="3534" t="5396" r="1288"/>
            <a:stretch/>
          </p:blipFill>
          <p:spPr>
            <a:xfrm>
              <a:off x="156016" y="204066"/>
              <a:ext cx="5400000" cy="1377431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3296" y="1590215"/>
              <a:ext cx="5400000" cy="1500384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8"/>
          <a:srcRect b="13348"/>
          <a:stretch/>
        </p:blipFill>
        <p:spPr>
          <a:xfrm>
            <a:off x="1696681" y="4532235"/>
            <a:ext cx="3943350" cy="14113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6" name="오른쪽 화살표 25"/>
          <p:cNvSpPr/>
          <p:nvPr/>
        </p:nvSpPr>
        <p:spPr>
          <a:xfrm rot="18181810" flipV="1">
            <a:off x="4258426" y="3745079"/>
            <a:ext cx="3708000" cy="17634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82131" y="2968973"/>
            <a:ext cx="1419024" cy="9000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90399" y="3105343"/>
            <a:ext cx="718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???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 rot="15547419" flipV="1">
            <a:off x="-228071" y="3124476"/>
            <a:ext cx="4212000" cy="1638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67415" y="3983285"/>
            <a:ext cx="4828585" cy="819504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example at S-101 DCEG,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(right pic) Pipeline Overhead has Light </a:t>
            </a:r>
            <a:r>
              <a:rPr lang="en-US" altLang="ko-KR" sz="1200" kern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Air Obstruction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(left pic) But Light Air Obstruction doesn’t have Pipeline Overhead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2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69" y="277815"/>
            <a:ext cx="11166685" cy="6365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Discrepancy of association type or association name</a:t>
            </a:r>
            <a:endParaRPr lang="en-A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altLang="ko-KR" dirty="0"/>
              <a:t>S-101PT-4, IHO Secretariat, Monaco, 13 -14 June 2019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79953" y="1027902"/>
            <a:ext cx="4367010" cy="4114937"/>
            <a:chOff x="377551" y="385010"/>
            <a:chExt cx="5400000" cy="500909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551" y="385010"/>
              <a:ext cx="5400000" cy="190424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7551" y="2259481"/>
              <a:ext cx="5400000" cy="2710425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7551" y="4927866"/>
              <a:ext cx="5400000" cy="466237"/>
            </a:xfrm>
            <a:prstGeom prst="rect">
              <a:avLst/>
            </a:prstGeom>
          </p:spPr>
        </p:pic>
      </p:grpSp>
      <p:sp>
        <p:nvSpPr>
          <p:cNvPr id="30" name="직사각형 29"/>
          <p:cNvSpPr/>
          <p:nvPr/>
        </p:nvSpPr>
        <p:spPr>
          <a:xfrm>
            <a:off x="3337917" y="4893534"/>
            <a:ext cx="576089" cy="1922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4917" y="4807285"/>
            <a:ext cx="567560" cy="3647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162766" y="1143889"/>
            <a:ext cx="4732789" cy="4785308"/>
            <a:chOff x="6495556" y="108700"/>
            <a:chExt cx="5400000" cy="5909397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5556" y="108700"/>
              <a:ext cx="5400000" cy="1899358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5556" y="2008058"/>
              <a:ext cx="5400000" cy="2599228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5556" y="4607286"/>
              <a:ext cx="5400000" cy="1410811"/>
            </a:xfrm>
            <a:prstGeom prst="rect">
              <a:avLst/>
            </a:prstGeom>
          </p:spPr>
        </p:pic>
      </p:grpSp>
      <p:sp>
        <p:nvSpPr>
          <p:cNvPr id="35" name="직사각형 34"/>
          <p:cNvSpPr/>
          <p:nvPr/>
        </p:nvSpPr>
        <p:spPr>
          <a:xfrm>
            <a:off x="10237701" y="4958682"/>
            <a:ext cx="399393" cy="1467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76746" y="3312822"/>
            <a:ext cx="567560" cy="36476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47772" y="5001085"/>
            <a:ext cx="684988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3400" b="1" dirty="0" smtClean="0">
                <a:solidFill>
                  <a:srgbClr val="FF0000"/>
                </a:solidFill>
                <a:latin typeface="맑은 고딕" panose="020F0502020204030204"/>
              </a:rPr>
              <a:t>Discrepancy of Association type</a:t>
            </a:r>
          </a:p>
          <a:p>
            <a:pPr latinLnBrk="1"/>
            <a:r>
              <a:rPr lang="en-US" altLang="ko-KR" sz="2000" b="1" dirty="0" smtClean="0">
                <a:latin typeface="맑은 고딕" panose="020F0502020204030204"/>
              </a:rPr>
              <a:t>Piles has association as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anose="020F0502020204030204"/>
              </a:rPr>
              <a:t>Aggregation</a:t>
            </a:r>
          </a:p>
          <a:p>
            <a:pPr latinLnBrk="1"/>
            <a:r>
              <a:rPr lang="en-US" altLang="ko-KR" sz="2000" b="1" dirty="0" smtClean="0">
                <a:latin typeface="맑은 고딕" panose="020F0502020204030204"/>
              </a:rPr>
              <a:t>Fairways has association as 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F0502020204030204"/>
              </a:rPr>
              <a:t>Association</a:t>
            </a:r>
            <a:endParaRPr lang="ko-KR" altLang="en-US" sz="2000" b="1" dirty="0">
              <a:solidFill>
                <a:srgbClr val="0070C0"/>
              </a:solidFill>
              <a:latin typeface="맑은 고딕" panose="020F0502020204030204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804917" y="5158895"/>
            <a:ext cx="3675000" cy="54664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직선 화살표 연결선 38"/>
          <p:cNvCxnSpPr/>
          <p:nvPr/>
        </p:nvCxnSpPr>
        <p:spPr>
          <a:xfrm flipV="1">
            <a:off x="6331962" y="3620199"/>
            <a:ext cx="969600" cy="2298354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6367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69" y="277815"/>
            <a:ext cx="11166685" cy="6365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Discrepancy </a:t>
            </a:r>
            <a:r>
              <a:rPr lang="en-US" dirty="0"/>
              <a:t>of Feature association </a:t>
            </a:r>
            <a:endParaRPr lang="en-A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altLang="ko-KR" dirty="0"/>
              <a:t>S-101PT-4, IHO Secretariat, Monaco, 13 -14 June 2019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817" y="2418543"/>
            <a:ext cx="8168367" cy="3857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44669" y="1046199"/>
            <a:ext cx="11384721" cy="4530725"/>
          </a:xfrm>
        </p:spPr>
        <p:txBody>
          <a:bodyPr>
            <a:normAutofit/>
          </a:bodyPr>
          <a:lstStyle/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b="1" dirty="0" smtClean="0"/>
              <a:t>(Left side) </a:t>
            </a:r>
            <a:r>
              <a:rPr lang="en-US" altLang="ko-KR" i="1" dirty="0" smtClean="0">
                <a:solidFill>
                  <a:srgbClr val="FF0000"/>
                </a:solidFill>
              </a:rPr>
              <a:t>Light </a:t>
            </a:r>
            <a:r>
              <a:rPr lang="en-US" altLang="ko-KR" i="1" dirty="0">
                <a:solidFill>
                  <a:srgbClr val="FF0000"/>
                </a:solidFill>
              </a:rPr>
              <a:t>all around</a:t>
            </a:r>
            <a:r>
              <a:rPr lang="en-US" altLang="ko-KR" dirty="0"/>
              <a:t> shall be an equipment, so it bound for 2 times with supports and supported by </a:t>
            </a:r>
            <a:r>
              <a:rPr lang="en-US" altLang="ko-KR" dirty="0" smtClean="0"/>
              <a:t>roles</a:t>
            </a:r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b="1" dirty="0" smtClean="0"/>
              <a:t>(Right </a:t>
            </a:r>
            <a:r>
              <a:rPr lang="en-US" altLang="ko-KR" b="1" dirty="0"/>
              <a:t>side) </a:t>
            </a:r>
            <a:r>
              <a:rPr lang="en-US" altLang="ko-KR" i="1" dirty="0" smtClean="0">
                <a:solidFill>
                  <a:srgbClr val="FF0000"/>
                </a:solidFill>
              </a:rPr>
              <a:t>Light </a:t>
            </a:r>
            <a:r>
              <a:rPr lang="en-US" altLang="ko-KR" i="1" dirty="0">
                <a:solidFill>
                  <a:srgbClr val="FF0000"/>
                </a:solidFill>
              </a:rPr>
              <a:t>sectored </a:t>
            </a:r>
            <a:r>
              <a:rPr lang="en-US" altLang="ko-KR" dirty="0"/>
              <a:t>shall be an equipment, but it bound for only 1 </a:t>
            </a:r>
            <a:r>
              <a:rPr lang="en-US" altLang="ko-KR" dirty="0" smtClean="0"/>
              <a:t>time</a:t>
            </a:r>
            <a:endParaRPr lang="en-US" altLang="ko-KR" dirty="0"/>
          </a:p>
          <a:p>
            <a:pPr marL="457200" lvl="1" indent="0" algn="just">
              <a:lnSpc>
                <a:spcPct val="100000"/>
              </a:lnSpc>
              <a:buNone/>
              <a:defRPr/>
            </a:pPr>
            <a:endParaRPr lang="en-US" altLang="ko-KR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4194810" y="4753003"/>
            <a:ext cx="1003476" cy="1923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94810" y="5859853"/>
            <a:ext cx="1003476" cy="1923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94370" y="3627193"/>
            <a:ext cx="1003476" cy="1923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696548" y="5044771"/>
            <a:ext cx="0" cy="71992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직선 화살표 연결선 43"/>
          <p:cNvCxnSpPr/>
          <p:nvPr/>
        </p:nvCxnSpPr>
        <p:spPr>
          <a:xfrm>
            <a:off x="8861021" y="3819571"/>
            <a:ext cx="0" cy="96561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9161370" y="4231189"/>
            <a:ext cx="718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???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3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69" y="277815"/>
            <a:ext cx="11166685" cy="6365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Binding </a:t>
            </a:r>
            <a:r>
              <a:rPr lang="en-US" dirty="0"/>
              <a:t>issue for All Geo Features</a:t>
            </a:r>
            <a:endParaRPr lang="en-A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altLang="ko-KR" dirty="0"/>
              <a:t>S-101PT-4, IHO Secretariat, Monaco, 13 -14 June 2019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44669" y="1046199"/>
            <a:ext cx="11509065" cy="4530725"/>
          </a:xfrm>
        </p:spPr>
        <p:txBody>
          <a:bodyPr>
            <a:normAutofit/>
          </a:bodyPr>
          <a:lstStyle/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b="1" dirty="0"/>
              <a:t>(Left side) </a:t>
            </a:r>
            <a:r>
              <a:rPr lang="en-US" altLang="ko-KR" dirty="0" smtClean="0"/>
              <a:t>It is </a:t>
            </a:r>
            <a:r>
              <a:rPr lang="en-US" altLang="ko-KR" dirty="0"/>
              <a:t>necessary to discuss whether to bind the </a:t>
            </a:r>
            <a:r>
              <a:rPr lang="en-US" altLang="ko-KR" i="1" dirty="0">
                <a:solidFill>
                  <a:srgbClr val="FF0000"/>
                </a:solidFill>
              </a:rPr>
              <a:t>text placement </a:t>
            </a:r>
            <a:r>
              <a:rPr lang="en-US" altLang="ko-KR" dirty="0"/>
              <a:t>to </a:t>
            </a:r>
            <a:r>
              <a:rPr lang="en-US" altLang="ko-KR" b="1" dirty="0" smtClean="0">
                <a:solidFill>
                  <a:srgbClr val="0070C0"/>
                </a:solidFill>
              </a:rPr>
              <a:t>All Geo Features</a:t>
            </a:r>
            <a:r>
              <a:rPr lang="en-US" altLang="ko-KR" dirty="0" smtClean="0"/>
              <a:t> </a:t>
            </a:r>
            <a:r>
              <a:rPr lang="en-US" altLang="ko-KR" dirty="0"/>
              <a:t>or to bind only the features that has the </a:t>
            </a:r>
            <a:r>
              <a:rPr lang="en-US" altLang="ko-KR" i="1" dirty="0">
                <a:solidFill>
                  <a:srgbClr val="FF0000"/>
                </a:solidFill>
              </a:rPr>
              <a:t>text placement </a:t>
            </a:r>
            <a:r>
              <a:rPr lang="en-US" altLang="ko-KR" dirty="0"/>
              <a:t>in the feature page</a:t>
            </a:r>
            <a:endParaRPr lang="en-US" altLang="ko-KR" dirty="0" smtClean="0"/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b="1" dirty="0" smtClean="0"/>
              <a:t>(Right </a:t>
            </a:r>
            <a:r>
              <a:rPr lang="en-US" altLang="ko-KR" b="1" dirty="0"/>
              <a:t>side) </a:t>
            </a:r>
            <a:r>
              <a:rPr lang="en-US" altLang="ko-KR" dirty="0" smtClean="0"/>
              <a:t>Because </a:t>
            </a:r>
            <a:r>
              <a:rPr lang="en-US" altLang="ko-KR" dirty="0"/>
              <a:t>the </a:t>
            </a:r>
            <a:r>
              <a:rPr lang="en-US" altLang="ko-KR" i="1" dirty="0">
                <a:solidFill>
                  <a:srgbClr val="FF0000"/>
                </a:solidFill>
              </a:rPr>
              <a:t>Nautical information </a:t>
            </a:r>
            <a:r>
              <a:rPr lang="en-US" altLang="ko-KR" dirty="0"/>
              <a:t>also defined as </a:t>
            </a:r>
            <a:r>
              <a:rPr lang="en-US" altLang="ko-KR" b="1" dirty="0">
                <a:solidFill>
                  <a:srgbClr val="0070C0"/>
                </a:solidFill>
              </a:rPr>
              <a:t>All Geo Features</a:t>
            </a:r>
            <a:r>
              <a:rPr lang="en-US" altLang="ko-KR" dirty="0" smtClean="0"/>
              <a:t>, </a:t>
            </a:r>
            <a:r>
              <a:rPr lang="en-US" altLang="ko-KR" dirty="0"/>
              <a:t>but only </a:t>
            </a:r>
            <a:r>
              <a:rPr lang="en-US" altLang="ko-KR" i="1" dirty="0" smtClean="0">
                <a:solidFill>
                  <a:srgbClr val="FF0000"/>
                </a:solidFill>
              </a:rPr>
              <a:t>Caution </a:t>
            </a:r>
            <a:r>
              <a:rPr lang="en-US" altLang="ko-KR" i="1" dirty="0">
                <a:solidFill>
                  <a:srgbClr val="FF0000"/>
                </a:solidFill>
              </a:rPr>
              <a:t>area </a:t>
            </a:r>
            <a:r>
              <a:rPr lang="en-US" altLang="ko-KR" dirty="0"/>
              <a:t>has </a:t>
            </a:r>
            <a:r>
              <a:rPr lang="en-US" altLang="ko-KR" i="1" dirty="0">
                <a:solidFill>
                  <a:srgbClr val="FF0000"/>
                </a:solidFill>
              </a:rPr>
              <a:t>Nautical information </a:t>
            </a:r>
            <a:r>
              <a:rPr lang="en-US" altLang="ko-KR" dirty="0"/>
              <a:t>as an information type</a:t>
            </a:r>
            <a:endParaRPr lang="en-US" altLang="ko-KR" sz="2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622745" y="2911043"/>
            <a:ext cx="10946510" cy="2943102"/>
            <a:chOff x="434954" y="2821592"/>
            <a:chExt cx="10946510" cy="2943102"/>
          </a:xfrm>
        </p:grpSpPr>
        <p:grpSp>
          <p:nvGrpSpPr>
            <p:cNvPr id="3" name="그룹 2"/>
            <p:cNvGrpSpPr>
              <a:grpSpLocks noChangeAspect="1"/>
            </p:cNvGrpSpPr>
            <p:nvPr/>
          </p:nvGrpSpPr>
          <p:grpSpPr>
            <a:xfrm>
              <a:off x="434954" y="2821592"/>
              <a:ext cx="5775788" cy="2943102"/>
              <a:chOff x="3872898" y="2791777"/>
              <a:chExt cx="4722496" cy="2406388"/>
            </a:xfrm>
          </p:grpSpPr>
          <p:pic>
            <p:nvPicPr>
              <p:cNvPr id="12" name="그림 11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2899" y="2791777"/>
                <a:ext cx="4722495" cy="12744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pic>
            <p:nvPicPr>
              <p:cNvPr id="13" name="그림 12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2898" y="4198020"/>
                <a:ext cx="4722495" cy="10001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</p:grpSp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6436084" y="2828302"/>
              <a:ext cx="4945380" cy="2936392"/>
              <a:chOff x="6436084" y="2470495"/>
              <a:chExt cx="4945380" cy="2936392"/>
            </a:xfrm>
          </p:grpSpPr>
          <p:pic>
            <p:nvPicPr>
              <p:cNvPr id="15" name="그림 14"/>
              <p:cNvPicPr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36084" y="2470495"/>
                <a:ext cx="4945380" cy="11188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pic>
            <p:nvPicPr>
              <p:cNvPr id="16" name="그림 15"/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36084" y="3589365"/>
                <a:ext cx="4945380" cy="18175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86123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69" y="277815"/>
            <a:ext cx="11166685" cy="6365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What is Spatial types?</a:t>
            </a:r>
            <a:endParaRPr lang="en-A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76122"/>
            <a:ext cx="4114800" cy="365125"/>
          </a:xfrm>
        </p:spPr>
        <p:txBody>
          <a:bodyPr/>
          <a:lstStyle/>
          <a:p>
            <a:r>
              <a:rPr lang="de-DE" altLang="ko-KR" dirty="0"/>
              <a:t>S-101PT-4, IHO Secretariat, Monaco, 13 -14 June 2019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64434" y="1004069"/>
            <a:ext cx="11463131" cy="4530725"/>
          </a:xfrm>
        </p:spPr>
        <p:txBody>
          <a:bodyPr>
            <a:normAutofit/>
          </a:bodyPr>
          <a:lstStyle/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dirty="0"/>
              <a:t>In S-101 </a:t>
            </a:r>
            <a:r>
              <a:rPr lang="en-US" altLang="ko-KR" dirty="0" smtClean="0"/>
              <a:t>DCEG DOC, </a:t>
            </a:r>
            <a:r>
              <a:rPr lang="en-US" altLang="ko-KR" dirty="0"/>
              <a:t>there is no clear definition </a:t>
            </a:r>
            <a:r>
              <a:rPr lang="en-US" altLang="ko-KR" dirty="0" smtClean="0"/>
              <a:t>which </a:t>
            </a:r>
            <a:r>
              <a:rPr lang="en-US" altLang="ko-KR" dirty="0"/>
              <a:t>features are spatial </a:t>
            </a:r>
            <a:r>
              <a:rPr lang="en-US" altLang="ko-KR" dirty="0" smtClean="0"/>
              <a:t>types</a:t>
            </a:r>
          </a:p>
          <a:p>
            <a:pPr lvl="1" algn="just">
              <a:lnSpc>
                <a:spcPct val="100000"/>
              </a:lnSpc>
              <a:buFontTx/>
              <a:buChar char="-"/>
              <a:defRPr/>
            </a:pPr>
            <a:r>
              <a:rPr lang="en-US" altLang="ko-KR" dirty="0" smtClean="0"/>
              <a:t>It makes hard to developers when create S-101 FC, which features should be bound as spatial types</a:t>
            </a:r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1606542" y="2329770"/>
            <a:ext cx="8978917" cy="3686204"/>
            <a:chOff x="436769" y="2240319"/>
            <a:chExt cx="8978917" cy="368620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/>
            <a:srcRect b="42388"/>
            <a:stretch/>
          </p:blipFill>
          <p:spPr>
            <a:xfrm>
              <a:off x="436769" y="2240319"/>
              <a:ext cx="4323530" cy="368620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/>
            <a:srcRect t="57612"/>
            <a:stretch/>
          </p:blipFill>
          <p:spPr>
            <a:xfrm>
              <a:off x="5092156" y="2240319"/>
              <a:ext cx="4323530" cy="271217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8308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HO presentations template" id="{C657DD33-74A5-46FF-87DC-702489CC64DD}" vid="{C4CF7E2C-A930-4DFE-9432-DAC967E2A5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IHO presentations template</Template>
  <TotalTime>2178</TotalTime>
  <Words>493</Words>
  <Application>Microsoft Office PowerPoint</Application>
  <PresentationFormat>Widescreen</PresentationFormat>
  <Paragraphs>59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나눔스퀘어 Bold</vt:lpstr>
      <vt:lpstr>Office Theme</vt:lpstr>
      <vt:lpstr>Report on S-101 FC 1.0.0   S-101PT4 / KHOA  Presented by KRISO (HyunSoo CHOI)</vt:lpstr>
      <vt:lpstr>Introduction</vt:lpstr>
      <vt:lpstr>Updated information</vt:lpstr>
      <vt:lpstr>Which items are compared?</vt:lpstr>
      <vt:lpstr>Discrepancy of association binding (omission)</vt:lpstr>
      <vt:lpstr>Discrepancy of association type or association name</vt:lpstr>
      <vt:lpstr>Discrepancy of Feature association </vt:lpstr>
      <vt:lpstr>Binding issue for All Geo Features</vt:lpstr>
      <vt:lpstr>What is Spatial types?</vt:lpstr>
      <vt:lpstr>Conclusion</vt:lpstr>
    </vt:vector>
  </TitlesOfParts>
  <Company>IHO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DTech</dc:creator>
  <cp:lastModifiedBy>Project Officer Peru</cp:lastModifiedBy>
  <cp:revision>159</cp:revision>
  <cp:lastPrinted>2018-05-11T04:31:20Z</cp:lastPrinted>
  <dcterms:created xsi:type="dcterms:W3CDTF">2017-10-09T13:46:17Z</dcterms:created>
  <dcterms:modified xsi:type="dcterms:W3CDTF">2019-08-08T09:31:41Z</dcterms:modified>
</cp:coreProperties>
</file>