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0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3" r:id="rId2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1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orient="horz" pos="4079">
          <p15:clr>
            <a:srgbClr val="A4A3A4"/>
          </p15:clr>
        </p15:guide>
        <p15:guide id="6" orient="horz" pos="3983">
          <p15:clr>
            <a:srgbClr val="A4A3A4"/>
          </p15:clr>
        </p15:guide>
        <p15:guide id="7" pos="5470">
          <p15:clr>
            <a:srgbClr val="A4A3A4"/>
          </p15:clr>
        </p15:guide>
        <p15:guide id="8" pos="290">
          <p15:clr>
            <a:srgbClr val="A4A3A4"/>
          </p15:clr>
        </p15:guide>
        <p15:guide id="9" pos="2841">
          <p15:clr>
            <a:srgbClr val="A4A3A4"/>
          </p15:clr>
        </p15:guide>
        <p15:guide id="10" pos="29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adisch, Stefan" initials="GS" lastIdx="1" clrIdx="0">
    <p:extLst>
      <p:ext uri="{19B8F6BF-5375-455C-9EA6-DF929625EA0E}">
        <p15:presenceInfo xmlns:p15="http://schemas.microsoft.com/office/powerpoint/2012/main" userId="S-1-5-21-527237240-1580436667-1957994488-188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7"/>
    <a:srgbClr val="81D5C7"/>
    <a:srgbClr val="DEFAF4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88" autoAdjust="0"/>
  </p:normalViewPr>
  <p:slideViewPr>
    <p:cSldViewPr snapToObjects="1" showGuides="1">
      <p:cViewPr varScale="1">
        <p:scale>
          <a:sx n="58" d="100"/>
          <a:sy n="58" d="100"/>
        </p:scale>
        <p:origin x="1524" y="36"/>
      </p:cViewPr>
      <p:guideLst>
        <p:guide orient="horz" pos="3791"/>
        <p:guide orient="horz" pos="240"/>
        <p:guide orient="horz" pos="2160"/>
        <p:guide orient="horz" pos="1009"/>
        <p:guide orient="horz" pos="4079"/>
        <p:guide orient="horz" pos="3983"/>
        <p:guide pos="5470"/>
        <p:guide pos="290"/>
        <p:guide pos="2841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6T10:31:37.27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6T10:31:37.27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6T10:31:37.27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6T10:31:37.27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6T10:31:37.27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6T10:31:37.27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6T10:31:37.27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99" y="0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788"/>
            <a:ext cx="5438140" cy="446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402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99" y="9428402"/>
            <a:ext cx="294618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90AE50D-B1EB-4156-A35D-DAD5AD014B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856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5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4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27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454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4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512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524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09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150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30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28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605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796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74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13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57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8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3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62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77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AE50D-B1EB-4156-A35D-DAD5AD014BE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07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Text Box 23"/>
          <p:cNvSpPr txBox="1">
            <a:spLocks noChangeArrowheads="1"/>
          </p:cNvSpPr>
          <p:nvPr userDrawn="1"/>
        </p:nvSpPr>
        <p:spPr bwMode="auto">
          <a:xfrm>
            <a:off x="455613" y="6435725"/>
            <a:ext cx="18002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de-DE" sz="800">
                <a:solidFill>
                  <a:schemeClr val="bg2"/>
                </a:solidFill>
              </a:rPr>
              <a:t>© Fraunhofer IGD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18" name="Datumsplatzhalt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z="500" smtClean="0"/>
              <a:t>IGD_Folien_v2009.200.ppt</a:t>
            </a:r>
            <a:endParaRPr lang="de-DE" sz="500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2"/>
          </p:nvPr>
        </p:nvSpPr>
        <p:spPr>
          <a:xfrm>
            <a:off x="455612" y="6282469"/>
            <a:ext cx="4476428" cy="161112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– Dr.-Ing. Stefan Gladisch</a:t>
            </a:r>
            <a:endParaRPr lang="de-DE" dirty="0"/>
          </a:p>
        </p:txBody>
      </p:sp>
      <p:pic>
        <p:nvPicPr>
          <p:cNvPr id="1026" name="Picture 2" descr="2008-QM_logo_IGD_de_3l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1200" y="6302375"/>
            <a:ext cx="575196" cy="38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igd_85mm_rgb-23-156-125_nocli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4800" y="6297613"/>
            <a:ext cx="1416877" cy="38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- und Übersichtsfolien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600200"/>
            <a:ext cx="8223250" cy="4418013"/>
          </a:xfrm>
        </p:spPr>
        <p:txBody>
          <a:bodyPr/>
          <a:lstStyle>
            <a:lvl1pPr marL="0" indent="0">
              <a:defRPr/>
            </a:lvl1pPr>
            <a:lvl5pPr>
              <a:defRPr/>
            </a:lvl5pPr>
            <a:lvl6pPr marL="1350000" indent="-270000">
              <a:defRPr baseline="0"/>
            </a:lvl6pPr>
            <a:lvl7pPr marL="1620000" indent="-270000">
              <a:defRPr/>
            </a:lvl7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z="500" smtClean="0"/>
              <a:t>IGD_Folien_v2009.200.ppt</a:t>
            </a:r>
            <a:endParaRPr lang="de-DE" sz="5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Titel - Ort, Datum - Vorname Name</a:t>
            </a:r>
            <a:endParaRPr lang="de-DE" noProof="0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460375" y="1579563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- und Übersichtsfolien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600199"/>
            <a:ext cx="4035425" cy="4418013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350000" indent="-270000">
              <a:defRPr sz="1800"/>
            </a:lvl6pPr>
            <a:lvl7pPr marL="1620000" indent="-270000"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199"/>
            <a:ext cx="4035425" cy="4418013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Font typeface="Wingdings" pitchFamily="2" charset="2"/>
              <a:buChar char=""/>
              <a:defRPr sz="1800"/>
            </a:lvl5pPr>
            <a:lvl6pPr marL="1350000" indent="-270000" defTabSz="990600">
              <a:tabLst/>
              <a:defRPr sz="1800"/>
            </a:lvl6pPr>
            <a:lvl7pPr marL="1620000" indent="-270000">
              <a:defRPr sz="1800"/>
            </a:lvl7pPr>
            <a:lvl8pPr marL="1620000" indent="-270000"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z="500" smtClean="0"/>
              <a:t>IGD_Folien_v2009.200.ppt</a:t>
            </a:r>
            <a:endParaRPr lang="de-DE" sz="5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Titel - Ort, Datum - Vorname Name</a:t>
            </a:r>
            <a:endParaRPr lang="de-DE" noProof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460375" y="1579563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(le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z="500" smtClean="0"/>
              <a:t>IGD_Folien_v2009.200.ppt</a:t>
            </a:r>
            <a:endParaRPr lang="de-DE" sz="5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Titel - Ort, Datum - Vorname Name</a:t>
            </a:r>
            <a:endParaRPr lang="de-DE" noProof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  <a:lvl2pPr marL="270000" indent="-270000">
              <a:defRPr/>
            </a:lvl2pPr>
            <a:lvl3pPr marL="540000" indent="-270000">
              <a:defRPr/>
            </a:lvl3pPr>
            <a:lvl4pPr marL="810000" indent="-270000">
              <a:defRPr/>
            </a:lvl4pPr>
            <a:lvl5pPr marL="1080000" indent="-270000">
              <a:defRPr/>
            </a:lvl5pPr>
            <a:lvl6pPr marL="1350000" indent="-270000">
              <a:defRPr/>
            </a:lvl6pPr>
            <a:lvl7pPr marL="1620000" indent="-270000">
              <a:defRPr/>
            </a:lvl7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157288"/>
            <a:ext cx="4035425" cy="4860925"/>
          </a:xfrm>
        </p:spPr>
        <p:txBody>
          <a:bodyPr/>
          <a:lstStyle>
            <a:lvl1pPr marL="0" indent="0">
              <a:defRPr/>
            </a:lvl1pPr>
            <a:lvl2pPr marL="223200" indent="-223200">
              <a:defRPr/>
            </a:lvl2pPr>
            <a:lvl5pPr>
              <a:defRPr/>
            </a:lvl5pPr>
            <a:lvl6pPr marL="1350000" indent="-270000">
              <a:defRPr/>
            </a:lvl6pPr>
            <a:lvl7pPr marL="1620000" indent="-270000">
              <a:defRPr/>
            </a:lvl7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60375" y="382588"/>
            <a:ext cx="8223250" cy="7604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z="500" smtClean="0"/>
              <a:t>IGD_Folien_v2009.200.ppt</a:t>
            </a:r>
            <a:endParaRPr lang="de-DE" sz="5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48200" y="1157288"/>
            <a:ext cx="4035425" cy="4860925"/>
          </a:xfrm>
        </p:spPr>
        <p:txBody>
          <a:bodyPr/>
          <a:lstStyle>
            <a:lvl1pPr marL="0" indent="0">
              <a:defRPr/>
            </a:lvl1pPr>
            <a:lvl2pPr marL="270000" indent="-270000">
              <a:defRPr/>
            </a:lvl2pPr>
            <a:lvl5pPr>
              <a:defRPr/>
            </a:lvl5pPr>
            <a:lvl6pPr marL="1350000" indent="-270000">
              <a:defRPr/>
            </a:lvl6pPr>
            <a:lvl7pPr marL="1620000" indent="-270000">
              <a:defRPr/>
            </a:lvl7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Titel - Ort, Datum - Vorname Name</a:t>
            </a:r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z="500" smtClean="0"/>
              <a:t>IGD_Folien_v2009.200.ppt</a:t>
            </a:r>
            <a:endParaRPr lang="de-DE" sz="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(1:2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60375" y="382588"/>
            <a:ext cx="8223250" cy="7604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z="500" smtClean="0"/>
              <a:t>IGD_Folien_v2009.200.ppt</a:t>
            </a:r>
            <a:endParaRPr lang="de-DE" sz="5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noProof="0" dirty="0" smtClean="0"/>
              <a:t>Titel - Ort, Datum - Vorname Name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3211625" y="1157288"/>
            <a:ext cx="5472000" cy="4860925"/>
          </a:xfrm>
        </p:spPr>
        <p:txBody>
          <a:bodyPr/>
          <a:lstStyle>
            <a:lvl1pPr marL="0" indent="0">
              <a:defRPr/>
            </a:lvl1pPr>
            <a:lvl2pPr marL="270000" indent="-266400">
              <a:defRPr/>
            </a:lvl2pPr>
            <a:lvl5pPr>
              <a:defRPr/>
            </a:lvl5pPr>
            <a:lvl6pPr marL="1350000" indent="-270000">
              <a:defRPr/>
            </a:lvl6pPr>
            <a:lvl7pPr marL="1620000" indent="-270000">
              <a:defRPr/>
            </a:lvl7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7200" y="1157288"/>
            <a:ext cx="2592000" cy="48600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157288"/>
            <a:ext cx="822325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noProof="0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55613" y="6435725"/>
            <a:ext cx="18002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de-DE" sz="800" noProof="0" dirty="0">
                <a:solidFill>
                  <a:schemeClr val="bg2"/>
                </a:solidFill>
              </a:rPr>
              <a:t>© Fraunhofer IGD 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5613" y="6297613"/>
            <a:ext cx="2895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noProof="0" dirty="0" smtClean="0"/>
              <a:t>Titel - Ort, Datum - Vorname Name</a:t>
            </a:r>
            <a:endParaRPr lang="de-DE" noProof="0" dirty="0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97613"/>
            <a:ext cx="315913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B6F4F1-1B0C-4241-BDE4-3FA7621481BB}" type="slidenum">
              <a:rPr lang="de-DE" noProof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 rot="-5400000">
            <a:off x="-832643" y="4725194"/>
            <a:ext cx="2159000" cy="122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sz="500" smtClean="0"/>
              <a:t>IGD_Folien_v2009.200.ppt</a:t>
            </a:r>
            <a:endParaRPr lang="de-DE" sz="500" dirty="0"/>
          </a:p>
        </p:txBody>
      </p:sp>
      <p:pic>
        <p:nvPicPr>
          <p:cNvPr id="12" name="Picture 2" descr="2008-QM_logo_IGD_de_3ln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51200" y="6302375"/>
            <a:ext cx="575196" cy="38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igd_85mm_rgb-23-156-125_noclip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64800" y="6297613"/>
            <a:ext cx="1416877" cy="38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04" r:id="rId4"/>
    <p:sldLayoutId id="2147483705" r:id="rId5"/>
    <p:sldLayoutId id="2147483706" r:id="rId6"/>
    <p:sldLayoutId id="2147483711" r:id="rId7"/>
    <p:sldLayoutId id="2147483712" r:id="rId8"/>
    <p:sldLayoutId id="2147483710" r:id="rId9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rtl="0" eaLnBrk="1" fontAlgn="base" hangingPunct="1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540000" indent="-270000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810000" indent="-270000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080000" indent="-270000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lang="de-DE" noProof="0" dirty="0" smtClean="0">
          <a:solidFill>
            <a:schemeClr val="tx1"/>
          </a:solidFill>
          <a:latin typeface="+mn-lt"/>
        </a:defRPr>
      </a:lvl5pPr>
      <a:lvl6pPr marL="15367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944265"/>
            <a:ext cx="8223250" cy="1044575"/>
          </a:xfrm>
        </p:spPr>
        <p:txBody>
          <a:bodyPr/>
          <a:lstStyle/>
          <a:p>
            <a:pPr algn="ctr"/>
            <a:r>
              <a:rPr lang="de-DE" cap="none" dirty="0" err="1" smtClean="0"/>
              <a:t>Visualizing</a:t>
            </a:r>
            <a:r>
              <a:rPr lang="de-DE" cap="none" dirty="0" smtClean="0"/>
              <a:t> </a:t>
            </a:r>
            <a:r>
              <a:rPr lang="de-DE" cap="none" dirty="0" err="1"/>
              <a:t>U</a:t>
            </a:r>
            <a:r>
              <a:rPr lang="de-DE" cap="none" dirty="0" err="1" smtClean="0"/>
              <a:t>ncertainty</a:t>
            </a:r>
            <a:r>
              <a:rPr lang="de-DE" cap="none" dirty="0" smtClean="0"/>
              <a:t> </a:t>
            </a:r>
            <a:r>
              <a:rPr lang="de-DE" cap="none" dirty="0" err="1" smtClean="0"/>
              <a:t>of</a:t>
            </a:r>
            <a:r>
              <a:rPr lang="de-DE" cap="none" dirty="0" smtClean="0"/>
              <a:t> </a:t>
            </a:r>
            <a:r>
              <a:rPr lang="de-DE" cap="none" dirty="0" err="1"/>
              <a:t>B</a:t>
            </a:r>
            <a:r>
              <a:rPr lang="de-DE" cap="none" dirty="0" err="1" smtClean="0"/>
              <a:t>athymetric</a:t>
            </a:r>
            <a:r>
              <a:rPr lang="de-DE" cap="none" dirty="0" smtClean="0"/>
              <a:t> </a:t>
            </a:r>
            <a:r>
              <a:rPr lang="de-DE" cap="none" dirty="0"/>
              <a:t>D</a:t>
            </a:r>
            <a:r>
              <a:rPr lang="de-DE" cap="none" dirty="0" smtClean="0"/>
              <a:t>ata </a:t>
            </a:r>
            <a:r>
              <a:rPr lang="de-DE" cap="none" dirty="0" err="1" smtClean="0"/>
              <a:t>and</a:t>
            </a:r>
            <a:r>
              <a:rPr lang="de-DE" cap="none" dirty="0" smtClean="0"/>
              <a:t> </a:t>
            </a:r>
            <a:r>
              <a:rPr lang="de-DE" cap="none" dirty="0" err="1"/>
              <a:t>U</a:t>
            </a:r>
            <a:r>
              <a:rPr lang="de-DE" cap="none" dirty="0" err="1" smtClean="0"/>
              <a:t>nder</a:t>
            </a:r>
            <a:r>
              <a:rPr lang="de-DE" cap="none" dirty="0" smtClean="0"/>
              <a:t> </a:t>
            </a:r>
            <a:r>
              <a:rPr lang="de-DE" cap="none" dirty="0" err="1"/>
              <a:t>K</a:t>
            </a:r>
            <a:r>
              <a:rPr lang="de-DE" cap="none" dirty="0" err="1" smtClean="0"/>
              <a:t>eel</a:t>
            </a:r>
            <a:r>
              <a:rPr lang="de-DE" cap="none" dirty="0" smtClean="0"/>
              <a:t> </a:t>
            </a:r>
            <a:r>
              <a:rPr lang="de-DE" cap="none" dirty="0" err="1"/>
              <a:t>C</a:t>
            </a:r>
            <a:r>
              <a:rPr lang="de-DE" cap="none" dirty="0" err="1" smtClean="0"/>
              <a:t>learance</a:t>
            </a:r>
            <a:endParaRPr lang="de-DE" cap="non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455612" y="6297613"/>
            <a:ext cx="5196508" cy="179420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/>
              <a:t> </a:t>
            </a:r>
            <a:r>
              <a:rPr lang="de-DE" dirty="0" smtClean="0"/>
              <a:t>– Dr. Stefan Gladisch</a:t>
            </a:r>
            <a:endParaRPr lang="de-DE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91880" y="2996952"/>
            <a:ext cx="5472000" cy="2229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defRPr/>
            </a:pPr>
            <a:r>
              <a:rPr lang="de-DE" dirty="0" smtClean="0"/>
              <a:t>Dr. Stefan Gladisch</a:t>
            </a:r>
            <a:endParaRPr lang="de-DE" dirty="0"/>
          </a:p>
          <a:p>
            <a:pPr>
              <a:defRPr/>
            </a:pPr>
            <a:r>
              <a:rPr lang="en-US" dirty="0" err="1" smtClean="0"/>
              <a:t>Fraunhofer</a:t>
            </a:r>
            <a:r>
              <a:rPr lang="en-US" dirty="0" smtClean="0"/>
              <a:t> Institute for Computer Graphics Research IGD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Joachim-</a:t>
            </a:r>
            <a:r>
              <a:rPr lang="de-DE" dirty="0" err="1" smtClean="0"/>
              <a:t>Jungius</a:t>
            </a:r>
            <a:r>
              <a:rPr lang="de-DE" dirty="0" smtClean="0"/>
              <a:t>-Straße 11</a:t>
            </a:r>
            <a:br>
              <a:rPr lang="de-DE" dirty="0" smtClean="0"/>
            </a:br>
            <a:r>
              <a:rPr lang="de-DE" dirty="0" smtClean="0"/>
              <a:t>18059 Rostock, Germany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stefan.gladisch@igd-r.fraunhofer.de </a:t>
            </a:r>
            <a:br>
              <a:rPr lang="de-DE" dirty="0" smtClean="0"/>
            </a:br>
            <a:r>
              <a:rPr lang="de-DE" dirty="0" smtClean="0"/>
              <a:t>www.igd-r.fraunhofer.de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</a:t>
            </a:fld>
            <a:endParaRPr lang="de-DE" noProof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1944216" cy="194421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/>
          <a:stretch/>
        </p:blipFill>
        <p:spPr>
          <a:xfrm>
            <a:off x="1029970" y="5013176"/>
            <a:ext cx="1957854" cy="673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argin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Eliminate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isk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UKC </a:t>
            </a:r>
            <a:r>
              <a:rPr lang="de-DE" dirty="0" err="1" smtClean="0"/>
              <a:t>Uncertainty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10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May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 but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generalized</a:t>
            </a: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l="-10238" t="30870" r="85825" b="9910"/>
          <a:stretch/>
        </p:blipFill>
        <p:spPr>
          <a:xfrm>
            <a:off x="-1332656" y="1861206"/>
            <a:ext cx="5400600" cy="4094003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3603752" y="2708920"/>
            <a:ext cx="432048" cy="288032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bgerundetes Rechteck 12"/>
          <p:cNvSpPr/>
          <p:nvPr/>
        </p:nvSpPr>
        <p:spPr>
          <a:xfrm>
            <a:off x="3603752" y="3425604"/>
            <a:ext cx="432048" cy="435443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bgerundetes Rechteck 13"/>
          <p:cNvSpPr/>
          <p:nvPr/>
        </p:nvSpPr>
        <p:spPr>
          <a:xfrm>
            <a:off x="3595352" y="4289699"/>
            <a:ext cx="432048" cy="435443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bgerundetes Rechteck 14"/>
          <p:cNvSpPr/>
          <p:nvPr/>
        </p:nvSpPr>
        <p:spPr>
          <a:xfrm>
            <a:off x="3595352" y="5155383"/>
            <a:ext cx="432048" cy="435443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eschweifte Klammer rechts 15"/>
          <p:cNvSpPr/>
          <p:nvPr/>
        </p:nvSpPr>
        <p:spPr>
          <a:xfrm>
            <a:off x="4211960" y="2708920"/>
            <a:ext cx="216024" cy="295232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4499992" y="4000418"/>
            <a:ext cx="289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Vertical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uncertainty</a:t>
            </a:r>
            <a:r>
              <a:rPr lang="de-DE" dirty="0" smtClean="0">
                <a:solidFill>
                  <a:schemeClr val="tx2"/>
                </a:solidFill>
              </a:rPr>
              <a:t> &gt; 1m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9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144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: QOBD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11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Focus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: </a:t>
            </a:r>
            <a:r>
              <a:rPr lang="de-DE" dirty="0" err="1"/>
              <a:t>p</a:t>
            </a:r>
            <a:r>
              <a:rPr lang="de-DE" dirty="0" err="1" smtClean="0"/>
              <a:t>ropose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S-101 QOBD in ENCs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Requirements</a:t>
            </a:r>
            <a:r>
              <a:rPr lang="de-DE" dirty="0" smtClean="0"/>
              <a:t>: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Bathymetric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+ </a:t>
            </a:r>
            <a:r>
              <a:rPr lang="de-DE" sz="1600" dirty="0" err="1"/>
              <a:t>u</a:t>
            </a:r>
            <a:r>
              <a:rPr lang="de-DE" sz="1600" dirty="0" err="1" smtClean="0"/>
              <a:t>ncertainty</a:t>
            </a:r>
            <a:r>
              <a:rPr lang="de-DE" sz="1600" dirty="0" smtClean="0"/>
              <a:t> must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visible</a:t>
            </a:r>
            <a:r>
              <a:rPr lang="de-DE" sz="1600" dirty="0" smtClean="0"/>
              <a:t> </a:t>
            </a:r>
            <a:r>
              <a:rPr lang="de-DE" sz="1600" dirty="0" err="1" smtClean="0"/>
              <a:t>simultaneously</a:t>
            </a:r>
            <a:r>
              <a:rPr lang="de-DE" sz="1600" dirty="0" smtClean="0"/>
              <a:t> 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Uncertainty visualization </a:t>
            </a:r>
            <a:r>
              <a:rPr lang="en-GB" sz="1600" dirty="0"/>
              <a:t>must not lead to visual </a:t>
            </a:r>
            <a:r>
              <a:rPr lang="en-GB" sz="1600" dirty="0" smtClean="0"/>
              <a:t>clutter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Uncertainty </a:t>
            </a:r>
            <a:r>
              <a:rPr lang="en-GB" sz="1600" dirty="0" smtClean="0"/>
              <a:t>visualization must </a:t>
            </a:r>
            <a:r>
              <a:rPr lang="en-GB" sz="1600" dirty="0"/>
              <a:t>be intuitive and </a:t>
            </a:r>
            <a:r>
              <a:rPr lang="en-GB" sz="1600" dirty="0" smtClean="0"/>
              <a:t>unambiguous</a:t>
            </a:r>
            <a:endParaRPr lang="de-DE" sz="1600" dirty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Information </a:t>
            </a:r>
            <a:r>
              <a:rPr lang="en-GB" sz="1600" dirty="0"/>
              <a:t>should be represented with high contrast to each </a:t>
            </a:r>
            <a:r>
              <a:rPr lang="en-GB" sz="1600" dirty="0" smtClean="0"/>
              <a:t>other</a:t>
            </a:r>
            <a:endParaRPr lang="de-DE" sz="1600" dirty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/>
              <a:t>visual encoding of uncertainty must be adapted according to the three ECDIS modes day, dusk and </a:t>
            </a:r>
            <a:r>
              <a:rPr lang="en-GB" sz="1600" dirty="0" smtClean="0"/>
              <a:t>night</a:t>
            </a:r>
            <a:endParaRPr lang="de-DE" sz="1600" dirty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Important </a:t>
            </a:r>
            <a:r>
              <a:rPr lang="en-GB" sz="1600" dirty="0"/>
              <a:t>information should be encoded </a:t>
            </a:r>
            <a:r>
              <a:rPr lang="en-GB" sz="1600" dirty="0" smtClean="0"/>
              <a:t>redundantly</a:t>
            </a:r>
            <a:endParaRPr lang="de-DE" sz="1600" dirty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dirty="0" smtClean="0"/>
              <a:t>…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555750" lvl="1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310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: QOBD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12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Key </a:t>
            </a:r>
            <a:r>
              <a:rPr lang="de-DE" dirty="0" err="1" smtClean="0"/>
              <a:t>ideas</a:t>
            </a:r>
            <a:r>
              <a:rPr lang="de-DE" dirty="0" smtClean="0"/>
              <a:t>: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T</a:t>
            </a:r>
            <a:r>
              <a:rPr lang="en-GB" sz="1600" dirty="0" smtClean="0"/>
              <a:t>exture </a:t>
            </a:r>
            <a:r>
              <a:rPr lang="en-GB" sz="1600" dirty="0"/>
              <a:t>overlay of varying hierarchy level and transparency </a:t>
            </a:r>
            <a:endParaRPr lang="en-GB" sz="1600" dirty="0" smtClean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Restrict</a:t>
            </a:r>
            <a:r>
              <a:rPr lang="de-DE" sz="1600" dirty="0" smtClean="0"/>
              <a:t> </a:t>
            </a:r>
            <a:r>
              <a:rPr lang="de-DE" sz="1600" dirty="0" err="1" smtClean="0"/>
              <a:t>visualization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region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interest</a:t>
            </a:r>
            <a:r>
              <a:rPr lang="de-DE" sz="1600" dirty="0" smtClean="0"/>
              <a:t> </a:t>
            </a: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task</a:t>
            </a:r>
            <a:r>
              <a:rPr lang="de-DE" sz="1600" dirty="0" smtClean="0"/>
              <a:t>:</a:t>
            </a:r>
            <a:r>
              <a:rPr lang="de-DE" sz="1600" i="1" dirty="0" smtClean="0"/>
              <a:t> route </a:t>
            </a:r>
            <a:r>
              <a:rPr lang="de-DE" sz="1600" i="1" dirty="0" err="1" smtClean="0"/>
              <a:t>planning</a:t>
            </a:r>
            <a:r>
              <a:rPr lang="de-DE" sz="1600" dirty="0" smtClean="0"/>
              <a:t> / </a:t>
            </a:r>
            <a:r>
              <a:rPr lang="de-DE" sz="1600" i="1" dirty="0" err="1" smtClean="0"/>
              <a:t>monitoring</a:t>
            </a:r>
            <a:endParaRPr lang="de-DE" sz="1600" i="1" dirty="0" smtClean="0"/>
          </a:p>
          <a:p>
            <a:pPr marL="555750" lvl="1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555750" lvl="1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pic>
        <p:nvPicPr>
          <p:cNvPr id="7" name="Grafik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80734"/>
            <a:ext cx="4464496" cy="326875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364088" y="4161221"/>
            <a:ext cx="2593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Route </a:t>
            </a:r>
            <a:r>
              <a:rPr lang="de-DE" sz="1200" dirty="0" err="1" smtClean="0"/>
              <a:t>planning</a:t>
            </a:r>
            <a:r>
              <a:rPr lang="de-DE" sz="1200" dirty="0" smtClean="0"/>
              <a:t> / ECDIS </a:t>
            </a:r>
            <a:r>
              <a:rPr lang="de-DE" sz="1200" dirty="0" err="1" smtClean="0"/>
              <a:t>mode</a:t>
            </a:r>
            <a:r>
              <a:rPr lang="de-DE" sz="1200" dirty="0" smtClean="0"/>
              <a:t> </a:t>
            </a:r>
            <a:r>
              <a:rPr lang="de-DE" sz="1200" dirty="0" err="1" smtClean="0"/>
              <a:t>day</a:t>
            </a:r>
            <a:endParaRPr lang="en-GB" sz="1200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01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: QOBD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13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Key </a:t>
            </a:r>
            <a:r>
              <a:rPr lang="de-DE" dirty="0" err="1" smtClean="0"/>
              <a:t>ideas</a:t>
            </a:r>
            <a:r>
              <a:rPr lang="de-DE" dirty="0" smtClean="0"/>
              <a:t>: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T</a:t>
            </a:r>
            <a:r>
              <a:rPr lang="en-GB" sz="1600" dirty="0" smtClean="0"/>
              <a:t>exture </a:t>
            </a:r>
            <a:r>
              <a:rPr lang="en-GB" sz="1600" dirty="0"/>
              <a:t>overlay of varying hierarchy level and transparency </a:t>
            </a:r>
            <a:endParaRPr lang="en-GB" sz="1600" dirty="0" smtClean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Restrict</a:t>
            </a:r>
            <a:r>
              <a:rPr lang="de-DE" sz="1600" dirty="0" smtClean="0"/>
              <a:t> </a:t>
            </a:r>
            <a:r>
              <a:rPr lang="de-DE" sz="1600" dirty="0" err="1" smtClean="0"/>
              <a:t>visualization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region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interest</a:t>
            </a:r>
            <a:r>
              <a:rPr lang="de-DE" sz="1600" dirty="0" smtClean="0"/>
              <a:t> </a:t>
            </a: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task</a:t>
            </a:r>
            <a:r>
              <a:rPr lang="de-DE" sz="1600" dirty="0" smtClean="0"/>
              <a:t>:</a:t>
            </a:r>
            <a:r>
              <a:rPr lang="de-DE" sz="1600" i="1" dirty="0" smtClean="0"/>
              <a:t> route </a:t>
            </a:r>
            <a:r>
              <a:rPr lang="de-DE" sz="1600" i="1" dirty="0" err="1" smtClean="0"/>
              <a:t>planning</a:t>
            </a:r>
            <a:r>
              <a:rPr lang="de-DE" sz="1600" dirty="0" smtClean="0"/>
              <a:t> / </a:t>
            </a:r>
            <a:r>
              <a:rPr lang="de-DE" sz="1600" i="1" dirty="0" err="1" smtClean="0"/>
              <a:t>monitoring</a:t>
            </a:r>
            <a:endParaRPr lang="de-DE" sz="1600" i="1" dirty="0" smtClean="0"/>
          </a:p>
          <a:p>
            <a:pPr marL="555750" lvl="1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555750" lvl="1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364088" y="4161221"/>
            <a:ext cx="237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Monitoring / ECDIS </a:t>
            </a:r>
            <a:r>
              <a:rPr lang="de-DE" sz="1200" dirty="0" err="1" smtClean="0"/>
              <a:t>mode</a:t>
            </a:r>
            <a:r>
              <a:rPr lang="de-DE" sz="1200" dirty="0" smtClean="0"/>
              <a:t> </a:t>
            </a:r>
            <a:r>
              <a:rPr lang="de-DE" sz="1200" dirty="0" err="1" smtClean="0"/>
              <a:t>dusk</a:t>
            </a:r>
            <a:endParaRPr lang="en-GB" sz="1200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58906"/>
            <a:ext cx="4464496" cy="3268809"/>
          </a:xfrm>
          <a:prstGeom prst="rect">
            <a:avLst/>
          </a:prstGeom>
        </p:spPr>
      </p:pic>
      <p:sp>
        <p:nvSpPr>
          <p:cNvPr id="9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06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Safe vs. </a:t>
            </a:r>
            <a:r>
              <a:rPr lang="de-DE" dirty="0" err="1" smtClean="0"/>
              <a:t>potentially</a:t>
            </a:r>
            <a:r>
              <a:rPr lang="de-DE" dirty="0" smtClean="0"/>
              <a:t> </a:t>
            </a:r>
            <a:r>
              <a:rPr lang="de-DE" dirty="0" err="1" smtClean="0"/>
              <a:t>unsafe</a:t>
            </a:r>
            <a:r>
              <a:rPr lang="de-DE" dirty="0" smtClean="0"/>
              <a:t> vs. </a:t>
            </a:r>
            <a:r>
              <a:rPr lang="de-DE" dirty="0" err="1" smtClean="0"/>
              <a:t>unsafe</a:t>
            </a:r>
            <a:r>
              <a:rPr lang="de-DE" dirty="0" smtClean="0"/>
              <a:t> </a:t>
            </a:r>
            <a:r>
              <a:rPr lang="de-DE" dirty="0" err="1" smtClean="0"/>
              <a:t>water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14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potentially</a:t>
            </a:r>
            <a:r>
              <a:rPr lang="de-DE" dirty="0" smtClean="0"/>
              <a:t> </a:t>
            </a:r>
            <a:r>
              <a:rPr lang="de-DE" dirty="0" err="1" smtClean="0"/>
              <a:t>unsafe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passage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quantified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contour</a:t>
            </a:r>
            <a:r>
              <a:rPr lang="de-DE" dirty="0" smtClean="0"/>
              <a:t> </a:t>
            </a:r>
            <a:r>
              <a:rPr lang="de-DE" dirty="0" err="1" smtClean="0"/>
              <a:t>treshold</a:t>
            </a:r>
            <a:r>
              <a:rPr lang="de-DE" dirty="0"/>
              <a:t> (= </a:t>
            </a:r>
            <a:r>
              <a:rPr lang="de-DE" dirty="0" err="1"/>
              <a:t>draught</a:t>
            </a:r>
            <a:r>
              <a:rPr lang="de-DE" dirty="0"/>
              <a:t> +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squat</a:t>
            </a:r>
            <a:r>
              <a:rPr lang="de-DE" dirty="0"/>
              <a:t> +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margin</a:t>
            </a:r>
            <a:r>
              <a:rPr lang="de-DE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contour</a:t>
            </a:r>
            <a:r>
              <a:rPr lang="de-DE" dirty="0" smtClean="0"/>
              <a:t> in ENC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555750" lvl="1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364088" y="3717033"/>
            <a:ext cx="3319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Can </a:t>
            </a:r>
            <a:r>
              <a:rPr lang="de-DE" sz="1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be</a:t>
            </a:r>
            <a:r>
              <a:rPr lang="de-DE" sz="1600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adapted</a:t>
            </a:r>
            <a:r>
              <a:rPr lang="de-DE" sz="1600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to</a:t>
            </a:r>
            <a:r>
              <a:rPr lang="de-DE" sz="1600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visualize</a:t>
            </a:r>
            <a:r>
              <a:rPr lang="de-DE" sz="1600" dirty="0" smtClean="0">
                <a:solidFill>
                  <a:schemeClr val="tx2"/>
                </a:solidFill>
                <a:sym typeface="Wingdings" panose="05000000000000000000" pitchFamily="2" charset="2"/>
              </a:rPr>
              <a:t> UKC Go / </a:t>
            </a:r>
            <a:r>
              <a:rPr lang="de-DE" sz="1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potentially</a:t>
            </a:r>
            <a:r>
              <a:rPr lang="de-DE" sz="1600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No</a:t>
            </a:r>
            <a:r>
              <a:rPr lang="de-DE" sz="1600" dirty="0" smtClean="0">
                <a:solidFill>
                  <a:schemeClr val="tx2"/>
                </a:solidFill>
                <a:sym typeface="Wingdings" panose="05000000000000000000" pitchFamily="2" charset="2"/>
              </a:rPr>
              <a:t>-Go / </a:t>
            </a:r>
            <a:r>
              <a:rPr lang="de-DE" sz="1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No</a:t>
            </a:r>
            <a:r>
              <a:rPr lang="de-DE" sz="1600" dirty="0" smtClean="0">
                <a:solidFill>
                  <a:schemeClr val="tx2"/>
                </a:solidFill>
                <a:sym typeface="Wingdings" panose="05000000000000000000" pitchFamily="2" charset="2"/>
              </a:rPr>
              <a:t>-Go </a:t>
            </a:r>
            <a:r>
              <a:rPr lang="de-DE" sz="1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areas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9" name="Grafik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80734"/>
            <a:ext cx="4464496" cy="3268752"/>
          </a:xfrm>
          <a:prstGeom prst="rect">
            <a:avLst/>
          </a:prstGeom>
        </p:spPr>
      </p:pic>
      <p:sp>
        <p:nvSpPr>
          <p:cNvPr id="10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844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: </a:t>
            </a:r>
            <a:r>
              <a:rPr lang="de-DE" dirty="0" err="1" smtClean="0"/>
              <a:t>Depth</a:t>
            </a:r>
            <a:r>
              <a:rPr lang="de-DE" dirty="0" smtClean="0"/>
              <a:t> Profile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15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quantified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in an additional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profile</a:t>
            </a:r>
            <a:endParaRPr lang="de-DE" dirty="0" smtClean="0"/>
          </a:p>
          <a:p>
            <a:pPr marL="555750" lvl="1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12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348880"/>
            <a:ext cx="83526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1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: </a:t>
            </a:r>
            <a:r>
              <a:rPr lang="de-DE" dirty="0" err="1" smtClean="0"/>
              <a:t>Depth</a:t>
            </a:r>
            <a:r>
              <a:rPr lang="de-DE" dirty="0" smtClean="0"/>
              <a:t> Profile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16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AMSA‘s</a:t>
            </a:r>
            <a:r>
              <a:rPr lang="de-DE" dirty="0" smtClean="0"/>
              <a:t> UKCM</a:t>
            </a:r>
          </a:p>
          <a:p>
            <a:pPr marL="555750" lvl="1" indent="-285750">
              <a:buFont typeface="Wingdings" panose="05000000000000000000" pitchFamily="2" charset="2"/>
              <a:buChar char="§"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pic>
        <p:nvPicPr>
          <p:cNvPr id="8" name="Grafik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r="654"/>
          <a:stretch/>
        </p:blipFill>
        <p:spPr bwMode="auto">
          <a:xfrm>
            <a:off x="808318" y="1995389"/>
            <a:ext cx="5995930" cy="17303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56703"/>
            <a:ext cx="6192688" cy="23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254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: </a:t>
            </a:r>
            <a:r>
              <a:rPr lang="de-DE" dirty="0" err="1" smtClean="0"/>
              <a:t>Depth</a:t>
            </a:r>
            <a:r>
              <a:rPr lang="de-DE" dirty="0" smtClean="0"/>
              <a:t> Profile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17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lvl="1" indent="0">
              <a:buNone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3" y="2132856"/>
            <a:ext cx="8520811" cy="2587802"/>
          </a:xfrm>
          <a:prstGeom prst="rect">
            <a:avLst/>
          </a:prstGeom>
        </p:spPr>
      </p:pic>
      <p:sp>
        <p:nvSpPr>
          <p:cNvPr id="9" name="Inhaltsplatzhalter 5"/>
          <p:cNvSpPr txBox="1">
            <a:spLocks/>
          </p:cNvSpPr>
          <p:nvPr/>
        </p:nvSpPr>
        <p:spPr bwMode="auto">
          <a:xfrm>
            <a:off x="612775" y="1424235"/>
            <a:ext cx="8223250" cy="41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4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1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8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 lang="de-DE" noProof="0">
                <a:solidFill>
                  <a:schemeClr val="tx1"/>
                </a:solidFill>
                <a:latin typeface="+mn-lt"/>
              </a:defRPr>
            </a:lvl5pPr>
            <a:lvl6pPr marL="135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62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kern="0" dirty="0" err="1" smtClean="0"/>
              <a:t>Combining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benefits</a:t>
            </a:r>
            <a:r>
              <a:rPr lang="de-DE" kern="0" dirty="0" smtClean="0"/>
              <a:t>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both</a:t>
            </a:r>
            <a:r>
              <a:rPr lang="de-DE" kern="0" dirty="0" smtClean="0"/>
              <a:t>: UKC </a:t>
            </a:r>
            <a:r>
              <a:rPr lang="de-DE" kern="0" dirty="0" err="1" smtClean="0"/>
              <a:t>uncertainty</a:t>
            </a:r>
            <a:r>
              <a:rPr lang="de-DE" kern="0" dirty="0" smtClean="0"/>
              <a:t> </a:t>
            </a:r>
            <a:r>
              <a:rPr lang="de-DE" kern="0" dirty="0" err="1"/>
              <a:t>v</a:t>
            </a:r>
            <a:r>
              <a:rPr lang="de-DE" kern="0" dirty="0" err="1" smtClean="0"/>
              <a:t>isualization</a:t>
            </a:r>
            <a:endParaRPr lang="de-DE" kern="0" dirty="0" smtClean="0"/>
          </a:p>
          <a:p>
            <a:pPr marL="555750" lvl="1" indent="-285750">
              <a:buFont typeface="Wingdings" pitchFamily="2" charset="2"/>
              <a:buChar char="§"/>
            </a:pPr>
            <a:endParaRPr lang="de-DE" kern="0" dirty="0" smtClean="0"/>
          </a:p>
          <a:p>
            <a:endParaRPr lang="en-GB" kern="0" dirty="0" smtClean="0"/>
          </a:p>
          <a:p>
            <a:endParaRPr lang="de-DE" sz="10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endParaRPr lang="en-GB" sz="1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 smtClean="0"/>
          </a:p>
          <a:p>
            <a:endParaRPr lang="de-DE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2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51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18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lvl="1" indent="0">
              <a:buNone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9" name="Inhaltsplatzhalter 5"/>
          <p:cNvSpPr txBox="1">
            <a:spLocks/>
          </p:cNvSpPr>
          <p:nvPr/>
        </p:nvSpPr>
        <p:spPr bwMode="auto">
          <a:xfrm>
            <a:off x="612775" y="1424236"/>
            <a:ext cx="8223250" cy="40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4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1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8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 lang="de-DE" noProof="0">
                <a:solidFill>
                  <a:schemeClr val="tx1"/>
                </a:solidFill>
                <a:latin typeface="+mn-lt"/>
              </a:defRPr>
            </a:lvl5pPr>
            <a:lvl6pPr marL="135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62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kern="0" dirty="0" smtClean="0"/>
              <a:t>Virtual </a:t>
            </a:r>
            <a:r>
              <a:rPr lang="de-DE" kern="0" dirty="0" err="1" smtClean="0"/>
              <a:t>reality</a:t>
            </a:r>
            <a:r>
              <a:rPr lang="de-DE" kern="0" dirty="0" smtClean="0"/>
              <a:t> / </a:t>
            </a:r>
            <a:r>
              <a:rPr lang="de-DE" kern="0" dirty="0" err="1" smtClean="0"/>
              <a:t>augmented</a:t>
            </a:r>
            <a:r>
              <a:rPr lang="de-DE" kern="0" dirty="0" smtClean="0"/>
              <a:t> </a:t>
            </a:r>
            <a:r>
              <a:rPr lang="de-DE" kern="0" dirty="0" err="1" smtClean="0"/>
              <a:t>reality</a:t>
            </a:r>
            <a:r>
              <a:rPr lang="de-DE" kern="0" dirty="0" smtClean="0"/>
              <a:t> </a:t>
            </a:r>
            <a:r>
              <a:rPr lang="de-DE" kern="0" dirty="0" err="1" smtClean="0"/>
              <a:t>as</a:t>
            </a:r>
            <a:r>
              <a:rPr lang="de-DE" kern="0" dirty="0" smtClean="0"/>
              <a:t> an </a:t>
            </a:r>
            <a:r>
              <a:rPr lang="de-DE" kern="0" dirty="0" err="1" smtClean="0"/>
              <a:t>aid</a:t>
            </a:r>
            <a:r>
              <a:rPr lang="de-DE" kern="0" dirty="0" smtClean="0"/>
              <a:t> </a:t>
            </a:r>
            <a:r>
              <a:rPr lang="de-DE" kern="0" dirty="0" err="1" smtClean="0"/>
              <a:t>for</a:t>
            </a:r>
            <a:r>
              <a:rPr lang="de-DE" kern="0" dirty="0" smtClean="0"/>
              <a:t> on-board </a:t>
            </a:r>
            <a:r>
              <a:rPr lang="de-DE" kern="0" dirty="0" err="1" smtClean="0"/>
              <a:t>navigation</a:t>
            </a:r>
            <a:endParaRPr lang="de-DE" kern="0" dirty="0" smtClean="0"/>
          </a:p>
          <a:p>
            <a:pPr marL="612900" lvl="1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kern="0" dirty="0" err="1" smtClean="0"/>
              <a:t>Synthetic</a:t>
            </a:r>
            <a:r>
              <a:rPr lang="de-DE" sz="1600" kern="0" dirty="0" smtClean="0"/>
              <a:t> Vision System </a:t>
            </a:r>
            <a:r>
              <a:rPr lang="de-DE" sz="1600" kern="0" dirty="0" err="1" smtClean="0"/>
              <a:t>similiar</a:t>
            </a:r>
            <a:r>
              <a:rPr lang="de-DE" sz="1600" kern="0" dirty="0" smtClean="0"/>
              <a:t> </a:t>
            </a:r>
            <a:r>
              <a:rPr lang="de-DE" sz="1600" kern="0" dirty="0" err="1" smtClean="0"/>
              <a:t>to</a:t>
            </a:r>
            <a:r>
              <a:rPr lang="de-DE" sz="1600" kern="0" dirty="0" smtClean="0"/>
              <a:t> </a:t>
            </a:r>
            <a:r>
              <a:rPr lang="de-DE" sz="1600" kern="0" dirty="0" err="1" smtClean="0"/>
              <a:t>aircrafts</a:t>
            </a:r>
            <a:r>
              <a:rPr lang="de-DE" sz="1600" kern="0" dirty="0" smtClean="0"/>
              <a:t>?</a:t>
            </a:r>
          </a:p>
          <a:p>
            <a:pPr marL="555750" lvl="1" indent="-285750">
              <a:buFont typeface="Wingdings" pitchFamily="2" charset="2"/>
              <a:buChar char="§"/>
            </a:pPr>
            <a:endParaRPr lang="de-DE" kern="0" dirty="0" smtClean="0"/>
          </a:p>
          <a:p>
            <a:endParaRPr lang="en-GB" kern="0" dirty="0" smtClean="0"/>
          </a:p>
          <a:p>
            <a:endParaRPr lang="de-DE" sz="10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endParaRPr lang="en-GB" sz="1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 smtClean="0"/>
          </a:p>
          <a:p>
            <a:endParaRPr lang="de-DE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Font typeface="Wingdings" pitchFamily="2" charset="2"/>
              <a:buNone/>
            </a:pPr>
            <a:endParaRPr lang="de-DE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 t="24058" r="17475" b="8236"/>
          <a:stretch/>
        </p:blipFill>
        <p:spPr>
          <a:xfrm>
            <a:off x="4644008" y="2348880"/>
            <a:ext cx="4060780" cy="292124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t="23268" r="16415" b="9360"/>
          <a:stretch/>
        </p:blipFill>
        <p:spPr>
          <a:xfrm>
            <a:off x="467544" y="2348880"/>
            <a:ext cx="4030695" cy="29137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5301208"/>
            <a:ext cx="7366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 Virtual Reality: 3D </a:t>
            </a:r>
            <a:r>
              <a:rPr lang="de-DE" sz="1100" dirty="0" err="1" smtClean="0"/>
              <a:t>underwater</a:t>
            </a:r>
            <a:r>
              <a:rPr lang="de-DE" sz="1100" dirty="0" smtClean="0"/>
              <a:t> </a:t>
            </a:r>
            <a:r>
              <a:rPr lang="de-DE" sz="1100" dirty="0" err="1" smtClean="0"/>
              <a:t>terrain</a:t>
            </a:r>
            <a:r>
              <a:rPr lang="de-DE" sz="1100" dirty="0" smtClean="0"/>
              <a:t>	    	               </a:t>
            </a:r>
            <a:r>
              <a:rPr lang="de-DE" sz="1100" dirty="0" err="1" smtClean="0"/>
              <a:t>Augmented</a:t>
            </a:r>
            <a:r>
              <a:rPr lang="de-DE" sz="1100" dirty="0" smtClean="0"/>
              <a:t> Reality: 3D </a:t>
            </a:r>
            <a:r>
              <a:rPr lang="de-DE" sz="1100" dirty="0" err="1" smtClean="0"/>
              <a:t>underwater</a:t>
            </a:r>
            <a:r>
              <a:rPr lang="de-DE" sz="1100" dirty="0" smtClean="0"/>
              <a:t> </a:t>
            </a:r>
            <a:r>
              <a:rPr lang="de-DE" sz="1100" dirty="0" err="1" smtClean="0"/>
              <a:t>terrain</a:t>
            </a:r>
            <a:r>
              <a:rPr lang="de-DE" sz="1100" dirty="0" smtClean="0"/>
              <a:t> +</a:t>
            </a:r>
          </a:p>
          <a:p>
            <a:r>
              <a:rPr lang="de-DE" sz="1100" dirty="0"/>
              <a:t>	</a:t>
            </a:r>
            <a:r>
              <a:rPr lang="de-DE" sz="1100" dirty="0" smtClean="0"/>
              <a:t>				                           real </a:t>
            </a:r>
            <a:r>
              <a:rPr lang="de-DE" sz="1100" dirty="0" err="1" smtClean="0"/>
              <a:t>world</a:t>
            </a:r>
            <a:r>
              <a:rPr lang="de-DE" sz="1100" dirty="0" smtClean="0"/>
              <a:t> </a:t>
            </a:r>
            <a:r>
              <a:rPr lang="de-DE" sz="1100" dirty="0" err="1" smtClean="0"/>
              <a:t>environment</a:t>
            </a:r>
            <a:endParaRPr lang="en-GB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365173" y="5876412"/>
            <a:ext cx="5896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source: http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://gizmodo.com/the-futuristic-bridge-rolls-royce-designed-for-its-new-1736707806</a:t>
            </a:r>
          </a:p>
        </p:txBody>
      </p:sp>
      <p:sp>
        <p:nvSpPr>
          <p:cNvPr id="12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890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Fraunhofer IGD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19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lvl="1" indent="0">
              <a:buNone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9" name="Inhaltsplatzhalter 5"/>
          <p:cNvSpPr txBox="1">
            <a:spLocks/>
          </p:cNvSpPr>
          <p:nvPr/>
        </p:nvSpPr>
        <p:spPr bwMode="auto">
          <a:xfrm>
            <a:off x="612775" y="1424236"/>
            <a:ext cx="8223250" cy="40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4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1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8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 lang="de-DE" noProof="0">
                <a:solidFill>
                  <a:schemeClr val="tx1"/>
                </a:solidFill>
                <a:latin typeface="+mn-lt"/>
              </a:defRPr>
            </a:lvl5pPr>
            <a:lvl6pPr marL="135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62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kern="0" dirty="0" err="1" smtClean="0"/>
              <a:t>We</a:t>
            </a:r>
            <a:r>
              <a:rPr lang="de-DE" kern="0" dirty="0" smtClean="0"/>
              <a:t> </a:t>
            </a:r>
            <a:r>
              <a:rPr lang="de-DE" kern="0" dirty="0" err="1" smtClean="0"/>
              <a:t>have</a:t>
            </a:r>
            <a:r>
              <a:rPr lang="de-DE" kern="0" dirty="0" smtClean="0"/>
              <a:t> </a:t>
            </a:r>
            <a:r>
              <a:rPr lang="de-DE" kern="0" dirty="0" err="1" smtClean="0"/>
              <a:t>experience</a:t>
            </a:r>
            <a:r>
              <a:rPr lang="de-DE" kern="0" dirty="0" smtClean="0"/>
              <a:t> in </a:t>
            </a:r>
            <a:r>
              <a:rPr lang="de-DE" kern="0" dirty="0" err="1" smtClean="0"/>
              <a:t>engeneering</a:t>
            </a:r>
            <a:r>
              <a:rPr lang="de-DE" kern="0" dirty="0" smtClean="0"/>
              <a:t> </a:t>
            </a:r>
            <a:r>
              <a:rPr lang="de-DE" kern="0" dirty="0" err="1" smtClean="0"/>
              <a:t>software</a:t>
            </a:r>
            <a:r>
              <a:rPr lang="de-DE" kern="0" dirty="0" smtClean="0"/>
              <a:t> </a:t>
            </a:r>
            <a:r>
              <a:rPr lang="de-DE" kern="0" dirty="0" err="1" smtClean="0"/>
              <a:t>for</a:t>
            </a:r>
            <a:r>
              <a:rPr lang="de-DE" kern="0" dirty="0" smtClean="0"/>
              <a:t> VR/AR </a:t>
            </a:r>
            <a:r>
              <a:rPr lang="de-DE" kern="0" dirty="0" err="1" smtClean="0"/>
              <a:t>devices</a:t>
            </a:r>
            <a:endParaRPr lang="de-DE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kern="0" dirty="0" err="1" smtClean="0"/>
              <a:t>Interested</a:t>
            </a:r>
            <a:r>
              <a:rPr lang="de-DE" kern="0" dirty="0" smtClean="0"/>
              <a:t>? </a:t>
            </a:r>
            <a:r>
              <a:rPr lang="de-DE" kern="0" dirty="0" smtClean="0">
                <a:sym typeface="Wingdings" panose="05000000000000000000" pitchFamily="2" charset="2"/>
              </a:rPr>
              <a:t> </a:t>
            </a:r>
            <a:r>
              <a:rPr lang="de-DE" kern="0" dirty="0" err="1" smtClean="0">
                <a:sym typeface="Wingdings" panose="05000000000000000000" pitchFamily="2" charset="2"/>
              </a:rPr>
              <a:t>contact</a:t>
            </a:r>
            <a:r>
              <a:rPr lang="de-DE" kern="0" dirty="0" smtClean="0">
                <a:sym typeface="Wingdings" panose="05000000000000000000" pitchFamily="2" charset="2"/>
              </a:rPr>
              <a:t> </a:t>
            </a:r>
            <a:r>
              <a:rPr lang="de-DE" kern="0" dirty="0" err="1" smtClean="0">
                <a:sym typeface="Wingdings" panose="05000000000000000000" pitchFamily="2" charset="2"/>
              </a:rPr>
              <a:t>us</a:t>
            </a:r>
            <a:r>
              <a:rPr lang="de-DE" kern="0" dirty="0" smtClean="0">
                <a:sym typeface="Wingdings" panose="05000000000000000000" pitchFamily="2" charset="2"/>
              </a:rPr>
              <a:t>:   </a:t>
            </a:r>
            <a:r>
              <a:rPr lang="de-DE" kern="0" dirty="0" smtClean="0">
                <a:solidFill>
                  <a:schemeClr val="tx2"/>
                </a:solidFill>
                <a:sym typeface="Wingdings" panose="05000000000000000000" pitchFamily="2" charset="2"/>
              </a:rPr>
              <a:t>stefan.gladisch@igd-r.fraunhofer.de</a:t>
            </a:r>
            <a:endParaRPr lang="de-DE" kern="0" dirty="0">
              <a:solidFill>
                <a:schemeClr val="tx2"/>
              </a:solidFill>
            </a:endParaRPr>
          </a:p>
          <a:p>
            <a:pPr marL="555750" lvl="1" indent="-285750">
              <a:buFont typeface="Wingdings" pitchFamily="2" charset="2"/>
              <a:buChar char="§"/>
            </a:pPr>
            <a:endParaRPr lang="de-DE" sz="1600" kern="0" dirty="0" smtClean="0"/>
          </a:p>
          <a:p>
            <a:pPr marL="555750" lvl="1" indent="-285750">
              <a:buFont typeface="Wingdings" pitchFamily="2" charset="2"/>
              <a:buChar char="§"/>
            </a:pPr>
            <a:endParaRPr lang="de-DE" kern="0" dirty="0" smtClean="0"/>
          </a:p>
          <a:p>
            <a:endParaRPr lang="en-GB" kern="0" dirty="0" smtClean="0"/>
          </a:p>
          <a:p>
            <a:endParaRPr lang="de-DE" sz="10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endParaRPr lang="en-GB" sz="1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 smtClean="0"/>
          </a:p>
          <a:p>
            <a:endParaRPr lang="de-DE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2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43" y="2780928"/>
            <a:ext cx="3971267" cy="264751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780928"/>
            <a:ext cx="3972372" cy="2648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38698" y="5456684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VR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device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Oculus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Rift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99992" y="5457257"/>
            <a:ext cx="1572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AR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device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MS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HoloLens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2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3567" y="2132855"/>
            <a:ext cx="7560841" cy="2592289"/>
          </a:xfrm>
          <a:prstGeom prst="roundRect">
            <a:avLst>
              <a:gd name="adj" fmla="val 7660"/>
            </a:avLst>
          </a:prstGeom>
          <a:solidFill>
            <a:srgbClr val="DEFAF4"/>
          </a:solidFill>
          <a:ln>
            <a:solidFill>
              <a:srgbClr val="81D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0375" y="1127819"/>
            <a:ext cx="8223250" cy="5729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2"/>
                </a:solidFill>
              </a:rPr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facilitates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large </a:t>
            </a:r>
            <a:r>
              <a:rPr lang="de-DE" dirty="0" err="1" smtClean="0"/>
              <a:t>amounts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visually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!</a:t>
            </a:r>
          </a:p>
          <a:p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  <p:sp>
        <p:nvSpPr>
          <p:cNvPr id="4" name="Textfeld 3"/>
          <p:cNvSpPr txBox="1"/>
          <p:nvPr/>
        </p:nvSpPr>
        <p:spPr>
          <a:xfrm>
            <a:off x="1403648" y="2204864"/>
            <a:ext cx="66967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i="1" dirty="0" smtClean="0">
                <a:solidFill>
                  <a:schemeClr val="tx2"/>
                </a:solidFill>
              </a:rPr>
              <a:t>Humans </a:t>
            </a:r>
            <a:r>
              <a:rPr lang="en-GB" sz="1600" i="1" dirty="0">
                <a:solidFill>
                  <a:schemeClr val="tx2"/>
                </a:solidFill>
              </a:rPr>
              <a:t>acquire more information through vision than </a:t>
            </a:r>
            <a:r>
              <a:rPr lang="en-GB" sz="1600" i="1" dirty="0" smtClean="0">
                <a:solidFill>
                  <a:schemeClr val="tx2"/>
                </a:solidFill>
              </a:rPr>
              <a:t>through </a:t>
            </a:r>
            <a:r>
              <a:rPr lang="en-GB" sz="1600" i="1" dirty="0">
                <a:solidFill>
                  <a:schemeClr val="tx2"/>
                </a:solidFill>
              </a:rPr>
              <a:t>all of the other senses combined</a:t>
            </a:r>
            <a:r>
              <a:rPr lang="en-GB" sz="1600" i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GB" sz="1600" i="1" dirty="0">
                <a:solidFill>
                  <a:schemeClr val="tx2"/>
                </a:solidFill>
              </a:rPr>
              <a:t>	</a:t>
            </a:r>
            <a:r>
              <a:rPr lang="en-GB" sz="1600" i="1" dirty="0" smtClean="0">
                <a:solidFill>
                  <a:schemeClr val="tx2"/>
                </a:solidFill>
              </a:rPr>
              <a:t>			</a:t>
            </a:r>
            <a:r>
              <a:rPr lang="en-GB" sz="1600" i="1" dirty="0">
                <a:solidFill>
                  <a:schemeClr val="tx2"/>
                </a:solidFill>
              </a:rPr>
              <a:t>	</a:t>
            </a:r>
            <a:r>
              <a:rPr lang="en-GB" sz="1600" i="1" dirty="0" smtClean="0">
                <a:solidFill>
                  <a:schemeClr val="tx2"/>
                </a:solidFill>
              </a:rPr>
              <a:t>               </a:t>
            </a:r>
            <a:r>
              <a:rPr lang="en-GB" sz="1600" dirty="0" smtClean="0">
                <a:solidFill>
                  <a:schemeClr val="tx2"/>
                </a:solidFill>
              </a:rPr>
              <a:t>Ware, 2004</a:t>
            </a:r>
            <a:endParaRPr lang="en-GB" sz="1600" dirty="0">
              <a:solidFill>
                <a:schemeClr val="tx2"/>
              </a:solidFill>
            </a:endParaRPr>
          </a:p>
          <a:p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sz="1600" i="1" dirty="0" smtClean="0">
                <a:solidFill>
                  <a:schemeClr val="tx2"/>
                </a:solidFill>
              </a:rPr>
              <a:t>Visual information can be communicated simultaneously, whereas numbers and written language have to be read sequentially. </a:t>
            </a:r>
          </a:p>
          <a:p>
            <a:pPr algn="r">
              <a:lnSpc>
                <a:spcPct val="150000"/>
              </a:lnSpc>
            </a:pPr>
            <a:r>
              <a:rPr lang="en-GB" sz="1600" dirty="0" err="1" smtClean="0">
                <a:solidFill>
                  <a:schemeClr val="tx2"/>
                </a:solidFill>
              </a:rPr>
              <a:t>Bertin</a:t>
            </a:r>
            <a:r>
              <a:rPr lang="en-GB" sz="1600" dirty="0" smtClean="0">
                <a:solidFill>
                  <a:schemeClr val="tx2"/>
                </a:solidFill>
              </a:rPr>
              <a:t> 1983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51773" y="2060848"/>
            <a:ext cx="6078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>
                <a:solidFill>
                  <a:schemeClr val="tx2"/>
                </a:solidFill>
              </a:rPr>
              <a:t>“</a:t>
            </a:r>
            <a:endParaRPr lang="en-GB" sz="66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773" y="3356992"/>
            <a:ext cx="6078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>
                <a:solidFill>
                  <a:schemeClr val="tx2"/>
                </a:solidFill>
              </a:rPr>
              <a:t>“</a:t>
            </a:r>
            <a:endParaRPr lang="en-GB" sz="6600" b="1" dirty="0">
              <a:solidFill>
                <a:schemeClr val="tx2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5612" y="6297613"/>
            <a:ext cx="5196508" cy="179420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/>
              <a:t> </a:t>
            </a:r>
            <a:r>
              <a:rPr lang="de-DE" dirty="0" smtClean="0"/>
              <a:t>– Dr. Stefan Gladisch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20</a:t>
            </a:fld>
            <a:endParaRPr lang="de-DE" noProof="0"/>
          </a:p>
        </p:txBody>
      </p:sp>
      <p:sp>
        <p:nvSpPr>
          <p:cNvPr id="11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lvl="1" indent="0">
              <a:buNone/>
            </a:pPr>
            <a:endParaRPr lang="de-DE" dirty="0" smtClean="0"/>
          </a:p>
          <a:p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9" name="Inhaltsplatzhalter 5"/>
          <p:cNvSpPr txBox="1">
            <a:spLocks/>
          </p:cNvSpPr>
          <p:nvPr/>
        </p:nvSpPr>
        <p:spPr bwMode="auto">
          <a:xfrm>
            <a:off x="612775" y="1424236"/>
            <a:ext cx="8223250" cy="40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4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1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8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 lang="de-DE" noProof="0">
                <a:solidFill>
                  <a:schemeClr val="tx1"/>
                </a:solidFill>
                <a:latin typeface="+mn-lt"/>
              </a:defRPr>
            </a:lvl5pPr>
            <a:lvl6pPr marL="135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620000" indent="-2700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de-DE" sz="2800" kern="0" dirty="0" smtClean="0"/>
          </a:p>
          <a:p>
            <a:pPr algn="ctr"/>
            <a:endParaRPr lang="de-DE" sz="2800" kern="0" dirty="0"/>
          </a:p>
          <a:p>
            <a:pPr algn="ctr"/>
            <a:r>
              <a:rPr lang="de-DE" sz="2800" kern="0" dirty="0" err="1" smtClean="0"/>
              <a:t>Thank</a:t>
            </a:r>
            <a:r>
              <a:rPr lang="de-DE" sz="2800" kern="0" dirty="0" smtClean="0"/>
              <a:t> </a:t>
            </a:r>
            <a:r>
              <a:rPr lang="de-DE" sz="2800" kern="0" dirty="0" err="1" smtClean="0"/>
              <a:t>you</a:t>
            </a:r>
            <a:r>
              <a:rPr lang="de-DE" sz="2800" kern="0" dirty="0" smtClean="0"/>
              <a:t> </a:t>
            </a:r>
            <a:r>
              <a:rPr lang="de-DE" sz="2800" kern="0" dirty="0" err="1" smtClean="0"/>
              <a:t>for</a:t>
            </a:r>
            <a:r>
              <a:rPr lang="de-DE" sz="2800" kern="0" dirty="0" smtClean="0"/>
              <a:t> </a:t>
            </a:r>
            <a:r>
              <a:rPr lang="de-DE" sz="2800" kern="0" dirty="0" err="1" smtClean="0"/>
              <a:t>your</a:t>
            </a:r>
            <a:r>
              <a:rPr lang="de-DE" sz="2800" kern="0" dirty="0" smtClean="0"/>
              <a:t> </a:t>
            </a:r>
            <a:r>
              <a:rPr lang="de-DE" sz="2800" kern="0" dirty="0" err="1" smtClean="0"/>
              <a:t>attention</a:t>
            </a:r>
            <a:endParaRPr lang="de-DE" sz="2400" kern="0" dirty="0" smtClean="0"/>
          </a:p>
          <a:p>
            <a:pPr marL="555750" lvl="1" indent="-285750">
              <a:buFont typeface="Wingdings" pitchFamily="2" charset="2"/>
              <a:buChar char="§"/>
            </a:pPr>
            <a:endParaRPr lang="de-DE" kern="0" dirty="0" smtClean="0"/>
          </a:p>
          <a:p>
            <a:endParaRPr lang="en-GB" kern="0" dirty="0" smtClean="0"/>
          </a:p>
          <a:p>
            <a:endParaRPr lang="de-DE" sz="10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0" dirty="0" smtClean="0"/>
          </a:p>
          <a:p>
            <a:endParaRPr lang="en-GB" sz="1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 smtClean="0"/>
          </a:p>
          <a:p>
            <a:endParaRPr lang="de-DE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 smtClean="0"/>
              <a:t> 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60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Accuracy</a:t>
            </a:r>
            <a:r>
              <a:rPr lang="de-DE" dirty="0" smtClean="0"/>
              <a:t> vs. Precision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21</a:t>
            </a:fld>
            <a:endParaRPr lang="de-DE" noProof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" y="2130552"/>
            <a:ext cx="8257032" cy="259689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3928" y="4967590"/>
            <a:ext cx="4756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Source: http</a:t>
            </a:r>
            <a:r>
              <a:rPr lang="en-GB" sz="1100" dirty="0"/>
              <a:t>://climatica.org.uk/climate-science-information/uncertainty</a:t>
            </a:r>
          </a:p>
        </p:txBody>
      </p:sp>
      <p:sp>
        <p:nvSpPr>
          <p:cNvPr id="9" name="Fußzeilenplatzhalter 4"/>
          <p:cNvSpPr txBox="1">
            <a:spLocks/>
          </p:cNvSpPr>
          <p:nvPr/>
        </p:nvSpPr>
        <p:spPr bwMode="auto">
          <a:xfrm>
            <a:off x="455612" y="6297613"/>
            <a:ext cx="5196508" cy="1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mtClean="0"/>
              <a:t>Visualizing Uncertainty of Bathymetric Data and Under Keel Clearance – Dr.-Ing.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60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0375" y="1415851"/>
            <a:ext cx="8223250" cy="572989"/>
          </a:xfrm>
        </p:spPr>
        <p:txBody>
          <a:bodyPr/>
          <a:lstStyle/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Every </a:t>
            </a:r>
            <a:r>
              <a:rPr lang="de-DE" sz="1600" dirty="0" err="1" smtClean="0"/>
              <a:t>dataset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imperfections</a:t>
            </a:r>
            <a:r>
              <a:rPr lang="de-DE" sz="1600" dirty="0" smtClean="0"/>
              <a:t>, i.e. </a:t>
            </a:r>
            <a:r>
              <a:rPr lang="de-DE" sz="1600" dirty="0" err="1" smtClean="0"/>
              <a:t>uncertainties</a:t>
            </a:r>
            <a:endParaRPr lang="de-DE" sz="1600" dirty="0" smtClean="0"/>
          </a:p>
          <a:p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 smtClean="0"/>
              <a:t>When</a:t>
            </a:r>
            <a:r>
              <a:rPr lang="de-DE" sz="1600" dirty="0" smtClean="0"/>
              <a:t> </a:t>
            </a:r>
            <a:r>
              <a:rPr lang="de-DE" sz="1600" dirty="0" err="1" smtClean="0"/>
              <a:t>analyzing</a:t>
            </a:r>
            <a:r>
              <a:rPr lang="de-DE" sz="1600" dirty="0" smtClean="0"/>
              <a:t> </a:t>
            </a:r>
            <a:r>
              <a:rPr lang="de-DE" sz="1600" dirty="0" err="1" smtClean="0"/>
              <a:t>critical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, </a:t>
            </a:r>
            <a:r>
              <a:rPr lang="de-DE" sz="1600" dirty="0" err="1" smtClean="0"/>
              <a:t>associated</a:t>
            </a:r>
            <a:r>
              <a:rPr lang="de-DE" sz="1600" dirty="0" smtClean="0"/>
              <a:t> </a:t>
            </a:r>
            <a:r>
              <a:rPr lang="de-DE" sz="1600" dirty="0" err="1" smtClean="0"/>
              <a:t>uncertainties</a:t>
            </a:r>
            <a:r>
              <a:rPr lang="de-DE" sz="1600" dirty="0" smtClean="0"/>
              <a:t> must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considered</a:t>
            </a:r>
            <a:r>
              <a:rPr lang="de-DE" sz="1600" dirty="0" smtClean="0"/>
              <a:t> </a:t>
            </a:r>
            <a:r>
              <a:rPr lang="de-DE" sz="1600" dirty="0" err="1" smtClean="0"/>
              <a:t>too</a:t>
            </a:r>
            <a:endParaRPr lang="de-DE" sz="1600" dirty="0" smtClean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Bathymetric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/ </a:t>
            </a:r>
            <a:r>
              <a:rPr lang="de-DE" sz="1600" dirty="0" err="1" smtClean="0"/>
              <a:t>under</a:t>
            </a:r>
            <a:r>
              <a:rPr lang="de-DE" sz="1600" dirty="0" smtClean="0"/>
              <a:t> </a:t>
            </a:r>
            <a:r>
              <a:rPr lang="de-DE" sz="1600" dirty="0" err="1" smtClean="0"/>
              <a:t>keel</a:t>
            </a:r>
            <a:r>
              <a:rPr lang="de-DE" sz="1600" dirty="0" smtClean="0"/>
              <a:t> </a:t>
            </a:r>
            <a:r>
              <a:rPr lang="de-DE" sz="1600" dirty="0" err="1" smtClean="0"/>
              <a:t>clearance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critical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safe</a:t>
            </a:r>
            <a:r>
              <a:rPr lang="de-DE" sz="1600" dirty="0" smtClean="0"/>
              <a:t> </a:t>
            </a:r>
            <a:r>
              <a:rPr lang="de-DE" sz="1600" dirty="0" err="1" smtClean="0"/>
              <a:t>navigation</a:t>
            </a:r>
            <a:endParaRPr lang="de-DE" sz="1600" dirty="0" smtClean="0"/>
          </a:p>
          <a:p>
            <a:pPr marL="555750" lvl="1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Approach: </a:t>
            </a:r>
            <a:r>
              <a:rPr lang="de-DE" sz="1600" dirty="0" err="1" smtClean="0">
                <a:solidFill>
                  <a:schemeClr val="tx2"/>
                </a:solidFill>
              </a:rPr>
              <a:t>Visualizing</a:t>
            </a:r>
            <a:r>
              <a:rPr lang="de-DE" sz="1600" dirty="0" smtClean="0">
                <a:solidFill>
                  <a:schemeClr val="tx2"/>
                </a:solidFill>
              </a:rPr>
              <a:t> </a:t>
            </a:r>
            <a:r>
              <a:rPr lang="de-DE" sz="1600" dirty="0" err="1" smtClean="0">
                <a:solidFill>
                  <a:schemeClr val="tx2"/>
                </a:solidFill>
              </a:rPr>
              <a:t>data</a:t>
            </a:r>
            <a:r>
              <a:rPr lang="de-DE" sz="1600" dirty="0" smtClean="0">
                <a:solidFill>
                  <a:schemeClr val="tx2"/>
                </a:solidFill>
              </a:rPr>
              <a:t> + </a:t>
            </a:r>
            <a:r>
              <a:rPr lang="de-DE" sz="1600" dirty="0" err="1" smtClean="0">
                <a:solidFill>
                  <a:schemeClr val="tx2"/>
                </a:solidFill>
              </a:rPr>
              <a:t>uncertainty</a:t>
            </a:r>
            <a:endParaRPr lang="de-DE" sz="1600" dirty="0" smtClean="0">
              <a:solidFill>
                <a:schemeClr val="tx2"/>
              </a:solidFill>
            </a:endParaRP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Benefit</a:t>
            </a:r>
            <a:r>
              <a:rPr lang="de-DE" sz="1600" dirty="0" smtClean="0"/>
              <a:t>: </a:t>
            </a:r>
            <a:r>
              <a:rPr lang="de-DE" sz="1600" dirty="0" err="1" smtClean="0"/>
              <a:t>increase</a:t>
            </a:r>
            <a:r>
              <a:rPr lang="de-DE" sz="1600" dirty="0" smtClean="0"/>
              <a:t> </a:t>
            </a:r>
            <a:r>
              <a:rPr lang="de-DE" sz="1600" dirty="0" err="1" smtClean="0"/>
              <a:t>credibility</a:t>
            </a:r>
            <a:r>
              <a:rPr lang="de-DE" sz="1600" dirty="0" smtClean="0"/>
              <a:t>, </a:t>
            </a:r>
            <a:r>
              <a:rPr lang="de-DE" sz="1600" dirty="0" err="1" smtClean="0"/>
              <a:t>expressiveness</a:t>
            </a:r>
            <a:r>
              <a:rPr lang="de-DE" sz="1600" dirty="0" smtClean="0"/>
              <a:t>, </a:t>
            </a:r>
            <a:r>
              <a:rPr lang="de-DE" sz="1600" dirty="0" err="1" smtClean="0"/>
              <a:t>efficiency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3</a:t>
            </a:fld>
            <a:endParaRPr lang="de-DE" noProof="0"/>
          </a:p>
        </p:txBody>
      </p:sp>
      <p:sp>
        <p:nvSpPr>
          <p:cNvPr id="13" name="Abgerundetes Rechteck 12"/>
          <p:cNvSpPr/>
          <p:nvPr/>
        </p:nvSpPr>
        <p:spPr>
          <a:xfrm>
            <a:off x="455613" y="1340769"/>
            <a:ext cx="8004820" cy="936104"/>
          </a:xfrm>
          <a:prstGeom prst="roundRect">
            <a:avLst>
              <a:gd name="adj" fmla="val 7660"/>
            </a:avLst>
          </a:prstGeom>
          <a:solidFill>
            <a:srgbClr val="FFE697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/>
          <p:cNvSpPr txBox="1"/>
          <p:nvPr/>
        </p:nvSpPr>
        <p:spPr>
          <a:xfrm>
            <a:off x="460375" y="1340768"/>
            <a:ext cx="800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accent1"/>
                </a:solidFill>
              </a:rPr>
              <a:t>Can you trust the visualized data or is there a risk associated with them?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YES, there is a risk!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5612" y="6297613"/>
            <a:ext cx="5196508" cy="179420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/>
              <a:t> </a:t>
            </a:r>
            <a:r>
              <a:rPr lang="de-DE" dirty="0" smtClean="0"/>
              <a:t>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883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0375" y="1415851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S-52 </a:t>
            </a:r>
            <a:r>
              <a:rPr lang="de-DE" sz="1600" dirty="0" err="1" smtClean="0"/>
              <a:t>provides</a:t>
            </a:r>
            <a:r>
              <a:rPr lang="de-DE" sz="1600" dirty="0" smtClean="0"/>
              <a:t> an </a:t>
            </a:r>
            <a:r>
              <a:rPr lang="de-DE" sz="1600" dirty="0" err="1" smtClean="0"/>
              <a:t>uncertainty</a:t>
            </a:r>
            <a:r>
              <a:rPr lang="de-DE" sz="1600" dirty="0" smtClean="0"/>
              <a:t> </a:t>
            </a:r>
            <a:r>
              <a:rPr lang="de-DE" sz="1600" dirty="0" err="1" smtClean="0"/>
              <a:t>visualization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bathymetric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, i.e. </a:t>
            </a:r>
            <a:r>
              <a:rPr lang="de-DE" sz="1600" dirty="0" err="1" smtClean="0"/>
              <a:t>attribute</a:t>
            </a:r>
            <a:r>
              <a:rPr lang="de-DE" sz="1600" dirty="0" smtClean="0"/>
              <a:t> M_QUAL/CATZOC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 </a:t>
            </a:r>
            <a:r>
              <a:rPr lang="de-DE" sz="1600" dirty="0" err="1" smtClean="0"/>
              <a:t>study</a:t>
            </a:r>
            <a:r>
              <a:rPr lang="de-DE" sz="1600" dirty="0" smtClean="0"/>
              <a:t> </a:t>
            </a:r>
            <a:r>
              <a:rPr lang="de-DE" sz="1600" dirty="0" err="1" smtClean="0"/>
              <a:t>confirmed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CATZOC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representation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not </a:t>
            </a:r>
            <a:r>
              <a:rPr lang="de-DE" sz="1600" dirty="0" err="1" smtClean="0"/>
              <a:t>well</a:t>
            </a:r>
            <a:r>
              <a:rPr lang="de-DE" sz="1600" dirty="0" smtClean="0"/>
              <a:t> </a:t>
            </a:r>
            <a:r>
              <a:rPr lang="de-DE" sz="1600" dirty="0" err="1" smtClean="0"/>
              <a:t>suited</a:t>
            </a: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Fraunhofer IGD </a:t>
            </a:r>
            <a:r>
              <a:rPr lang="de-DE" sz="1600" dirty="0" err="1" smtClean="0"/>
              <a:t>proposed</a:t>
            </a:r>
            <a:r>
              <a:rPr lang="de-DE" sz="1600" dirty="0" smtClean="0"/>
              <a:t> </a:t>
            </a:r>
            <a:r>
              <a:rPr lang="de-DE" sz="1600" dirty="0" err="1" smtClean="0"/>
              <a:t>novel</a:t>
            </a:r>
            <a:r>
              <a:rPr lang="de-DE" sz="1600" dirty="0" smtClean="0"/>
              <a:t> </a:t>
            </a:r>
            <a:r>
              <a:rPr lang="de-DE" sz="1600" dirty="0" err="1" smtClean="0"/>
              <a:t>visualization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solutions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S-101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  <p:pic>
        <p:nvPicPr>
          <p:cNvPr id="11" name="Grafik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85499"/>
            <a:ext cx="5400600" cy="3065221"/>
          </a:xfrm>
          <a:prstGeom prst="rect">
            <a:avLst/>
          </a:prstGeom>
        </p:spPr>
      </p:pic>
      <p:sp>
        <p:nvSpPr>
          <p:cNvPr id="7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5612" y="6297613"/>
            <a:ext cx="5196508" cy="179420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/>
              <a:t> </a:t>
            </a:r>
            <a:r>
              <a:rPr lang="de-DE" dirty="0" smtClean="0"/>
              <a:t>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461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0375" y="1415851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2"/>
                </a:solidFill>
              </a:rPr>
              <a:t>Uncertainty</a:t>
            </a:r>
            <a:r>
              <a:rPr lang="de-DE" dirty="0" smtClean="0">
                <a:solidFill>
                  <a:schemeClr val="tx2"/>
                </a:solidFill>
              </a:rPr>
              <a:t>: </a:t>
            </a:r>
            <a:r>
              <a:rPr lang="de-DE" dirty="0" err="1" smtClean="0"/>
              <a:t>composition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aspects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i="1" dirty="0" smtClean="0"/>
              <a:t>Accuracy / error 	            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i="1" dirty="0" smtClean="0"/>
              <a:t>Precision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i="1" dirty="0" smtClean="0"/>
              <a:t>Currency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i="1" dirty="0" smtClean="0"/>
              <a:t>Completeness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i="1" dirty="0" smtClean="0"/>
              <a:t>Credibility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i="1" dirty="0" smtClean="0"/>
              <a:t>…</a:t>
            </a:r>
          </a:p>
          <a:p>
            <a:endParaRPr lang="en-GB" i="1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Aspects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5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5612" y="6297613"/>
            <a:ext cx="5196508" cy="179420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/>
              <a:t> </a:t>
            </a:r>
            <a:r>
              <a:rPr lang="de-DE" dirty="0" smtClean="0"/>
              <a:t>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85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0375" y="1052736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Sources and influences of uncertainty of bathymetric data:</a:t>
            </a:r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Aspects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6</a:t>
            </a:fld>
            <a:endParaRPr lang="de-DE" noProof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98979"/>
              </p:ext>
            </p:extLst>
          </p:nvPr>
        </p:nvGraphicFramePr>
        <p:xfrm>
          <a:off x="455610" y="1623901"/>
          <a:ext cx="8004822" cy="41764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02411"/>
                <a:gridCol w="4002411"/>
              </a:tblGrid>
              <a:tr h="63321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Sources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Influences on the data</a:t>
                      </a:r>
                      <a:endParaRPr lang="en-GB" sz="1600" dirty="0"/>
                    </a:p>
                  </a:txBody>
                  <a:tcPr/>
                </a:tc>
              </a:tr>
              <a:tr h="73457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E.g.</a:t>
                      </a:r>
                      <a:r>
                        <a:rPr lang="en-GB" sz="1400" baseline="0" dirty="0" smtClean="0"/>
                        <a:t> t</a:t>
                      </a:r>
                      <a:r>
                        <a:rPr lang="en-GB" sz="1400" dirty="0" smtClean="0"/>
                        <a:t>ides,</a:t>
                      </a:r>
                      <a:r>
                        <a:rPr lang="en-GB" sz="1400" baseline="0" dirty="0" smtClean="0"/>
                        <a:t> wind, wave height, currents, salinity, draught, heave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Depth</a:t>
                      </a:r>
                      <a:r>
                        <a:rPr lang="en-GB" sz="1400" baseline="0" dirty="0" smtClean="0"/>
                        <a:t> measurement </a:t>
                      </a:r>
                    </a:p>
                    <a:p>
                      <a:r>
                        <a:rPr lang="en-GB" sz="1400" baseline="0" dirty="0" smtClean="0"/>
                        <a:t>(vertical uncertainty)</a:t>
                      </a:r>
                      <a:endParaRPr lang="en-GB" sz="1400" dirty="0"/>
                    </a:p>
                  </a:txBody>
                  <a:tcPr/>
                </a:tc>
              </a:tr>
              <a:tr h="734576"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limited accuracy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of horizontal positioning system and heading sensor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Position measurement</a:t>
                      </a:r>
                    </a:p>
                    <a:p>
                      <a:r>
                        <a:rPr lang="en-GB" sz="1400" dirty="0" smtClean="0"/>
                        <a:t>(horizontal uncertainty)</a:t>
                      </a:r>
                      <a:endParaRPr lang="en-GB" sz="1400" dirty="0"/>
                    </a:p>
                  </a:txBody>
                  <a:tcPr/>
                </a:tc>
              </a:tr>
              <a:tr h="1037049"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Range and beam angle of echo sounders, limited accuracy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of sensors,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flaws in sensor calibration and synchronization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Depth + position measurement </a:t>
                      </a:r>
                    </a:p>
                    <a:p>
                      <a:r>
                        <a:rPr lang="en-GB" sz="1400" dirty="0" smtClean="0"/>
                        <a:t>(vertical + horizontal uncertainty)</a:t>
                      </a:r>
                      <a:endParaRPr lang="en-GB" sz="1400" dirty="0"/>
                    </a:p>
                  </a:txBody>
                  <a:tcPr/>
                </a:tc>
              </a:tr>
              <a:tr h="1037049"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highly mobile or dynamic sea beds, changing water level, tides, wind, wave height, currents and salinity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</a:p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(temporal uncertainty)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22" y="3125129"/>
            <a:ext cx="222695" cy="278369"/>
          </a:xfrm>
          <a:prstGeom prst="rect">
            <a:avLst/>
          </a:prstGeom>
        </p:spPr>
      </p:pic>
      <p:grpSp>
        <p:nvGrpSpPr>
          <p:cNvPr id="48" name="Gruppieren 47"/>
          <p:cNvGrpSpPr/>
          <p:nvPr/>
        </p:nvGrpSpPr>
        <p:grpSpPr>
          <a:xfrm>
            <a:off x="7922451" y="4907243"/>
            <a:ext cx="249949" cy="249949"/>
            <a:chOff x="7236296" y="5115599"/>
            <a:chExt cx="401633" cy="401633"/>
          </a:xfrm>
        </p:grpSpPr>
        <p:sp>
          <p:nvSpPr>
            <p:cNvPr id="24" name="Ellipse 23"/>
            <p:cNvSpPr/>
            <p:nvPr/>
          </p:nvSpPr>
          <p:spPr>
            <a:xfrm>
              <a:off x="7236296" y="5115599"/>
              <a:ext cx="401633" cy="40163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Gerader Verbinder 26"/>
            <p:cNvCxnSpPr/>
            <p:nvPr/>
          </p:nvCxnSpPr>
          <p:spPr>
            <a:xfrm>
              <a:off x="7437741" y="5171386"/>
              <a:ext cx="0" cy="167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 flipH="1" flipV="1">
              <a:off x="7437112" y="5316415"/>
              <a:ext cx="142000" cy="33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7416490" y="5299106"/>
              <a:ext cx="42501" cy="425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7882115" y="2350666"/>
            <a:ext cx="252202" cy="320434"/>
            <a:chOff x="7164288" y="2304000"/>
            <a:chExt cx="318698" cy="404920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7321679" y="2450920"/>
              <a:ext cx="0" cy="196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ihandform 13"/>
            <p:cNvSpPr/>
            <p:nvPr/>
          </p:nvSpPr>
          <p:spPr>
            <a:xfrm>
              <a:off x="7164288" y="2682566"/>
              <a:ext cx="318698" cy="26354"/>
            </a:xfrm>
            <a:custGeom>
              <a:avLst/>
              <a:gdLst>
                <a:gd name="connsiteX0" fmla="*/ 0 w 729205"/>
                <a:gd name="connsiteY0" fmla="*/ 34724 h 48229"/>
                <a:gd name="connsiteX1" fmla="*/ 57873 w 729205"/>
                <a:gd name="connsiteY1" fmla="*/ 11575 h 48229"/>
                <a:gd name="connsiteX2" fmla="*/ 208344 w 729205"/>
                <a:gd name="connsiteY2" fmla="*/ 0 h 48229"/>
                <a:gd name="connsiteX3" fmla="*/ 277792 w 729205"/>
                <a:gd name="connsiteY3" fmla="*/ 11575 h 48229"/>
                <a:gd name="connsiteX4" fmla="*/ 393539 w 729205"/>
                <a:gd name="connsiteY4" fmla="*/ 23150 h 48229"/>
                <a:gd name="connsiteX5" fmla="*/ 601883 w 729205"/>
                <a:gd name="connsiteY5" fmla="*/ 34724 h 48229"/>
                <a:gd name="connsiteX6" fmla="*/ 706055 w 729205"/>
                <a:gd name="connsiteY6" fmla="*/ 11575 h 48229"/>
                <a:gd name="connsiteX7" fmla="*/ 729205 w 729205"/>
                <a:gd name="connsiteY7" fmla="*/ 0 h 4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9205" h="48229">
                  <a:moveTo>
                    <a:pt x="0" y="34724"/>
                  </a:moveTo>
                  <a:cubicBezTo>
                    <a:pt x="19291" y="27008"/>
                    <a:pt x="37379" y="14991"/>
                    <a:pt x="57873" y="11575"/>
                  </a:cubicBezTo>
                  <a:cubicBezTo>
                    <a:pt x="107494" y="3305"/>
                    <a:pt x="158039" y="0"/>
                    <a:pt x="208344" y="0"/>
                  </a:cubicBezTo>
                  <a:cubicBezTo>
                    <a:pt x="231813" y="0"/>
                    <a:pt x="254505" y="8664"/>
                    <a:pt x="277792" y="11575"/>
                  </a:cubicBezTo>
                  <a:cubicBezTo>
                    <a:pt x="316267" y="16385"/>
                    <a:pt x="354957" y="19292"/>
                    <a:pt x="393539" y="23150"/>
                  </a:cubicBezTo>
                  <a:cubicBezTo>
                    <a:pt x="507062" y="60990"/>
                    <a:pt x="438670" y="48325"/>
                    <a:pt x="601883" y="34724"/>
                  </a:cubicBezTo>
                  <a:cubicBezTo>
                    <a:pt x="624827" y="30136"/>
                    <a:pt x="681528" y="19751"/>
                    <a:pt x="706055" y="11575"/>
                  </a:cubicBezTo>
                  <a:cubicBezTo>
                    <a:pt x="714240" y="8847"/>
                    <a:pt x="721488" y="3858"/>
                    <a:pt x="72920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" name="Grafik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36" t="16659" r="17632" b="65625"/>
            <a:stretch/>
          </p:blipFill>
          <p:spPr>
            <a:xfrm>
              <a:off x="7164288" y="2304000"/>
              <a:ext cx="318698" cy="92515"/>
            </a:xfrm>
            <a:prstGeom prst="rect">
              <a:avLst/>
            </a:prstGeom>
          </p:spPr>
        </p:pic>
      </p:grpSp>
      <p:grpSp>
        <p:nvGrpSpPr>
          <p:cNvPr id="43" name="Gruppieren 42"/>
          <p:cNvGrpSpPr/>
          <p:nvPr/>
        </p:nvGrpSpPr>
        <p:grpSpPr>
          <a:xfrm>
            <a:off x="7882115" y="3814446"/>
            <a:ext cx="252202" cy="320434"/>
            <a:chOff x="7164288" y="2304000"/>
            <a:chExt cx="318698" cy="404920"/>
          </a:xfrm>
        </p:grpSpPr>
        <p:cxnSp>
          <p:nvCxnSpPr>
            <p:cNvPr id="44" name="Gerade Verbindung mit Pfeil 43"/>
            <p:cNvCxnSpPr/>
            <p:nvPr/>
          </p:nvCxnSpPr>
          <p:spPr>
            <a:xfrm>
              <a:off x="7321679" y="2450920"/>
              <a:ext cx="0" cy="196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ihandform 44"/>
            <p:cNvSpPr/>
            <p:nvPr/>
          </p:nvSpPr>
          <p:spPr>
            <a:xfrm>
              <a:off x="7164288" y="2682566"/>
              <a:ext cx="318698" cy="26354"/>
            </a:xfrm>
            <a:custGeom>
              <a:avLst/>
              <a:gdLst>
                <a:gd name="connsiteX0" fmla="*/ 0 w 729205"/>
                <a:gd name="connsiteY0" fmla="*/ 34724 h 48229"/>
                <a:gd name="connsiteX1" fmla="*/ 57873 w 729205"/>
                <a:gd name="connsiteY1" fmla="*/ 11575 h 48229"/>
                <a:gd name="connsiteX2" fmla="*/ 208344 w 729205"/>
                <a:gd name="connsiteY2" fmla="*/ 0 h 48229"/>
                <a:gd name="connsiteX3" fmla="*/ 277792 w 729205"/>
                <a:gd name="connsiteY3" fmla="*/ 11575 h 48229"/>
                <a:gd name="connsiteX4" fmla="*/ 393539 w 729205"/>
                <a:gd name="connsiteY4" fmla="*/ 23150 h 48229"/>
                <a:gd name="connsiteX5" fmla="*/ 601883 w 729205"/>
                <a:gd name="connsiteY5" fmla="*/ 34724 h 48229"/>
                <a:gd name="connsiteX6" fmla="*/ 706055 w 729205"/>
                <a:gd name="connsiteY6" fmla="*/ 11575 h 48229"/>
                <a:gd name="connsiteX7" fmla="*/ 729205 w 729205"/>
                <a:gd name="connsiteY7" fmla="*/ 0 h 4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9205" h="48229">
                  <a:moveTo>
                    <a:pt x="0" y="34724"/>
                  </a:moveTo>
                  <a:cubicBezTo>
                    <a:pt x="19291" y="27008"/>
                    <a:pt x="37379" y="14991"/>
                    <a:pt x="57873" y="11575"/>
                  </a:cubicBezTo>
                  <a:cubicBezTo>
                    <a:pt x="107494" y="3305"/>
                    <a:pt x="158039" y="0"/>
                    <a:pt x="208344" y="0"/>
                  </a:cubicBezTo>
                  <a:cubicBezTo>
                    <a:pt x="231813" y="0"/>
                    <a:pt x="254505" y="8664"/>
                    <a:pt x="277792" y="11575"/>
                  </a:cubicBezTo>
                  <a:cubicBezTo>
                    <a:pt x="316267" y="16385"/>
                    <a:pt x="354957" y="19292"/>
                    <a:pt x="393539" y="23150"/>
                  </a:cubicBezTo>
                  <a:cubicBezTo>
                    <a:pt x="507062" y="60990"/>
                    <a:pt x="438670" y="48325"/>
                    <a:pt x="601883" y="34724"/>
                  </a:cubicBezTo>
                  <a:cubicBezTo>
                    <a:pt x="624827" y="30136"/>
                    <a:pt x="681528" y="19751"/>
                    <a:pt x="706055" y="11575"/>
                  </a:cubicBezTo>
                  <a:cubicBezTo>
                    <a:pt x="714240" y="8847"/>
                    <a:pt x="721488" y="3858"/>
                    <a:pt x="72920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6" name="Grafik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36" t="16659" r="17632" b="65625"/>
            <a:stretch/>
          </p:blipFill>
          <p:spPr>
            <a:xfrm>
              <a:off x="7164288" y="2304000"/>
              <a:ext cx="318698" cy="92515"/>
            </a:xfrm>
            <a:prstGeom prst="rect">
              <a:avLst/>
            </a:prstGeom>
          </p:spPr>
        </p:pic>
      </p:grpSp>
      <p:pic>
        <p:nvPicPr>
          <p:cNvPr id="47" name="Grafik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22" y="4330110"/>
            <a:ext cx="222695" cy="278369"/>
          </a:xfrm>
          <a:prstGeom prst="rect">
            <a:avLst/>
          </a:prstGeom>
        </p:spPr>
      </p:pic>
      <p:sp>
        <p:nvSpPr>
          <p:cNvPr id="22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5612" y="6297613"/>
            <a:ext cx="5196508" cy="179420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/>
              <a:t> </a:t>
            </a:r>
            <a:r>
              <a:rPr lang="de-DE" dirty="0" smtClean="0"/>
              <a:t>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261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Under Keel Clearance (UKC) is calculated based on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Bathymetric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Vessel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825750" lvl="2" indent="-285750">
              <a:buFont typeface="Courier New" panose="02070309020205020404" pitchFamily="49" charset="0"/>
              <a:buChar char="o"/>
            </a:pPr>
            <a:r>
              <a:rPr lang="de-DE" sz="1600" dirty="0" err="1" smtClean="0"/>
              <a:t>Draught</a:t>
            </a:r>
            <a:endParaRPr lang="de-DE" sz="1600" dirty="0" smtClean="0"/>
          </a:p>
          <a:p>
            <a:pPr marL="825750" lvl="2" indent="-285750">
              <a:buFont typeface="Courier New" panose="02070309020205020404" pitchFamily="49" charset="0"/>
              <a:buChar char="o"/>
            </a:pPr>
            <a:r>
              <a:rPr lang="de-DE" sz="1600" dirty="0" err="1" smtClean="0"/>
              <a:t>Dimensions</a:t>
            </a:r>
            <a:endParaRPr lang="de-DE" sz="1600" dirty="0" smtClean="0"/>
          </a:p>
          <a:p>
            <a:pPr marL="825750" lvl="2" indent="-285750">
              <a:buFont typeface="Courier New" panose="02070309020205020404" pitchFamily="49" charset="0"/>
              <a:buChar char="o"/>
            </a:pPr>
            <a:r>
              <a:rPr lang="de-DE" sz="1600" dirty="0" err="1" smtClean="0"/>
              <a:t>Stability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information</a:t>
            </a:r>
            <a:endParaRPr lang="de-DE" sz="1600" dirty="0" smtClean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Planed</a:t>
            </a:r>
            <a:r>
              <a:rPr lang="de-DE" dirty="0" smtClean="0"/>
              <a:t> </a:t>
            </a:r>
            <a:r>
              <a:rPr lang="de-DE" dirty="0" err="1" smtClean="0"/>
              <a:t>vessel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passage</a:t>
            </a:r>
            <a:endParaRPr lang="de-DE" dirty="0" smtClean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Traffic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  <a:endParaRPr lang="de-DE" dirty="0"/>
          </a:p>
          <a:p>
            <a:pPr marL="555750" lvl="1" indent="-285750"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Aspects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7</a:t>
            </a:fld>
            <a:endParaRPr lang="de-DE" noProof="0"/>
          </a:p>
        </p:txBody>
      </p:sp>
      <p:sp>
        <p:nvSpPr>
          <p:cNvPr id="2" name="Geschweifte Klammer rechts 1"/>
          <p:cNvSpPr/>
          <p:nvPr/>
        </p:nvSpPr>
        <p:spPr>
          <a:xfrm>
            <a:off x="3502833" y="2046513"/>
            <a:ext cx="504056" cy="2822647"/>
          </a:xfrm>
          <a:prstGeom prst="righ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067944" y="3275692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Further </a:t>
            </a:r>
            <a:r>
              <a:rPr lang="de-DE" dirty="0" err="1" smtClean="0">
                <a:solidFill>
                  <a:schemeClr val="tx2">
                    <a:lumMod val="75000"/>
                  </a:schemeClr>
                </a:solidFill>
              </a:rPr>
              <a:t>sources</a:t>
            </a: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75000"/>
                  </a:schemeClr>
                </a:solidFill>
              </a:rPr>
              <a:t>uncertainty</a:t>
            </a: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5612" y="6297613"/>
            <a:ext cx="5196508" cy="179420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/>
              <a:t> </a:t>
            </a:r>
            <a:r>
              <a:rPr lang="de-DE" dirty="0" smtClean="0"/>
              <a:t>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08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0375" y="1271835"/>
            <a:ext cx="8223250" cy="4173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a formal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Multiple </a:t>
            </a:r>
            <a:r>
              <a:rPr lang="de-DE" dirty="0" err="1" smtClean="0"/>
              <a:t>aspects</a:t>
            </a:r>
            <a:r>
              <a:rPr lang="de-DE" dirty="0" smtClean="0"/>
              <a:t> /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in an </a:t>
            </a:r>
            <a:r>
              <a:rPr lang="de-DE" dirty="0" err="1" smtClean="0"/>
              <a:t>aggregated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endParaRPr lang="de-DE" dirty="0" smtClean="0"/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Qualitative </a:t>
            </a:r>
            <a:r>
              <a:rPr lang="de-DE" dirty="0" err="1" smtClean="0"/>
              <a:t>description</a:t>
            </a:r>
            <a:r>
              <a:rPr lang="de-DE" dirty="0" smtClean="0"/>
              <a:t>, e.g. S-57 CATZOC, S-101 QOBD</a:t>
            </a:r>
          </a:p>
          <a:p>
            <a:pPr marL="555750" lvl="1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Quantitative </a:t>
            </a:r>
            <a:r>
              <a:rPr lang="de-DE" dirty="0" err="1" smtClean="0"/>
              <a:t>description</a:t>
            </a:r>
            <a:r>
              <a:rPr lang="de-DE" dirty="0" smtClean="0"/>
              <a:t>, e.g. maximal </a:t>
            </a:r>
            <a:r>
              <a:rPr lang="de-DE" dirty="0" err="1" smtClean="0"/>
              <a:t>deviation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[-</a:t>
            </a:r>
            <a:r>
              <a:rPr lang="de-DE" i="1" dirty="0" smtClean="0"/>
              <a:t>x</a:t>
            </a:r>
            <a:r>
              <a:rPr lang="de-DE" dirty="0" smtClean="0"/>
              <a:t> m, +</a:t>
            </a:r>
            <a:r>
              <a:rPr lang="de-DE" i="1" dirty="0" smtClean="0"/>
              <a:t>y</a:t>
            </a:r>
            <a:r>
              <a:rPr lang="de-DE" dirty="0" smtClean="0"/>
              <a:t> m],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i="1" dirty="0" smtClean="0"/>
              <a:t>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 </a:t>
            </a:r>
            <a:r>
              <a:rPr lang="de-DE" i="1" dirty="0" smtClean="0"/>
              <a:t>t</a:t>
            </a:r>
          </a:p>
          <a:p>
            <a:pPr lvl="1" indent="0">
              <a:buNone/>
            </a:pPr>
            <a:endParaRPr lang="en-GB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2">
                    <a:lumMod val="75000"/>
                  </a:schemeClr>
                </a:solidFill>
              </a:rPr>
              <a:t>Visualizing</a:t>
            </a: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75000"/>
                  </a:schemeClr>
                </a:solidFill>
              </a:rPr>
              <a:t>uncertainty</a:t>
            </a: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 UKC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quantitative </a:t>
            </a:r>
            <a:r>
              <a:rPr lang="de-DE" dirty="0" err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description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8</a:t>
            </a:fld>
            <a:endParaRPr lang="de-DE" noProof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5612" y="6297613"/>
            <a:ext cx="5196508" cy="179420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/>
              <a:t> </a:t>
            </a:r>
            <a:r>
              <a:rPr lang="de-DE" dirty="0" smtClean="0"/>
              <a:t>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822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argin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Eliminate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isk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UKC </a:t>
            </a:r>
            <a:r>
              <a:rPr lang="de-DE" dirty="0" err="1" smtClean="0"/>
              <a:t>Uncertainty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6F4F1-1B0C-4241-BDE4-3FA7621481BB}" type="slidenum">
              <a:rPr lang="de-DE" noProof="0" smtClean="0"/>
              <a:pPr>
                <a:defRPr/>
              </a:pPr>
              <a:t>9</a:t>
            </a:fld>
            <a:endParaRPr lang="de-DE" noProof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3595" t="7084" r="2230" b="3184"/>
          <a:stretch/>
        </p:blipFill>
        <p:spPr>
          <a:xfrm>
            <a:off x="611560" y="1768848"/>
            <a:ext cx="3960440" cy="273630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83251" y="4767535"/>
            <a:ext cx="3159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UKC </a:t>
            </a:r>
            <a:r>
              <a:rPr lang="de-DE" sz="1200" dirty="0" err="1"/>
              <a:t>c</a:t>
            </a:r>
            <a:r>
              <a:rPr lang="de-DE" sz="1200" dirty="0" err="1" smtClean="0"/>
              <a:t>alculation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St. Lawrence </a:t>
            </a:r>
            <a:r>
              <a:rPr lang="de-DE" sz="1200" dirty="0" err="1" smtClean="0"/>
              <a:t>Seaway</a:t>
            </a:r>
            <a:r>
              <a:rPr lang="de-DE" sz="1200" dirty="0" smtClean="0"/>
              <a:t>,</a:t>
            </a:r>
          </a:p>
          <a:p>
            <a:r>
              <a:rPr lang="de-DE" sz="1200" dirty="0" smtClean="0"/>
              <a:t>Annex D, UKCMPT 2016</a:t>
            </a:r>
            <a:endParaRPr lang="en-GB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584" y="1768848"/>
            <a:ext cx="3570148" cy="26890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03125" y="4767534"/>
            <a:ext cx="3515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smtClean="0"/>
              <a:t>www.amsa.gov.au/navigation/shipping-</a:t>
            </a:r>
            <a:br>
              <a:rPr lang="de-DE" sz="1200" dirty="0" smtClean="0"/>
            </a:br>
            <a:r>
              <a:rPr lang="de-DE" sz="1200" dirty="0" err="1" smtClean="0"/>
              <a:t>management</a:t>
            </a:r>
            <a:r>
              <a:rPr lang="de-DE" sz="1200" dirty="0" smtClean="0"/>
              <a:t>/</a:t>
            </a:r>
            <a:r>
              <a:rPr lang="de-DE" sz="1200" dirty="0" err="1" smtClean="0"/>
              <a:t>pilotage</a:t>
            </a:r>
            <a:r>
              <a:rPr lang="de-DE" sz="1200" dirty="0" smtClean="0"/>
              <a:t>/</a:t>
            </a:r>
            <a:r>
              <a:rPr lang="de-DE" sz="1200" dirty="0" err="1" smtClean="0"/>
              <a:t>ukcm-pilots</a:t>
            </a:r>
            <a:r>
              <a:rPr lang="de-DE" sz="1200" dirty="0" smtClean="0"/>
              <a:t>/index.asp</a:t>
            </a:r>
            <a:endParaRPr lang="en-GB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813138" y="3576290"/>
            <a:ext cx="1368152" cy="356766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bgerundetes Rechteck 11"/>
          <p:cNvSpPr/>
          <p:nvPr/>
        </p:nvSpPr>
        <p:spPr>
          <a:xfrm>
            <a:off x="6012160" y="3573016"/>
            <a:ext cx="1368152" cy="356766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5612" y="6297613"/>
            <a:ext cx="5196508" cy="179420"/>
          </a:xfrm>
        </p:spPr>
        <p:txBody>
          <a:bodyPr/>
          <a:lstStyle/>
          <a:p>
            <a:pPr>
              <a:defRPr/>
            </a:pP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Bathymetric</a:t>
            </a:r>
            <a:r>
              <a:rPr lang="de-DE" dirty="0" smtClean="0"/>
              <a:t>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Keel</a:t>
            </a:r>
            <a:r>
              <a:rPr lang="de-DE" dirty="0" smtClean="0"/>
              <a:t> </a:t>
            </a:r>
            <a:r>
              <a:rPr lang="de-DE" dirty="0" err="1" smtClean="0"/>
              <a:t>Clearance</a:t>
            </a:r>
            <a:r>
              <a:rPr lang="de-DE" dirty="0"/>
              <a:t> </a:t>
            </a:r>
            <a:r>
              <a:rPr lang="de-DE" dirty="0" smtClean="0"/>
              <a:t>– Dr. Stefan Gladisch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988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dqv</Template>
  <TotalTime>0</TotalTime>
  <Words>1118</Words>
  <Application>Microsoft Office PowerPoint</Application>
  <PresentationFormat>On-screen Show (4:3)</PresentationFormat>
  <Paragraphs>532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Frutiger LT Com 45 Light</vt:lpstr>
      <vt:lpstr>Frutiger LT Com 55 Roman</vt:lpstr>
      <vt:lpstr>Wingdings</vt:lpstr>
      <vt:lpstr>Standarddesign</vt:lpstr>
      <vt:lpstr>Visualizing Uncertainty of Bathymetric Data and Under Keel Clearance</vt:lpstr>
      <vt:lpstr>Introduction</vt:lpstr>
      <vt:lpstr>Introduction</vt:lpstr>
      <vt:lpstr>Introduction</vt:lpstr>
      <vt:lpstr>Aspects and Sources of Uncertainty</vt:lpstr>
      <vt:lpstr>Aspects and Sources of Uncertainty</vt:lpstr>
      <vt:lpstr>Aspects and Sources of Uncertainty</vt:lpstr>
      <vt:lpstr>Descriptions of Uncertainty</vt:lpstr>
      <vt:lpstr>Safety Margin to Eliminate Risk of UKC Uncertainty?</vt:lpstr>
      <vt:lpstr>Safety Margin to Eliminate Risk of UKC Uncertainty?</vt:lpstr>
      <vt:lpstr>Proposals for Uncertainty Visualization: QOBD</vt:lpstr>
      <vt:lpstr>Proposals for Uncertainty Visualization: QOBD</vt:lpstr>
      <vt:lpstr>Proposals for Uncertainty Visualization: QOBD</vt:lpstr>
      <vt:lpstr>Proposals for Uncertainty Visualization:  Safe vs. potentially unsafe vs. unsafe water</vt:lpstr>
      <vt:lpstr>Proposals for Uncertainty Visualization: Depth Profile</vt:lpstr>
      <vt:lpstr>Proposals for Uncertainty Visualization: Depth Profile</vt:lpstr>
      <vt:lpstr>Proposals for Uncertainty Visualization: Depth Profile</vt:lpstr>
      <vt:lpstr>Outlook</vt:lpstr>
      <vt:lpstr>Fraunhofer IGD</vt:lpstr>
      <vt:lpstr>PowerPoint Presentation</vt:lpstr>
      <vt:lpstr>Accuracy vs. Precision</vt:lpstr>
    </vt:vector>
  </TitlesOfParts>
  <Company>Fraunhofer IGD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DQV-Studie</dc:title>
  <dc:creator>Gladisch, Stefan</dc:creator>
  <cp:lastModifiedBy>Project Officer Peru</cp:lastModifiedBy>
  <cp:revision>202</cp:revision>
  <cp:lastPrinted>2017-03-10T10:20:44Z</cp:lastPrinted>
  <dcterms:created xsi:type="dcterms:W3CDTF">2016-08-30T08:37:31Z</dcterms:created>
  <dcterms:modified xsi:type="dcterms:W3CDTF">2019-08-09T09:38:26Z</dcterms:modified>
</cp:coreProperties>
</file>