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7" r:id="rId3"/>
    <p:sldId id="274" r:id="rId4"/>
    <p:sldId id="270" r:id="rId5"/>
    <p:sldId id="271" r:id="rId6"/>
    <p:sldId id="268" r:id="rId7"/>
    <p:sldId id="272" r:id="rId8"/>
    <p:sldId id="27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BA522AA1-2C25-40EC-B4B3-68724C99F76A}">
          <p14:sldIdLst>
            <p14:sldId id="256"/>
            <p14:sldId id="267"/>
            <p14:sldId id="274"/>
            <p14:sldId id="270"/>
            <p14:sldId id="271"/>
            <p14:sldId id="268"/>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196" autoAdjust="0"/>
  </p:normalViewPr>
  <p:slideViewPr>
    <p:cSldViewPr snapToGrid="0">
      <p:cViewPr>
        <p:scale>
          <a:sx n="80" d="100"/>
          <a:sy n="80" d="100"/>
        </p:scale>
        <p:origin x="1243"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D6D1E-C74E-4E2B-8812-54227A6734F9}" type="datetimeFigureOut">
              <a:rPr lang="en-US" smtClean="0"/>
              <a:t>17-Sep-2017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19AF0-5F64-4A42-9781-4312A7E5CCEA}" type="slidenum">
              <a:rPr lang="en-US" smtClean="0"/>
              <a:t>‹#›</a:t>
            </a:fld>
            <a:endParaRPr lang="en-US"/>
          </a:p>
        </p:txBody>
      </p:sp>
    </p:spTree>
    <p:extLst>
      <p:ext uri="{BB962C8B-B14F-4D97-AF65-F5344CB8AC3E}">
        <p14:creationId xmlns:p14="http://schemas.microsoft.com/office/powerpoint/2010/main" val="219358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t>2</a:t>
            </a:fld>
            <a:endParaRPr lang="en-US"/>
          </a:p>
        </p:txBody>
      </p:sp>
    </p:spTree>
    <p:extLst>
      <p:ext uri="{BB962C8B-B14F-4D97-AF65-F5344CB8AC3E}">
        <p14:creationId xmlns:p14="http://schemas.microsoft.com/office/powerpoint/2010/main" val="100444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AU" sz="1600" dirty="0">
                <a:effectLst/>
                <a:latin typeface="Arial Narrow" panose="020B0606020202030204" pitchFamily="34" charset="0"/>
                <a:ea typeface="Times New Roman" panose="02020603050405020304" pitchFamily="18" charset="0"/>
                <a:cs typeface="Times New Roman" panose="02020603050405020304" pitchFamily="18" charset="0"/>
              </a:rPr>
              <a:t>XML-aware patching example for an addition of a </a:t>
            </a:r>
            <a:r>
              <a:rPr lang="en-AU" sz="1600" i="1" dirty="0">
                <a:effectLst/>
                <a:latin typeface="Arial Narrow" panose="020B0606020202030204" pitchFamily="34" charset="0"/>
                <a:ea typeface="Times New Roman" panose="02020603050405020304" pitchFamily="18" charset="0"/>
                <a:cs typeface="Times New Roman" panose="02020603050405020304" pitchFamily="18" charset="0"/>
              </a:rPr>
              <a:t>restriction</a:t>
            </a:r>
            <a:r>
              <a:rPr lang="en-AU" sz="1600" dirty="0">
                <a:effectLst/>
                <a:latin typeface="Arial Narrow" panose="020B0606020202030204" pitchFamily="34" charset="0"/>
                <a:ea typeface="Times New Roman" panose="02020603050405020304" pitchFamily="18" charset="0"/>
                <a:cs typeface="Times New Roman" panose="02020603050405020304" pitchFamily="18" charset="0"/>
              </a:rPr>
              <a:t> attribute to a </a:t>
            </a:r>
            <a:r>
              <a:rPr lang="en-AU" sz="1600" b="1" dirty="0" err="1">
                <a:effectLst/>
                <a:latin typeface="Arial Narrow" panose="020B0606020202030204" pitchFamily="34" charset="0"/>
                <a:ea typeface="Times New Roman" panose="02020603050405020304" pitchFamily="18" charset="0"/>
                <a:cs typeface="Times New Roman" panose="02020603050405020304" pitchFamily="18" charset="0"/>
              </a:rPr>
              <a:t>RestrictedAreaNavigational</a:t>
            </a:r>
            <a:r>
              <a:rPr lang="en-AU" sz="1600" dirty="0">
                <a:effectLst/>
                <a:latin typeface="Arial Narrow" panose="020B0606020202030204" pitchFamily="34" charset="0"/>
                <a:ea typeface="Times New Roman" panose="02020603050405020304" pitchFamily="18" charset="0"/>
                <a:cs typeface="Times New Roman" panose="02020603050405020304" pitchFamily="18" charset="0"/>
              </a:rPr>
              <a:t> feature:</a:t>
            </a:r>
            <a:endParaRPr lang="en-US" sz="16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AU" sz="1200" dirty="0">
                <a:effectLst/>
                <a:latin typeface="Courier New" panose="02070309020205020404" pitchFamily="49" charset="0"/>
                <a:ea typeface="Times New Roman" panose="02020603050405020304" pitchFamily="18" charset="0"/>
                <a:cs typeface="Times New Roman" panose="02020603050405020304" pitchFamily="18" charset="0"/>
              </a:rPr>
              <a:t>&lt;add </a:t>
            </a:r>
            <a:r>
              <a:rPr lang="en-AU" sz="1200" dirty="0" err="1">
                <a:effectLst/>
                <a:latin typeface="Courier New" panose="02070309020205020404" pitchFamily="49" charset="0"/>
                <a:ea typeface="Times New Roman" panose="02020603050405020304" pitchFamily="18" charset="0"/>
                <a:cs typeface="Times New Roman" panose="02020603050405020304" pitchFamily="18" charset="0"/>
              </a:rPr>
              <a:t>sel</a:t>
            </a:r>
            <a:r>
              <a:rPr lang="en-AU" sz="12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AU" sz="1200" dirty="0" err="1">
                <a:effectLst/>
                <a:latin typeface="Courier New" panose="02070309020205020404" pitchFamily="49" charset="0"/>
                <a:ea typeface="Times New Roman" panose="02020603050405020304" pitchFamily="18" charset="0"/>
                <a:cs typeface="Times New Roman" panose="02020603050405020304" pitchFamily="18" charset="0"/>
              </a:rPr>
              <a:t>RestrictedAreaNavigational</a:t>
            </a:r>
            <a:r>
              <a:rPr lang="en-AU" sz="12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AU" sz="1200" dirty="0" err="1">
                <a:effectLst/>
                <a:latin typeface="Courier New" panose="02070309020205020404" pitchFamily="49" charset="0"/>
                <a:ea typeface="Times New Roman" panose="02020603050405020304" pitchFamily="18" charset="0"/>
                <a:cs typeface="Times New Roman" panose="02020603050405020304" pitchFamily="18" charset="0"/>
              </a:rPr>
              <a:t>gml:id</a:t>
            </a:r>
            <a:r>
              <a:rPr lang="en-AU" sz="1200" dirty="0">
                <a:effectLst/>
                <a:latin typeface="Courier New" panose="02070309020205020404" pitchFamily="49" charset="0"/>
                <a:ea typeface="Times New Roman" panose="02020603050405020304" pitchFamily="18" charset="0"/>
                <a:cs typeface="Times New Roman" panose="02020603050405020304" pitchFamily="18" charset="0"/>
              </a:rPr>
              <a:t> = ‘RESARE55’]"&gt;</a:t>
            </a:r>
            <a:endParaRPr lang="en-US" sz="16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AU" sz="1200" dirty="0">
                <a:effectLst/>
                <a:latin typeface="Courier New" panose="02070309020205020404" pitchFamily="49" charset="0"/>
                <a:ea typeface="Times New Roman" panose="02020603050405020304" pitchFamily="18" charset="0"/>
                <a:cs typeface="Times New Roman" panose="02020603050405020304" pitchFamily="18" charset="0"/>
              </a:rPr>
              <a:t>    &lt;restriction&gt;entry prohibited&lt;/restriction&gt;</a:t>
            </a:r>
            <a:endParaRPr lang="en-US" sz="16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AU" sz="1200" dirty="0">
                <a:effectLst/>
                <a:latin typeface="Courier New" panose="02070309020205020404" pitchFamily="49" charset="0"/>
                <a:ea typeface="Times New Roman" panose="02020603050405020304" pitchFamily="18" charset="0"/>
                <a:cs typeface="Times New Roman" panose="02020603050405020304" pitchFamily="18" charset="0"/>
              </a:rPr>
              <a:t>&lt;/add&gt;</a:t>
            </a:r>
            <a:endParaRPr lang="en-US" sz="1600" dirty="0">
              <a:effectLst/>
              <a:latin typeface="Arial Narrow" panose="020B0606020202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t>3</a:t>
            </a:fld>
            <a:endParaRPr lang="en-US"/>
          </a:p>
        </p:txBody>
      </p:sp>
    </p:spTree>
    <p:extLst>
      <p:ext uri="{BB962C8B-B14F-4D97-AF65-F5344CB8AC3E}">
        <p14:creationId xmlns:p14="http://schemas.microsoft.com/office/powerpoint/2010/main" val="212247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t>6</a:t>
            </a:fld>
            <a:endParaRPr lang="en-US"/>
          </a:p>
        </p:txBody>
      </p:sp>
    </p:spTree>
    <p:extLst>
      <p:ext uri="{BB962C8B-B14F-4D97-AF65-F5344CB8AC3E}">
        <p14:creationId xmlns:p14="http://schemas.microsoft.com/office/powerpoint/2010/main" val="280956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t>7</a:t>
            </a:fld>
            <a:endParaRPr lang="en-US"/>
          </a:p>
        </p:txBody>
      </p:sp>
    </p:spTree>
    <p:extLst>
      <p:ext uri="{BB962C8B-B14F-4D97-AF65-F5344CB8AC3E}">
        <p14:creationId xmlns:p14="http://schemas.microsoft.com/office/powerpoint/2010/main" val="366252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9AF0-5F64-4A42-9781-4312A7E5CCEA}" type="slidenum">
              <a:rPr lang="en-US" smtClean="0"/>
              <a:t>8</a:t>
            </a:fld>
            <a:endParaRPr lang="en-US"/>
          </a:p>
        </p:txBody>
      </p:sp>
    </p:spTree>
    <p:extLst>
      <p:ext uri="{BB962C8B-B14F-4D97-AF65-F5344CB8AC3E}">
        <p14:creationId xmlns:p14="http://schemas.microsoft.com/office/powerpoint/2010/main" val="372433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0D30DC-DD5D-4D95-AF62-883814934058}" type="datetimeFigureOut">
              <a:rPr lang="en-US" smtClean="0"/>
              <a:t>17-Sep-2017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315505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D30DC-DD5D-4D95-AF62-883814934058}" type="datetimeFigureOut">
              <a:rPr lang="en-US" smtClean="0"/>
              <a:t>17-Sep-2017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137528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D30DC-DD5D-4D95-AF62-883814934058}" type="datetimeFigureOut">
              <a:rPr lang="en-US" smtClean="0"/>
              <a:t>17-Sep-2017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124588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D30DC-DD5D-4D95-AF62-883814934058}" type="datetimeFigureOut">
              <a:rPr lang="en-US" smtClean="0"/>
              <a:t>17-Sep-2017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368054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0D30DC-DD5D-4D95-AF62-883814934058}" type="datetimeFigureOut">
              <a:rPr lang="en-US" smtClean="0"/>
              <a:t>17-Sep-2017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225610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0D30DC-DD5D-4D95-AF62-883814934058}" type="datetimeFigureOut">
              <a:rPr lang="en-US" smtClean="0"/>
              <a:t>17-Sep-2017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420132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0D30DC-DD5D-4D95-AF62-883814934058}" type="datetimeFigureOut">
              <a:rPr lang="en-US" smtClean="0"/>
              <a:t>17-Sep-2017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222027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0D30DC-DD5D-4D95-AF62-883814934058}" type="datetimeFigureOut">
              <a:rPr lang="en-US" smtClean="0"/>
              <a:t>17-Sep-2017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322072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D30DC-DD5D-4D95-AF62-883814934058}" type="datetimeFigureOut">
              <a:rPr lang="en-US" smtClean="0"/>
              <a:t>17-Sep-2017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29986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0D30DC-DD5D-4D95-AF62-883814934058}" type="datetimeFigureOut">
              <a:rPr lang="en-US" smtClean="0"/>
              <a:t>17-Sep-2017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255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0D30DC-DD5D-4D95-AF62-883814934058}" type="datetimeFigureOut">
              <a:rPr lang="en-US" smtClean="0"/>
              <a:t>17-Sep-2017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A1E10-874C-4040-AF2D-9DDE3FBB2F11}" type="slidenum">
              <a:rPr lang="en-US" smtClean="0"/>
              <a:t>‹#›</a:t>
            </a:fld>
            <a:endParaRPr lang="en-US"/>
          </a:p>
        </p:txBody>
      </p:sp>
    </p:spTree>
    <p:extLst>
      <p:ext uri="{BB962C8B-B14F-4D97-AF65-F5344CB8AC3E}">
        <p14:creationId xmlns:p14="http://schemas.microsoft.com/office/powerpoint/2010/main" val="235605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D30DC-DD5D-4D95-AF62-883814934058}" type="datetimeFigureOut">
              <a:rPr lang="en-US" smtClean="0"/>
              <a:t>17-Sep-2017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A1E10-874C-4040-AF2D-9DDE3FBB2F11}" type="slidenum">
              <a:rPr lang="en-US" smtClean="0"/>
              <a:t>‹#›</a:t>
            </a:fld>
            <a:endParaRPr lang="en-US"/>
          </a:p>
        </p:txBody>
      </p:sp>
    </p:spTree>
    <p:extLst>
      <p:ext uri="{BB962C8B-B14F-4D97-AF65-F5344CB8AC3E}">
        <p14:creationId xmlns:p14="http://schemas.microsoft.com/office/powerpoint/2010/main" val="229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C8DE-D27E-43C0-84E6-B4CD32833BD2}"/>
              </a:ext>
            </a:extLst>
          </p:cNvPr>
          <p:cNvSpPr>
            <a:spLocks noGrp="1"/>
          </p:cNvSpPr>
          <p:nvPr>
            <p:ph type="ctrTitle"/>
          </p:nvPr>
        </p:nvSpPr>
        <p:spPr/>
        <p:txBody>
          <a:bodyPr>
            <a:normAutofit/>
          </a:bodyPr>
          <a:lstStyle/>
          <a:p>
            <a:r>
              <a:rPr lang="en-US" sz="3000" b="1" dirty="0">
                <a:latin typeface="Arial" panose="020B0604020202020204" pitchFamily="34" charset="0"/>
                <a:cs typeface="Arial" panose="020B0604020202020204" pitchFamily="34" charset="0"/>
              </a:rPr>
              <a:t>Updating GML datasets</a:t>
            </a:r>
            <a:br>
              <a:rPr lang="en-US" sz="3000" b="1" dirty="0">
                <a:latin typeface="Arial" panose="020B0604020202020204" pitchFamily="34" charset="0"/>
                <a:cs typeface="Arial" panose="020B0604020202020204" pitchFamily="34" charset="0"/>
              </a:rPr>
            </a:br>
            <a:br>
              <a:rPr lang="en-US" sz="3000" b="1" dirty="0">
                <a:latin typeface="Arial" panose="020B0604020202020204" pitchFamily="34" charset="0"/>
                <a:cs typeface="Arial" panose="020B0604020202020204" pitchFamily="34" charset="0"/>
              </a:rPr>
            </a:br>
            <a:br>
              <a:rPr lang="en-US" sz="30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S-100 WG TSM5</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19-21 September 2017</a:t>
            </a:r>
            <a:br>
              <a:rPr lang="en-US" sz="1800" b="1" dirty="0">
                <a:latin typeface="Arial" panose="020B0604020202020204" pitchFamily="34" charset="0"/>
                <a:cs typeface="Arial" panose="020B0604020202020204" pitchFamily="34" charset="0"/>
              </a:rPr>
            </a:br>
            <a:endParaRPr lang="en-US" sz="1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A553921-71E2-4E0E-881C-68CBFEDF6789}"/>
              </a:ext>
            </a:extLst>
          </p:cNvPr>
          <p:cNvSpPr>
            <a:spLocks noGrp="1"/>
          </p:cNvSpPr>
          <p:nvPr>
            <p:ph type="subTitle" idx="1"/>
          </p:nvPr>
        </p:nvSpPr>
        <p:spPr>
          <a:xfrm>
            <a:off x="1142998" y="3602038"/>
            <a:ext cx="7086602" cy="1655762"/>
          </a:xfrm>
          <a:ln w="15875">
            <a:solidFill>
              <a:schemeClr val="accent1"/>
            </a:solidFill>
          </a:ln>
        </p:spPr>
        <p:txBody>
          <a:bodyPr/>
          <a:lstStyle/>
          <a:p>
            <a:pPr algn="l">
              <a:lnSpc>
                <a:spcPct val="100000"/>
              </a:lnSpc>
              <a:spcBef>
                <a:spcPts val="600"/>
              </a:spcBef>
            </a:pPr>
            <a:r>
              <a:rPr lang="en-US" sz="1200" dirty="0">
                <a:latin typeface="Arial" panose="020B0604020202020204" pitchFamily="34" charset="0"/>
                <a:cs typeface="Arial" panose="020B0604020202020204" pitchFamily="34" charset="0"/>
              </a:rPr>
              <a:t>Raphael Malyankar, Consultant, Portolan Sciences</a:t>
            </a:r>
          </a:p>
          <a:p>
            <a:pPr algn="l">
              <a:lnSpc>
                <a:spcPct val="100000"/>
              </a:lnSpc>
              <a:spcBef>
                <a:spcPts val="600"/>
              </a:spcBef>
            </a:pPr>
            <a:r>
              <a:rPr lang="en-US" sz="1200" dirty="0" err="1">
                <a:latin typeface="Arial" panose="020B0604020202020204" pitchFamily="34" charset="0"/>
                <a:cs typeface="Arial" panose="020B0604020202020204" pitchFamily="34" charset="0"/>
              </a:rPr>
              <a:t>Eivind</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Mong</a:t>
            </a:r>
            <a:r>
              <a:rPr lang="en-US" sz="1200" dirty="0">
                <a:latin typeface="Arial" panose="020B0604020202020204" pitchFamily="34" charset="0"/>
                <a:cs typeface="Arial" panose="020B0604020202020204" pitchFamily="34" charset="0"/>
              </a:rPr>
              <a:t>, Consultant</a:t>
            </a:r>
          </a:p>
          <a:p>
            <a:pPr algn="l"/>
            <a:endParaRPr lang="en-US" sz="1200" dirty="0">
              <a:latin typeface="Arial" panose="020B0604020202020204" pitchFamily="34" charset="0"/>
              <a:cs typeface="Arial" panose="020B0604020202020204" pitchFamily="34" charset="0"/>
            </a:endParaRPr>
          </a:p>
          <a:p>
            <a:pPr algn="l"/>
            <a:endParaRPr lang="en-US" sz="1200" dirty="0">
              <a:latin typeface="Arial" panose="020B0604020202020204" pitchFamily="34" charset="0"/>
              <a:cs typeface="Arial" panose="020B0604020202020204" pitchFamily="34" charset="0"/>
            </a:endParaRPr>
          </a:p>
          <a:p>
            <a:pPr algn="r"/>
            <a:r>
              <a:rPr lang="en-US" sz="1200" dirty="0">
                <a:latin typeface="Arial" panose="020B0604020202020204" pitchFamily="34" charset="0"/>
                <a:cs typeface="Arial" panose="020B0604020202020204" pitchFamily="34" charset="0"/>
              </a:rPr>
              <a:t>Work performed under NOAA sponsorship</a:t>
            </a:r>
          </a:p>
          <a:p>
            <a:pPr algn="l"/>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81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8FCD3-0DFA-419E-BAD9-93536D56F84D}"/>
              </a:ext>
            </a:extLst>
          </p:cNvPr>
          <p:cNvSpPr>
            <a:spLocks noGrp="1"/>
          </p:cNvSpPr>
          <p:nvPr>
            <p:ph type="title"/>
          </p:nvPr>
        </p:nvSpPr>
        <p:spPr>
          <a:xfrm>
            <a:off x="628650" y="365126"/>
            <a:ext cx="7886700" cy="862783"/>
          </a:xfrm>
        </p:spPr>
        <p:txBody>
          <a:bodyPr>
            <a:normAutofit/>
          </a:bodyPr>
          <a:lstStyle/>
          <a:p>
            <a:r>
              <a:rPr lang="en-US" sz="3200" b="1" dirty="0">
                <a:latin typeface="Arial" panose="020B0604020202020204" pitchFamily="34" charset="0"/>
                <a:cs typeface="Arial" panose="020B0604020202020204" pitchFamily="34" charset="0"/>
              </a:rPr>
              <a:t>Introduction</a:t>
            </a:r>
          </a:p>
        </p:txBody>
      </p:sp>
      <p:sp>
        <p:nvSpPr>
          <p:cNvPr id="4" name="Content Placeholder 3">
            <a:extLst>
              <a:ext uri="{FF2B5EF4-FFF2-40B4-BE49-F238E27FC236}">
                <a16:creationId xmlns:a16="http://schemas.microsoft.com/office/drawing/2014/main" id="{62F14A49-AB4B-4B16-8791-19C4BCA747D5}"/>
              </a:ext>
            </a:extLst>
          </p:cNvPr>
          <p:cNvSpPr>
            <a:spLocks noGrp="1"/>
          </p:cNvSpPr>
          <p:nvPr>
            <p:ph idx="1"/>
          </p:nvPr>
        </p:nvSpPr>
        <p:spPr>
          <a:xfrm>
            <a:off x="628650" y="1451155"/>
            <a:ext cx="7886700" cy="4627427"/>
          </a:xfrm>
        </p:spPr>
        <p:txBody>
          <a:bodyPr>
            <a:normAutofit/>
          </a:bodyPr>
          <a:lstStyle/>
          <a:p>
            <a:pPr>
              <a:lnSpc>
                <a:spcPct val="110000"/>
              </a:lnSpc>
            </a:pPr>
            <a:r>
              <a:rPr lang="en-US" dirty="0"/>
              <a:t>The GML specification does not specify any particular format for updates to GML data files.</a:t>
            </a:r>
          </a:p>
          <a:p>
            <a:pPr>
              <a:lnSpc>
                <a:spcPct val="110000"/>
              </a:lnSpc>
            </a:pPr>
            <a:r>
              <a:rPr lang="en-US" dirty="0"/>
              <a:t>Drafts of S-122 and S-123 define a ‘whole-object-replacement’ approach to updating datasets.</a:t>
            </a:r>
          </a:p>
          <a:p>
            <a:pPr>
              <a:lnSpc>
                <a:spcPct val="110000"/>
              </a:lnSpc>
            </a:pPr>
            <a:r>
              <a:rPr lang="en-US" dirty="0"/>
              <a:t>At NIPWG 4 in May 2017, we were requested to write up the S-122/S-123 approach for the S-100 WG.</a:t>
            </a:r>
          </a:p>
        </p:txBody>
      </p:sp>
    </p:spTree>
    <p:extLst>
      <p:ext uri="{BB962C8B-B14F-4D97-AF65-F5344CB8AC3E}">
        <p14:creationId xmlns:p14="http://schemas.microsoft.com/office/powerpoint/2010/main" val="412818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8FCD3-0DFA-419E-BAD9-93536D56F84D}"/>
              </a:ext>
            </a:extLst>
          </p:cNvPr>
          <p:cNvSpPr>
            <a:spLocks noGrp="1"/>
          </p:cNvSpPr>
          <p:nvPr>
            <p:ph type="title"/>
          </p:nvPr>
        </p:nvSpPr>
        <p:spPr>
          <a:xfrm>
            <a:off x="628650" y="365126"/>
            <a:ext cx="7886700" cy="862783"/>
          </a:xfrm>
        </p:spPr>
        <p:txBody>
          <a:bodyPr>
            <a:normAutofit/>
          </a:bodyPr>
          <a:lstStyle/>
          <a:p>
            <a:r>
              <a:rPr lang="en-US" sz="3200" b="1" dirty="0">
                <a:latin typeface="Arial" panose="020B0604020202020204" pitchFamily="34" charset="0"/>
                <a:cs typeface="Arial" panose="020B0604020202020204" pitchFamily="34" charset="0"/>
              </a:rPr>
              <a:t>Options for updating GML datasets</a:t>
            </a:r>
          </a:p>
        </p:txBody>
      </p:sp>
      <p:sp>
        <p:nvSpPr>
          <p:cNvPr id="4" name="Content Placeholder 3">
            <a:extLst>
              <a:ext uri="{FF2B5EF4-FFF2-40B4-BE49-F238E27FC236}">
                <a16:creationId xmlns:a16="http://schemas.microsoft.com/office/drawing/2014/main" id="{62F14A49-AB4B-4B16-8791-19C4BCA747D5}"/>
              </a:ext>
            </a:extLst>
          </p:cNvPr>
          <p:cNvSpPr>
            <a:spLocks noGrp="1"/>
          </p:cNvSpPr>
          <p:nvPr>
            <p:ph idx="1"/>
          </p:nvPr>
        </p:nvSpPr>
        <p:spPr>
          <a:xfrm>
            <a:off x="628650" y="1451155"/>
            <a:ext cx="7886700" cy="4627427"/>
          </a:xfrm>
        </p:spPr>
        <p:txBody>
          <a:bodyPr>
            <a:normAutofit fontScale="85000" lnSpcReduction="20000"/>
          </a:bodyPr>
          <a:lstStyle/>
          <a:p>
            <a:pPr>
              <a:lnSpc>
                <a:spcPct val="110000"/>
              </a:lnSpc>
            </a:pPr>
            <a:r>
              <a:rPr lang="en-US" dirty="0"/>
              <a:t>Attribute-level update – update delta dataset describes updates to attributes as well as instances.</a:t>
            </a:r>
          </a:p>
          <a:p>
            <a:pPr>
              <a:lnSpc>
                <a:spcPct val="110000"/>
              </a:lnSpc>
            </a:pPr>
            <a:r>
              <a:rPr lang="en-US" dirty="0"/>
              <a:t>Object-level update – update delta dataset describes updates only at the instance level.</a:t>
            </a:r>
          </a:p>
          <a:p>
            <a:pPr>
              <a:lnSpc>
                <a:spcPct val="110000"/>
              </a:lnSpc>
            </a:pPr>
            <a:r>
              <a:rPr lang="en-US" dirty="0"/>
              <a:t>Plain text update: Update with a text-based ‘patch’ utility – update is a purely text-based delta between the current and updated dataset that ignores structure and semantics.</a:t>
            </a:r>
          </a:p>
          <a:p>
            <a:pPr>
              <a:lnSpc>
                <a:spcPct val="110000"/>
              </a:lnSpc>
            </a:pPr>
            <a:r>
              <a:rPr lang="en-US" dirty="0"/>
              <a:t>XML-aware patching – update is an XML-based delta that identifies the XML item (attribute or instance) being updated.</a:t>
            </a:r>
          </a:p>
          <a:p>
            <a:pPr>
              <a:lnSpc>
                <a:spcPct val="110000"/>
              </a:lnSpc>
            </a:pPr>
            <a:r>
              <a:rPr lang="en-US" dirty="0"/>
              <a:t>Whole-dataset replacement – the entire dataset is distributed when an update is necessary.</a:t>
            </a:r>
          </a:p>
          <a:p>
            <a:pPr lvl="1">
              <a:lnSpc>
                <a:spcPct val="110000"/>
              </a:lnSpc>
            </a:pPr>
            <a:endParaRPr lang="en-US" dirty="0"/>
          </a:p>
        </p:txBody>
      </p:sp>
    </p:spTree>
    <p:extLst>
      <p:ext uri="{BB962C8B-B14F-4D97-AF65-F5344CB8AC3E}">
        <p14:creationId xmlns:p14="http://schemas.microsoft.com/office/powerpoint/2010/main" val="96766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8FCD3-0DFA-419E-BAD9-93536D56F84D}"/>
              </a:ext>
            </a:extLst>
          </p:cNvPr>
          <p:cNvSpPr>
            <a:spLocks noGrp="1"/>
          </p:cNvSpPr>
          <p:nvPr>
            <p:ph type="title"/>
          </p:nvPr>
        </p:nvSpPr>
        <p:spPr>
          <a:xfrm>
            <a:off x="628650" y="365127"/>
            <a:ext cx="7886700" cy="838834"/>
          </a:xfrm>
        </p:spPr>
        <p:txBody>
          <a:bodyPr>
            <a:normAutofit/>
          </a:bodyPr>
          <a:lstStyle/>
          <a:p>
            <a:r>
              <a:rPr lang="en-US" sz="3200" b="1" dirty="0">
                <a:latin typeface="Arial" panose="020B0604020202020204" pitchFamily="34" charset="0"/>
                <a:cs typeface="Arial" panose="020B0604020202020204" pitchFamily="34" charset="0"/>
              </a:rPr>
              <a:t>Summarized Analysis – 1</a:t>
            </a:r>
          </a:p>
        </p:txBody>
      </p:sp>
      <p:graphicFrame>
        <p:nvGraphicFramePr>
          <p:cNvPr id="4" name="Table 3">
            <a:extLst>
              <a:ext uri="{FF2B5EF4-FFF2-40B4-BE49-F238E27FC236}">
                <a16:creationId xmlns:a16="http://schemas.microsoft.com/office/drawing/2014/main" id="{1F996553-D7B9-4106-9639-A6881665E97A}"/>
              </a:ext>
            </a:extLst>
          </p:cNvPr>
          <p:cNvGraphicFramePr>
            <a:graphicFrameLocks noGrp="1"/>
          </p:cNvGraphicFramePr>
          <p:nvPr>
            <p:extLst>
              <p:ext uri="{D42A27DB-BD31-4B8C-83A1-F6EECF244321}">
                <p14:modId xmlns:p14="http://schemas.microsoft.com/office/powerpoint/2010/main" val="2761622793"/>
              </p:ext>
            </p:extLst>
          </p:nvPr>
        </p:nvGraphicFramePr>
        <p:xfrm>
          <a:off x="628650" y="1203961"/>
          <a:ext cx="7593330" cy="4390643"/>
        </p:xfrm>
        <a:graphic>
          <a:graphicData uri="http://schemas.openxmlformats.org/drawingml/2006/table">
            <a:tbl>
              <a:tblPr firstRow="1" firstCol="1" bandRow="1">
                <a:tableStyleId>{5C22544A-7EE6-4342-B048-85BDC9FD1C3A}</a:tableStyleId>
              </a:tblPr>
              <a:tblGrid>
                <a:gridCol w="1186078">
                  <a:extLst>
                    <a:ext uri="{9D8B030D-6E8A-4147-A177-3AD203B41FA5}">
                      <a16:colId xmlns:a16="http://schemas.microsoft.com/office/drawing/2014/main" val="3811841820"/>
                    </a:ext>
                  </a:extLst>
                </a:gridCol>
                <a:gridCol w="1298459">
                  <a:extLst>
                    <a:ext uri="{9D8B030D-6E8A-4147-A177-3AD203B41FA5}">
                      <a16:colId xmlns:a16="http://schemas.microsoft.com/office/drawing/2014/main" val="4086794598"/>
                    </a:ext>
                  </a:extLst>
                </a:gridCol>
                <a:gridCol w="1005356">
                  <a:extLst>
                    <a:ext uri="{9D8B030D-6E8A-4147-A177-3AD203B41FA5}">
                      <a16:colId xmlns:a16="http://schemas.microsoft.com/office/drawing/2014/main" val="3328909043"/>
                    </a:ext>
                  </a:extLst>
                </a:gridCol>
                <a:gridCol w="1284791">
                  <a:extLst>
                    <a:ext uri="{9D8B030D-6E8A-4147-A177-3AD203B41FA5}">
                      <a16:colId xmlns:a16="http://schemas.microsoft.com/office/drawing/2014/main" val="1021093575"/>
                    </a:ext>
                  </a:extLst>
                </a:gridCol>
                <a:gridCol w="1409323">
                  <a:extLst>
                    <a:ext uri="{9D8B030D-6E8A-4147-A177-3AD203B41FA5}">
                      <a16:colId xmlns:a16="http://schemas.microsoft.com/office/drawing/2014/main" val="1717504489"/>
                    </a:ext>
                  </a:extLst>
                </a:gridCol>
                <a:gridCol w="1409323">
                  <a:extLst>
                    <a:ext uri="{9D8B030D-6E8A-4147-A177-3AD203B41FA5}">
                      <a16:colId xmlns:a16="http://schemas.microsoft.com/office/drawing/2014/main" val="1195188173"/>
                    </a:ext>
                  </a:extLst>
                </a:gridCol>
              </a:tblGrid>
              <a:tr h="124967">
                <a:tc>
                  <a:txBody>
                    <a:bodyPr/>
                    <a:lstStyle/>
                    <a:p>
                      <a:pPr marL="0" marR="0">
                        <a:spcBef>
                          <a:spcPts val="0"/>
                        </a:spcBef>
                        <a:spcAft>
                          <a:spcPts val="300"/>
                        </a:spcAft>
                      </a:pPr>
                      <a:r>
                        <a:rPr lang="en-AU" sz="1200">
                          <a:effectLst/>
                        </a:rPr>
                        <a:t>Factor/Approach</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Attribute-level</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Object-level</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Text patch</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XML patch</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Whole-dataset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4188057032"/>
                  </a:ext>
                </a:extLst>
              </a:tr>
              <a:tr h="249936">
                <a:tc>
                  <a:txBody>
                    <a:bodyPr/>
                    <a:lstStyle/>
                    <a:p>
                      <a:pPr marL="0" marR="0">
                        <a:spcBef>
                          <a:spcPts val="0"/>
                        </a:spcBef>
                        <a:spcAft>
                          <a:spcPts val="300"/>
                        </a:spcAft>
                      </a:pPr>
                      <a:r>
                        <a:rPr lang="en-AU" sz="1200">
                          <a:effectLst/>
                        </a:rPr>
                        <a:t>Update detail</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Attribute, instance, spatial object, spatial primitive</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Instance, spatial object</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Line-based</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Attribute, instance, spatial object, spatial primitive</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Dataset as a whole</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970571577"/>
                  </a:ext>
                </a:extLst>
              </a:tr>
              <a:tr h="374904">
                <a:tc>
                  <a:txBody>
                    <a:bodyPr/>
                    <a:lstStyle/>
                    <a:p>
                      <a:pPr marL="0" marR="0">
                        <a:spcBef>
                          <a:spcPts val="0"/>
                        </a:spcBef>
                        <a:spcAft>
                          <a:spcPts val="300"/>
                        </a:spcAft>
                      </a:pPr>
                      <a:r>
                        <a:rPr lang="en-AU" sz="1200">
                          <a:effectLst/>
                        </a:rPr>
                        <a:t>Schema</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Modified</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Same as base dataset</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Not needed</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Special common XML schema</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Same as base dataset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3661279327"/>
                  </a:ext>
                </a:extLst>
              </a:tr>
              <a:tr h="655319">
                <a:tc>
                  <a:txBody>
                    <a:bodyPr/>
                    <a:lstStyle/>
                    <a:p>
                      <a:pPr marL="0" marR="0">
                        <a:spcBef>
                          <a:spcPts val="0"/>
                        </a:spcBef>
                        <a:spcAft>
                          <a:spcPts val="300"/>
                        </a:spcAft>
                      </a:pPr>
                      <a:r>
                        <a:rPr lang="en-AU" sz="1200">
                          <a:effectLst/>
                        </a:rPr>
                        <a:t>Robustness</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Flexible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More flexible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Least flexible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Like Attribute-level.</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Robust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938055049"/>
                  </a:ext>
                </a:extLst>
              </a:tr>
              <a:tr h="624840">
                <a:tc>
                  <a:txBody>
                    <a:bodyPr/>
                    <a:lstStyle/>
                    <a:p>
                      <a:pPr marL="0" marR="0">
                        <a:spcBef>
                          <a:spcPts val="0"/>
                        </a:spcBef>
                        <a:spcAft>
                          <a:spcPts val="300"/>
                        </a:spcAft>
                      </a:pPr>
                      <a:r>
                        <a:rPr lang="en-AU" sz="1200">
                          <a:effectLst/>
                        </a:rPr>
                        <a:t>Volume of update delta</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Low</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latin typeface="Arial Narrow" panose="020B0606020202030204" pitchFamily="34" charset="0"/>
                          <a:ea typeface="Times New Roman" panose="02020603050405020304" pitchFamily="18" charset="0"/>
                          <a:cs typeface="Times New Roman" panose="02020603050405020304" pitchFamily="18" charset="0"/>
                        </a:rPr>
                        <a:t>10 X attribute level?</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Comparable to Attribute level</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Comparable to Attribute-level</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100 X attribute level?</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960027666"/>
                  </a:ext>
                </a:extLst>
              </a:tr>
              <a:tr h="499872">
                <a:tc>
                  <a:txBody>
                    <a:bodyPr/>
                    <a:lstStyle/>
                    <a:p>
                      <a:pPr marL="0" marR="0">
                        <a:spcBef>
                          <a:spcPts val="0"/>
                        </a:spcBef>
                        <a:spcAft>
                          <a:spcPts val="300"/>
                        </a:spcAft>
                      </a:pPr>
                      <a:r>
                        <a:rPr lang="en-AU" sz="1200">
                          <a:effectLst/>
                        </a:rPr>
                        <a:t>Tools - availability</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OEMs must develop. </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OEMs must develop.</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Off-the-shelf plus custom ‘wrappers’</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Uncertain. Open source tools exist, customization may be needed.</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No special functionality</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418558788"/>
                  </a:ext>
                </a:extLst>
              </a:tr>
              <a:tr h="124967">
                <a:tc>
                  <a:txBody>
                    <a:bodyPr/>
                    <a:lstStyle/>
                    <a:p>
                      <a:pPr marL="0" marR="0">
                        <a:spcBef>
                          <a:spcPts val="0"/>
                        </a:spcBef>
                        <a:spcAft>
                          <a:spcPts val="300"/>
                        </a:spcAft>
                      </a:pPr>
                      <a:r>
                        <a:rPr lang="en-AU" sz="1200">
                          <a:effectLst/>
                        </a:rPr>
                        <a:t>Implementation effort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Highest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Low</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Low</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Moderate</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Low</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3556929424"/>
                  </a:ext>
                </a:extLst>
              </a:tr>
              <a:tr h="624840">
                <a:tc>
                  <a:txBody>
                    <a:bodyPr/>
                    <a:lstStyle/>
                    <a:p>
                      <a:pPr marL="0" marR="0">
                        <a:spcBef>
                          <a:spcPts val="0"/>
                        </a:spcBef>
                        <a:spcAft>
                          <a:spcPts val="300"/>
                        </a:spcAft>
                      </a:pPr>
                      <a:r>
                        <a:rPr lang="en-AU" sz="1200">
                          <a:effectLst/>
                        </a:rPr>
                        <a:t>Application logic</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Application logic like 8211 format.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Simpler parts of 8211 logic</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None for basic implementation. Error recovery TBD</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Simple logic for basic implementation. Error recovery TBD</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Simplest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3830146640"/>
                  </a:ext>
                </a:extLst>
              </a:tr>
              <a:tr h="281940">
                <a:tc>
                  <a:txBody>
                    <a:bodyPr/>
                    <a:lstStyle/>
                    <a:p>
                      <a:pPr marL="0" marR="0">
                        <a:spcBef>
                          <a:spcPts val="0"/>
                        </a:spcBef>
                        <a:spcAft>
                          <a:spcPts val="300"/>
                        </a:spcAft>
                      </a:pPr>
                      <a:r>
                        <a:rPr lang="en-AU" sz="1200">
                          <a:effectLst/>
                        </a:rPr>
                        <a:t>Sotware re-use</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Reusable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Reusable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Re-usable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Reusable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Reusable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674573893"/>
                  </a:ext>
                </a:extLst>
              </a:tr>
            </a:tbl>
          </a:graphicData>
        </a:graphic>
      </p:graphicFrame>
    </p:spTree>
    <p:extLst>
      <p:ext uri="{BB962C8B-B14F-4D97-AF65-F5344CB8AC3E}">
        <p14:creationId xmlns:p14="http://schemas.microsoft.com/office/powerpoint/2010/main" val="125193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8FCD3-0DFA-419E-BAD9-93536D56F84D}"/>
              </a:ext>
            </a:extLst>
          </p:cNvPr>
          <p:cNvSpPr>
            <a:spLocks noGrp="1"/>
          </p:cNvSpPr>
          <p:nvPr>
            <p:ph type="title"/>
          </p:nvPr>
        </p:nvSpPr>
        <p:spPr>
          <a:xfrm>
            <a:off x="628650" y="365127"/>
            <a:ext cx="7886700" cy="838834"/>
          </a:xfrm>
        </p:spPr>
        <p:txBody>
          <a:bodyPr>
            <a:normAutofit/>
          </a:bodyPr>
          <a:lstStyle/>
          <a:p>
            <a:r>
              <a:rPr lang="en-US" sz="3200" b="1" dirty="0">
                <a:latin typeface="Arial" panose="020B0604020202020204" pitchFamily="34" charset="0"/>
                <a:cs typeface="Arial" panose="020B0604020202020204" pitchFamily="34" charset="0"/>
              </a:rPr>
              <a:t>Summarized Analysis - 2</a:t>
            </a:r>
          </a:p>
        </p:txBody>
      </p:sp>
      <p:graphicFrame>
        <p:nvGraphicFramePr>
          <p:cNvPr id="4" name="Table 3">
            <a:extLst>
              <a:ext uri="{FF2B5EF4-FFF2-40B4-BE49-F238E27FC236}">
                <a16:creationId xmlns:a16="http://schemas.microsoft.com/office/drawing/2014/main" id="{1F996553-D7B9-4106-9639-A6881665E97A}"/>
              </a:ext>
            </a:extLst>
          </p:cNvPr>
          <p:cNvGraphicFramePr>
            <a:graphicFrameLocks noGrp="1"/>
          </p:cNvGraphicFramePr>
          <p:nvPr>
            <p:extLst>
              <p:ext uri="{D42A27DB-BD31-4B8C-83A1-F6EECF244321}">
                <p14:modId xmlns:p14="http://schemas.microsoft.com/office/powerpoint/2010/main" val="740546696"/>
              </p:ext>
            </p:extLst>
          </p:nvPr>
        </p:nvGraphicFramePr>
        <p:xfrm>
          <a:off x="628650" y="1203961"/>
          <a:ext cx="7593330" cy="4191000"/>
        </p:xfrm>
        <a:graphic>
          <a:graphicData uri="http://schemas.openxmlformats.org/drawingml/2006/table">
            <a:tbl>
              <a:tblPr firstRow="1" firstCol="1" bandRow="1">
                <a:tableStyleId>{5C22544A-7EE6-4342-B048-85BDC9FD1C3A}</a:tableStyleId>
              </a:tblPr>
              <a:tblGrid>
                <a:gridCol w="1186078">
                  <a:extLst>
                    <a:ext uri="{9D8B030D-6E8A-4147-A177-3AD203B41FA5}">
                      <a16:colId xmlns:a16="http://schemas.microsoft.com/office/drawing/2014/main" val="3811841820"/>
                    </a:ext>
                  </a:extLst>
                </a:gridCol>
                <a:gridCol w="1298459">
                  <a:extLst>
                    <a:ext uri="{9D8B030D-6E8A-4147-A177-3AD203B41FA5}">
                      <a16:colId xmlns:a16="http://schemas.microsoft.com/office/drawing/2014/main" val="4086794598"/>
                    </a:ext>
                  </a:extLst>
                </a:gridCol>
                <a:gridCol w="1005356">
                  <a:extLst>
                    <a:ext uri="{9D8B030D-6E8A-4147-A177-3AD203B41FA5}">
                      <a16:colId xmlns:a16="http://schemas.microsoft.com/office/drawing/2014/main" val="3328909043"/>
                    </a:ext>
                  </a:extLst>
                </a:gridCol>
                <a:gridCol w="1284791">
                  <a:extLst>
                    <a:ext uri="{9D8B030D-6E8A-4147-A177-3AD203B41FA5}">
                      <a16:colId xmlns:a16="http://schemas.microsoft.com/office/drawing/2014/main" val="1021093575"/>
                    </a:ext>
                  </a:extLst>
                </a:gridCol>
                <a:gridCol w="1409323">
                  <a:extLst>
                    <a:ext uri="{9D8B030D-6E8A-4147-A177-3AD203B41FA5}">
                      <a16:colId xmlns:a16="http://schemas.microsoft.com/office/drawing/2014/main" val="1717504489"/>
                    </a:ext>
                  </a:extLst>
                </a:gridCol>
                <a:gridCol w="1409323">
                  <a:extLst>
                    <a:ext uri="{9D8B030D-6E8A-4147-A177-3AD203B41FA5}">
                      <a16:colId xmlns:a16="http://schemas.microsoft.com/office/drawing/2014/main" val="1195188173"/>
                    </a:ext>
                  </a:extLst>
                </a:gridCol>
              </a:tblGrid>
              <a:tr h="124967">
                <a:tc>
                  <a:txBody>
                    <a:bodyPr/>
                    <a:lstStyle/>
                    <a:p>
                      <a:pPr marL="0" marR="0">
                        <a:spcBef>
                          <a:spcPts val="0"/>
                        </a:spcBef>
                        <a:spcAft>
                          <a:spcPts val="300"/>
                        </a:spcAft>
                      </a:pPr>
                      <a:r>
                        <a:rPr lang="en-AU" sz="1200">
                          <a:effectLst/>
                        </a:rPr>
                        <a:t>Factor/Approach</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Attribute-level</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Object-level</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Text patch</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XML patch</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a:effectLst/>
                        </a:rPr>
                        <a:t>Whole-dataset</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4188057032"/>
                  </a:ext>
                </a:extLst>
              </a:tr>
              <a:tr h="249936">
                <a:tc>
                  <a:txBody>
                    <a:bodyPr/>
                    <a:lstStyle/>
                    <a:p>
                      <a:pPr marL="0" marR="0">
                        <a:spcBef>
                          <a:spcPts val="0"/>
                        </a:spcBef>
                        <a:spcAft>
                          <a:spcPts val="300"/>
                        </a:spcAft>
                      </a:pPr>
                      <a:r>
                        <a:rPr lang="en-AU" sz="1200">
                          <a:effectLst/>
                        </a:rPr>
                        <a:t>Update tracking and object history on end-user system</a:t>
                      </a:r>
                      <a:endParaRPr lang="en-US" sz="12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More complex</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Simplest</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Most complex</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Comparable to Attribute-level</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Difficult unless a ‘dataset’ contains only a single feature.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216886442"/>
                  </a:ext>
                </a:extLst>
              </a:tr>
              <a:tr h="249936">
                <a:tc>
                  <a:txBody>
                    <a:bodyPr/>
                    <a:lstStyle/>
                    <a:p>
                      <a:pPr marL="0" marR="0">
                        <a:spcBef>
                          <a:spcPts val="0"/>
                        </a:spcBef>
                        <a:spcAft>
                          <a:spcPts val="300"/>
                        </a:spcAft>
                      </a:pPr>
                      <a:r>
                        <a:rPr lang="en-AU" sz="1000" b="1" dirty="0">
                          <a:effectLst/>
                          <a:latin typeface="Arial Narrow" panose="020B0606020202030204" pitchFamily="34" charset="0"/>
                          <a:ea typeface="Times New Roman" panose="02020603050405020304" pitchFamily="18" charset="0"/>
                          <a:cs typeface="Times New Roman" panose="02020603050405020304" pitchFamily="18" charset="0"/>
                        </a:rPr>
                        <a:t>Does updating spatial type need special treatment?</a:t>
                      </a:r>
                      <a:endParaRPr lang="en-US" sz="11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rPr>
                        <a:t>Whole primitive; updating single coordinate more complex</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As object; update to single coordinate more complex</a:t>
                      </a:r>
                    </a:p>
                  </a:txBody>
                  <a:tcPr marL="48953" marR="48953" marT="0" marB="0"/>
                </a:tc>
                <a:tc>
                  <a:txBody>
                    <a:bodyPr/>
                    <a:lstStyle/>
                    <a:p>
                      <a:pPr marL="0" marR="0">
                        <a:spcBef>
                          <a:spcPts val="0"/>
                        </a:spcBef>
                        <a:spcAft>
                          <a:spcPts val="300"/>
                        </a:spcAft>
                      </a:pPr>
                      <a:r>
                        <a:rPr lang="en-AU" sz="1200" dirty="0">
                          <a:effectLst/>
                          <a:latin typeface="Arial Narrow" panose="020B0606020202030204" pitchFamily="34" charset="0"/>
                          <a:ea typeface="Times New Roman" panose="02020603050405020304" pitchFamily="18" charset="0"/>
                          <a:cs typeface="Times New Roman" panose="02020603050405020304" pitchFamily="18" charset="0"/>
                        </a:rPr>
                        <a:t>Depends on text structure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As object; update to single coordinate more complex</a:t>
                      </a:r>
                    </a:p>
                  </a:txBody>
                  <a:tcPr marL="48953" marR="48953" marT="0" marB="0"/>
                </a:tc>
                <a:tc>
                  <a:txBody>
                    <a:bodyPr/>
                    <a:lstStyle/>
                    <a:p>
                      <a:pPr marL="0" marR="0">
                        <a:spcBef>
                          <a:spcPts val="0"/>
                        </a:spcBef>
                        <a:spcAft>
                          <a:spcPts val="300"/>
                        </a:spcAft>
                      </a:pPr>
                      <a:r>
                        <a:rPr lang="en-AU" sz="1200" dirty="0">
                          <a:effectLst/>
                        </a:rPr>
                        <a:t>No special treatment</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2970571577"/>
                  </a:ext>
                </a:extLst>
              </a:tr>
              <a:tr h="374904">
                <a:tc>
                  <a:txBody>
                    <a:bodyPr/>
                    <a:lstStyle/>
                    <a:p>
                      <a:pPr marL="0" marR="0">
                        <a:spcBef>
                          <a:spcPts val="0"/>
                        </a:spcBef>
                        <a:spcAft>
                          <a:spcPts val="300"/>
                        </a:spcAft>
                      </a:pPr>
                      <a:r>
                        <a:rPr lang="en-AU" sz="1000" b="1" dirty="0">
                          <a:effectLst/>
                          <a:latin typeface="Arial Narrow" panose="020B0606020202030204" pitchFamily="34" charset="0"/>
                          <a:ea typeface="Times New Roman" panose="02020603050405020304" pitchFamily="18" charset="0"/>
                          <a:cs typeface="Times New Roman" panose="02020603050405020304" pitchFamily="18" charset="0"/>
                        </a:rPr>
                        <a:t>Previous version requirements – producer &amp; end-user</a:t>
                      </a:r>
                      <a:endParaRPr lang="en-US" sz="11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Minimal</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a:effectLst/>
                          <a:latin typeface="+mn-lt"/>
                          <a:ea typeface="Times New Roman" panose="02020603050405020304" pitchFamily="18" charset="0"/>
                          <a:cs typeface="Times New Roman" panose="02020603050405020304" pitchFamily="18" charset="0"/>
                        </a:rPr>
                        <a:t>Minimal</a:t>
                      </a:r>
                      <a:endParaRPr lang="en-US" sz="12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Previous version needed</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Minimal</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Not needed</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1279327"/>
                  </a:ext>
                </a:extLst>
              </a:tr>
              <a:tr h="624840">
                <a:tc>
                  <a:txBody>
                    <a:bodyPr/>
                    <a:lstStyle/>
                    <a:p>
                      <a:pPr marL="0" marR="0">
                        <a:spcBef>
                          <a:spcPts val="0"/>
                        </a:spcBef>
                        <a:spcAft>
                          <a:spcPts val="300"/>
                        </a:spcAft>
                      </a:pPr>
                      <a:r>
                        <a:rPr lang="en-AU" sz="1000" b="1" dirty="0">
                          <a:effectLst/>
                          <a:latin typeface="Arial Narrow" panose="020B0606020202030204" pitchFamily="34" charset="0"/>
                          <a:ea typeface="Times New Roman" panose="02020603050405020304" pitchFamily="18" charset="0"/>
                          <a:cs typeface="Times New Roman" panose="02020603050405020304" pitchFamily="18" charset="0"/>
                        </a:rPr>
                        <a:t>Transfer format</a:t>
                      </a:r>
                      <a:endParaRPr lang="en-US" sz="11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rPr>
                        <a:t>File</a:t>
                      </a:r>
                    </a:p>
                    <a:p>
                      <a:pPr marL="0" marR="0">
                        <a:spcBef>
                          <a:spcPts val="0"/>
                        </a:spcBef>
                        <a:spcAft>
                          <a:spcPts val="300"/>
                        </a:spcAft>
                      </a:pPr>
                      <a:r>
                        <a:rPr lang="en-AU" sz="1200" dirty="0">
                          <a:effectLst/>
                          <a:latin typeface="Arial Narrow" panose="020B0606020202030204" pitchFamily="34" charset="0"/>
                          <a:ea typeface="Times New Roman" panose="02020603050405020304" pitchFamily="18" charset="0"/>
                          <a:cs typeface="Times New Roman" panose="02020603050405020304" pitchFamily="18" charset="0"/>
                        </a:rPr>
                        <a:t>Compatible with web services</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latin typeface="Arial Narrow" panose="020B0606020202030204" pitchFamily="34" charset="0"/>
                          <a:ea typeface="Times New Roman" panose="02020603050405020304" pitchFamily="18" charset="0"/>
                          <a:cs typeface="Times New Roman" panose="02020603050405020304" pitchFamily="18" charset="0"/>
                        </a:rPr>
                        <a:t>File</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1200" dirty="0">
                          <a:effectLst/>
                          <a:latin typeface="Arial Narrow" panose="020B0606020202030204" pitchFamily="34" charset="0"/>
                          <a:ea typeface="Times New Roman" panose="02020603050405020304" pitchFamily="18" charset="0"/>
                          <a:cs typeface="Times New Roman" panose="02020603050405020304" pitchFamily="18" charset="0"/>
                        </a:rPr>
                        <a:t>Compatible with web services</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File</a:t>
                      </a:r>
                    </a:p>
                    <a:p>
                      <a:pPr marL="0" marR="0">
                        <a:spcBef>
                          <a:spcPts val="0"/>
                        </a:spcBef>
                        <a:spcAft>
                          <a:spcPts val="300"/>
                        </a:spcAft>
                      </a:pPr>
                      <a:r>
                        <a:rPr lang="en-AU" sz="1200" dirty="0">
                          <a:effectLst/>
                          <a:latin typeface="Arial Narrow" panose="020B0606020202030204" pitchFamily="34" charset="0"/>
                          <a:ea typeface="Times New Roman" panose="02020603050405020304" pitchFamily="18" charset="0"/>
                          <a:cs typeface="Times New Roman" panose="02020603050405020304" pitchFamily="18" charset="0"/>
                        </a:rPr>
                        <a:t>Not compatible with web services</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File</a:t>
                      </a:r>
                    </a:p>
                    <a:p>
                      <a:pPr marL="0" marR="0">
                        <a:spcBef>
                          <a:spcPts val="0"/>
                        </a:spcBef>
                        <a:spcAft>
                          <a:spcPts val="300"/>
                        </a:spcAft>
                      </a:pPr>
                      <a:r>
                        <a:rPr lang="en-AU" sz="1200" dirty="0">
                          <a:effectLst/>
                          <a:latin typeface="Arial Narrow" panose="020B0606020202030204" pitchFamily="34" charset="0"/>
                          <a:ea typeface="Times New Roman" panose="02020603050405020304" pitchFamily="18" charset="0"/>
                          <a:cs typeface="Times New Roman" panose="02020603050405020304" pitchFamily="18" charset="0"/>
                        </a:rPr>
                        <a:t>Low compatibility with web services.</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As for base dataset</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1960027666"/>
                  </a:ext>
                </a:extLst>
              </a:tr>
              <a:tr h="499872">
                <a:tc>
                  <a:txBody>
                    <a:bodyPr/>
                    <a:lstStyle/>
                    <a:p>
                      <a:pPr marL="0" marR="0">
                        <a:spcBef>
                          <a:spcPts val="0"/>
                        </a:spcBef>
                        <a:spcAft>
                          <a:spcPts val="300"/>
                        </a:spcAft>
                      </a:pPr>
                      <a:r>
                        <a:rPr lang="en-AU" sz="1000" b="1">
                          <a:effectLst/>
                          <a:latin typeface="Arial Narrow" panose="020B0606020202030204" pitchFamily="34" charset="0"/>
                          <a:ea typeface="Times New Roman" panose="02020603050405020304" pitchFamily="18" charset="0"/>
                          <a:cs typeface="Times New Roman" panose="02020603050405020304" pitchFamily="18" charset="0"/>
                        </a:rPr>
                        <a:t>Data product types</a:t>
                      </a:r>
                      <a:endParaRPr lang="en-US" sz="11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rPr>
                        <a:t>Vector and/or info type</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1200" b="0" i="0" u="none" strike="noStrike" kern="1200" cap="none" spc="0" normalizeH="0" baseline="0" noProof="0">
                          <a:ln>
                            <a:noFill/>
                          </a:ln>
                          <a:solidFill>
                            <a:prstClr val="black"/>
                          </a:solidFill>
                          <a:effectLst/>
                          <a:uLnTx/>
                          <a:uFillTx/>
                          <a:latin typeface="Calibri" panose="020F0502020204030204"/>
                          <a:ea typeface="+mn-ea"/>
                          <a:cs typeface="+mn-cs"/>
                        </a:rPr>
                        <a:t>Vector and/or info type</a:t>
                      </a:r>
                      <a:endParaRPr kumimoji="0" lang="en-US" sz="1200" b="0" i="0" u="none" strike="noStrike" kern="1200" cap="none" spc="0" normalizeH="0" baseline="0" noProof="0" dirty="0">
                        <a:ln>
                          <a:noFill/>
                        </a:ln>
                        <a:solidFill>
                          <a:prstClr val="black"/>
                        </a:solidFill>
                        <a:effectLst/>
                        <a:uLnTx/>
                        <a:uFillTx/>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1200" b="0" i="0" u="none" strike="noStrike" kern="1200" cap="none" spc="0" normalizeH="0" baseline="0" noProof="0">
                          <a:ln>
                            <a:noFill/>
                          </a:ln>
                          <a:solidFill>
                            <a:prstClr val="black"/>
                          </a:solidFill>
                          <a:effectLst/>
                          <a:uLnTx/>
                          <a:uFillTx/>
                          <a:latin typeface="Calibri" panose="020F0502020204030204"/>
                          <a:ea typeface="+mn-ea"/>
                          <a:cs typeface="+mn-cs"/>
                        </a:rPr>
                        <a:t>Vector and/or info type</a:t>
                      </a:r>
                      <a:endParaRPr kumimoji="0" lang="en-US" sz="1200" b="0" i="0" u="none" strike="noStrike" kern="1200" cap="none" spc="0" normalizeH="0" baseline="0" noProof="0" dirty="0">
                        <a:ln>
                          <a:noFill/>
                        </a:ln>
                        <a:solidFill>
                          <a:prstClr val="black"/>
                        </a:solidFill>
                        <a:effectLst/>
                        <a:uLnTx/>
                        <a:uFillTx/>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Vector and/or info type</a:t>
                      </a:r>
                      <a:endParaRPr kumimoji="0" lang="en-US" sz="1200" b="0" i="0" u="none" strike="noStrike" kern="1200" cap="none" spc="0" normalizeH="0" baseline="0" noProof="0" dirty="0">
                        <a:ln>
                          <a:noFill/>
                        </a:ln>
                        <a:solidFill>
                          <a:prstClr val="black"/>
                        </a:solidFill>
                        <a:effectLst/>
                        <a:uLnTx/>
                        <a:uFillTx/>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tc>
                  <a:txBody>
                    <a:bodyPr/>
                    <a:lstStyle/>
                    <a:p>
                      <a:pPr marL="0" marR="0">
                        <a:spcBef>
                          <a:spcPts val="0"/>
                        </a:spcBef>
                        <a:spcAft>
                          <a:spcPts val="300"/>
                        </a:spcAft>
                      </a:pPr>
                      <a:r>
                        <a:rPr lang="en-AU" sz="1200" dirty="0">
                          <a:effectLst/>
                        </a:rPr>
                        <a:t>Vector and/or info type and imagery, etc.</a:t>
                      </a:r>
                      <a:endParaRPr lang="en-US" sz="12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48953" marR="48953" marT="0" marB="0"/>
                </a:tc>
                <a:extLst>
                  <a:ext uri="{0D108BD9-81ED-4DB2-BD59-A6C34878D82A}">
                    <a16:rowId xmlns:a16="http://schemas.microsoft.com/office/drawing/2014/main" val="418558788"/>
                  </a:ext>
                </a:extLst>
              </a:tr>
              <a:tr h="124967">
                <a:tc>
                  <a:txBody>
                    <a:bodyPr/>
                    <a:lstStyle/>
                    <a:p>
                      <a:pPr marL="0" marR="0">
                        <a:spcBef>
                          <a:spcPts val="0"/>
                        </a:spcBef>
                        <a:spcAft>
                          <a:spcPts val="300"/>
                        </a:spcAft>
                      </a:pPr>
                      <a:r>
                        <a:rPr lang="en-AU" sz="1000" b="1">
                          <a:effectLst/>
                          <a:latin typeface="Arial Narrow" panose="020B0606020202030204" pitchFamily="34" charset="0"/>
                          <a:ea typeface="Times New Roman" panose="02020603050405020304" pitchFamily="18" charset="0"/>
                          <a:cs typeface="Times New Roman" panose="02020603050405020304" pitchFamily="18" charset="0"/>
                        </a:rPr>
                        <a:t>Compatibility with GML 3.2.1</a:t>
                      </a:r>
                      <a:endParaRPr lang="en-US" sz="11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Possible</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a:effectLst/>
                          <a:latin typeface="+mn-lt"/>
                          <a:ea typeface="Times New Roman" panose="02020603050405020304" pitchFamily="18" charset="0"/>
                          <a:cs typeface="Times New Roman" panose="02020603050405020304" pitchFamily="18" charset="0"/>
                        </a:rPr>
                        <a:t>Yes</a:t>
                      </a:r>
                      <a:endParaRPr lang="en-US" sz="12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Yes - ignores GML altogether.</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Yes – update format is non-GML can reference items in any GML file.</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AU" sz="1200" dirty="0">
                          <a:effectLst/>
                          <a:latin typeface="+mn-lt"/>
                          <a:ea typeface="Times New Roman" panose="02020603050405020304" pitchFamily="18" charset="0"/>
                          <a:cs typeface="Times New Roman" panose="02020603050405020304" pitchFamily="18" charset="0"/>
                        </a:rPr>
                        <a:t>Yes</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6929424"/>
                  </a:ext>
                </a:extLst>
              </a:tr>
            </a:tbl>
          </a:graphicData>
        </a:graphic>
      </p:graphicFrame>
      <p:sp>
        <p:nvSpPr>
          <p:cNvPr id="2" name="TextBox 1">
            <a:extLst>
              <a:ext uri="{FF2B5EF4-FFF2-40B4-BE49-F238E27FC236}">
                <a16:creationId xmlns:a16="http://schemas.microsoft.com/office/drawing/2014/main" id="{DA7AFEAA-9D97-4526-93AC-0910BB6C3984}"/>
              </a:ext>
            </a:extLst>
          </p:cNvPr>
          <p:cNvSpPr txBox="1"/>
          <p:nvPr/>
        </p:nvSpPr>
        <p:spPr>
          <a:xfrm>
            <a:off x="733425" y="5715000"/>
            <a:ext cx="5838393" cy="369332"/>
          </a:xfrm>
          <a:prstGeom prst="rect">
            <a:avLst/>
          </a:prstGeom>
          <a:noFill/>
        </p:spPr>
        <p:txBody>
          <a:bodyPr wrap="none" rtlCol="0">
            <a:spAutoFit/>
          </a:bodyPr>
          <a:lstStyle/>
          <a:p>
            <a:r>
              <a:rPr lang="en-US" dirty="0"/>
              <a:t>A more detailed version of this table is included in the paper.</a:t>
            </a:r>
          </a:p>
        </p:txBody>
      </p:sp>
    </p:spTree>
    <p:extLst>
      <p:ext uri="{BB962C8B-B14F-4D97-AF65-F5344CB8AC3E}">
        <p14:creationId xmlns:p14="http://schemas.microsoft.com/office/powerpoint/2010/main" val="37572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8FCD3-0DFA-419E-BAD9-93536D56F84D}"/>
              </a:ext>
            </a:extLst>
          </p:cNvPr>
          <p:cNvSpPr>
            <a:spLocks noGrp="1"/>
          </p:cNvSpPr>
          <p:nvPr>
            <p:ph type="title"/>
          </p:nvPr>
        </p:nvSpPr>
        <p:spPr>
          <a:xfrm>
            <a:off x="628650" y="365126"/>
            <a:ext cx="7886700" cy="862783"/>
          </a:xfrm>
        </p:spPr>
        <p:txBody>
          <a:bodyPr>
            <a:normAutofit/>
          </a:bodyPr>
          <a:lstStyle/>
          <a:p>
            <a:r>
              <a:rPr lang="en-US" sz="3200" b="1" dirty="0">
                <a:latin typeface="Arial" panose="020B0604020202020204" pitchFamily="34" charset="0"/>
                <a:cs typeface="Arial" panose="020B0604020202020204" pitchFamily="34" charset="0"/>
              </a:rPr>
              <a:t>Recommended methods</a:t>
            </a:r>
          </a:p>
        </p:txBody>
      </p:sp>
      <p:sp>
        <p:nvSpPr>
          <p:cNvPr id="4" name="Content Placeholder 3">
            <a:extLst>
              <a:ext uri="{FF2B5EF4-FFF2-40B4-BE49-F238E27FC236}">
                <a16:creationId xmlns:a16="http://schemas.microsoft.com/office/drawing/2014/main" id="{62F14A49-AB4B-4B16-8791-19C4BCA747D5}"/>
              </a:ext>
            </a:extLst>
          </p:cNvPr>
          <p:cNvSpPr>
            <a:spLocks noGrp="1"/>
          </p:cNvSpPr>
          <p:nvPr>
            <p:ph idx="1"/>
          </p:nvPr>
        </p:nvSpPr>
        <p:spPr>
          <a:xfrm>
            <a:off x="628650" y="1451155"/>
            <a:ext cx="7886700" cy="4627427"/>
          </a:xfrm>
        </p:spPr>
        <p:txBody>
          <a:bodyPr>
            <a:normAutofit fontScale="92500" lnSpcReduction="10000"/>
          </a:bodyPr>
          <a:lstStyle/>
          <a:p>
            <a:r>
              <a:rPr lang="en-US" dirty="0"/>
              <a:t>Object-level updating for products based on discrete features or information types, with two caveats:</a:t>
            </a:r>
          </a:p>
          <a:p>
            <a:pPr lvl="1"/>
            <a:r>
              <a:rPr lang="en-US" dirty="0"/>
              <a:t>Products where datasets are very small will generally need only whole-dataset methods; and</a:t>
            </a:r>
          </a:p>
          <a:p>
            <a:pPr lvl="1"/>
            <a:r>
              <a:rPr lang="en-US" dirty="0"/>
              <a:t>Data or coordinate collections or sequences will need special treatment (e.g., functionality extensions to locate coordinates by their positions in the sequence) in order to reduce the average data volume of updates.</a:t>
            </a:r>
          </a:p>
          <a:p>
            <a:r>
              <a:rPr lang="en-US" dirty="0"/>
              <a:t>Whole-dataset updating for imagery, gridded data, etc., with the caveat below:</a:t>
            </a:r>
          </a:p>
          <a:p>
            <a:pPr lvl="1"/>
            <a:r>
              <a:rPr lang="en-US" dirty="0"/>
              <a:t>Methods for updating parts of gridded or pointset data in other formats should be adapted to GML encodings.</a:t>
            </a:r>
          </a:p>
          <a:p>
            <a:r>
              <a:rPr lang="en-US" dirty="0"/>
              <a:t>Specific products may have exceptional circumstances</a:t>
            </a:r>
          </a:p>
        </p:txBody>
      </p:sp>
    </p:spTree>
    <p:extLst>
      <p:ext uri="{BB962C8B-B14F-4D97-AF65-F5344CB8AC3E}">
        <p14:creationId xmlns:p14="http://schemas.microsoft.com/office/powerpoint/2010/main" val="311901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8FCD3-0DFA-419E-BAD9-93536D56F84D}"/>
              </a:ext>
            </a:extLst>
          </p:cNvPr>
          <p:cNvSpPr>
            <a:spLocks noGrp="1"/>
          </p:cNvSpPr>
          <p:nvPr>
            <p:ph type="title"/>
          </p:nvPr>
        </p:nvSpPr>
        <p:spPr>
          <a:xfrm>
            <a:off x="628650" y="365126"/>
            <a:ext cx="7886700" cy="862783"/>
          </a:xfrm>
        </p:spPr>
        <p:txBody>
          <a:bodyPr>
            <a:normAutofit/>
          </a:bodyPr>
          <a:lstStyle/>
          <a:p>
            <a:r>
              <a:rPr lang="en-US" sz="3200" b="1" dirty="0">
                <a:latin typeface="Arial" panose="020B0604020202020204" pitchFamily="34" charset="0"/>
                <a:cs typeface="Arial" panose="020B0604020202020204" pitchFamily="34" charset="0"/>
              </a:rPr>
              <a:t>Details</a:t>
            </a:r>
          </a:p>
        </p:txBody>
      </p:sp>
      <p:sp>
        <p:nvSpPr>
          <p:cNvPr id="4" name="Content Placeholder 3">
            <a:extLst>
              <a:ext uri="{FF2B5EF4-FFF2-40B4-BE49-F238E27FC236}">
                <a16:creationId xmlns:a16="http://schemas.microsoft.com/office/drawing/2014/main" id="{62F14A49-AB4B-4B16-8791-19C4BCA747D5}"/>
              </a:ext>
            </a:extLst>
          </p:cNvPr>
          <p:cNvSpPr>
            <a:spLocks noGrp="1"/>
          </p:cNvSpPr>
          <p:nvPr>
            <p:ph idx="1"/>
          </p:nvPr>
        </p:nvSpPr>
        <p:spPr>
          <a:xfrm>
            <a:off x="628650" y="1451155"/>
            <a:ext cx="7886700" cy="4627427"/>
          </a:xfrm>
        </p:spPr>
        <p:txBody>
          <a:bodyPr>
            <a:normAutofit fontScale="92500" lnSpcReduction="20000"/>
          </a:bodyPr>
          <a:lstStyle/>
          <a:p>
            <a:r>
              <a:rPr lang="en-US" dirty="0"/>
              <a:t>Specific details for adding whole-object update formats to a product specification are described in the paper (pages 5-10). For example:</a:t>
            </a:r>
          </a:p>
          <a:p>
            <a:pPr lvl="1"/>
            <a:r>
              <a:rPr lang="en-US" dirty="0"/>
              <a:t>Feature ID and </a:t>
            </a:r>
            <a:r>
              <a:rPr lang="en-US" dirty="0" err="1"/>
              <a:t>gml:id</a:t>
            </a:r>
            <a:r>
              <a:rPr lang="en-US" dirty="0"/>
              <a:t> of updated feature must be the same as the original.</a:t>
            </a:r>
          </a:p>
          <a:p>
            <a:pPr lvl="1"/>
            <a:r>
              <a:rPr lang="en-US" dirty="0"/>
              <a:t>Versioning of features – add equivalent of RVER in S-100 GML profile.</a:t>
            </a:r>
          </a:p>
          <a:p>
            <a:pPr lvl="1"/>
            <a:r>
              <a:rPr lang="en-US" dirty="0"/>
              <a:t>Deletions – use </a:t>
            </a:r>
            <a:r>
              <a:rPr lang="en-US" i="1" dirty="0" err="1"/>
              <a:t>fixedDateRange</a:t>
            </a:r>
            <a:r>
              <a:rPr lang="en-US" dirty="0"/>
              <a:t> attribute.</a:t>
            </a:r>
          </a:p>
          <a:p>
            <a:pPr lvl="1"/>
            <a:r>
              <a:rPr lang="en-US" dirty="0"/>
              <a:t>Loading requires all previous updates to be available (or applied).</a:t>
            </a:r>
          </a:p>
          <a:p>
            <a:pPr lvl="1"/>
            <a:r>
              <a:rPr lang="en-US" dirty="0"/>
              <a:t>Cancelling datasets – update with edition # = 0.</a:t>
            </a:r>
          </a:p>
          <a:p>
            <a:pPr lvl="1"/>
            <a:r>
              <a:rPr lang="en-US" dirty="0"/>
              <a:t>Update cannot change data coverage.</a:t>
            </a:r>
          </a:p>
          <a:p>
            <a:pPr lvl="1"/>
            <a:r>
              <a:rPr lang="en-US" dirty="0"/>
              <a:t>Validation checks for (1) updates in isolation and (2) datasets after updating.</a:t>
            </a:r>
          </a:p>
          <a:p>
            <a:pPr lvl="1"/>
            <a:r>
              <a:rPr lang="en-US" dirty="0"/>
              <a:t>Metadata for update datasets.</a:t>
            </a:r>
          </a:p>
          <a:p>
            <a:pPr lvl="1"/>
            <a:endParaRPr lang="en-US" dirty="0"/>
          </a:p>
          <a:p>
            <a:endParaRPr lang="en-US" dirty="0"/>
          </a:p>
        </p:txBody>
      </p:sp>
    </p:spTree>
    <p:extLst>
      <p:ext uri="{BB962C8B-B14F-4D97-AF65-F5344CB8AC3E}">
        <p14:creationId xmlns:p14="http://schemas.microsoft.com/office/powerpoint/2010/main" val="427181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8FCD3-0DFA-419E-BAD9-93536D56F84D}"/>
              </a:ext>
            </a:extLst>
          </p:cNvPr>
          <p:cNvSpPr>
            <a:spLocks noGrp="1"/>
          </p:cNvSpPr>
          <p:nvPr>
            <p:ph type="title"/>
          </p:nvPr>
        </p:nvSpPr>
        <p:spPr>
          <a:xfrm>
            <a:off x="628650" y="365126"/>
            <a:ext cx="7886700" cy="862783"/>
          </a:xfrm>
        </p:spPr>
        <p:txBody>
          <a:bodyPr>
            <a:normAutofit/>
          </a:bodyPr>
          <a:lstStyle/>
          <a:p>
            <a:r>
              <a:rPr lang="en-US" sz="3200" b="1" dirty="0">
                <a:latin typeface="Arial" panose="020B0604020202020204" pitchFamily="34" charset="0"/>
                <a:cs typeface="Arial" panose="020B0604020202020204" pitchFamily="34" charset="0"/>
              </a:rPr>
              <a:t>Conclusion</a:t>
            </a:r>
          </a:p>
        </p:txBody>
      </p:sp>
      <p:sp>
        <p:nvSpPr>
          <p:cNvPr id="4" name="Content Placeholder 3">
            <a:extLst>
              <a:ext uri="{FF2B5EF4-FFF2-40B4-BE49-F238E27FC236}">
                <a16:creationId xmlns:a16="http://schemas.microsoft.com/office/drawing/2014/main" id="{62F14A49-AB4B-4B16-8791-19C4BCA747D5}"/>
              </a:ext>
            </a:extLst>
          </p:cNvPr>
          <p:cNvSpPr>
            <a:spLocks noGrp="1"/>
          </p:cNvSpPr>
          <p:nvPr>
            <p:ph idx="1"/>
          </p:nvPr>
        </p:nvSpPr>
        <p:spPr>
          <a:xfrm>
            <a:off x="628650" y="1451155"/>
            <a:ext cx="7886700" cy="4627427"/>
          </a:xfrm>
        </p:spPr>
        <p:txBody>
          <a:bodyPr>
            <a:normAutofit lnSpcReduction="10000"/>
          </a:bodyPr>
          <a:lstStyle/>
          <a:p>
            <a:r>
              <a:rPr lang="en-US" dirty="0"/>
              <a:t>The ‘whole-object’ approach is a reasonable compromise between the various factors for most discrete-feature vector datasets.</a:t>
            </a:r>
          </a:p>
          <a:p>
            <a:r>
              <a:rPr lang="en-US" dirty="0"/>
              <a:t>Specific data products might have special circumstances which dictate a different approach.</a:t>
            </a:r>
          </a:p>
          <a:p>
            <a:r>
              <a:rPr lang="en-US" dirty="0"/>
              <a:t>Suggested next steps:</a:t>
            </a:r>
          </a:p>
          <a:p>
            <a:pPr lvl="1"/>
            <a:r>
              <a:rPr lang="en-US" dirty="0"/>
              <a:t>Evaluate the most promising approaches.</a:t>
            </a:r>
          </a:p>
          <a:p>
            <a:pPr lvl="1"/>
            <a:r>
              <a:rPr lang="en-US" dirty="0"/>
              <a:t>Develop specifications, rules, or guidelines about update dataset format, processing, and management, for eventual incorporation into S-100.</a:t>
            </a:r>
          </a:p>
          <a:p>
            <a:pPr lvl="1"/>
            <a:r>
              <a:rPr lang="en-US" dirty="0"/>
              <a:t>Develop supporting guidance for authors of product specifications and implementers.</a:t>
            </a:r>
          </a:p>
          <a:p>
            <a:pPr lvl="1"/>
            <a:endParaRPr lang="en-US" dirty="0"/>
          </a:p>
          <a:p>
            <a:endParaRPr lang="en-US" dirty="0"/>
          </a:p>
        </p:txBody>
      </p:sp>
    </p:spTree>
    <p:extLst>
      <p:ext uri="{BB962C8B-B14F-4D97-AF65-F5344CB8AC3E}">
        <p14:creationId xmlns:p14="http://schemas.microsoft.com/office/powerpoint/2010/main" val="1242650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889</Words>
  <Application>Microsoft Office PowerPoint</Application>
  <PresentationFormat>On-screen Show (4:3)</PresentationFormat>
  <Paragraphs>152</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Narrow</vt:lpstr>
      <vt:lpstr>Calibri</vt:lpstr>
      <vt:lpstr>Calibri Light</vt:lpstr>
      <vt:lpstr>Courier New</vt:lpstr>
      <vt:lpstr>Times New Roman</vt:lpstr>
      <vt:lpstr>Office Theme</vt:lpstr>
      <vt:lpstr>Updating GML datasets   S-100 WG TSM5 19-21 September 2017 </vt:lpstr>
      <vt:lpstr>Introduction</vt:lpstr>
      <vt:lpstr>Options for updating GML datasets</vt:lpstr>
      <vt:lpstr>Summarized Analysis – 1</vt:lpstr>
      <vt:lpstr>Summarized Analysis - 2</vt:lpstr>
      <vt:lpstr>Recommended methods</vt:lpstr>
      <vt:lpstr>Details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Extensions to S-100 3.0.0 Spatial Types</dc:title>
  <dc:creator>Raphael Malyankar</dc:creator>
  <cp:lastModifiedBy>Raphael Malyankar</cp:lastModifiedBy>
  <cp:revision>28</cp:revision>
  <dcterms:created xsi:type="dcterms:W3CDTF">2017-09-15T05:02:34Z</dcterms:created>
  <dcterms:modified xsi:type="dcterms:W3CDTF">2017-09-17T09:19:02Z</dcterms:modified>
</cp:coreProperties>
</file>