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61" r:id="rId4"/>
    <p:sldId id="271" r:id="rId5"/>
    <p:sldId id="269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BA522AA1-2C25-40EC-B4B3-68724C99F76A}">
          <p14:sldIdLst>
            <p14:sldId id="256"/>
            <p14:sldId id="261"/>
            <p14:sldId id="271"/>
            <p14:sldId id="269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2832" autoAdjust="0"/>
  </p:normalViewPr>
  <p:slideViewPr>
    <p:cSldViewPr snapToGrid="0">
      <p:cViewPr varScale="1">
        <p:scale>
          <a:sx n="60" d="100"/>
          <a:sy n="60" d="100"/>
        </p:scale>
        <p:origin x="14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D6D1E-C74E-4E2B-8812-54227A6734F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19AF0-5F64-4A42-9781-4312A7E5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8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proposals accepted at S-100 WG2 are described in the SPAWAR proposals for the WG2 meeting and the S-100 WG2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interoperabilityCatalogue</a:t>
            </a:r>
            <a:r>
              <a:rPr lang="en-US" dirty="0"/>
              <a:t>’ has been added to S100_CatalogueScope (see next slide) but otherwise this diagram is just the accepted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2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S100 WG2 accepted a proposal to remove “other” from S100_DataFormat. That leaves nothing to describe interoperability information which is not in GML, HDF5, or ISO 8211 format.</a:t>
            </a:r>
          </a:p>
          <a:p>
            <a:r>
              <a:rPr lang="en-US" dirty="0"/>
              <a:t>2) Some data products e.g., S-122 (Marine protected areas), S-123 (Marine radio services), S-412 (Weather overlay),  etc., do not have depth, elevation or height thematic attributes and therefore vertical datum and sounding datum are not relevant to those datasets.</a:t>
            </a:r>
          </a:p>
          <a:p>
            <a:r>
              <a:rPr lang="en-US" dirty="0"/>
              <a:t>3) Deriving from S-122: </a:t>
            </a:r>
            <a:r>
              <a:rPr lang="en-US" dirty="0" err="1"/>
              <a:t>MetadataFileIdentifier</a:t>
            </a:r>
            <a:r>
              <a:rPr lang="en-US" dirty="0"/>
              <a:t> and the other elements proposed to be added describe the metadata resource itself. The names, types and multiplicities are:</a:t>
            </a:r>
          </a:p>
          <a:p>
            <a:pPr lvl="1"/>
            <a:r>
              <a:rPr lang="en-US" dirty="0" err="1"/>
              <a:t>metadataFileIdentifier</a:t>
            </a:r>
            <a:r>
              <a:rPr lang="en-US" dirty="0"/>
              <a:t> 	1	</a:t>
            </a:r>
            <a:r>
              <a:rPr lang="en-US" dirty="0" err="1"/>
              <a:t>CharacterString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metadataPointOfContact</a:t>
            </a:r>
            <a:r>
              <a:rPr lang="en-US" dirty="0"/>
              <a:t> 1	</a:t>
            </a:r>
            <a:r>
              <a:rPr lang="en-US" dirty="0" err="1"/>
              <a:t>CI_ResponsibleParty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metadataDateStamp</a:t>
            </a:r>
            <a:r>
              <a:rPr lang="en-US" dirty="0"/>
              <a:t> 	1	Date </a:t>
            </a:r>
          </a:p>
          <a:p>
            <a:pPr lvl="1"/>
            <a:r>
              <a:rPr lang="en-US" dirty="0" err="1"/>
              <a:t>metadataLanguage</a:t>
            </a:r>
            <a:r>
              <a:rPr lang="en-US" dirty="0"/>
              <a:t> 	1..*	</a:t>
            </a:r>
            <a:r>
              <a:rPr lang="en-US" dirty="0" err="1"/>
              <a:t>CharacterString</a:t>
            </a:r>
            <a:endParaRPr lang="en-US" dirty="0"/>
          </a:p>
          <a:p>
            <a:r>
              <a:rPr lang="en-US" dirty="0"/>
              <a:t>4) A new literal in S100_CatalogueScope is needed for interoperability catalogues.</a:t>
            </a:r>
          </a:p>
          <a:p>
            <a:r>
              <a:rPr lang="en-US" dirty="0"/>
              <a:t>Proposed literal: </a:t>
            </a:r>
            <a:r>
              <a:rPr lang="en-US" dirty="0" err="1"/>
              <a:t>interoperabilityCatalogue</a:t>
            </a:r>
            <a:endParaRPr lang="en-US" dirty="0"/>
          </a:p>
          <a:p>
            <a:r>
              <a:rPr lang="en-US" dirty="0"/>
              <a:t>Definition: “S-100 interoperability information” </a:t>
            </a:r>
          </a:p>
          <a:p>
            <a:r>
              <a:rPr lang="en-US" dirty="0"/>
              <a:t>5)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enumerations S100_DigitalSignature, S100_ProtectionScheme were a</a:t>
            </a:r>
            <a:r>
              <a:rPr lang="en-US" dirty="0"/>
              <a:t>greed at S100WG2, literals TBD.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6)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S100_DatasetDiscoveryMetadata attributes digitalSignature, digitalSignatureValue: </a:t>
            </a:r>
            <a:r>
              <a:rPr lang="en-US" dirty="0"/>
              <a:t>Redundancy and/or improper type.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are character strings. In fact the presence of the co-attribute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digitalSignatureReference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used to determine whether the dataset is signed: If it is absent the dataset is not signed, if it is present, the dataset is signed.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digitalSignature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deleted. If retained, it should be a Boolean.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7) Catalogue signatures need not always be mandatory.</a:t>
            </a:r>
          </a:p>
          <a:p>
            <a:r>
              <a:rPr lang="en-US" dirty="0"/>
              <a:t>8)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S100_exchangeCatalogue.algorithmMethod: </a:t>
            </a:r>
            <a:r>
              <a:rPr lang="en-US" dirty="0"/>
              <a:t>Agreed in principle at S100WG2 to make this an enumeration, list of algorithms is requested.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3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8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6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2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9AF0-5F64-4A42-9781-4312A7E5CC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30DC-DD5D-4D95-AF62-88381493405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30DC-DD5D-4D95-AF62-88381493405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30DC-DD5D-4D95-AF62-88381493405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3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75CAD1-DA40-40B3-AF2F-A07D29D3AF04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01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30DC-DD5D-4D95-AF62-88381493405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4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30DC-DD5D-4D95-AF62-88381493405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0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30DC-DD5D-4D95-AF62-88381493405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2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30DC-DD5D-4D95-AF62-88381493405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7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30DC-DD5D-4D95-AF62-88381493405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30DC-DD5D-4D95-AF62-88381493405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30DC-DD5D-4D95-AF62-88381493405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30DC-DD5D-4D95-AF62-88381493405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A1E10-874C-4040-AF2D-9DDE3FBB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30DC-DD5D-4D95-AF62-88381493405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A1E10-874C-4040-AF2D-9DDE3FBB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DB09E45-D5EE-4EB4-A555-B33CF8511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8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C8DE-D27E-43C0-84E6-B4CD32833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Metadata Updates</a:t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(for S-100 3.1+ / 4.0)</a:t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S-100 WG TSM5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19-21 September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53921-71E2-4E0E-881C-68CBFEDF6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3602038"/>
            <a:ext cx="7086602" cy="1655762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Raphael Malyankar, Consultant, Portolan Sciences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Eivind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Consultant</a:t>
            </a: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Work performed under NOAA sponsorship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1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FCD3-0DFA-419E-BAD9-93536D56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8547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discovery metadata for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B50FD-28F1-44C7-B65E-B47CFE698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87" y="1095809"/>
            <a:ext cx="6000750" cy="4827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9B805-5510-4554-9DA3-D2BA944E8C12}"/>
              </a:ext>
            </a:extLst>
          </p:cNvPr>
          <p:cNvSpPr txBox="1"/>
          <p:nvPr/>
        </p:nvSpPr>
        <p:spPr>
          <a:xfrm>
            <a:off x="5867400" y="5140037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‘Service discovery metadata’ is analogous to the current discovery metadata, but for services</a:t>
            </a:r>
          </a:p>
        </p:txBody>
      </p:sp>
    </p:spTree>
    <p:extLst>
      <p:ext uri="{BB962C8B-B14F-4D97-AF65-F5344CB8AC3E}">
        <p14:creationId xmlns:p14="http://schemas.microsoft.com/office/powerpoint/2010/main" val="100055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FCD3-0DFA-419E-BAD9-93536D56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278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14A49-AB4B-4B16-8791-19C4BCA7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0195"/>
            <a:ext cx="7886700" cy="469709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Implementation of proposals accepted at S-100 WG2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Changes arising from S-104, S-111, S-122, S-123 experiences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metadata elements arising from NPUB product specification development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vertical and sounding datums optional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Updates arising from new editions of ISO 19115: ISO 19115-1:2014 &amp; 19115-3:2015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 19115-1 and 19115-3 replace ISO 19115 &amp; 19139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Terms, metadata element names, metadata classes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Metadata for services</a:t>
            </a:r>
          </a:p>
        </p:txBody>
      </p:sp>
    </p:spTree>
    <p:extLst>
      <p:ext uri="{BB962C8B-B14F-4D97-AF65-F5344CB8AC3E}">
        <p14:creationId xmlns:p14="http://schemas.microsoft.com/office/powerpoint/2010/main" val="264201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48F8A7-997E-4813-BB49-52D9E525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6606"/>
            <a:ext cx="2553233" cy="125031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Figure 4a-D-4 updated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3C213-156F-444B-9799-F5C1981B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75CAD1-DA40-40B3-AF2F-A07D29D3AF0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308B3-A618-401C-8C4E-A1B66EDB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883" y="365127"/>
            <a:ext cx="5279594" cy="57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FCD3-0DFA-419E-BAD9-93536D56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2783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New proposed experience-based 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14A49-AB4B-4B16-8791-19C4BCA7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0195"/>
            <a:ext cx="7886700" cy="469709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Add XML to S100_DataFormat in Part 4a and Part 12 for interoperability.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Make vertical datum and sounding datum optional.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Add elements describing the metadata discovery resource.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Add a literal describing interoperability catalogue information to S100_CatalogueScope in order to describe interoperability catalogues.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Literals for the new enumerations agreed at S100WG2 </a:t>
            </a:r>
            <a:r>
              <a:rPr lang="en-US" sz="3300" u="sng" dirty="0">
                <a:latin typeface="Arial" panose="020B0604020202020204" pitchFamily="34" charset="0"/>
                <a:cs typeface="Arial" panose="020B0604020202020204" pitchFamily="34" charset="0"/>
              </a:rPr>
              <a:t>need to be determined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Redundant attribute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digitalSignature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in S100_DatasetDiscoveryMetadata should be removed and a “none” or “unsigned” literal added to S100_DigitalSignature; if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digitalSignature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is retained, its type should be Boolean.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Mandatory digital signature for catalogues in table (in text) should become optional like Figure 4a-D-4.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List of compression algorithms </a:t>
            </a:r>
            <a:r>
              <a:rPr lang="en-US" sz="3300" u="sng" dirty="0"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for S100_exchangeCatalogue.algorithmMethod.</a:t>
            </a:r>
          </a:p>
        </p:txBody>
      </p:sp>
    </p:spTree>
    <p:extLst>
      <p:ext uri="{BB962C8B-B14F-4D97-AF65-F5344CB8AC3E}">
        <p14:creationId xmlns:p14="http://schemas.microsoft.com/office/powerpoint/2010/main" val="159126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5B9AF-2407-48B5-B8B5-E6931822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Changes related to new version of ISO 19115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420C67-9318-4449-84D9-71DAE8702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7012-F286-45AD-82AE-20A72113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75CAD1-DA40-40B3-AF2F-A07D29D3AF0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40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FCD3-0DFA-419E-BAD9-93536D56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854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ISO 19115 changes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FD65EB-8306-4D45-B46B-8BB692BDD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75555"/>
              </p:ext>
            </p:extLst>
          </p:nvPr>
        </p:nvGraphicFramePr>
        <p:xfrm>
          <a:off x="628650" y="983673"/>
          <a:ext cx="7580167" cy="468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639">
                  <a:extLst>
                    <a:ext uri="{9D8B030D-6E8A-4147-A177-3AD203B41FA5}">
                      <a16:colId xmlns:a16="http://schemas.microsoft.com/office/drawing/2014/main" val="857692963"/>
                    </a:ext>
                  </a:extLst>
                </a:gridCol>
                <a:gridCol w="1066529">
                  <a:extLst>
                    <a:ext uri="{9D8B030D-6E8A-4147-A177-3AD203B41FA5}">
                      <a16:colId xmlns:a16="http://schemas.microsoft.com/office/drawing/2014/main" val="1262635197"/>
                    </a:ext>
                  </a:extLst>
                </a:gridCol>
                <a:gridCol w="5714999">
                  <a:extLst>
                    <a:ext uri="{9D8B030D-6E8A-4147-A177-3AD203B41FA5}">
                      <a16:colId xmlns:a16="http://schemas.microsoft.com/office/drawing/2014/main" val="1437002258"/>
                    </a:ext>
                  </a:extLst>
                </a:gridCol>
              </a:tblGrid>
              <a:tr h="2358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Part No. 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Section No.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Proposal Summary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extLst>
                  <a:ext uri="{0D108BD9-81ED-4DB2-BD59-A6C34878D82A}">
                    <a16:rowId xmlns:a16="http://schemas.microsoft.com/office/drawing/2014/main" val="1722693938"/>
                  </a:ext>
                </a:extLst>
              </a:tr>
              <a:tr h="2323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4a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2.2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Note about backwards compatibility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extLst>
                  <a:ext uri="{0D108BD9-81ED-4DB2-BD59-A6C34878D82A}">
                    <a16:rowId xmlns:a16="http://schemas.microsoft.com/office/drawing/2014/main" val="1506937566"/>
                  </a:ext>
                </a:extLst>
              </a:tr>
              <a:tr h="128060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4a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various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effectLst/>
                        </a:rPr>
                        <a:t>Miscellaneous changes to terminology and/or semantics of metadata elements or  attributes:</a:t>
                      </a:r>
                      <a:endParaRPr lang="en-US" sz="1200" dirty="0">
                        <a:effectLst/>
                      </a:endParaRPr>
                    </a:p>
                    <a:p>
                      <a:pPr marL="91440" marR="0" indent="-17145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 err="1">
                          <a:effectLst/>
                        </a:rPr>
                        <a:t>fileIdentifier</a:t>
                      </a:r>
                      <a:r>
                        <a:rPr lang="en-GB" sz="1200" dirty="0">
                          <a:effectLst/>
                        </a:rPr>
                        <a:t> -&gt;  </a:t>
                      </a:r>
                      <a:r>
                        <a:rPr lang="en-GB" sz="1200" dirty="0" err="1">
                          <a:effectLst/>
                        </a:rPr>
                        <a:t>metadataIdentifier</a:t>
                      </a:r>
                      <a:endParaRPr lang="en-US" sz="1200" dirty="0">
                        <a:effectLst/>
                      </a:endParaRPr>
                    </a:p>
                    <a:p>
                      <a:pPr marL="91440" marR="0" indent="-17145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 err="1">
                          <a:effectLst/>
                        </a:rPr>
                        <a:t>hierarchyLevel</a:t>
                      </a:r>
                      <a:r>
                        <a:rPr lang="en-GB" sz="1200" dirty="0">
                          <a:effectLst/>
                        </a:rPr>
                        <a:t> -&gt; </a:t>
                      </a:r>
                      <a:r>
                        <a:rPr lang="en-GB" sz="1200" dirty="0" err="1">
                          <a:effectLst/>
                        </a:rPr>
                        <a:t>resourceType</a:t>
                      </a:r>
                      <a:endParaRPr lang="en-US" sz="1200" dirty="0">
                        <a:effectLst/>
                      </a:endParaRPr>
                    </a:p>
                    <a:p>
                      <a:pPr marL="91440" marR="0" indent="-17145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</a:rPr>
                        <a:t>core metadata -&gt; recommended metadata</a:t>
                      </a:r>
                      <a:endParaRPr lang="en-US" sz="1200" dirty="0">
                        <a:effectLst/>
                      </a:endParaRPr>
                    </a:p>
                    <a:p>
                      <a:pPr marL="91440" marR="0" indent="-17145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</a:rPr>
                        <a:t>etc., etc.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extLst>
                  <a:ext uri="{0D108BD9-81ED-4DB2-BD59-A6C34878D82A}">
                    <a16:rowId xmlns:a16="http://schemas.microsoft.com/office/drawing/2014/main" val="1096458959"/>
                  </a:ext>
                </a:extLst>
              </a:tr>
              <a:tr h="240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4a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various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 err="1">
                          <a:effectLst/>
                        </a:rPr>
                        <a:t>PT_Locale</a:t>
                      </a:r>
                      <a:r>
                        <a:rPr lang="en-GB" sz="1200" dirty="0">
                          <a:effectLst/>
                        </a:rPr>
                        <a:t> used for localisation, grouping language and </a:t>
                      </a:r>
                      <a:r>
                        <a:rPr lang="en-GB" sz="1200" dirty="0" err="1">
                          <a:effectLst/>
                        </a:rPr>
                        <a:t>characterset</a:t>
                      </a:r>
                      <a:r>
                        <a:rPr lang="en-GB" sz="1200" dirty="0">
                          <a:effectLst/>
                        </a:rPr>
                        <a:t> attributes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extLst>
                  <a:ext uri="{0D108BD9-81ED-4DB2-BD59-A6C34878D82A}">
                    <a16:rowId xmlns:a16="http://schemas.microsoft.com/office/drawing/2014/main" val="2141763735"/>
                  </a:ext>
                </a:extLst>
              </a:tr>
              <a:tr h="3340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4a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various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effectLst/>
                        </a:rPr>
                        <a:t>Updated types for information about organizations and individuals; this is used for citation of responsible parties and contact information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extLst>
                  <a:ext uri="{0D108BD9-81ED-4DB2-BD59-A6C34878D82A}">
                    <a16:rowId xmlns:a16="http://schemas.microsoft.com/office/drawing/2014/main" val="3078278981"/>
                  </a:ext>
                </a:extLst>
              </a:tr>
              <a:tr h="22777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4a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5.4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various changes minimum metadata requirements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extLst>
                  <a:ext uri="{0D108BD9-81ED-4DB2-BD59-A6C34878D82A}">
                    <a16:rowId xmlns:a16="http://schemas.microsoft.com/office/drawing/2014/main" val="1847943431"/>
                  </a:ext>
                </a:extLst>
              </a:tr>
              <a:tr h="2151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4a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5.5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miscellaneous changes to recommended metadata for geographic datasets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extLst>
                  <a:ext uri="{0D108BD9-81ED-4DB2-BD59-A6C34878D82A}">
                    <a16:rowId xmlns:a16="http://schemas.microsoft.com/office/drawing/2014/main" val="2936316278"/>
                  </a:ext>
                </a:extLst>
              </a:tr>
              <a:tr h="24043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4a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5.6.5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effectLst/>
                        </a:rPr>
                        <a:t>Minor changes to specification of extensions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extLst>
                  <a:ext uri="{0D108BD9-81ED-4DB2-BD59-A6C34878D82A}">
                    <a16:rowId xmlns:a16="http://schemas.microsoft.com/office/drawing/2014/main" val="1541793160"/>
                  </a:ext>
                </a:extLst>
              </a:tr>
              <a:tr h="2024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4a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5.7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effectLst/>
                        </a:rPr>
                        <a:t>New section on metadata for service discovery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extLst>
                  <a:ext uri="{0D108BD9-81ED-4DB2-BD59-A6C34878D82A}">
                    <a16:rowId xmlns:a16="http://schemas.microsoft.com/office/drawing/2014/main" val="2384579172"/>
                  </a:ext>
                </a:extLst>
              </a:tr>
              <a:tr h="240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App. 4a-A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4a-A-2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effectLst/>
                        </a:rPr>
                        <a:t>New diagram for service metadata classes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extLst>
                  <a:ext uri="{0D108BD9-81ED-4DB2-BD59-A6C34878D82A}">
                    <a16:rowId xmlns:a16="http://schemas.microsoft.com/office/drawing/2014/main" val="1916475865"/>
                  </a:ext>
                </a:extLst>
              </a:tr>
              <a:tr h="33407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App. 4a-D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Figure 4a-D-4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Updated to reflect use of defaultLocale and otherLocale (type PT_Locale) for localisation of information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extLst>
                  <a:ext uri="{0D108BD9-81ED-4DB2-BD59-A6C34878D82A}">
                    <a16:rowId xmlns:a16="http://schemas.microsoft.com/office/drawing/2014/main" val="898848494"/>
                  </a:ext>
                </a:extLst>
              </a:tr>
              <a:tr h="7191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App. 4a-D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effectLst/>
                        </a:rPr>
                        <a:t>Figure 4a-D-5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effectLst/>
                        </a:rPr>
                        <a:t>New table for service identification metadata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713" marR="63713" marT="0" marB="0"/>
                </a:tc>
                <a:extLst>
                  <a:ext uri="{0D108BD9-81ED-4DB2-BD59-A6C34878D82A}">
                    <a16:rowId xmlns:a16="http://schemas.microsoft.com/office/drawing/2014/main" val="261578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77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FCD3-0DFA-419E-BAD9-93536D56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854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Examples of terminology update effects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AA68AC-0BF2-4905-ACF5-1D9DD4400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26019"/>
              </p:ext>
            </p:extLst>
          </p:nvPr>
        </p:nvGraphicFramePr>
        <p:xfrm>
          <a:off x="697923" y="1266406"/>
          <a:ext cx="7886700" cy="3287632"/>
        </p:xfrm>
        <a:graphic>
          <a:graphicData uri="http://schemas.openxmlformats.org/drawingml/2006/table">
            <a:tbl>
              <a:tblPr/>
              <a:tblGrid>
                <a:gridCol w="1824380">
                  <a:extLst>
                    <a:ext uri="{9D8B030D-6E8A-4147-A177-3AD203B41FA5}">
                      <a16:colId xmlns:a16="http://schemas.microsoft.com/office/drawing/2014/main" val="2595298742"/>
                    </a:ext>
                  </a:extLst>
                </a:gridCol>
                <a:gridCol w="2632464">
                  <a:extLst>
                    <a:ext uri="{9D8B030D-6E8A-4147-A177-3AD203B41FA5}">
                      <a16:colId xmlns:a16="http://schemas.microsoft.com/office/drawing/2014/main" val="2628659195"/>
                    </a:ext>
                  </a:extLst>
                </a:gridCol>
                <a:gridCol w="1586906">
                  <a:extLst>
                    <a:ext uri="{9D8B030D-6E8A-4147-A177-3AD203B41FA5}">
                      <a16:colId xmlns:a16="http://schemas.microsoft.com/office/drawing/2014/main" val="3952302295"/>
                    </a:ext>
                  </a:extLst>
                </a:gridCol>
                <a:gridCol w="1842950">
                  <a:extLst>
                    <a:ext uri="{9D8B030D-6E8A-4147-A177-3AD203B41FA5}">
                      <a16:colId xmlns:a16="http://schemas.microsoft.com/office/drawing/2014/main" val="1928536628"/>
                    </a:ext>
                  </a:extLst>
                </a:gridCol>
              </a:tblGrid>
              <a:tr h="2701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Path</a:t>
                      </a: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Datasets</a:t>
                      </a: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Other resources</a:t>
                      </a: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177018"/>
                  </a:ext>
                </a:extLst>
              </a:tr>
              <a:tr h="2701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Metadata file identifier 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MD_Metadata.metadataIdentifier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en-GB" sz="9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MD_Identifier.code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653997"/>
                  </a:ext>
                </a:extLst>
              </a:tr>
              <a:tr h="4051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Metadata language 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MD_Metadata.defaultLocale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en-GB" sz="9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PT_Locale.language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GB" sz="5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GB" sz="500" i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GB" sz="900" i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documented if not defined by the encoding process)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</a:t>
                      </a:r>
                      <a:br>
                        <a:rPr lang="en-GB" sz="9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GB" sz="900" i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(same as for dataset)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69841"/>
                  </a:ext>
                </a:extLst>
              </a:tr>
              <a:tr h="54022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Metadata character set 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MD_Metadata.defaultLocale &gt; PT_Locale.characterEncoding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</a:t>
                      </a:r>
                      <a:br>
                        <a:rPr lang="en-GB" sz="9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GB" sz="900" i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(documented if ISO 10646-1,  is not used and not defined by the encoding process)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</a:t>
                      </a:r>
                      <a:br>
                        <a:rPr lang="en-GB" sz="9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GB" sz="900" i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(same as for dataset)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930210"/>
                  </a:ext>
                </a:extLst>
              </a:tr>
              <a:tr h="4051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Metadata file parent identifier 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MD_Metadata.parentMetadata &gt; CI_Citation.identifier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</a:t>
                      </a:r>
                      <a:br>
                        <a:rPr lang="en-GB" sz="9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GB" sz="900" i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(documented if the hierarchy of a higher level exists)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</a:t>
                      </a:r>
                      <a:br>
                        <a:rPr lang="en-GB" sz="9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GB" sz="900" i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(same as for dataset)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9161"/>
                  </a:ext>
                </a:extLst>
              </a:tr>
              <a:tr h="67527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Party responsible for the metadata information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MD_Metadata.contact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en-GB" sz="9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CI_Responsibility.CI_Individual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(table 4a-2)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or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MD_Metadata.contact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en-GB" sz="9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CI_Responsibility.CI_Organization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(table 4a-3)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(either organization or individual must be documented)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(same as for dataset)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99373"/>
                  </a:ext>
                </a:extLst>
              </a:tr>
              <a:tr h="4051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Date(s) associated with the metadata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MD_Metadata.dateInfo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en-GB" sz="9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CI_Date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(creation date required, other dates may be provided)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(same as for dataset)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2373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9460F0-958A-49EC-BA9B-BF749EDD1EB4}"/>
              </a:ext>
            </a:extLst>
          </p:cNvPr>
          <p:cNvSpPr txBox="1"/>
          <p:nvPr/>
        </p:nvSpPr>
        <p:spPr>
          <a:xfrm>
            <a:off x="697923" y="897074"/>
            <a:ext cx="533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4a-1 Minimum metadata for geographic datasets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3FE31F-7839-4059-B053-E78BB271B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45198"/>
              </p:ext>
            </p:extLst>
          </p:nvPr>
        </p:nvGraphicFramePr>
        <p:xfrm>
          <a:off x="697923" y="4683782"/>
          <a:ext cx="7886700" cy="960120"/>
        </p:xfrm>
        <a:graphic>
          <a:graphicData uri="http://schemas.openxmlformats.org/drawingml/2006/table">
            <a:tbl>
              <a:tblPr/>
              <a:tblGrid>
                <a:gridCol w="1824380">
                  <a:extLst>
                    <a:ext uri="{9D8B030D-6E8A-4147-A177-3AD203B41FA5}">
                      <a16:colId xmlns:a16="http://schemas.microsoft.com/office/drawing/2014/main" val="1921168278"/>
                    </a:ext>
                  </a:extLst>
                </a:gridCol>
                <a:gridCol w="2632464">
                  <a:extLst>
                    <a:ext uri="{9D8B030D-6E8A-4147-A177-3AD203B41FA5}">
                      <a16:colId xmlns:a16="http://schemas.microsoft.com/office/drawing/2014/main" val="1986729899"/>
                    </a:ext>
                  </a:extLst>
                </a:gridCol>
                <a:gridCol w="1586906">
                  <a:extLst>
                    <a:ext uri="{9D8B030D-6E8A-4147-A177-3AD203B41FA5}">
                      <a16:colId xmlns:a16="http://schemas.microsoft.com/office/drawing/2014/main" val="1242890104"/>
                    </a:ext>
                  </a:extLst>
                </a:gridCol>
                <a:gridCol w="1842950">
                  <a:extLst>
                    <a:ext uri="{9D8B030D-6E8A-4147-A177-3AD203B41FA5}">
                      <a16:colId xmlns:a16="http://schemas.microsoft.com/office/drawing/2014/main" val="1398273764"/>
                    </a:ext>
                  </a:extLst>
                </a:gridCol>
              </a:tblGrid>
              <a:tr h="54022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Resource 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language 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MD_Metadata.identificationInfo &gt; MD_DataIdentification.defaultLocale &gt; PT_Locale.language 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</a:t>
                      </a:r>
                      <a:br>
                        <a:rPr lang="en-GB" sz="9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GB" sz="900" i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(only used if </a:t>
                      </a:r>
                      <a:r>
                        <a:rPr lang="en-GB" sz="900" i="1" dirty="0" err="1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MD_DataIdentification</a:t>
                      </a:r>
                      <a:r>
                        <a:rPr lang="en-GB" sz="900" i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has been used)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336413"/>
                  </a:ext>
                </a:extLst>
              </a:tr>
              <a:tr h="4051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Resource 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character set 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MD_Metadata.identificationInfo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en-GB" sz="9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MD_DataIdentification.defaultLocale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en-GB" sz="9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PT_Local.characterEncoding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</a:t>
                      </a:r>
                      <a:br>
                        <a:rPr lang="en-GB" sz="9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GB" sz="900" i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(documented if </a:t>
                      </a:r>
                      <a:r>
                        <a:rPr lang="en-GB" sz="900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UTF-8</a:t>
                      </a:r>
                      <a:r>
                        <a:rPr lang="en-GB" sz="900" i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is not used)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</a:t>
                      </a:r>
                      <a:br>
                        <a:rPr lang="en-GB" sz="9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GB" sz="900" i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(documented if </a:t>
                      </a:r>
                      <a:r>
                        <a:rPr lang="en-GB" sz="900" i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UTF-8</a:t>
                      </a:r>
                      <a:r>
                        <a:rPr lang="en-GB" sz="900" i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is not used)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435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AA6251-29DE-48CF-97A2-FBF0DFF89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15241"/>
              </p:ext>
            </p:extLst>
          </p:nvPr>
        </p:nvGraphicFramePr>
        <p:xfrm>
          <a:off x="697923" y="5773646"/>
          <a:ext cx="7886700" cy="822960"/>
        </p:xfrm>
        <a:graphic>
          <a:graphicData uri="http://schemas.openxmlformats.org/drawingml/2006/table">
            <a:tbl>
              <a:tblPr/>
              <a:tblGrid>
                <a:gridCol w="1824380">
                  <a:extLst>
                    <a:ext uri="{9D8B030D-6E8A-4147-A177-3AD203B41FA5}">
                      <a16:colId xmlns:a16="http://schemas.microsoft.com/office/drawing/2014/main" val="1846490251"/>
                    </a:ext>
                  </a:extLst>
                </a:gridCol>
                <a:gridCol w="2632464">
                  <a:extLst>
                    <a:ext uri="{9D8B030D-6E8A-4147-A177-3AD203B41FA5}">
                      <a16:colId xmlns:a16="http://schemas.microsoft.com/office/drawing/2014/main" val="2617218012"/>
                    </a:ext>
                  </a:extLst>
                </a:gridCol>
                <a:gridCol w="1586906">
                  <a:extLst>
                    <a:ext uri="{9D8B030D-6E8A-4147-A177-3AD203B41FA5}">
                      <a16:colId xmlns:a16="http://schemas.microsoft.com/office/drawing/2014/main" val="2179581659"/>
                    </a:ext>
                  </a:extLst>
                </a:gridCol>
                <a:gridCol w="1842950">
                  <a:extLst>
                    <a:ext uri="{9D8B030D-6E8A-4147-A177-3AD203B41FA5}">
                      <a16:colId xmlns:a16="http://schemas.microsoft.com/office/drawing/2014/main" val="68673878"/>
                    </a:ext>
                  </a:extLst>
                </a:gridCol>
              </a:tblGrid>
              <a:tr h="4051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Name of the scope/type of resource for which the metadata is provided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MD_Metadata.metadataScope &gt; MD_MetadataScope.resourceScope &gt; MD_ScopeCode (codelist – ISO 19115-1)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(default = “dataset”)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571552"/>
                  </a:ext>
                </a:extLst>
              </a:tr>
              <a:tr h="4051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Description of scope of resource for which the metadata is provided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MD_Metadata.metadataScope &gt; MD_MetadataScope.name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0775" marR="60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89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35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FCD3-0DFA-419E-BAD9-93536D56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8547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New service metadata class in relation to ISO classes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5EBE69-98C0-4920-B2C8-C190A6D90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60" y="983673"/>
            <a:ext cx="483749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80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8FCD3-0DFA-419E-BAD9-93536D56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557895" cy="21079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Re-drawn Figure 4a-D-4 showing relationships</a:t>
            </a:r>
          </a:p>
        </p:txBody>
      </p:sp>
      <p:pic>
        <p:nvPicPr>
          <p:cNvPr id="5122" name="Picture 2" descr="WIP 19115-1 4a-D-4">
            <a:extLst>
              <a:ext uri="{FF2B5EF4-FFF2-40B4-BE49-F238E27FC236}">
                <a16:creationId xmlns:a16="http://schemas.microsoft.com/office/drawing/2014/main" id="{6ED98BD4-44D6-4DA5-9BCD-BCBBDEA2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97" y="768927"/>
            <a:ext cx="5797839" cy="511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92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FF"/>
      </a:hlink>
      <a:folHlink>
        <a:srgbClr val="6600F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00FF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888</Words>
  <Application>Microsoft Office PowerPoint</Application>
  <PresentationFormat>On-screen Show (4:3)</PresentationFormat>
  <Paragraphs>151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Mincho</vt:lpstr>
      <vt:lpstr>Arial</vt:lpstr>
      <vt:lpstr>Calibri</vt:lpstr>
      <vt:lpstr>Calibri Light</vt:lpstr>
      <vt:lpstr>Times New Roman</vt:lpstr>
      <vt:lpstr>Office Theme</vt:lpstr>
      <vt:lpstr>Default Design</vt:lpstr>
      <vt:lpstr>Metadata Updates (for S-100 3.1+ / 4.0)   S-100 WG TSM5 19-21 September 2017</vt:lpstr>
      <vt:lpstr>Overview</vt:lpstr>
      <vt:lpstr>Figure 4a-D-4 updated</vt:lpstr>
      <vt:lpstr>New proposed experience-based changes</vt:lpstr>
      <vt:lpstr>Changes related to new version of ISO 19115</vt:lpstr>
      <vt:lpstr>ISO 19115 changes</vt:lpstr>
      <vt:lpstr>Examples of terminology update effects</vt:lpstr>
      <vt:lpstr>New service metadata class in relation to ISO classes</vt:lpstr>
      <vt:lpstr>Re-drawn Figure 4a-D-4 showing relationships</vt:lpstr>
      <vt:lpstr>Proposed discovery metadata for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Extensions to S-100 3.0.0 Spatial Types</dc:title>
  <dc:creator>Raphael Malyankar</dc:creator>
  <cp:lastModifiedBy>R M</cp:lastModifiedBy>
  <cp:revision>27</cp:revision>
  <dcterms:created xsi:type="dcterms:W3CDTF">2017-09-15T05:02:34Z</dcterms:created>
  <dcterms:modified xsi:type="dcterms:W3CDTF">2017-09-19T11:10:03Z</dcterms:modified>
</cp:coreProperties>
</file>