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4" r:id="rId3"/>
    <p:sldId id="257" r:id="rId4"/>
    <p:sldId id="258" r:id="rId5"/>
    <p:sldId id="259" r:id="rId6"/>
    <p:sldId id="263"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7309" autoAdjust="0"/>
  </p:normalViewPr>
  <p:slideViewPr>
    <p:cSldViewPr snapToGrid="0">
      <p:cViewPr varScale="1">
        <p:scale>
          <a:sx n="77" d="100"/>
          <a:sy n="77" d="100"/>
        </p:scale>
        <p:origin x="6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0C2C2-585E-4F53-BE98-BB2BEEEEB8AA}" type="datetimeFigureOut">
              <a:rPr lang="en-US" smtClean="0"/>
              <a:t>17-Sep-2017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1FF6D-50D9-4480-9746-D9DAAE884609}" type="slidenum">
              <a:rPr lang="en-US" smtClean="0"/>
              <a:t>‹#›</a:t>
            </a:fld>
            <a:endParaRPr lang="en-US"/>
          </a:p>
        </p:txBody>
      </p:sp>
    </p:spTree>
    <p:extLst>
      <p:ext uri="{BB962C8B-B14F-4D97-AF65-F5344CB8AC3E}">
        <p14:creationId xmlns:p14="http://schemas.microsoft.com/office/powerpoint/2010/main" val="1411679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not one of the suggested additions to S-100 Part 10b.</a:t>
            </a:r>
          </a:p>
        </p:txBody>
      </p:sp>
      <p:sp>
        <p:nvSpPr>
          <p:cNvPr id="4" name="Slide Number Placeholder 3"/>
          <p:cNvSpPr>
            <a:spLocks noGrp="1"/>
          </p:cNvSpPr>
          <p:nvPr>
            <p:ph type="sldNum" sz="quarter" idx="10"/>
          </p:nvPr>
        </p:nvSpPr>
        <p:spPr/>
        <p:txBody>
          <a:bodyPr/>
          <a:lstStyle/>
          <a:p>
            <a:fld id="{B661FF6D-50D9-4480-9746-D9DAAE884609}" type="slidenum">
              <a:rPr lang="en-US" smtClean="0"/>
              <a:t>9</a:t>
            </a:fld>
            <a:endParaRPr lang="en-US"/>
          </a:p>
        </p:txBody>
      </p:sp>
    </p:spTree>
    <p:extLst>
      <p:ext uri="{BB962C8B-B14F-4D97-AF65-F5344CB8AC3E}">
        <p14:creationId xmlns:p14="http://schemas.microsoft.com/office/powerpoint/2010/main" val="209196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8056-3AC3-4DA7-9E41-E3255752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195D4-1199-4289-88E8-9DCCDB137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C503D1-128E-4330-AA20-CEC99A5E723D}"/>
              </a:ext>
            </a:extLst>
          </p:cNvPr>
          <p:cNvSpPr>
            <a:spLocks noGrp="1"/>
          </p:cNvSpPr>
          <p:nvPr>
            <p:ph type="dt" sz="half" idx="10"/>
          </p:nvPr>
        </p:nvSpPr>
        <p:spPr/>
        <p:txBody>
          <a:bodyPr/>
          <a:lstStyle/>
          <a:p>
            <a:fld id="{CD79CC63-142F-4CA9-9E7F-12C0A9BD40AE}" type="datetime1">
              <a:rPr lang="en-US" smtClean="0"/>
              <a:t>17-Sep-2017</a:t>
            </a:fld>
            <a:endParaRPr lang="en-US"/>
          </a:p>
        </p:txBody>
      </p:sp>
      <p:sp>
        <p:nvSpPr>
          <p:cNvPr id="5" name="Footer Placeholder 4">
            <a:extLst>
              <a:ext uri="{FF2B5EF4-FFF2-40B4-BE49-F238E27FC236}">
                <a16:creationId xmlns:a16="http://schemas.microsoft.com/office/drawing/2014/main" id="{20767804-D2FE-4A5C-B0AF-1FC2C392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F3067-DD00-4A6A-AC4F-97B3B3C266A8}"/>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3861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0A29-B3D3-472C-A0FF-59BB83A61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580A-7418-4CF8-8FFB-C91657B01D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753B7-139B-46C7-B753-56E5173D95D8}"/>
              </a:ext>
            </a:extLst>
          </p:cNvPr>
          <p:cNvSpPr>
            <a:spLocks noGrp="1"/>
          </p:cNvSpPr>
          <p:nvPr>
            <p:ph type="dt" sz="half" idx="10"/>
          </p:nvPr>
        </p:nvSpPr>
        <p:spPr/>
        <p:txBody>
          <a:bodyPr/>
          <a:lstStyle/>
          <a:p>
            <a:fld id="{5312DDA1-5FDF-4420-959C-0AE5C5488417}" type="datetime1">
              <a:rPr lang="en-US" smtClean="0"/>
              <a:t>17-Sep-2017</a:t>
            </a:fld>
            <a:endParaRPr lang="en-US"/>
          </a:p>
        </p:txBody>
      </p:sp>
      <p:sp>
        <p:nvSpPr>
          <p:cNvPr id="5" name="Footer Placeholder 4">
            <a:extLst>
              <a:ext uri="{FF2B5EF4-FFF2-40B4-BE49-F238E27FC236}">
                <a16:creationId xmlns:a16="http://schemas.microsoft.com/office/drawing/2014/main" id="{73BF6683-E2D8-4D94-B738-040705579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B94EB-FBC2-4894-A382-8C99F3F5DA9D}"/>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93906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61C68-B1CA-4481-A2BC-2AEFB247F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87AA07-F99B-4E42-8F76-F6105EC6BD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74AD6-502F-428A-A912-F488496B536A}"/>
              </a:ext>
            </a:extLst>
          </p:cNvPr>
          <p:cNvSpPr>
            <a:spLocks noGrp="1"/>
          </p:cNvSpPr>
          <p:nvPr>
            <p:ph type="dt" sz="half" idx="10"/>
          </p:nvPr>
        </p:nvSpPr>
        <p:spPr/>
        <p:txBody>
          <a:bodyPr/>
          <a:lstStyle/>
          <a:p>
            <a:fld id="{7D4AEAD4-E0B3-4ED9-B5A6-A883B999268B}" type="datetime1">
              <a:rPr lang="en-US" smtClean="0"/>
              <a:t>17-Sep-2017</a:t>
            </a:fld>
            <a:endParaRPr lang="en-US"/>
          </a:p>
        </p:txBody>
      </p:sp>
      <p:sp>
        <p:nvSpPr>
          <p:cNvPr id="5" name="Footer Placeholder 4">
            <a:extLst>
              <a:ext uri="{FF2B5EF4-FFF2-40B4-BE49-F238E27FC236}">
                <a16:creationId xmlns:a16="http://schemas.microsoft.com/office/drawing/2014/main" id="{B90B22E1-4A37-4745-A81D-B8539F56D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ED4A8-B546-4177-A06D-BB6EA9D437C0}"/>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11944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1717-2959-4A5B-ABD3-D04242A6F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8E167A-2928-4B0E-B111-54CCC60CC97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75482-70E7-4D3F-ABF5-EE288553DB0E}"/>
              </a:ext>
            </a:extLst>
          </p:cNvPr>
          <p:cNvSpPr>
            <a:spLocks noGrp="1"/>
          </p:cNvSpPr>
          <p:nvPr>
            <p:ph type="dt" sz="half" idx="10"/>
          </p:nvPr>
        </p:nvSpPr>
        <p:spPr/>
        <p:txBody>
          <a:bodyPr/>
          <a:lstStyle/>
          <a:p>
            <a:fld id="{5C670513-C1B0-4CAD-AED5-3E0EE6E1BF96}" type="datetime1">
              <a:rPr lang="en-US" smtClean="0"/>
              <a:t>17-Sep-2017</a:t>
            </a:fld>
            <a:endParaRPr lang="en-US"/>
          </a:p>
        </p:txBody>
      </p:sp>
      <p:sp>
        <p:nvSpPr>
          <p:cNvPr id="5" name="Footer Placeholder 4">
            <a:extLst>
              <a:ext uri="{FF2B5EF4-FFF2-40B4-BE49-F238E27FC236}">
                <a16:creationId xmlns:a16="http://schemas.microsoft.com/office/drawing/2014/main" id="{6ADEFBB2-0CDD-467A-83BF-451C60D5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1FD64-6424-466D-944C-43F0B069AE53}"/>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227127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D879-42F1-4FBE-9E3A-F8CD51F8D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D09FB5-68B0-4452-8946-6507C94DC9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607FA6-EA4D-4416-94AE-5AD7093615B0}"/>
              </a:ext>
            </a:extLst>
          </p:cNvPr>
          <p:cNvSpPr>
            <a:spLocks noGrp="1"/>
          </p:cNvSpPr>
          <p:nvPr>
            <p:ph type="dt" sz="half" idx="10"/>
          </p:nvPr>
        </p:nvSpPr>
        <p:spPr/>
        <p:txBody>
          <a:bodyPr/>
          <a:lstStyle/>
          <a:p>
            <a:fld id="{132FDF6D-EF25-4BD2-9B2E-6F2B9B71AE6F}" type="datetime1">
              <a:rPr lang="en-US" smtClean="0"/>
              <a:t>17-Sep-2017</a:t>
            </a:fld>
            <a:endParaRPr lang="en-US"/>
          </a:p>
        </p:txBody>
      </p:sp>
      <p:sp>
        <p:nvSpPr>
          <p:cNvPr id="5" name="Footer Placeholder 4">
            <a:extLst>
              <a:ext uri="{FF2B5EF4-FFF2-40B4-BE49-F238E27FC236}">
                <a16:creationId xmlns:a16="http://schemas.microsoft.com/office/drawing/2014/main" id="{0F1DC01B-17B7-4C97-96B8-BAE9F665A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3957B-67C0-4352-A27E-8CDD97BFD113}"/>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212177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5C79-876C-42B4-888E-2D3A69930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9157B-C0A5-4779-AC7A-C571A126FB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3DB45A-EC98-4AC1-B19D-0953D10E83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9D7CEF-53C1-4057-8C3A-DA7FE0704120}"/>
              </a:ext>
            </a:extLst>
          </p:cNvPr>
          <p:cNvSpPr>
            <a:spLocks noGrp="1"/>
          </p:cNvSpPr>
          <p:nvPr>
            <p:ph type="dt" sz="half" idx="10"/>
          </p:nvPr>
        </p:nvSpPr>
        <p:spPr/>
        <p:txBody>
          <a:bodyPr/>
          <a:lstStyle/>
          <a:p>
            <a:fld id="{61B73BDD-9F38-4165-852C-9BF42B4922A8}" type="datetime1">
              <a:rPr lang="en-US" smtClean="0"/>
              <a:t>17-Sep-2017</a:t>
            </a:fld>
            <a:endParaRPr lang="en-US"/>
          </a:p>
        </p:txBody>
      </p:sp>
      <p:sp>
        <p:nvSpPr>
          <p:cNvPr id="6" name="Footer Placeholder 5">
            <a:extLst>
              <a:ext uri="{FF2B5EF4-FFF2-40B4-BE49-F238E27FC236}">
                <a16:creationId xmlns:a16="http://schemas.microsoft.com/office/drawing/2014/main" id="{A76799C0-1984-450E-B808-3DA09B474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3DB28-2834-4BE5-ADA8-A933FD3144EB}"/>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39506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91B6-5A34-487B-AA95-B881A81A0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9DB5B5-6572-4DE8-AD76-1E19D367B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529938-9B23-48F5-9630-D66BEB4EDD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906D9-9CDA-41EA-A5E9-B031C2AC8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76F178-2A00-4BF2-8A4E-11F573EA91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44C6C-0406-4783-84E4-C5360D30968E}"/>
              </a:ext>
            </a:extLst>
          </p:cNvPr>
          <p:cNvSpPr>
            <a:spLocks noGrp="1"/>
          </p:cNvSpPr>
          <p:nvPr>
            <p:ph type="dt" sz="half" idx="10"/>
          </p:nvPr>
        </p:nvSpPr>
        <p:spPr/>
        <p:txBody>
          <a:bodyPr/>
          <a:lstStyle/>
          <a:p>
            <a:fld id="{E530757B-D535-42C2-8305-FA0BD156305A}" type="datetime1">
              <a:rPr lang="en-US" smtClean="0"/>
              <a:t>17-Sep-2017</a:t>
            </a:fld>
            <a:endParaRPr lang="en-US"/>
          </a:p>
        </p:txBody>
      </p:sp>
      <p:sp>
        <p:nvSpPr>
          <p:cNvPr id="8" name="Footer Placeholder 7">
            <a:extLst>
              <a:ext uri="{FF2B5EF4-FFF2-40B4-BE49-F238E27FC236}">
                <a16:creationId xmlns:a16="http://schemas.microsoft.com/office/drawing/2014/main" id="{C130CC5D-30CA-4D47-A272-2686EDCB3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FA4B35-CB24-4333-AD17-F3CD1C13AC39}"/>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24105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395D-D4E0-4548-8022-2F962662E0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074944-66B8-4199-937C-7BE93662DA3E}"/>
              </a:ext>
            </a:extLst>
          </p:cNvPr>
          <p:cNvSpPr>
            <a:spLocks noGrp="1"/>
          </p:cNvSpPr>
          <p:nvPr>
            <p:ph type="dt" sz="half" idx="10"/>
          </p:nvPr>
        </p:nvSpPr>
        <p:spPr/>
        <p:txBody>
          <a:bodyPr/>
          <a:lstStyle/>
          <a:p>
            <a:fld id="{CDE50FD2-C6AD-42C0-9D28-EB689BB164F8}" type="datetime1">
              <a:rPr lang="en-US" smtClean="0"/>
              <a:t>17-Sep-2017</a:t>
            </a:fld>
            <a:endParaRPr lang="en-US"/>
          </a:p>
        </p:txBody>
      </p:sp>
      <p:sp>
        <p:nvSpPr>
          <p:cNvPr id="4" name="Footer Placeholder 3">
            <a:extLst>
              <a:ext uri="{FF2B5EF4-FFF2-40B4-BE49-F238E27FC236}">
                <a16:creationId xmlns:a16="http://schemas.microsoft.com/office/drawing/2014/main" id="{5A26A45A-EAD4-4E0F-9194-EAA7C2B9D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075A07-15F5-438B-9AE8-99786927C363}"/>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414583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F075A-1C52-4C4B-9CC3-501C20FE108B}"/>
              </a:ext>
            </a:extLst>
          </p:cNvPr>
          <p:cNvSpPr>
            <a:spLocks noGrp="1"/>
          </p:cNvSpPr>
          <p:nvPr>
            <p:ph type="dt" sz="half" idx="10"/>
          </p:nvPr>
        </p:nvSpPr>
        <p:spPr/>
        <p:txBody>
          <a:bodyPr/>
          <a:lstStyle/>
          <a:p>
            <a:fld id="{EA420002-7367-457B-84F3-D98F54FB3908}" type="datetime1">
              <a:rPr lang="en-US" smtClean="0"/>
              <a:t>17-Sep-2017</a:t>
            </a:fld>
            <a:endParaRPr lang="en-US"/>
          </a:p>
        </p:txBody>
      </p:sp>
      <p:sp>
        <p:nvSpPr>
          <p:cNvPr id="3" name="Footer Placeholder 2">
            <a:extLst>
              <a:ext uri="{FF2B5EF4-FFF2-40B4-BE49-F238E27FC236}">
                <a16:creationId xmlns:a16="http://schemas.microsoft.com/office/drawing/2014/main" id="{B8330505-FE9F-4A49-A983-ACBCAF9EE8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EA4324-6DC5-4041-8A02-0830246B77F1}"/>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418200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DA5D-E289-4C26-AED0-9BF31EEA6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4EA4E-56EA-472E-99AD-47031F87D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345D6-12F8-40CD-A472-AFE8BDC65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4EA76-614C-4AEA-BCE5-F9100E94F4D7}"/>
              </a:ext>
            </a:extLst>
          </p:cNvPr>
          <p:cNvSpPr>
            <a:spLocks noGrp="1"/>
          </p:cNvSpPr>
          <p:nvPr>
            <p:ph type="dt" sz="half" idx="10"/>
          </p:nvPr>
        </p:nvSpPr>
        <p:spPr/>
        <p:txBody>
          <a:bodyPr/>
          <a:lstStyle/>
          <a:p>
            <a:fld id="{1D8C5B17-B4A1-4F5D-8F74-7DECB567DC78}" type="datetime1">
              <a:rPr lang="en-US" smtClean="0"/>
              <a:t>17-Sep-2017</a:t>
            </a:fld>
            <a:endParaRPr lang="en-US"/>
          </a:p>
        </p:txBody>
      </p:sp>
      <p:sp>
        <p:nvSpPr>
          <p:cNvPr id="6" name="Footer Placeholder 5">
            <a:extLst>
              <a:ext uri="{FF2B5EF4-FFF2-40B4-BE49-F238E27FC236}">
                <a16:creationId xmlns:a16="http://schemas.microsoft.com/office/drawing/2014/main" id="{694FC62A-7474-4FAF-B5A1-373E8C112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B98B8-1586-4170-82EF-0D0F18F3C794}"/>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185585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5EA9-568F-4A06-8E17-18CB053D9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B47D9F-D6DC-4101-8BBF-352EC34D6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F8EE7-B28F-4306-ACD5-02B10C218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9CDC79-9DA5-42D8-ACEC-97AF2B25E179}"/>
              </a:ext>
            </a:extLst>
          </p:cNvPr>
          <p:cNvSpPr>
            <a:spLocks noGrp="1"/>
          </p:cNvSpPr>
          <p:nvPr>
            <p:ph type="dt" sz="half" idx="10"/>
          </p:nvPr>
        </p:nvSpPr>
        <p:spPr/>
        <p:txBody>
          <a:bodyPr/>
          <a:lstStyle/>
          <a:p>
            <a:fld id="{16AE459F-2A62-4D15-B8C0-6358E14EB7FB}" type="datetime1">
              <a:rPr lang="en-US" smtClean="0"/>
              <a:t>17-Sep-2017</a:t>
            </a:fld>
            <a:endParaRPr lang="en-US"/>
          </a:p>
        </p:txBody>
      </p:sp>
      <p:sp>
        <p:nvSpPr>
          <p:cNvPr id="6" name="Footer Placeholder 5">
            <a:extLst>
              <a:ext uri="{FF2B5EF4-FFF2-40B4-BE49-F238E27FC236}">
                <a16:creationId xmlns:a16="http://schemas.microsoft.com/office/drawing/2014/main" id="{C71E7F73-51C2-4AC4-B428-01307C197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3D93-FF01-4216-B612-47FBBF219B7B}"/>
              </a:ext>
            </a:extLst>
          </p:cNvPr>
          <p:cNvSpPr>
            <a:spLocks noGrp="1"/>
          </p:cNvSpPr>
          <p:nvPr>
            <p:ph type="sldNum" sz="quarter" idx="12"/>
          </p:nvPr>
        </p:nvSpPr>
        <p:spPr/>
        <p:txBody>
          <a:bodyPr/>
          <a:lstStyle/>
          <a:p>
            <a:fld id="{39185EAE-CE26-43C5-B612-AF37DE790E28}" type="slidenum">
              <a:rPr lang="en-US" smtClean="0"/>
              <a:t>‹#›</a:t>
            </a:fld>
            <a:endParaRPr lang="en-US"/>
          </a:p>
        </p:txBody>
      </p:sp>
    </p:spTree>
    <p:extLst>
      <p:ext uri="{BB962C8B-B14F-4D97-AF65-F5344CB8AC3E}">
        <p14:creationId xmlns:p14="http://schemas.microsoft.com/office/powerpoint/2010/main" val="366108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7F2D8-834D-4F41-AC92-0C0EFD858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72767D-223B-44FB-A0DE-D6292F631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C3B66-CE8A-4906-9818-F161EAECB4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19CF3-59EB-41DA-B7F5-7A8E6B07B5F6}" type="datetime1">
              <a:rPr lang="en-US" smtClean="0"/>
              <a:t>17-Sep-2017</a:t>
            </a:fld>
            <a:endParaRPr lang="en-US"/>
          </a:p>
        </p:txBody>
      </p:sp>
      <p:sp>
        <p:nvSpPr>
          <p:cNvPr id="5" name="Footer Placeholder 4">
            <a:extLst>
              <a:ext uri="{FF2B5EF4-FFF2-40B4-BE49-F238E27FC236}">
                <a16:creationId xmlns:a16="http://schemas.microsoft.com/office/drawing/2014/main" id="{64D729DE-5D0F-4F4D-B4CE-A9611F597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ED71DB-4B2D-4B3E-9F39-F1F0A68FF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85EAE-CE26-43C5-B612-AF37DE790E28}" type="slidenum">
              <a:rPr lang="en-US" smtClean="0"/>
              <a:t>‹#›</a:t>
            </a:fld>
            <a:endParaRPr lang="en-US"/>
          </a:p>
        </p:txBody>
      </p:sp>
    </p:spTree>
    <p:extLst>
      <p:ext uri="{BB962C8B-B14F-4D97-AF65-F5344CB8AC3E}">
        <p14:creationId xmlns:p14="http://schemas.microsoft.com/office/powerpoint/2010/main" val="1401947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F73A-F2D0-4A3C-892C-78BE369CC489}"/>
              </a:ext>
            </a:extLst>
          </p:cNvPr>
          <p:cNvSpPr>
            <a:spLocks noGrp="1"/>
          </p:cNvSpPr>
          <p:nvPr>
            <p:ph type="ctrTitle"/>
          </p:nvPr>
        </p:nvSpPr>
        <p:spPr/>
        <p:txBody>
          <a:bodyPr/>
          <a:lstStyle/>
          <a:p>
            <a:r>
              <a:rPr lang="en-US" dirty="0"/>
              <a:t>GML Clarifications</a:t>
            </a:r>
          </a:p>
        </p:txBody>
      </p:sp>
      <p:sp>
        <p:nvSpPr>
          <p:cNvPr id="3" name="Subtitle 2">
            <a:extLst>
              <a:ext uri="{FF2B5EF4-FFF2-40B4-BE49-F238E27FC236}">
                <a16:creationId xmlns:a16="http://schemas.microsoft.com/office/drawing/2014/main" id="{3200EBE6-B139-491E-A718-D6A4B3B5310F}"/>
              </a:ext>
            </a:extLst>
          </p:cNvPr>
          <p:cNvSpPr>
            <a:spLocks noGrp="1"/>
          </p:cNvSpPr>
          <p:nvPr>
            <p:ph type="subTitle" idx="1"/>
          </p:nvPr>
        </p:nvSpPr>
        <p:spPr>
          <a:xfrm>
            <a:off x="1524000" y="3602037"/>
            <a:ext cx="9144000" cy="2755219"/>
          </a:xfrm>
        </p:spPr>
        <p:txBody>
          <a:bodyPr>
            <a:normAutofit/>
          </a:bodyPr>
          <a:lstStyle/>
          <a:p>
            <a:r>
              <a:rPr lang="en-US" sz="1600" dirty="0">
                <a:latin typeface="Arial" panose="020B0604020202020204" pitchFamily="34" charset="0"/>
                <a:cs typeface="Arial" panose="020B0604020202020204" pitchFamily="34" charset="0"/>
              </a:rPr>
              <a:t>IHO S-100 WG TSM5</a:t>
            </a:r>
          </a:p>
          <a:p>
            <a:r>
              <a:rPr lang="en-US" sz="1600" dirty="0">
                <a:latin typeface="Arial" panose="020B0604020202020204" pitchFamily="34" charset="0"/>
                <a:cs typeface="Arial" panose="020B0604020202020204" pitchFamily="34" charset="0"/>
              </a:rPr>
              <a:t>19-21 September 2017</a:t>
            </a:r>
          </a:p>
          <a:p>
            <a:r>
              <a:rPr lang="en-US" sz="1600" dirty="0">
                <a:latin typeface="Arial" panose="020B0604020202020204" pitchFamily="34" charset="0"/>
                <a:cs typeface="Arial" panose="020B0604020202020204" pitchFamily="34" charset="0"/>
              </a:rPr>
              <a:t>Raphael Malyankar; </a:t>
            </a:r>
            <a:r>
              <a:rPr lang="en-US" sz="1600" dirty="0" err="1">
                <a:latin typeface="Arial" panose="020B0604020202020204" pitchFamily="34" charset="0"/>
                <a:cs typeface="Arial" panose="020B0604020202020204" pitchFamily="34" charset="0"/>
              </a:rPr>
              <a:t>Eivind</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Mong</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algn="r"/>
            <a:r>
              <a:rPr lang="en-US" sz="1600" dirty="0">
                <a:latin typeface="Arial" panose="020B0604020202020204" pitchFamily="34" charset="0"/>
                <a:cs typeface="Arial" panose="020B0604020202020204" pitchFamily="34" charset="0"/>
              </a:rPr>
              <a:t>Work sponsored by NOAA</a:t>
            </a:r>
          </a:p>
        </p:txBody>
      </p:sp>
    </p:spTree>
    <p:extLst>
      <p:ext uri="{BB962C8B-B14F-4D97-AF65-F5344CB8AC3E}">
        <p14:creationId xmlns:p14="http://schemas.microsoft.com/office/powerpoint/2010/main" val="196834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092E-2A9F-4556-8E0F-6886D96CC37F}"/>
              </a:ext>
            </a:extLst>
          </p:cNvPr>
          <p:cNvSpPr>
            <a:spLocks noGrp="1"/>
          </p:cNvSpPr>
          <p:nvPr>
            <p:ph type="title"/>
          </p:nvPr>
        </p:nvSpPr>
        <p:spPr>
          <a:xfrm>
            <a:off x="838200" y="365125"/>
            <a:ext cx="10515600" cy="758281"/>
          </a:xfrm>
        </p:spPr>
        <p:txBody>
          <a:bodyPr>
            <a:normAutofit/>
          </a:bodyPr>
          <a:lstStyle/>
          <a:p>
            <a:r>
              <a:rPr lang="en-US" sz="3200" b="1" dirty="0">
                <a:latin typeface="Arial" panose="020B0604020202020204" pitchFamily="34" charset="0"/>
                <a:cs typeface="Arial" panose="020B0604020202020204" pitchFamily="34" charset="0"/>
              </a:rPr>
              <a:t>Overview of proposal/presentation</a:t>
            </a:r>
          </a:p>
        </p:txBody>
      </p:sp>
      <p:sp>
        <p:nvSpPr>
          <p:cNvPr id="3" name="Content Placeholder 2">
            <a:extLst>
              <a:ext uri="{FF2B5EF4-FFF2-40B4-BE49-F238E27FC236}">
                <a16:creationId xmlns:a16="http://schemas.microsoft.com/office/drawing/2014/main" id="{D0F30932-EBF2-42AC-98C8-278489E6C74D}"/>
              </a:ext>
            </a:extLst>
          </p:cNvPr>
          <p:cNvSpPr>
            <a:spLocks noGrp="1"/>
          </p:cNvSpPr>
          <p:nvPr>
            <p:ph idx="1"/>
          </p:nvPr>
        </p:nvSpPr>
        <p:spPr/>
        <p:txBody>
          <a:bodyPr/>
          <a:lstStyle/>
          <a:p>
            <a:pPr marL="0" indent="0">
              <a:buNone/>
            </a:pPr>
            <a:r>
              <a:rPr lang="en-US" dirty="0"/>
              <a:t>The proposal for Part 10b contains:</a:t>
            </a:r>
          </a:p>
          <a:p>
            <a:r>
              <a:rPr lang="en-US" dirty="0"/>
              <a:t>Modifications arising from splines (1 slide)</a:t>
            </a:r>
          </a:p>
          <a:p>
            <a:r>
              <a:rPr lang="en-US" dirty="0"/>
              <a:t>Miscellaneous clarifications and a correction (1 slide)</a:t>
            </a:r>
          </a:p>
          <a:p>
            <a:r>
              <a:rPr lang="en-US" dirty="0"/>
              <a:t>Conventions for GML datasets (the rest of this presentation)</a:t>
            </a:r>
          </a:p>
        </p:txBody>
      </p:sp>
      <p:sp>
        <p:nvSpPr>
          <p:cNvPr id="4" name="Slide Number Placeholder 3">
            <a:extLst>
              <a:ext uri="{FF2B5EF4-FFF2-40B4-BE49-F238E27FC236}">
                <a16:creationId xmlns:a16="http://schemas.microsoft.com/office/drawing/2014/main" id="{99802D24-C012-4296-BBF4-65D434D86F0C}"/>
              </a:ext>
            </a:extLst>
          </p:cNvPr>
          <p:cNvSpPr>
            <a:spLocks noGrp="1"/>
          </p:cNvSpPr>
          <p:nvPr>
            <p:ph type="sldNum" sz="quarter" idx="12"/>
          </p:nvPr>
        </p:nvSpPr>
        <p:spPr/>
        <p:txBody>
          <a:bodyPr/>
          <a:lstStyle/>
          <a:p>
            <a:fld id="{39185EAE-CE26-43C5-B612-AF37DE790E28}" type="slidenum">
              <a:rPr lang="en-US" smtClean="0"/>
              <a:t>2</a:t>
            </a:fld>
            <a:endParaRPr lang="en-US"/>
          </a:p>
        </p:txBody>
      </p:sp>
    </p:spTree>
    <p:extLst>
      <p:ext uri="{BB962C8B-B14F-4D97-AF65-F5344CB8AC3E}">
        <p14:creationId xmlns:p14="http://schemas.microsoft.com/office/powerpoint/2010/main" val="320610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EC62-5D54-4A7D-9311-3FAC31D3D376}"/>
              </a:ext>
            </a:extLst>
          </p:cNvPr>
          <p:cNvSpPr>
            <a:spLocks noGrp="1"/>
          </p:cNvSpPr>
          <p:nvPr>
            <p:ph type="title"/>
          </p:nvPr>
        </p:nvSpPr>
        <p:spPr/>
        <p:txBody>
          <a:bodyPr>
            <a:normAutofit/>
          </a:bodyPr>
          <a:lstStyle/>
          <a:p>
            <a:r>
              <a:rPr lang="en-US" sz="3200" b="1" dirty="0">
                <a:latin typeface="Arial" panose="020B0604020202020204" pitchFamily="34" charset="0"/>
                <a:ea typeface="Arial Unicode MS" panose="020B0604020202020204" pitchFamily="34" charset="-128"/>
                <a:cs typeface="Arial" panose="020B0604020202020204" pitchFamily="34" charset="0"/>
              </a:rPr>
              <a:t>Modifications arising from splines</a:t>
            </a:r>
          </a:p>
        </p:txBody>
      </p:sp>
      <p:sp>
        <p:nvSpPr>
          <p:cNvPr id="3" name="Content Placeholder 2">
            <a:extLst>
              <a:ext uri="{FF2B5EF4-FFF2-40B4-BE49-F238E27FC236}">
                <a16:creationId xmlns:a16="http://schemas.microsoft.com/office/drawing/2014/main" id="{43D21E1E-885A-4DEF-9003-2DD9538B93F9}"/>
              </a:ext>
            </a:extLst>
          </p:cNvPr>
          <p:cNvSpPr>
            <a:spLocks noGrp="1"/>
          </p:cNvSpPr>
          <p:nvPr>
            <p:ph idx="1"/>
          </p:nvPr>
        </p:nvSpPr>
        <p:spPr/>
        <p:txBody>
          <a:bodyPr/>
          <a:lstStyle/>
          <a:p>
            <a:r>
              <a:rPr lang="en-US" dirty="0"/>
              <a:t>10b-8.5.2: Additional interpolation types corresponding to the splines proposal.</a:t>
            </a:r>
          </a:p>
          <a:p>
            <a:pPr lvl="1"/>
            <a:r>
              <a:rPr lang="en-US" dirty="0"/>
              <a:t>Polynomial interpolation: interpolation type “</a:t>
            </a:r>
            <a:r>
              <a:rPr lang="en-US" dirty="0" err="1"/>
              <a:t>polynomialSpline</a:t>
            </a:r>
            <a:r>
              <a:rPr lang="en-US" dirty="0"/>
              <a:t>”</a:t>
            </a:r>
          </a:p>
          <a:p>
            <a:pPr lvl="1"/>
            <a:r>
              <a:rPr lang="en-US" dirty="0"/>
              <a:t>Bezier interpolation: “</a:t>
            </a:r>
            <a:r>
              <a:rPr lang="en-US" dirty="0" err="1"/>
              <a:t>bezierSpline</a:t>
            </a:r>
            <a:r>
              <a:rPr lang="en-US" dirty="0"/>
              <a:t>”</a:t>
            </a:r>
          </a:p>
          <a:p>
            <a:pPr lvl="1"/>
            <a:r>
              <a:rPr lang="en-US" dirty="0"/>
              <a:t>B-spline interpolation: “</a:t>
            </a:r>
            <a:r>
              <a:rPr lang="en-US" dirty="0" err="1"/>
              <a:t>bSpline</a:t>
            </a:r>
            <a:r>
              <a:rPr lang="en-US" dirty="0"/>
              <a:t>”</a:t>
            </a:r>
          </a:p>
          <a:p>
            <a:pPr lvl="1"/>
            <a:r>
              <a:rPr lang="en-US" dirty="0"/>
              <a:t>Blended parabolic curve fitting: “</a:t>
            </a:r>
            <a:r>
              <a:rPr lang="en-US" dirty="0" err="1"/>
              <a:t>blendedParabolic</a:t>
            </a:r>
            <a:r>
              <a:rPr lang="en-US" dirty="0"/>
              <a:t>”</a:t>
            </a:r>
          </a:p>
          <a:p>
            <a:r>
              <a:rPr lang="en-US" dirty="0"/>
              <a:t>For details, see the redline markup of Part 10b and Part 7.</a:t>
            </a:r>
          </a:p>
          <a:p>
            <a:pPr lvl="1"/>
            <a:r>
              <a:rPr lang="en-US" dirty="0"/>
              <a:t>The pending new draft of ISO 19107 clarifies that interpolation types can be extended.</a:t>
            </a:r>
          </a:p>
          <a:p>
            <a:r>
              <a:rPr lang="en-US" dirty="0"/>
              <a:t>10b-8.7: Splines added to level 2 in declaration of GML profile levels</a:t>
            </a:r>
          </a:p>
          <a:p>
            <a:pPr marL="0" indent="0">
              <a:buNone/>
            </a:pPr>
            <a:endParaRPr lang="en-US" dirty="0"/>
          </a:p>
        </p:txBody>
      </p:sp>
      <p:sp>
        <p:nvSpPr>
          <p:cNvPr id="4" name="Slide Number Placeholder 3">
            <a:extLst>
              <a:ext uri="{FF2B5EF4-FFF2-40B4-BE49-F238E27FC236}">
                <a16:creationId xmlns:a16="http://schemas.microsoft.com/office/drawing/2014/main" id="{DCCEFE9E-74CB-4302-81B7-E0F7E710B313}"/>
              </a:ext>
            </a:extLst>
          </p:cNvPr>
          <p:cNvSpPr>
            <a:spLocks noGrp="1"/>
          </p:cNvSpPr>
          <p:nvPr>
            <p:ph type="sldNum" sz="quarter" idx="12"/>
          </p:nvPr>
        </p:nvSpPr>
        <p:spPr/>
        <p:txBody>
          <a:bodyPr/>
          <a:lstStyle/>
          <a:p>
            <a:fld id="{39185EAE-CE26-43C5-B612-AF37DE790E28}" type="slidenum">
              <a:rPr lang="en-US" smtClean="0"/>
              <a:t>3</a:t>
            </a:fld>
            <a:endParaRPr lang="en-US"/>
          </a:p>
        </p:txBody>
      </p:sp>
    </p:spTree>
    <p:extLst>
      <p:ext uri="{BB962C8B-B14F-4D97-AF65-F5344CB8AC3E}">
        <p14:creationId xmlns:p14="http://schemas.microsoft.com/office/powerpoint/2010/main" val="410233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EC62-5D54-4A7D-9311-3FAC31D3D376}"/>
              </a:ext>
            </a:extLst>
          </p:cNvPr>
          <p:cNvSpPr>
            <a:spLocks noGrp="1"/>
          </p:cNvSpPr>
          <p:nvPr>
            <p:ph type="title"/>
          </p:nvPr>
        </p:nvSpPr>
        <p:spPr/>
        <p:txBody>
          <a:bodyPr>
            <a:normAutofit/>
          </a:bodyPr>
          <a:lstStyle/>
          <a:p>
            <a:r>
              <a:rPr lang="en-US" sz="3200" b="1" dirty="0">
                <a:latin typeface="Arial" panose="020B0604020202020204" pitchFamily="34" charset="0"/>
                <a:ea typeface="Arial Unicode MS" panose="020B0604020202020204" pitchFamily="34" charset="-128"/>
                <a:cs typeface="Arial" panose="020B0604020202020204" pitchFamily="34" charset="0"/>
              </a:rPr>
              <a:t>Miscellaneous clarifications</a:t>
            </a:r>
          </a:p>
        </p:txBody>
      </p:sp>
      <p:sp>
        <p:nvSpPr>
          <p:cNvPr id="3" name="Content Placeholder 2">
            <a:extLst>
              <a:ext uri="{FF2B5EF4-FFF2-40B4-BE49-F238E27FC236}">
                <a16:creationId xmlns:a16="http://schemas.microsoft.com/office/drawing/2014/main" id="{43D21E1E-885A-4DEF-9003-2DD9538B93F9}"/>
              </a:ext>
            </a:extLst>
          </p:cNvPr>
          <p:cNvSpPr>
            <a:spLocks noGrp="1"/>
          </p:cNvSpPr>
          <p:nvPr>
            <p:ph idx="1"/>
          </p:nvPr>
        </p:nvSpPr>
        <p:spPr/>
        <p:txBody>
          <a:bodyPr/>
          <a:lstStyle/>
          <a:p>
            <a:r>
              <a:rPr lang="en-US" dirty="0"/>
              <a:t>10b-9.5.2: Correct tag in the example on page 14 Part 10b</a:t>
            </a:r>
          </a:p>
          <a:p>
            <a:r>
              <a:rPr lang="en-US" dirty="0"/>
              <a:t>10b-9.6.1 and 10b-9.6.2: Add tables providing details of “Dataset Identification” and “Dataset Structure” elements. These were defined when the GML profile was originally introduced as header elements corresponding to similar elements in the ISO 8211 encoding.</a:t>
            </a:r>
          </a:p>
          <a:p>
            <a:pPr marL="0" indent="0">
              <a:buNone/>
            </a:pPr>
            <a:endParaRPr lang="en-US" dirty="0"/>
          </a:p>
        </p:txBody>
      </p:sp>
      <p:sp>
        <p:nvSpPr>
          <p:cNvPr id="4" name="Slide Number Placeholder 3">
            <a:extLst>
              <a:ext uri="{FF2B5EF4-FFF2-40B4-BE49-F238E27FC236}">
                <a16:creationId xmlns:a16="http://schemas.microsoft.com/office/drawing/2014/main" id="{FF2B37BE-8F1D-4F75-883B-6AAD596DFF92}"/>
              </a:ext>
            </a:extLst>
          </p:cNvPr>
          <p:cNvSpPr>
            <a:spLocks noGrp="1"/>
          </p:cNvSpPr>
          <p:nvPr>
            <p:ph type="sldNum" sz="quarter" idx="12"/>
          </p:nvPr>
        </p:nvSpPr>
        <p:spPr/>
        <p:txBody>
          <a:bodyPr/>
          <a:lstStyle/>
          <a:p>
            <a:fld id="{39185EAE-CE26-43C5-B612-AF37DE790E28}" type="slidenum">
              <a:rPr lang="en-US" smtClean="0"/>
              <a:t>4</a:t>
            </a:fld>
            <a:endParaRPr lang="en-US"/>
          </a:p>
        </p:txBody>
      </p:sp>
    </p:spTree>
    <p:extLst>
      <p:ext uri="{BB962C8B-B14F-4D97-AF65-F5344CB8AC3E}">
        <p14:creationId xmlns:p14="http://schemas.microsoft.com/office/powerpoint/2010/main" val="396206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EC62-5D54-4A7D-9311-3FAC31D3D376}"/>
              </a:ext>
            </a:extLst>
          </p:cNvPr>
          <p:cNvSpPr>
            <a:spLocks noGrp="1"/>
          </p:cNvSpPr>
          <p:nvPr>
            <p:ph type="title"/>
          </p:nvPr>
        </p:nvSpPr>
        <p:spPr/>
        <p:txBody>
          <a:bodyPr>
            <a:normAutofit/>
          </a:bodyPr>
          <a:lstStyle/>
          <a:p>
            <a:r>
              <a:rPr lang="en-US" sz="3200" b="1" dirty="0">
                <a:latin typeface="Arial" panose="020B0604020202020204" pitchFamily="34" charset="0"/>
                <a:ea typeface="Arial Unicode MS" panose="020B0604020202020204" pitchFamily="34" charset="-128"/>
                <a:cs typeface="Arial" panose="020B0604020202020204" pitchFamily="34" charset="0"/>
              </a:rPr>
              <a:t>Incorporation of GML rules – and implications</a:t>
            </a:r>
          </a:p>
        </p:txBody>
      </p:sp>
      <p:sp>
        <p:nvSpPr>
          <p:cNvPr id="3" name="Content Placeholder 2">
            <a:extLst>
              <a:ext uri="{FF2B5EF4-FFF2-40B4-BE49-F238E27FC236}">
                <a16:creationId xmlns:a16="http://schemas.microsoft.com/office/drawing/2014/main" id="{43D21E1E-885A-4DEF-9003-2DD9538B93F9}"/>
              </a:ext>
            </a:extLst>
          </p:cNvPr>
          <p:cNvSpPr>
            <a:spLocks noGrp="1"/>
          </p:cNvSpPr>
          <p:nvPr>
            <p:ph idx="1"/>
          </p:nvPr>
        </p:nvSpPr>
        <p:spPr/>
        <p:txBody>
          <a:bodyPr>
            <a:normAutofit fontScale="92500" lnSpcReduction="20000"/>
          </a:bodyPr>
          <a:lstStyle/>
          <a:p>
            <a:r>
              <a:rPr lang="en-US" dirty="0"/>
              <a:t>The proposed additions explicitly state conventions that will apply to all product specifications that use GML for vector data products.</a:t>
            </a:r>
          </a:p>
          <a:p>
            <a:pPr lvl="1"/>
            <a:r>
              <a:rPr lang="en-US" dirty="0"/>
              <a:t>The GML specification includes more rules than pure XML structure and syntax, for example:</a:t>
            </a:r>
          </a:p>
          <a:p>
            <a:pPr lvl="2"/>
            <a:r>
              <a:rPr lang="en-US" dirty="0"/>
              <a:t>Feature class names in UML model -&gt; tags</a:t>
            </a:r>
          </a:p>
          <a:p>
            <a:pPr lvl="2"/>
            <a:r>
              <a:rPr lang="en-US" dirty="0"/>
              <a:t>Attributes -&gt; contained elements (not XML attributes)</a:t>
            </a:r>
          </a:p>
          <a:p>
            <a:r>
              <a:rPr lang="en-US" dirty="0"/>
              <a:t>Each data product defines its own “GML application schema” (XSD) that defines structure, syntax and (some) constraints…</a:t>
            </a:r>
          </a:p>
          <a:p>
            <a:r>
              <a:rPr lang="en-US" dirty="0"/>
              <a:t>… but applications </a:t>
            </a:r>
            <a:r>
              <a:rPr lang="en-US" i="1" dirty="0"/>
              <a:t>can</a:t>
            </a:r>
            <a:r>
              <a:rPr lang="en-US" dirty="0"/>
              <a:t> process feature data without reference to the GML application schemas.</a:t>
            </a:r>
          </a:p>
          <a:p>
            <a:pPr lvl="1"/>
            <a:r>
              <a:rPr lang="en-US" dirty="0"/>
              <a:t>There are existing off-the-shelf applications that can do this – e.g., QGIS.</a:t>
            </a:r>
          </a:p>
          <a:p>
            <a:pPr lvl="1"/>
            <a:r>
              <a:rPr lang="en-US" dirty="0"/>
              <a:t>An example is shown on the next slide.</a:t>
            </a:r>
          </a:p>
          <a:p>
            <a:pPr lvl="1"/>
            <a:r>
              <a:rPr lang="en-US" dirty="0"/>
              <a:t>Structure in XML file ↔ Structure in prod. spec. application schema (UML)</a:t>
            </a:r>
          </a:p>
          <a:p>
            <a:pPr marL="0" indent="0">
              <a:buNone/>
            </a:pPr>
            <a:endParaRPr lang="en-US" dirty="0"/>
          </a:p>
        </p:txBody>
      </p:sp>
      <p:sp>
        <p:nvSpPr>
          <p:cNvPr id="4" name="Slide Number Placeholder 3">
            <a:extLst>
              <a:ext uri="{FF2B5EF4-FFF2-40B4-BE49-F238E27FC236}">
                <a16:creationId xmlns:a16="http://schemas.microsoft.com/office/drawing/2014/main" id="{3E83DA3F-CB46-465D-9720-32F8D481B857}"/>
              </a:ext>
            </a:extLst>
          </p:cNvPr>
          <p:cNvSpPr>
            <a:spLocks noGrp="1"/>
          </p:cNvSpPr>
          <p:nvPr>
            <p:ph type="sldNum" sz="quarter" idx="12"/>
          </p:nvPr>
        </p:nvSpPr>
        <p:spPr/>
        <p:txBody>
          <a:bodyPr/>
          <a:lstStyle/>
          <a:p>
            <a:fld id="{39185EAE-CE26-43C5-B612-AF37DE790E28}" type="slidenum">
              <a:rPr lang="en-US" smtClean="0"/>
              <a:t>5</a:t>
            </a:fld>
            <a:endParaRPr lang="en-US"/>
          </a:p>
        </p:txBody>
      </p:sp>
    </p:spTree>
    <p:extLst>
      <p:ext uri="{BB962C8B-B14F-4D97-AF65-F5344CB8AC3E}">
        <p14:creationId xmlns:p14="http://schemas.microsoft.com/office/powerpoint/2010/main" val="359383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EC62-5D54-4A7D-9311-3FAC31D3D376}"/>
              </a:ext>
            </a:extLst>
          </p:cNvPr>
          <p:cNvSpPr>
            <a:spLocks noGrp="1"/>
          </p:cNvSpPr>
          <p:nvPr>
            <p:ph type="title"/>
          </p:nvPr>
        </p:nvSpPr>
        <p:spPr>
          <a:xfrm>
            <a:off x="538942" y="1890828"/>
            <a:ext cx="3826478" cy="3250911"/>
          </a:xfrm>
        </p:spPr>
        <p:txBody>
          <a:bodyPr>
            <a:normAutofit/>
          </a:bodyPr>
          <a:lstStyle/>
          <a:p>
            <a:pPr algn="ctr"/>
            <a:r>
              <a:rPr lang="en-US" sz="3200" b="1" dirty="0">
                <a:latin typeface="Arial" panose="020B0604020202020204" pitchFamily="34" charset="0"/>
                <a:ea typeface="Arial Unicode MS" panose="020B0604020202020204" pitchFamily="34" charset="-128"/>
                <a:cs typeface="Arial" panose="020B0604020202020204" pitchFamily="34" charset="0"/>
              </a:rPr>
              <a:t>Screen capture of sample S-122 GML data</a:t>
            </a:r>
            <a:br>
              <a:rPr lang="en-US" sz="3200" b="1" dirty="0">
                <a:latin typeface="Arial" panose="020B0604020202020204" pitchFamily="34" charset="0"/>
                <a:ea typeface="Arial Unicode MS" panose="020B0604020202020204" pitchFamily="34" charset="-128"/>
                <a:cs typeface="Arial" panose="020B0604020202020204" pitchFamily="34" charset="0"/>
              </a:rPr>
            </a:br>
            <a:br>
              <a:rPr lang="en-US" sz="3200" b="1" dirty="0">
                <a:latin typeface="Arial" panose="020B0604020202020204" pitchFamily="34" charset="0"/>
                <a:ea typeface="Arial Unicode MS" panose="020B0604020202020204" pitchFamily="34" charset="-128"/>
                <a:cs typeface="Arial" panose="020B0604020202020204" pitchFamily="34" charset="0"/>
              </a:rPr>
            </a:br>
            <a:br>
              <a:rPr lang="en-US" sz="3200" b="1" dirty="0">
                <a:latin typeface="Arial" panose="020B0604020202020204" pitchFamily="34" charset="0"/>
                <a:ea typeface="Arial Unicode MS" panose="020B0604020202020204" pitchFamily="34" charset="-128"/>
                <a:cs typeface="Arial" panose="020B0604020202020204" pitchFamily="34" charset="0"/>
              </a:rPr>
            </a:br>
            <a:br>
              <a:rPr lang="en-US" sz="3200" b="1" dirty="0">
                <a:latin typeface="Arial" panose="020B0604020202020204" pitchFamily="34" charset="0"/>
                <a:ea typeface="Arial Unicode MS" panose="020B0604020202020204" pitchFamily="34" charset="-128"/>
                <a:cs typeface="Arial" panose="020B0604020202020204" pitchFamily="34" charset="0"/>
              </a:rPr>
            </a:br>
            <a:r>
              <a:rPr lang="en-US" sz="2000" dirty="0">
                <a:latin typeface="Arial" panose="020B0604020202020204" pitchFamily="34" charset="0"/>
                <a:ea typeface="Arial Unicode MS" panose="020B0604020202020204" pitchFamily="34" charset="-128"/>
                <a:cs typeface="Arial" panose="020B0604020202020204" pitchFamily="34" charset="0"/>
              </a:rPr>
              <a:t>(displayed in off-the-shelf app)</a:t>
            </a:r>
          </a:p>
        </p:txBody>
      </p:sp>
      <p:pic>
        <p:nvPicPr>
          <p:cNvPr id="5" name="Picture 4">
            <a:extLst>
              <a:ext uri="{FF2B5EF4-FFF2-40B4-BE49-F238E27FC236}">
                <a16:creationId xmlns:a16="http://schemas.microsoft.com/office/drawing/2014/main" id="{44599DF3-CFF2-4662-BD85-2E5713C75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678" y="822960"/>
            <a:ext cx="6934803" cy="5386648"/>
          </a:xfrm>
          <a:prstGeom prst="rect">
            <a:avLst/>
          </a:prstGeom>
        </p:spPr>
      </p:pic>
      <p:sp>
        <p:nvSpPr>
          <p:cNvPr id="3" name="Slide Number Placeholder 2">
            <a:extLst>
              <a:ext uri="{FF2B5EF4-FFF2-40B4-BE49-F238E27FC236}">
                <a16:creationId xmlns:a16="http://schemas.microsoft.com/office/drawing/2014/main" id="{8AE286FC-E7E6-4E36-AD41-51C782173E7A}"/>
              </a:ext>
            </a:extLst>
          </p:cNvPr>
          <p:cNvSpPr>
            <a:spLocks noGrp="1"/>
          </p:cNvSpPr>
          <p:nvPr>
            <p:ph type="sldNum" sz="quarter" idx="12"/>
          </p:nvPr>
        </p:nvSpPr>
        <p:spPr/>
        <p:txBody>
          <a:bodyPr/>
          <a:lstStyle/>
          <a:p>
            <a:fld id="{39185EAE-CE26-43C5-B612-AF37DE790E28}" type="slidenum">
              <a:rPr lang="en-US" smtClean="0"/>
              <a:t>6</a:t>
            </a:fld>
            <a:endParaRPr lang="en-US"/>
          </a:p>
        </p:txBody>
      </p:sp>
    </p:spTree>
    <p:extLst>
      <p:ext uri="{BB962C8B-B14F-4D97-AF65-F5344CB8AC3E}">
        <p14:creationId xmlns:p14="http://schemas.microsoft.com/office/powerpoint/2010/main" val="221451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EC62-5D54-4A7D-9311-3FAC31D3D376}"/>
              </a:ext>
            </a:extLst>
          </p:cNvPr>
          <p:cNvSpPr>
            <a:spLocks noGrp="1"/>
          </p:cNvSpPr>
          <p:nvPr>
            <p:ph type="title"/>
          </p:nvPr>
        </p:nvSpPr>
        <p:spPr>
          <a:xfrm>
            <a:off x="838200" y="365126"/>
            <a:ext cx="10515600" cy="801824"/>
          </a:xfrm>
        </p:spPr>
        <p:txBody>
          <a:bodyPr>
            <a:normAutofit/>
          </a:bodyPr>
          <a:lstStyle/>
          <a:p>
            <a:r>
              <a:rPr lang="en-US" sz="3200" b="1" dirty="0">
                <a:latin typeface="Arial" panose="020B0604020202020204" pitchFamily="34" charset="0"/>
                <a:ea typeface="Arial Unicode MS" panose="020B0604020202020204" pitchFamily="34" charset="-128"/>
                <a:cs typeface="Arial" panose="020B0604020202020204" pitchFamily="34" charset="0"/>
              </a:rPr>
              <a:t>Conventions and implications described in Part 10b</a:t>
            </a:r>
          </a:p>
        </p:txBody>
      </p:sp>
      <p:sp>
        <p:nvSpPr>
          <p:cNvPr id="3" name="Content Placeholder 2">
            <a:extLst>
              <a:ext uri="{FF2B5EF4-FFF2-40B4-BE49-F238E27FC236}">
                <a16:creationId xmlns:a16="http://schemas.microsoft.com/office/drawing/2014/main" id="{43D21E1E-885A-4DEF-9003-2DD9538B93F9}"/>
              </a:ext>
            </a:extLst>
          </p:cNvPr>
          <p:cNvSpPr>
            <a:spLocks noGrp="1"/>
          </p:cNvSpPr>
          <p:nvPr>
            <p:ph idx="1"/>
          </p:nvPr>
        </p:nvSpPr>
        <p:spPr>
          <a:xfrm>
            <a:off x="838200" y="1166949"/>
            <a:ext cx="10515600" cy="4981302"/>
          </a:xfrm>
        </p:spPr>
        <p:txBody>
          <a:bodyPr>
            <a:normAutofit fontScale="85000" lnSpcReduction="20000"/>
          </a:bodyPr>
          <a:lstStyle/>
          <a:p>
            <a:r>
              <a:rPr lang="en-US" dirty="0"/>
              <a:t>Explicit statement that the GML specification rules continue to apply.</a:t>
            </a:r>
          </a:p>
          <a:p>
            <a:pPr lvl="1"/>
            <a:r>
              <a:rPr lang="en-US" dirty="0"/>
              <a:t>The reason: A ‘profile’ of GML is supposed to be a ‘subset’ of GML.</a:t>
            </a:r>
          </a:p>
          <a:p>
            <a:r>
              <a:rPr lang="en-US" dirty="0"/>
              <a:t>XML tags ↔ camel case codes.</a:t>
            </a:r>
          </a:p>
          <a:p>
            <a:r>
              <a:rPr lang="en-US" dirty="0"/>
              <a:t>Enumerations or </a:t>
            </a:r>
            <a:r>
              <a:rPr lang="en-US" dirty="0" err="1"/>
              <a:t>codelists</a:t>
            </a:r>
            <a:r>
              <a:rPr lang="en-US" dirty="0"/>
              <a:t> use code, label, or alias from feature catalogue as values.</a:t>
            </a:r>
          </a:p>
          <a:p>
            <a:pPr lvl="1"/>
            <a:r>
              <a:rPr lang="en-US" dirty="0"/>
              <a:t>Can</a:t>
            </a:r>
            <a:r>
              <a:rPr lang="en-US" dirty="0">
                <a:solidFill>
                  <a:srgbClr val="FF0000"/>
                </a:solidFill>
              </a:rPr>
              <a:t>*</a:t>
            </a:r>
            <a:r>
              <a:rPr lang="en-US" dirty="0"/>
              <a:t> add a field to dataset structure information to specify which.</a:t>
            </a:r>
          </a:p>
          <a:p>
            <a:r>
              <a:rPr lang="en-US" dirty="0"/>
              <a:t>Spatial object tags are S100:Point – from the GML profile.</a:t>
            </a:r>
          </a:p>
          <a:p>
            <a:pPr lvl="1"/>
            <a:r>
              <a:rPr lang="en-US" dirty="0"/>
              <a:t>“Spatial objects” are geometry that is not encoded inside a feature, but separately.</a:t>
            </a:r>
          </a:p>
          <a:p>
            <a:r>
              <a:rPr lang="en-US" dirty="0"/>
              <a:t>Associations use </a:t>
            </a:r>
            <a:r>
              <a:rPr lang="en-US" i="1" dirty="0" err="1"/>
              <a:t>xlink:href</a:t>
            </a:r>
            <a:r>
              <a:rPr lang="en-US" dirty="0"/>
              <a:t> and at least one of </a:t>
            </a:r>
            <a:r>
              <a:rPr lang="en-US" i="1" dirty="0"/>
              <a:t>role</a:t>
            </a:r>
            <a:r>
              <a:rPr lang="en-US" dirty="0"/>
              <a:t> or </a:t>
            </a:r>
            <a:r>
              <a:rPr lang="en-US" i="1" dirty="0" err="1"/>
              <a:t>arcrole</a:t>
            </a:r>
            <a:r>
              <a:rPr lang="en-US" dirty="0"/>
              <a:t> XML attributes</a:t>
            </a:r>
          </a:p>
          <a:p>
            <a:pPr lvl="1"/>
            <a:r>
              <a:rPr lang="en-US" dirty="0"/>
              <a:t>Feature class names in UML model -&gt; tags</a:t>
            </a:r>
          </a:p>
          <a:p>
            <a:pPr lvl="1"/>
            <a:r>
              <a:rPr lang="en-US" dirty="0"/>
              <a:t>Attributes -&gt; contained elements (not XML attributes)</a:t>
            </a:r>
          </a:p>
          <a:p>
            <a:r>
              <a:rPr lang="en-US" dirty="0"/>
              <a:t>Reserved tags: ‘member’, ‘</a:t>
            </a:r>
            <a:r>
              <a:rPr lang="en-US" dirty="0" err="1"/>
              <a:t>imember</a:t>
            </a:r>
            <a:r>
              <a:rPr lang="en-US" dirty="0"/>
              <a:t>’, ‘geometry’, ‘location’</a:t>
            </a:r>
          </a:p>
          <a:p>
            <a:pPr marL="0" indent="0">
              <a:buNone/>
            </a:pPr>
            <a:endParaRPr lang="en-US" dirty="0"/>
          </a:p>
          <a:p>
            <a:pPr marL="0" indent="0">
              <a:buNone/>
            </a:pPr>
            <a:r>
              <a:rPr lang="en-US" sz="1900" dirty="0">
                <a:solidFill>
                  <a:srgbClr val="FF0000"/>
                </a:solidFill>
              </a:rPr>
              <a:t>*</a:t>
            </a:r>
            <a:r>
              <a:rPr lang="en-US" sz="1900" dirty="0"/>
              <a:t>new extension – not in posted proposal/redline – add?</a:t>
            </a:r>
          </a:p>
        </p:txBody>
      </p:sp>
      <p:sp>
        <p:nvSpPr>
          <p:cNvPr id="4" name="Slide Number Placeholder 3">
            <a:extLst>
              <a:ext uri="{FF2B5EF4-FFF2-40B4-BE49-F238E27FC236}">
                <a16:creationId xmlns:a16="http://schemas.microsoft.com/office/drawing/2014/main" id="{0C8D8AC5-841B-4908-953C-CFBDCA37EC5A}"/>
              </a:ext>
            </a:extLst>
          </p:cNvPr>
          <p:cNvSpPr>
            <a:spLocks noGrp="1"/>
          </p:cNvSpPr>
          <p:nvPr>
            <p:ph type="sldNum" sz="quarter" idx="12"/>
          </p:nvPr>
        </p:nvSpPr>
        <p:spPr/>
        <p:txBody>
          <a:bodyPr/>
          <a:lstStyle/>
          <a:p>
            <a:fld id="{39185EAE-CE26-43C5-B612-AF37DE790E28}" type="slidenum">
              <a:rPr lang="en-US" smtClean="0"/>
              <a:t>7</a:t>
            </a:fld>
            <a:endParaRPr lang="en-US"/>
          </a:p>
        </p:txBody>
      </p:sp>
    </p:spTree>
    <p:extLst>
      <p:ext uri="{BB962C8B-B14F-4D97-AF65-F5344CB8AC3E}">
        <p14:creationId xmlns:p14="http://schemas.microsoft.com/office/powerpoint/2010/main" val="167106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EC62-5D54-4A7D-9311-3FAC31D3D376}"/>
              </a:ext>
            </a:extLst>
          </p:cNvPr>
          <p:cNvSpPr>
            <a:spLocks noGrp="1"/>
          </p:cNvSpPr>
          <p:nvPr>
            <p:ph type="title"/>
          </p:nvPr>
        </p:nvSpPr>
        <p:spPr/>
        <p:txBody>
          <a:bodyPr>
            <a:normAutofit/>
          </a:bodyPr>
          <a:lstStyle/>
          <a:p>
            <a:r>
              <a:rPr lang="en-US" sz="3200" b="1" dirty="0">
                <a:latin typeface="Arial" panose="020B0604020202020204" pitchFamily="34" charset="0"/>
                <a:ea typeface="Arial Unicode MS" panose="020B0604020202020204" pitchFamily="34" charset="-128"/>
                <a:cs typeface="Arial" panose="020B0604020202020204" pitchFamily="34" charset="0"/>
              </a:rPr>
              <a:t>Guidance for application developers in Part 10b</a:t>
            </a:r>
          </a:p>
        </p:txBody>
      </p:sp>
      <p:sp>
        <p:nvSpPr>
          <p:cNvPr id="3" name="Content Placeholder 2">
            <a:extLst>
              <a:ext uri="{FF2B5EF4-FFF2-40B4-BE49-F238E27FC236}">
                <a16:creationId xmlns:a16="http://schemas.microsoft.com/office/drawing/2014/main" id="{43D21E1E-885A-4DEF-9003-2DD9538B93F9}"/>
              </a:ext>
            </a:extLst>
          </p:cNvPr>
          <p:cNvSpPr>
            <a:spLocks noGrp="1"/>
          </p:cNvSpPr>
          <p:nvPr>
            <p:ph idx="1"/>
          </p:nvPr>
        </p:nvSpPr>
        <p:spPr/>
        <p:txBody>
          <a:bodyPr>
            <a:normAutofit fontScale="85000" lnSpcReduction="20000"/>
          </a:bodyPr>
          <a:lstStyle/>
          <a:p>
            <a:r>
              <a:rPr lang="en-US" dirty="0"/>
              <a:t>This guidance is a consequence of XML and GML:</a:t>
            </a:r>
          </a:p>
          <a:p>
            <a:pPr lvl="1"/>
            <a:r>
              <a:rPr lang="en-GB" dirty="0"/>
              <a:t>Each dataset has a single root element (“ROOTELEMENT”). GML datasets are XML documents and this is an XML requirement.</a:t>
            </a:r>
            <a:endParaRPr lang="en-US" dirty="0"/>
          </a:p>
          <a:p>
            <a:pPr lvl="1"/>
            <a:r>
              <a:rPr lang="en-GB" dirty="0"/>
              <a:t>The tags “member” and “</a:t>
            </a:r>
            <a:r>
              <a:rPr lang="en-GB" dirty="0" err="1"/>
              <a:t>imember</a:t>
            </a:r>
            <a:r>
              <a:rPr lang="en-GB" dirty="0"/>
              <a:t>” are reserved for use as wrapper tags for feature and information types. Use of these wrapper tags is optional in S-100 GML application schemas.</a:t>
            </a:r>
            <a:endParaRPr lang="en-US" dirty="0"/>
          </a:p>
          <a:p>
            <a:pPr lvl="1"/>
            <a:r>
              <a:rPr lang="en-GB" dirty="0"/>
              <a:t>Given the path /ROOTELEMENT/member/X1/X2 then X1 is a feature and X2 is an attribute or association role. Similarly given /ROOTELEMENT/</a:t>
            </a:r>
            <a:r>
              <a:rPr lang="en-GB" dirty="0" err="1"/>
              <a:t>imember</a:t>
            </a:r>
            <a:r>
              <a:rPr lang="en-GB" dirty="0"/>
              <a:t>/X1/X2 X1 is an information type and X2 one of its attributes or associations.</a:t>
            </a:r>
            <a:endParaRPr lang="en-US" dirty="0"/>
          </a:p>
          <a:p>
            <a:pPr lvl="1"/>
            <a:r>
              <a:rPr lang="en-GB" dirty="0"/>
              <a:t>If X2 has XML attributes </a:t>
            </a:r>
            <a:r>
              <a:rPr lang="en-GB" dirty="0" err="1"/>
              <a:t>xlink:href</a:t>
            </a:r>
            <a:r>
              <a:rPr lang="en-GB" dirty="0"/>
              <a:t> and </a:t>
            </a:r>
            <a:r>
              <a:rPr lang="en-GB" dirty="0" err="1"/>
              <a:t>xlink:role</a:t>
            </a:r>
            <a:r>
              <a:rPr lang="en-GB" dirty="0"/>
              <a:t> and/or </a:t>
            </a:r>
            <a:r>
              <a:rPr lang="en-GB" dirty="0" err="1"/>
              <a:t>xlink:arcrole</a:t>
            </a:r>
            <a:r>
              <a:rPr lang="en-GB" dirty="0"/>
              <a:t> it is an association role.</a:t>
            </a:r>
            <a:endParaRPr lang="en-US" dirty="0"/>
          </a:p>
          <a:p>
            <a:pPr lvl="1"/>
            <a:r>
              <a:rPr lang="en-GB" dirty="0"/>
              <a:t>If X2 has element content it is a complex or spatial attribute.</a:t>
            </a:r>
            <a:endParaRPr lang="en-US" dirty="0"/>
          </a:p>
          <a:p>
            <a:pPr lvl="1"/>
            <a:r>
              <a:rPr lang="en-GB" dirty="0"/>
              <a:t>A spatial attribute or object will have one of the allowed spatial properties as its content. (Point, etc.)</a:t>
            </a:r>
            <a:endParaRPr lang="en-US" dirty="0"/>
          </a:p>
          <a:p>
            <a:pPr lvl="1"/>
            <a:r>
              <a:rPr lang="en-GB" dirty="0"/>
              <a:t>If X2 is empty and </a:t>
            </a:r>
            <a:r>
              <a:rPr lang="en-GB" dirty="0" err="1"/>
              <a:t>nilled</a:t>
            </a:r>
            <a:r>
              <a:rPr lang="en-GB" dirty="0"/>
              <a:t>, or has text or numeric content, it is a simple attribute.</a:t>
            </a:r>
            <a:endParaRPr lang="en-US" dirty="0"/>
          </a:p>
          <a:p>
            <a:pPr lvl="1"/>
            <a:r>
              <a:rPr lang="en-GB" dirty="0"/>
              <a:t>Applications must allow for the presence or absence of namespaces, e.g. X1 might be of the form S122:FeatureA, etc. Namespaces in XML precede a ':' so it is possible for applications to distinguish the namespace part of the tag from the ‘local name’ part.</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331CD32-EDFF-4F48-9DD2-C7389E79C8D2}"/>
              </a:ext>
            </a:extLst>
          </p:cNvPr>
          <p:cNvSpPr>
            <a:spLocks noGrp="1"/>
          </p:cNvSpPr>
          <p:nvPr>
            <p:ph type="sldNum" sz="quarter" idx="12"/>
          </p:nvPr>
        </p:nvSpPr>
        <p:spPr/>
        <p:txBody>
          <a:bodyPr/>
          <a:lstStyle/>
          <a:p>
            <a:fld id="{39185EAE-CE26-43C5-B612-AF37DE790E28}" type="slidenum">
              <a:rPr lang="en-US" smtClean="0"/>
              <a:t>8</a:t>
            </a:fld>
            <a:endParaRPr lang="en-US"/>
          </a:p>
        </p:txBody>
      </p:sp>
    </p:spTree>
    <p:extLst>
      <p:ext uri="{BB962C8B-B14F-4D97-AF65-F5344CB8AC3E}">
        <p14:creationId xmlns:p14="http://schemas.microsoft.com/office/powerpoint/2010/main" val="3584544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7B7CC-EE99-4181-AA6A-29CA361CA5AA}"/>
              </a:ext>
            </a:extLst>
          </p:cNvPr>
          <p:cNvSpPr>
            <a:spLocks noGrp="1"/>
          </p:cNvSpPr>
          <p:nvPr>
            <p:ph type="title"/>
          </p:nvPr>
        </p:nvSpPr>
        <p:spPr>
          <a:xfrm>
            <a:off x="838200" y="365126"/>
            <a:ext cx="10515600" cy="1014788"/>
          </a:xfrm>
        </p:spPr>
        <p:txBody>
          <a:bodyPr>
            <a:normAutofit/>
          </a:bodyPr>
          <a:lstStyle/>
          <a:p>
            <a:r>
              <a:rPr lang="en-US" sz="3200" b="1" dirty="0">
                <a:latin typeface="Arial" panose="020B0604020202020204" pitchFamily="34" charset="0"/>
                <a:cs typeface="Arial" panose="020B0604020202020204" pitchFamily="34" charset="0"/>
              </a:rPr>
              <a:t>Example (from S-122 product specification)</a:t>
            </a:r>
          </a:p>
        </p:txBody>
      </p:sp>
      <p:pic>
        <p:nvPicPr>
          <p:cNvPr id="6" name="Picture 5">
            <a:extLst>
              <a:ext uri="{FF2B5EF4-FFF2-40B4-BE49-F238E27FC236}">
                <a16:creationId xmlns:a16="http://schemas.microsoft.com/office/drawing/2014/main" id="{2090EE06-76D0-4B3F-A3DB-660313505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92" y="1313411"/>
            <a:ext cx="3855972" cy="4979324"/>
          </a:xfrm>
          <a:prstGeom prst="rect">
            <a:avLst/>
          </a:prstGeom>
        </p:spPr>
      </p:pic>
      <p:pic>
        <p:nvPicPr>
          <p:cNvPr id="8" name="Picture 7">
            <a:extLst>
              <a:ext uri="{FF2B5EF4-FFF2-40B4-BE49-F238E27FC236}">
                <a16:creationId xmlns:a16="http://schemas.microsoft.com/office/drawing/2014/main" id="{D47F643A-9134-4C66-96B1-D4466E8E8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479" y="2126673"/>
            <a:ext cx="7002780" cy="3169920"/>
          </a:xfrm>
          <a:prstGeom prst="rect">
            <a:avLst/>
          </a:prstGeom>
        </p:spPr>
      </p:pic>
      <p:sp>
        <p:nvSpPr>
          <p:cNvPr id="2" name="Slide Number Placeholder 1">
            <a:extLst>
              <a:ext uri="{FF2B5EF4-FFF2-40B4-BE49-F238E27FC236}">
                <a16:creationId xmlns:a16="http://schemas.microsoft.com/office/drawing/2014/main" id="{8019BEF8-D9E2-4004-8D06-7416FCF2E278}"/>
              </a:ext>
            </a:extLst>
          </p:cNvPr>
          <p:cNvSpPr>
            <a:spLocks noGrp="1"/>
          </p:cNvSpPr>
          <p:nvPr>
            <p:ph type="sldNum" sz="quarter" idx="12"/>
          </p:nvPr>
        </p:nvSpPr>
        <p:spPr/>
        <p:txBody>
          <a:bodyPr/>
          <a:lstStyle/>
          <a:p>
            <a:fld id="{39185EAE-CE26-43C5-B612-AF37DE790E28}" type="slidenum">
              <a:rPr lang="en-US" smtClean="0"/>
              <a:t>9</a:t>
            </a:fld>
            <a:endParaRPr lang="en-US"/>
          </a:p>
        </p:txBody>
      </p:sp>
    </p:spTree>
    <p:extLst>
      <p:ext uri="{BB962C8B-B14F-4D97-AF65-F5344CB8AC3E}">
        <p14:creationId xmlns:p14="http://schemas.microsoft.com/office/powerpoint/2010/main" val="3410399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800</Words>
  <Application>Microsoft Office PowerPoint</Application>
  <PresentationFormat>Widescreen</PresentationFormat>
  <Paragraphs>72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Unicode MS</vt:lpstr>
      <vt:lpstr>Arial</vt:lpstr>
      <vt:lpstr>Calibri</vt:lpstr>
      <vt:lpstr>Calibri Light</vt:lpstr>
      <vt:lpstr>Office Theme</vt:lpstr>
      <vt:lpstr>GML Clarifications</vt:lpstr>
      <vt:lpstr>Overview of proposal/presentation</vt:lpstr>
      <vt:lpstr>Modifications arising from splines</vt:lpstr>
      <vt:lpstr>Miscellaneous clarifications</vt:lpstr>
      <vt:lpstr>Incorporation of GML rules – and implications</vt:lpstr>
      <vt:lpstr>Screen capture of sample S-122 GML data    (displayed in off-the-shelf app)</vt:lpstr>
      <vt:lpstr>Conventions and implications described in Part 10b</vt:lpstr>
      <vt:lpstr>Guidance for application developers in Part 10b</vt:lpstr>
      <vt:lpstr>Example (from S-122 product specification)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GML Clarifications</dc:title>
  <dc:creator>Raphael Malyankar</dc:creator>
  <cp:lastModifiedBy>Raphael Malyankar</cp:lastModifiedBy>
  <cp:revision>21</cp:revision>
  <dcterms:created xsi:type="dcterms:W3CDTF">2017-09-14T06:30:52Z</dcterms:created>
  <dcterms:modified xsi:type="dcterms:W3CDTF">2017-09-17T07:43:44Z</dcterms:modified>
</cp:coreProperties>
</file>