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76" r:id="rId3"/>
    <p:sldId id="277" r:id="rId4"/>
    <p:sldId id="278" r:id="rId5"/>
    <p:sldId id="281" r:id="rId6"/>
    <p:sldId id="282" r:id="rId7"/>
    <p:sldId id="283" r:id="rId8"/>
    <p:sldId id="284" r:id="rId9"/>
    <p:sldId id="285" r:id="rId10"/>
    <p:sldId id="286" r:id="rId11"/>
    <p:sldId id="287" r:id="rId12"/>
    <p:sldId id="288" r:id="rId13"/>
    <p:sldId id="280" r:id="rId14"/>
    <p:sldId id="289" r:id="rId15"/>
    <p:sldId id="292" r:id="rId16"/>
    <p:sldId id="290" r:id="rId17"/>
    <p:sldId id="291" r:id="rId18"/>
    <p:sldId id="293" r:id="rId19"/>
    <p:sldId id="294" r:id="rId20"/>
    <p:sldId id="310" r:id="rId21"/>
    <p:sldId id="279" r:id="rId22"/>
    <p:sldId id="257" r:id="rId23"/>
    <p:sldId id="295" r:id="rId24"/>
    <p:sldId id="296" r:id="rId25"/>
    <p:sldId id="297" r:id="rId26"/>
    <p:sldId id="298" r:id="rId27"/>
    <p:sldId id="299" r:id="rId28"/>
    <p:sldId id="300" r:id="rId29"/>
    <p:sldId id="301" r:id="rId30"/>
    <p:sldId id="258" r:id="rId31"/>
    <p:sldId id="259" r:id="rId32"/>
    <p:sldId id="260" r:id="rId33"/>
    <p:sldId id="261" r:id="rId34"/>
    <p:sldId id="262" r:id="rId35"/>
    <p:sldId id="302" r:id="rId36"/>
    <p:sldId id="263" r:id="rId37"/>
    <p:sldId id="303" r:id="rId38"/>
    <p:sldId id="304" r:id="rId39"/>
    <p:sldId id="305" r:id="rId40"/>
    <p:sldId id="264" r:id="rId41"/>
    <p:sldId id="265" r:id="rId42"/>
    <p:sldId id="306" r:id="rId43"/>
    <p:sldId id="266" r:id="rId44"/>
    <p:sldId id="267" r:id="rId45"/>
    <p:sldId id="308" r:id="rId46"/>
    <p:sldId id="307" r:id="rId47"/>
    <p:sldId id="269" r:id="rId48"/>
    <p:sldId id="270" r:id="rId49"/>
    <p:sldId id="272" r:id="rId50"/>
    <p:sldId id="31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316" autoAdjust="0"/>
  </p:normalViewPr>
  <p:slideViewPr>
    <p:cSldViewPr snapToGrid="0">
      <p:cViewPr varScale="1">
        <p:scale>
          <a:sx n="71" d="100"/>
          <a:sy n="71" d="100"/>
        </p:scale>
        <p:origin x="86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63D8B3-239B-4F4A-995D-30724A4F94B4}" type="doc">
      <dgm:prSet loTypeId="urn:microsoft.com/office/officeart/2005/8/layout/arrow2" loCatId="process" qsTypeId="urn:microsoft.com/office/officeart/2005/8/quickstyle/simple1" qsCatId="simple" csTypeId="urn:microsoft.com/office/officeart/2005/8/colors/accent1_2" csCatId="accent1" phldr="1"/>
      <dgm:spPr/>
    </dgm:pt>
    <dgm:pt modelId="{5ACE6A45-37FB-4217-BD8F-1017AE3D168F}">
      <dgm:prSet phldrT="[Text]" custT="1"/>
      <dgm:spPr>
        <a:solidFill>
          <a:schemeClr val="tx2">
            <a:lumMod val="40000"/>
            <a:lumOff val="60000"/>
            <a:alpha val="25000"/>
          </a:schemeClr>
        </a:solidFill>
      </dgm:spPr>
      <dgm:t>
        <a:bodyPr/>
        <a:lstStyle/>
        <a:p>
          <a:r>
            <a:rPr lang="en-US" sz="1400" dirty="0"/>
            <a:t>Level 0 </a:t>
          </a:r>
        </a:p>
      </dgm:t>
    </dgm:pt>
    <dgm:pt modelId="{C4905C3F-783C-43E8-B1B7-6C5C0B56A545}" type="parTrans" cxnId="{789614EE-2732-41F8-9F90-9331A3A817B6}">
      <dgm:prSet/>
      <dgm:spPr/>
      <dgm:t>
        <a:bodyPr/>
        <a:lstStyle/>
        <a:p>
          <a:endParaRPr lang="en-US"/>
        </a:p>
      </dgm:t>
    </dgm:pt>
    <dgm:pt modelId="{B54F8DFE-A96D-403E-95BE-59911D5E8E1A}" type="sibTrans" cxnId="{789614EE-2732-41F8-9F90-9331A3A817B6}">
      <dgm:prSet/>
      <dgm:spPr/>
      <dgm:t>
        <a:bodyPr/>
        <a:lstStyle/>
        <a:p>
          <a:endParaRPr lang="en-US"/>
        </a:p>
      </dgm:t>
    </dgm:pt>
    <dgm:pt modelId="{28CC2182-B8B6-4735-959A-73133259E122}">
      <dgm:prSet phldrT="[Text]" custT="1"/>
      <dgm:spPr>
        <a:solidFill>
          <a:schemeClr val="tx2">
            <a:lumMod val="40000"/>
            <a:lumOff val="60000"/>
            <a:alpha val="40000"/>
          </a:schemeClr>
        </a:solidFill>
      </dgm:spPr>
      <dgm:t>
        <a:bodyPr/>
        <a:lstStyle/>
        <a:p>
          <a:r>
            <a:rPr lang="en-US" sz="1400" dirty="0"/>
            <a:t>Level 1</a:t>
          </a:r>
        </a:p>
      </dgm:t>
    </dgm:pt>
    <dgm:pt modelId="{5EFD2299-4692-4CA5-9C5B-DA2C779CDB2E}" type="parTrans" cxnId="{6DCD1A15-1D01-477C-A057-1FEBD9B33787}">
      <dgm:prSet/>
      <dgm:spPr/>
      <dgm:t>
        <a:bodyPr/>
        <a:lstStyle/>
        <a:p>
          <a:endParaRPr lang="en-US"/>
        </a:p>
      </dgm:t>
    </dgm:pt>
    <dgm:pt modelId="{DD923137-7D0E-4913-9F83-C98E19C8E1E0}" type="sibTrans" cxnId="{6DCD1A15-1D01-477C-A057-1FEBD9B33787}">
      <dgm:prSet/>
      <dgm:spPr/>
      <dgm:t>
        <a:bodyPr/>
        <a:lstStyle/>
        <a:p>
          <a:endParaRPr lang="en-US"/>
        </a:p>
      </dgm:t>
    </dgm:pt>
    <dgm:pt modelId="{5D8BC3B8-E60C-4368-B77B-045D22AF0A11}">
      <dgm:prSet phldrT="[Text]"/>
      <dgm:spPr>
        <a:solidFill>
          <a:schemeClr val="tx2">
            <a:lumMod val="40000"/>
            <a:lumOff val="60000"/>
            <a:alpha val="60000"/>
          </a:schemeClr>
        </a:solidFill>
      </dgm:spPr>
      <dgm:t>
        <a:bodyPr/>
        <a:lstStyle/>
        <a:p>
          <a:r>
            <a:rPr lang="en-US" dirty="0"/>
            <a:t>Level 2</a:t>
          </a:r>
        </a:p>
      </dgm:t>
    </dgm:pt>
    <dgm:pt modelId="{DD916403-4A55-4D9A-996F-F58DAC0C9E58}" type="parTrans" cxnId="{F1513705-D835-4E70-91DB-95E05909B410}">
      <dgm:prSet/>
      <dgm:spPr/>
      <dgm:t>
        <a:bodyPr/>
        <a:lstStyle/>
        <a:p>
          <a:endParaRPr lang="en-US"/>
        </a:p>
      </dgm:t>
    </dgm:pt>
    <dgm:pt modelId="{3AE3554B-B3B7-4279-8C00-84F5E5F493B9}" type="sibTrans" cxnId="{F1513705-D835-4E70-91DB-95E05909B410}">
      <dgm:prSet/>
      <dgm:spPr/>
      <dgm:t>
        <a:bodyPr/>
        <a:lstStyle/>
        <a:p>
          <a:endParaRPr lang="en-US"/>
        </a:p>
      </dgm:t>
    </dgm:pt>
    <dgm:pt modelId="{D477C049-DB25-49F2-A7F2-A148B6C10533}">
      <dgm:prSet phldrT="[Text]"/>
      <dgm:spPr>
        <a:solidFill>
          <a:schemeClr val="tx2">
            <a:lumMod val="40000"/>
            <a:lumOff val="60000"/>
            <a:alpha val="80000"/>
          </a:schemeClr>
        </a:solidFill>
      </dgm:spPr>
      <dgm:t>
        <a:bodyPr/>
        <a:lstStyle/>
        <a:p>
          <a:r>
            <a:rPr lang="en-US" dirty="0"/>
            <a:t>Level 3</a:t>
          </a:r>
        </a:p>
      </dgm:t>
    </dgm:pt>
    <dgm:pt modelId="{9CC1354B-8EC8-4B83-AB66-8DFDBEA78EF6}" type="parTrans" cxnId="{797FE989-FB75-4D06-BADA-2A48B1A829A6}">
      <dgm:prSet/>
      <dgm:spPr/>
      <dgm:t>
        <a:bodyPr/>
        <a:lstStyle/>
        <a:p>
          <a:endParaRPr lang="en-US"/>
        </a:p>
      </dgm:t>
    </dgm:pt>
    <dgm:pt modelId="{43278028-BF5F-4FD2-AAF1-DD45CC7B90C3}" type="sibTrans" cxnId="{797FE989-FB75-4D06-BADA-2A48B1A829A6}">
      <dgm:prSet/>
      <dgm:spPr/>
      <dgm:t>
        <a:bodyPr/>
        <a:lstStyle/>
        <a:p>
          <a:endParaRPr lang="en-US"/>
        </a:p>
      </dgm:t>
    </dgm:pt>
    <dgm:pt modelId="{ABD2873F-F879-4D73-8AFD-C10717F20332}">
      <dgm:prSet phldrT="[Text]"/>
      <dgm:spPr>
        <a:solidFill>
          <a:schemeClr val="tx2">
            <a:lumMod val="40000"/>
            <a:lumOff val="60000"/>
          </a:schemeClr>
        </a:solidFill>
      </dgm:spPr>
      <dgm:t>
        <a:bodyPr/>
        <a:lstStyle/>
        <a:p>
          <a:r>
            <a:rPr lang="en-US" dirty="0"/>
            <a:t>Level 4</a:t>
          </a:r>
        </a:p>
      </dgm:t>
    </dgm:pt>
    <dgm:pt modelId="{DE9E97E2-0502-4996-BD05-905A97EAC1C4}" type="parTrans" cxnId="{EDA5E096-AFFB-4456-B4C3-05237BA3E8BD}">
      <dgm:prSet/>
      <dgm:spPr/>
      <dgm:t>
        <a:bodyPr/>
        <a:lstStyle/>
        <a:p>
          <a:endParaRPr lang="en-US"/>
        </a:p>
      </dgm:t>
    </dgm:pt>
    <dgm:pt modelId="{655B777E-A4AA-4CBD-A3B1-55FDE656647F}" type="sibTrans" cxnId="{EDA5E096-AFFB-4456-B4C3-05237BA3E8BD}">
      <dgm:prSet/>
      <dgm:spPr/>
      <dgm:t>
        <a:bodyPr/>
        <a:lstStyle/>
        <a:p>
          <a:endParaRPr lang="en-US"/>
        </a:p>
      </dgm:t>
    </dgm:pt>
    <dgm:pt modelId="{CC93B3F9-D662-4B4E-8C7B-D42D6465A57E}">
      <dgm:prSet phldrT="[Text]" custT="1"/>
      <dgm:spPr>
        <a:solidFill>
          <a:schemeClr val="tx2">
            <a:lumMod val="40000"/>
            <a:lumOff val="60000"/>
            <a:alpha val="25000"/>
          </a:schemeClr>
        </a:solidFill>
      </dgm:spPr>
      <dgm:t>
        <a:bodyPr/>
        <a:lstStyle/>
        <a:p>
          <a:r>
            <a:rPr lang="en-US" sz="1400" dirty="0"/>
            <a:t>No interoperability</a:t>
          </a:r>
        </a:p>
      </dgm:t>
    </dgm:pt>
    <dgm:pt modelId="{AC3A03E1-C77D-4A50-9244-AF87E2595F9A}" type="parTrans" cxnId="{2F09E8E2-B7EB-4B55-99C4-9E68E1F0CB2D}">
      <dgm:prSet/>
      <dgm:spPr/>
      <dgm:t>
        <a:bodyPr/>
        <a:lstStyle/>
        <a:p>
          <a:endParaRPr lang="en-US"/>
        </a:p>
      </dgm:t>
    </dgm:pt>
    <dgm:pt modelId="{FEE02784-C80A-4E20-8F22-F9C3DD377F7D}" type="sibTrans" cxnId="{2F09E8E2-B7EB-4B55-99C4-9E68E1F0CB2D}">
      <dgm:prSet/>
      <dgm:spPr/>
      <dgm:t>
        <a:bodyPr/>
        <a:lstStyle/>
        <a:p>
          <a:endParaRPr lang="en-US"/>
        </a:p>
      </dgm:t>
    </dgm:pt>
    <dgm:pt modelId="{368A78F9-4A31-47FF-900B-F7C11EB55C76}">
      <dgm:prSet phldrT="[Text]" custT="1"/>
      <dgm:spPr>
        <a:solidFill>
          <a:schemeClr val="tx2">
            <a:lumMod val="40000"/>
            <a:lumOff val="60000"/>
            <a:alpha val="40000"/>
          </a:schemeClr>
        </a:solidFill>
      </dgm:spPr>
      <dgm:t>
        <a:bodyPr/>
        <a:lstStyle/>
        <a:p>
          <a:r>
            <a:rPr lang="en-US" sz="1400" dirty="0"/>
            <a:t>Minimal visual integration</a:t>
          </a:r>
        </a:p>
      </dgm:t>
    </dgm:pt>
    <dgm:pt modelId="{40949284-EA75-4B03-8910-3696CBECBDBB}" type="parTrans" cxnId="{65FDA52B-F56F-4B0D-B3ED-4F5509C5C4D4}">
      <dgm:prSet/>
      <dgm:spPr/>
      <dgm:t>
        <a:bodyPr/>
        <a:lstStyle/>
        <a:p>
          <a:endParaRPr lang="en-US"/>
        </a:p>
      </dgm:t>
    </dgm:pt>
    <dgm:pt modelId="{0BB87C57-49AB-4E0B-9CB9-15059C80AC9B}" type="sibTrans" cxnId="{65FDA52B-F56F-4B0D-B3ED-4F5509C5C4D4}">
      <dgm:prSet/>
      <dgm:spPr/>
      <dgm:t>
        <a:bodyPr/>
        <a:lstStyle/>
        <a:p>
          <a:endParaRPr lang="en-US"/>
        </a:p>
      </dgm:t>
    </dgm:pt>
    <dgm:pt modelId="{207A8203-44EA-43AB-A7EB-99610A8DFA05}">
      <dgm:prSet phldrT="[Text]" custT="1"/>
      <dgm:spPr>
        <a:solidFill>
          <a:schemeClr val="tx2">
            <a:lumMod val="40000"/>
            <a:lumOff val="60000"/>
            <a:alpha val="25000"/>
          </a:schemeClr>
        </a:solidFill>
      </dgm:spPr>
      <dgm:t>
        <a:bodyPr/>
        <a:lstStyle/>
        <a:p>
          <a:r>
            <a:rPr lang="en-US" sz="1400" dirty="0"/>
            <a:t>Overlays only</a:t>
          </a:r>
        </a:p>
      </dgm:t>
    </dgm:pt>
    <dgm:pt modelId="{7D45E337-8907-4E12-A4E5-19E7D2788D03}" type="parTrans" cxnId="{A5EFE36E-7122-4345-B834-7930CC219F97}">
      <dgm:prSet/>
      <dgm:spPr/>
      <dgm:t>
        <a:bodyPr/>
        <a:lstStyle/>
        <a:p>
          <a:endParaRPr lang="en-US"/>
        </a:p>
      </dgm:t>
    </dgm:pt>
    <dgm:pt modelId="{087BDC2D-68B7-4859-9360-E423D5995F55}" type="sibTrans" cxnId="{A5EFE36E-7122-4345-B834-7930CC219F97}">
      <dgm:prSet/>
      <dgm:spPr/>
      <dgm:t>
        <a:bodyPr/>
        <a:lstStyle/>
        <a:p>
          <a:endParaRPr lang="en-US"/>
        </a:p>
      </dgm:t>
    </dgm:pt>
    <dgm:pt modelId="{1E53BD27-9EC1-4150-8B8E-5B613CBD21C7}">
      <dgm:prSet phldrT="[Text]" custT="1"/>
      <dgm:spPr>
        <a:solidFill>
          <a:schemeClr val="tx2">
            <a:lumMod val="40000"/>
            <a:lumOff val="60000"/>
            <a:alpha val="40000"/>
          </a:schemeClr>
        </a:solidFill>
      </dgm:spPr>
      <dgm:t>
        <a:bodyPr/>
        <a:lstStyle/>
        <a:p>
          <a:r>
            <a:rPr lang="en-US" sz="1400" dirty="0"/>
            <a:t>Low implementation complexity</a:t>
          </a:r>
        </a:p>
      </dgm:t>
    </dgm:pt>
    <dgm:pt modelId="{C6F9CD1A-508F-45D5-AB3E-F6FEBE297A4D}" type="parTrans" cxnId="{0267CA50-0E8B-4B64-B787-FFA5C43B628E}">
      <dgm:prSet/>
      <dgm:spPr/>
      <dgm:t>
        <a:bodyPr/>
        <a:lstStyle/>
        <a:p>
          <a:endParaRPr lang="en-US"/>
        </a:p>
      </dgm:t>
    </dgm:pt>
    <dgm:pt modelId="{B002EFBB-D1CF-4F7E-89C4-881A1620DB0C}" type="sibTrans" cxnId="{0267CA50-0E8B-4B64-B787-FFA5C43B628E}">
      <dgm:prSet/>
      <dgm:spPr/>
      <dgm:t>
        <a:bodyPr/>
        <a:lstStyle/>
        <a:p>
          <a:endParaRPr lang="en-US"/>
        </a:p>
      </dgm:t>
    </dgm:pt>
    <dgm:pt modelId="{B34858C8-8F34-4C46-8EAE-6508FC7E8FBB}">
      <dgm:prSet phldrT="[Text]"/>
      <dgm:spPr>
        <a:solidFill>
          <a:schemeClr val="tx2">
            <a:lumMod val="40000"/>
            <a:lumOff val="60000"/>
            <a:alpha val="60000"/>
          </a:schemeClr>
        </a:solidFill>
      </dgm:spPr>
      <dgm:t>
        <a:bodyPr/>
        <a:lstStyle/>
        <a:p>
          <a:r>
            <a:rPr lang="en-US" dirty="0"/>
            <a:t>More visual integration</a:t>
          </a:r>
        </a:p>
      </dgm:t>
    </dgm:pt>
    <dgm:pt modelId="{42A7673E-138B-4E76-8BC4-A66CAD3DC120}" type="parTrans" cxnId="{DCB51C77-EBD4-4AF7-B94E-AF6F8D7F5850}">
      <dgm:prSet/>
      <dgm:spPr/>
      <dgm:t>
        <a:bodyPr/>
        <a:lstStyle/>
        <a:p>
          <a:endParaRPr lang="en-US"/>
        </a:p>
      </dgm:t>
    </dgm:pt>
    <dgm:pt modelId="{822886E6-CDD3-4403-802A-5067E9969C00}" type="sibTrans" cxnId="{DCB51C77-EBD4-4AF7-B94E-AF6F8D7F5850}">
      <dgm:prSet/>
      <dgm:spPr/>
      <dgm:t>
        <a:bodyPr/>
        <a:lstStyle/>
        <a:p>
          <a:endParaRPr lang="en-US"/>
        </a:p>
      </dgm:t>
    </dgm:pt>
    <dgm:pt modelId="{6E0BA84C-C79C-4B39-AC89-87FA2CB8CE82}">
      <dgm:prSet phldrT="[Text]" custT="1"/>
      <dgm:spPr>
        <a:solidFill>
          <a:schemeClr val="tx2">
            <a:lumMod val="40000"/>
            <a:lumOff val="60000"/>
            <a:alpha val="40000"/>
          </a:schemeClr>
        </a:solidFill>
      </dgm:spPr>
      <dgm:t>
        <a:bodyPr/>
        <a:lstStyle/>
        <a:p>
          <a:r>
            <a:rPr lang="en-US" sz="1400" dirty="0"/>
            <a:t>Feature layer or subset suppression</a:t>
          </a:r>
        </a:p>
      </dgm:t>
    </dgm:pt>
    <dgm:pt modelId="{CD50B817-3576-40F8-9841-88A2BBDA1B1F}" type="parTrans" cxnId="{6C22EB56-CD0B-4F96-91D4-B23713D704BB}">
      <dgm:prSet/>
      <dgm:spPr/>
      <dgm:t>
        <a:bodyPr/>
        <a:lstStyle/>
        <a:p>
          <a:endParaRPr lang="en-US"/>
        </a:p>
      </dgm:t>
    </dgm:pt>
    <dgm:pt modelId="{FA0579F8-4AF4-479C-9E33-F12D0B3862B3}" type="sibTrans" cxnId="{6C22EB56-CD0B-4F96-91D4-B23713D704BB}">
      <dgm:prSet/>
      <dgm:spPr/>
      <dgm:t>
        <a:bodyPr/>
        <a:lstStyle/>
        <a:p>
          <a:endParaRPr lang="en-US"/>
        </a:p>
      </dgm:t>
    </dgm:pt>
    <dgm:pt modelId="{E01B2653-F8B8-491F-815C-564DB02FF36F}">
      <dgm:prSet phldrT="[Text]" custT="1"/>
      <dgm:spPr>
        <a:solidFill>
          <a:schemeClr val="tx2">
            <a:lumMod val="40000"/>
            <a:lumOff val="60000"/>
            <a:alpha val="40000"/>
          </a:schemeClr>
        </a:solidFill>
      </dgm:spPr>
      <dgm:t>
        <a:bodyPr/>
        <a:lstStyle/>
        <a:p>
          <a:r>
            <a:rPr lang="en-US" sz="1400" dirty="0"/>
            <a:t>Simple expressions with thematic attributes</a:t>
          </a:r>
        </a:p>
      </dgm:t>
    </dgm:pt>
    <dgm:pt modelId="{06713637-3075-4EF4-978E-66060A7E83FD}" type="parTrans" cxnId="{564CF351-F7BC-4910-BA88-F4BAC2B54DC1}">
      <dgm:prSet/>
      <dgm:spPr/>
      <dgm:t>
        <a:bodyPr/>
        <a:lstStyle/>
        <a:p>
          <a:endParaRPr lang="en-US"/>
        </a:p>
      </dgm:t>
    </dgm:pt>
    <dgm:pt modelId="{2F94A154-79F6-4DE7-A682-55FF2199271C}" type="sibTrans" cxnId="{564CF351-F7BC-4910-BA88-F4BAC2B54DC1}">
      <dgm:prSet/>
      <dgm:spPr/>
      <dgm:t>
        <a:bodyPr/>
        <a:lstStyle/>
        <a:p>
          <a:endParaRPr lang="en-US"/>
        </a:p>
      </dgm:t>
    </dgm:pt>
    <dgm:pt modelId="{2D8FA2CD-B088-49C7-9041-9D5DE0840ACB}">
      <dgm:prSet phldrT="[Text]"/>
      <dgm:spPr>
        <a:solidFill>
          <a:schemeClr val="tx2">
            <a:lumMod val="40000"/>
            <a:lumOff val="60000"/>
            <a:alpha val="60000"/>
          </a:schemeClr>
        </a:solidFill>
      </dgm:spPr>
      <dgm:t>
        <a:bodyPr/>
        <a:lstStyle/>
        <a:p>
          <a:r>
            <a:rPr lang="en-US" dirty="0"/>
            <a:t>Feature layer or subset replacement</a:t>
          </a:r>
        </a:p>
      </dgm:t>
    </dgm:pt>
    <dgm:pt modelId="{20AC6080-3578-4120-89D2-7F3D1CE200AB}" type="parTrans" cxnId="{C7182A1C-779F-484E-BD7F-C0AA60FCF11B}">
      <dgm:prSet/>
      <dgm:spPr/>
      <dgm:t>
        <a:bodyPr/>
        <a:lstStyle/>
        <a:p>
          <a:endParaRPr lang="en-US"/>
        </a:p>
      </dgm:t>
    </dgm:pt>
    <dgm:pt modelId="{CCD38FDB-10DD-4C3C-B3CD-2C2A57C4EC2F}" type="sibTrans" cxnId="{C7182A1C-779F-484E-BD7F-C0AA60FCF11B}">
      <dgm:prSet/>
      <dgm:spPr/>
      <dgm:t>
        <a:bodyPr/>
        <a:lstStyle/>
        <a:p>
          <a:endParaRPr lang="en-US"/>
        </a:p>
      </dgm:t>
    </dgm:pt>
    <dgm:pt modelId="{DD013C80-D235-466D-A934-457F87D70553}">
      <dgm:prSet phldrT="[Text]"/>
      <dgm:spPr>
        <a:solidFill>
          <a:schemeClr val="tx2">
            <a:lumMod val="40000"/>
            <a:lumOff val="60000"/>
            <a:alpha val="60000"/>
          </a:schemeClr>
        </a:solidFill>
      </dgm:spPr>
      <dgm:t>
        <a:bodyPr/>
        <a:lstStyle/>
        <a:p>
          <a:r>
            <a:rPr lang="en-US" dirty="0"/>
            <a:t>Greater implementation complexity</a:t>
          </a:r>
        </a:p>
      </dgm:t>
    </dgm:pt>
    <dgm:pt modelId="{BA45FF8B-E81B-463C-89EA-B1AB9426E8B7}" type="parTrans" cxnId="{9DFFD6EB-F464-45F4-A0A0-90A6B2FF13D2}">
      <dgm:prSet/>
      <dgm:spPr/>
      <dgm:t>
        <a:bodyPr/>
        <a:lstStyle/>
        <a:p>
          <a:endParaRPr lang="en-US"/>
        </a:p>
      </dgm:t>
    </dgm:pt>
    <dgm:pt modelId="{6CA8994F-3076-46B0-851B-E809B9FCA97D}" type="sibTrans" cxnId="{9DFFD6EB-F464-45F4-A0A0-90A6B2FF13D2}">
      <dgm:prSet/>
      <dgm:spPr/>
      <dgm:t>
        <a:bodyPr/>
        <a:lstStyle/>
        <a:p>
          <a:endParaRPr lang="en-US"/>
        </a:p>
      </dgm:t>
    </dgm:pt>
    <dgm:pt modelId="{F8705C14-A3AB-47EC-8897-FC901ED67893}">
      <dgm:prSet phldrT="[Text]"/>
      <dgm:spPr>
        <a:solidFill>
          <a:schemeClr val="tx2">
            <a:lumMod val="40000"/>
            <a:lumOff val="60000"/>
            <a:alpha val="80000"/>
          </a:schemeClr>
        </a:solidFill>
      </dgm:spPr>
      <dgm:t>
        <a:bodyPr/>
        <a:lstStyle/>
        <a:p>
          <a:r>
            <a:rPr lang="en-US" dirty="0"/>
            <a:t>Tight visual integration</a:t>
          </a:r>
        </a:p>
      </dgm:t>
    </dgm:pt>
    <dgm:pt modelId="{5A12D8E3-C140-4A24-8A7C-36FFC3DEBF88}" type="parTrans" cxnId="{B8BE7F1D-6EA0-402E-8464-DB150D515036}">
      <dgm:prSet/>
      <dgm:spPr/>
      <dgm:t>
        <a:bodyPr/>
        <a:lstStyle/>
        <a:p>
          <a:endParaRPr lang="en-US"/>
        </a:p>
      </dgm:t>
    </dgm:pt>
    <dgm:pt modelId="{0B24434F-C9D4-470D-83B7-EED4854ACE31}" type="sibTrans" cxnId="{B8BE7F1D-6EA0-402E-8464-DB150D515036}">
      <dgm:prSet/>
      <dgm:spPr/>
      <dgm:t>
        <a:bodyPr/>
        <a:lstStyle/>
        <a:p>
          <a:endParaRPr lang="en-US"/>
        </a:p>
      </dgm:t>
    </dgm:pt>
    <dgm:pt modelId="{3658CF30-1857-4918-8279-E336EF5E0A3C}">
      <dgm:prSet phldrT="[Text]"/>
      <dgm:spPr>
        <a:solidFill>
          <a:schemeClr val="tx2">
            <a:lumMod val="40000"/>
            <a:lumOff val="60000"/>
            <a:alpha val="80000"/>
          </a:schemeClr>
        </a:solidFill>
      </dgm:spPr>
      <dgm:t>
        <a:bodyPr/>
        <a:lstStyle/>
        <a:p>
          <a:r>
            <a:rPr lang="en-US" dirty="0"/>
            <a:t>Feature hybridization</a:t>
          </a:r>
        </a:p>
      </dgm:t>
    </dgm:pt>
    <dgm:pt modelId="{D036D628-5A87-4BF1-91B3-747CF5AA5C52}" type="parTrans" cxnId="{CA156C54-0267-4C06-86ED-DBDB51356451}">
      <dgm:prSet/>
      <dgm:spPr/>
      <dgm:t>
        <a:bodyPr/>
        <a:lstStyle/>
        <a:p>
          <a:endParaRPr lang="en-US"/>
        </a:p>
      </dgm:t>
    </dgm:pt>
    <dgm:pt modelId="{9B0EE6B4-19E1-4214-88D0-8706B0D83E0F}" type="sibTrans" cxnId="{CA156C54-0267-4C06-86ED-DBDB51356451}">
      <dgm:prSet/>
      <dgm:spPr/>
      <dgm:t>
        <a:bodyPr/>
        <a:lstStyle/>
        <a:p>
          <a:endParaRPr lang="en-US"/>
        </a:p>
      </dgm:t>
    </dgm:pt>
    <dgm:pt modelId="{9556B3A8-4EC3-4C3F-88B6-274776B38675}">
      <dgm:prSet phldrT="[Text]"/>
      <dgm:spPr>
        <a:solidFill>
          <a:schemeClr val="tx2">
            <a:lumMod val="40000"/>
            <a:lumOff val="60000"/>
            <a:alpha val="60000"/>
          </a:schemeClr>
        </a:solidFill>
      </dgm:spPr>
      <dgm:t>
        <a:bodyPr/>
        <a:lstStyle/>
        <a:p>
          <a:r>
            <a:rPr lang="en-US" dirty="0"/>
            <a:t>Simple expressions with thematic attributes</a:t>
          </a:r>
        </a:p>
      </dgm:t>
    </dgm:pt>
    <dgm:pt modelId="{FDAAA68C-B998-4E9C-913E-45F3652DD3CD}" type="parTrans" cxnId="{97802EEA-AEA6-48E2-9ED0-F0914F9B471E}">
      <dgm:prSet/>
      <dgm:spPr/>
      <dgm:t>
        <a:bodyPr/>
        <a:lstStyle/>
        <a:p>
          <a:endParaRPr lang="en-US"/>
        </a:p>
      </dgm:t>
    </dgm:pt>
    <dgm:pt modelId="{570C3B02-6D56-4386-B11B-469447ECB8BB}" type="sibTrans" cxnId="{97802EEA-AEA6-48E2-9ED0-F0914F9B471E}">
      <dgm:prSet/>
      <dgm:spPr/>
      <dgm:t>
        <a:bodyPr/>
        <a:lstStyle/>
        <a:p>
          <a:endParaRPr lang="en-US"/>
        </a:p>
      </dgm:t>
    </dgm:pt>
    <dgm:pt modelId="{AB65FC2F-AEA9-403E-BF35-4EA6BADC2F6B}">
      <dgm:prSet phldrT="[Text]"/>
      <dgm:spPr>
        <a:solidFill>
          <a:schemeClr val="tx2">
            <a:lumMod val="40000"/>
            <a:lumOff val="60000"/>
            <a:alpha val="80000"/>
          </a:schemeClr>
        </a:solidFill>
      </dgm:spPr>
      <dgm:t>
        <a:bodyPr/>
        <a:lstStyle/>
        <a:p>
          <a:r>
            <a:rPr lang="en-US" dirty="0"/>
            <a:t>Complex expressions with thematic attributes</a:t>
          </a:r>
        </a:p>
      </dgm:t>
    </dgm:pt>
    <dgm:pt modelId="{8F04783A-8B1F-4C56-9F7B-8DBB7E3BD0A9}" type="parTrans" cxnId="{8DB6CA2C-79AA-4D83-B47B-0CEB034EEFDE}">
      <dgm:prSet/>
      <dgm:spPr/>
      <dgm:t>
        <a:bodyPr/>
        <a:lstStyle/>
        <a:p>
          <a:endParaRPr lang="en-US"/>
        </a:p>
      </dgm:t>
    </dgm:pt>
    <dgm:pt modelId="{6118CF92-3D99-4051-A875-227748D8FB30}" type="sibTrans" cxnId="{8DB6CA2C-79AA-4D83-B47B-0CEB034EEFDE}">
      <dgm:prSet/>
      <dgm:spPr/>
      <dgm:t>
        <a:bodyPr/>
        <a:lstStyle/>
        <a:p>
          <a:endParaRPr lang="en-US"/>
        </a:p>
      </dgm:t>
    </dgm:pt>
    <dgm:pt modelId="{5474574B-4498-48F2-868B-F6AF73464D1D}">
      <dgm:prSet phldrT="[Text]"/>
      <dgm:spPr>
        <a:solidFill>
          <a:schemeClr val="tx2">
            <a:lumMod val="40000"/>
            <a:lumOff val="60000"/>
            <a:alpha val="80000"/>
          </a:schemeClr>
        </a:solidFill>
      </dgm:spPr>
      <dgm:t>
        <a:bodyPr/>
        <a:lstStyle/>
        <a:p>
          <a:r>
            <a:rPr lang="en-US" dirty="0"/>
            <a:t>Even more implementation complexity</a:t>
          </a:r>
        </a:p>
      </dgm:t>
    </dgm:pt>
    <dgm:pt modelId="{6E3BB1D5-4186-4188-BFD9-B0199EB53E7B}" type="parTrans" cxnId="{170C5531-EBC0-4B03-803B-A074A7C915FF}">
      <dgm:prSet/>
      <dgm:spPr/>
      <dgm:t>
        <a:bodyPr/>
        <a:lstStyle/>
        <a:p>
          <a:endParaRPr lang="en-US"/>
        </a:p>
      </dgm:t>
    </dgm:pt>
    <dgm:pt modelId="{B554F9A7-85D6-46E1-A191-511A0B105370}" type="sibTrans" cxnId="{170C5531-EBC0-4B03-803B-A074A7C915FF}">
      <dgm:prSet/>
      <dgm:spPr/>
      <dgm:t>
        <a:bodyPr/>
        <a:lstStyle/>
        <a:p>
          <a:endParaRPr lang="en-US"/>
        </a:p>
      </dgm:t>
    </dgm:pt>
    <dgm:pt modelId="{0E1BA871-97F2-4F24-9CB1-99CE15AC8EAE}">
      <dgm:prSet phldrT="[Text]"/>
      <dgm:spPr>
        <a:solidFill>
          <a:schemeClr val="tx2">
            <a:lumMod val="40000"/>
            <a:lumOff val="60000"/>
          </a:schemeClr>
        </a:solidFill>
      </dgm:spPr>
      <dgm:t>
        <a:bodyPr/>
        <a:lstStyle/>
        <a:p>
          <a:r>
            <a:rPr lang="en-US" dirty="0"/>
            <a:t>Tight visual integration</a:t>
          </a:r>
        </a:p>
      </dgm:t>
    </dgm:pt>
    <dgm:pt modelId="{E4380174-C26B-439C-8DF6-39B796A85E30}" type="parTrans" cxnId="{EE372B95-7748-4FBF-A18F-9B5BEB07960E}">
      <dgm:prSet/>
      <dgm:spPr/>
      <dgm:t>
        <a:bodyPr/>
        <a:lstStyle/>
        <a:p>
          <a:endParaRPr lang="en-US"/>
        </a:p>
      </dgm:t>
    </dgm:pt>
    <dgm:pt modelId="{D97BED1D-5D0E-4DC0-BD8D-501E4B785BD7}" type="sibTrans" cxnId="{EE372B95-7748-4FBF-A18F-9B5BEB07960E}">
      <dgm:prSet/>
      <dgm:spPr/>
      <dgm:t>
        <a:bodyPr/>
        <a:lstStyle/>
        <a:p>
          <a:endParaRPr lang="en-US"/>
        </a:p>
      </dgm:t>
    </dgm:pt>
    <dgm:pt modelId="{D051013F-36C4-4DE6-BE5F-BD0F6196DF31}">
      <dgm:prSet phldrT="[Text]"/>
      <dgm:spPr>
        <a:solidFill>
          <a:schemeClr val="tx2">
            <a:lumMod val="40000"/>
            <a:lumOff val="60000"/>
          </a:schemeClr>
        </a:solidFill>
      </dgm:spPr>
      <dgm:t>
        <a:bodyPr/>
        <a:lstStyle/>
        <a:p>
          <a:r>
            <a:rPr lang="en-US" dirty="0"/>
            <a:t>Additional spatial objects</a:t>
          </a:r>
        </a:p>
      </dgm:t>
    </dgm:pt>
    <dgm:pt modelId="{66691ACE-074C-4523-8272-B87E59970F62}" type="parTrans" cxnId="{2F63F2AB-0BA9-4F7B-A11B-3DFF00888C3C}">
      <dgm:prSet/>
      <dgm:spPr/>
      <dgm:t>
        <a:bodyPr/>
        <a:lstStyle/>
        <a:p>
          <a:endParaRPr lang="en-US"/>
        </a:p>
      </dgm:t>
    </dgm:pt>
    <dgm:pt modelId="{94FF0154-A12C-4AAA-BCC1-4B2A461F4AEA}" type="sibTrans" cxnId="{2F63F2AB-0BA9-4F7B-A11B-3DFF00888C3C}">
      <dgm:prSet/>
      <dgm:spPr/>
      <dgm:t>
        <a:bodyPr/>
        <a:lstStyle/>
        <a:p>
          <a:endParaRPr lang="en-US"/>
        </a:p>
      </dgm:t>
    </dgm:pt>
    <dgm:pt modelId="{8161F1A6-4896-4889-A614-A6C317F0A191}">
      <dgm:prSet phldrT="[Text]"/>
      <dgm:spPr>
        <a:solidFill>
          <a:schemeClr val="tx2">
            <a:lumMod val="40000"/>
            <a:lumOff val="60000"/>
          </a:schemeClr>
        </a:solidFill>
      </dgm:spPr>
      <dgm:t>
        <a:bodyPr/>
        <a:lstStyle/>
        <a:p>
          <a:r>
            <a:rPr lang="en-US" dirty="0"/>
            <a:t>Complex expressions with thematic attributes</a:t>
          </a:r>
        </a:p>
      </dgm:t>
    </dgm:pt>
    <dgm:pt modelId="{3783975F-32C4-4C14-8AB3-2C592649B47C}" type="parTrans" cxnId="{672FC794-DE57-4991-830E-FF25FD65D02C}">
      <dgm:prSet/>
      <dgm:spPr/>
      <dgm:t>
        <a:bodyPr/>
        <a:lstStyle/>
        <a:p>
          <a:endParaRPr lang="en-US"/>
        </a:p>
      </dgm:t>
    </dgm:pt>
    <dgm:pt modelId="{14C7D1FA-9970-40C9-AE4B-5A1D542F85A1}" type="sibTrans" cxnId="{672FC794-DE57-4991-830E-FF25FD65D02C}">
      <dgm:prSet/>
      <dgm:spPr/>
      <dgm:t>
        <a:bodyPr/>
        <a:lstStyle/>
        <a:p>
          <a:endParaRPr lang="en-US"/>
        </a:p>
      </dgm:t>
    </dgm:pt>
    <dgm:pt modelId="{3A2C268E-5CB9-489F-89DD-3CD3E8E5625E}">
      <dgm:prSet phldrT="[Text]"/>
      <dgm:spPr>
        <a:solidFill>
          <a:schemeClr val="tx2">
            <a:lumMod val="40000"/>
            <a:lumOff val="60000"/>
          </a:schemeClr>
        </a:solidFill>
      </dgm:spPr>
      <dgm:t>
        <a:bodyPr/>
        <a:lstStyle/>
        <a:p>
          <a:r>
            <a:rPr lang="en-US" dirty="0"/>
            <a:t>Complex spatial relations and operations</a:t>
          </a:r>
        </a:p>
      </dgm:t>
    </dgm:pt>
    <dgm:pt modelId="{80A26CD7-DA56-424A-9D57-5C63918A1B6D}" type="parTrans" cxnId="{E3AA6ECD-C458-41BA-B0B9-AAEC1C661D35}">
      <dgm:prSet/>
      <dgm:spPr/>
      <dgm:t>
        <a:bodyPr/>
        <a:lstStyle/>
        <a:p>
          <a:endParaRPr lang="en-US"/>
        </a:p>
      </dgm:t>
    </dgm:pt>
    <dgm:pt modelId="{C685A7B7-59B5-4BF6-8985-1C690B2EB591}" type="sibTrans" cxnId="{E3AA6ECD-C458-41BA-B0B9-AAEC1C661D35}">
      <dgm:prSet/>
      <dgm:spPr/>
      <dgm:t>
        <a:bodyPr/>
        <a:lstStyle/>
        <a:p>
          <a:endParaRPr lang="en-US"/>
        </a:p>
      </dgm:t>
    </dgm:pt>
    <dgm:pt modelId="{0BA8FFEB-2439-4F1C-B5BF-C1803F4907D6}">
      <dgm:prSet phldrT="[Text]"/>
      <dgm:spPr>
        <a:solidFill>
          <a:schemeClr val="tx2">
            <a:lumMod val="40000"/>
            <a:lumOff val="60000"/>
          </a:schemeClr>
        </a:solidFill>
      </dgm:spPr>
      <dgm:t>
        <a:bodyPr/>
        <a:lstStyle/>
        <a:p>
          <a:r>
            <a:rPr lang="en-US" dirty="0"/>
            <a:t>Even higher implementation complexity</a:t>
          </a:r>
        </a:p>
      </dgm:t>
    </dgm:pt>
    <dgm:pt modelId="{82976947-84CF-49F3-82A7-4E571841D174}" type="parTrans" cxnId="{AD6C2643-ACFD-4617-A01E-AF3439F6FA1C}">
      <dgm:prSet/>
      <dgm:spPr/>
      <dgm:t>
        <a:bodyPr/>
        <a:lstStyle/>
        <a:p>
          <a:endParaRPr lang="en-US"/>
        </a:p>
      </dgm:t>
    </dgm:pt>
    <dgm:pt modelId="{890584AD-C412-42FB-91FB-7339A7B0923D}" type="sibTrans" cxnId="{AD6C2643-ACFD-4617-A01E-AF3439F6FA1C}">
      <dgm:prSet/>
      <dgm:spPr/>
      <dgm:t>
        <a:bodyPr/>
        <a:lstStyle/>
        <a:p>
          <a:endParaRPr lang="en-US"/>
        </a:p>
      </dgm:t>
    </dgm:pt>
    <dgm:pt modelId="{6EFB960C-E045-4514-9942-B5CCAF577535}" type="pres">
      <dgm:prSet presAssocID="{5863D8B3-239B-4F4A-995D-30724A4F94B4}" presName="arrowDiagram" presStyleCnt="0">
        <dgm:presLayoutVars>
          <dgm:chMax val="5"/>
          <dgm:dir/>
          <dgm:resizeHandles val="exact"/>
        </dgm:presLayoutVars>
      </dgm:prSet>
      <dgm:spPr/>
    </dgm:pt>
    <dgm:pt modelId="{F2A3EF15-FED7-4574-B282-BDDCE2A95102}" type="pres">
      <dgm:prSet presAssocID="{5863D8B3-239B-4F4A-995D-30724A4F94B4}" presName="arrow" presStyleLbl="bgShp" presStyleIdx="0" presStyleCnt="1"/>
      <dgm:spPr/>
    </dgm:pt>
    <dgm:pt modelId="{81208599-5D4A-4F4E-AA89-CD712588346F}" type="pres">
      <dgm:prSet presAssocID="{5863D8B3-239B-4F4A-995D-30724A4F94B4}" presName="arrowDiagram5" presStyleCnt="0"/>
      <dgm:spPr/>
    </dgm:pt>
    <dgm:pt modelId="{4C19D5BF-6A3C-4E26-8A48-855EC14BF8B8}" type="pres">
      <dgm:prSet presAssocID="{5ACE6A45-37FB-4217-BD8F-1017AE3D168F}" presName="bullet5a" presStyleLbl="node1" presStyleIdx="0" presStyleCnt="5"/>
      <dgm:spPr/>
    </dgm:pt>
    <dgm:pt modelId="{0F441B6F-41E0-4DBD-A42E-1B10E11365A7}" type="pres">
      <dgm:prSet presAssocID="{5ACE6A45-37FB-4217-BD8F-1017AE3D168F}" presName="textBox5a" presStyleLbl="revTx" presStyleIdx="0" presStyleCnt="5" custScaleX="168992" custScaleY="58032" custLinFactNeighborX="9318" custLinFactNeighborY="-3106">
        <dgm:presLayoutVars>
          <dgm:bulletEnabled val="1"/>
        </dgm:presLayoutVars>
      </dgm:prSet>
      <dgm:spPr/>
    </dgm:pt>
    <dgm:pt modelId="{858D057C-2EB8-4246-8D42-F870C545D648}" type="pres">
      <dgm:prSet presAssocID="{28CC2182-B8B6-4735-959A-73133259E122}" presName="bullet5b" presStyleLbl="node1" presStyleIdx="1" presStyleCnt="5"/>
      <dgm:spPr/>
    </dgm:pt>
    <dgm:pt modelId="{0DA4D33C-7A73-4AC3-A8B8-A52E270EA1B5}" type="pres">
      <dgm:prSet presAssocID="{28CC2182-B8B6-4735-959A-73133259E122}" presName="textBox5b" presStyleLbl="revTx" presStyleIdx="1" presStyleCnt="5" custScaleX="154170" custScaleY="81547" custLinFactX="-6875" custLinFactY="-614" custLinFactNeighborX="-100000" custLinFactNeighborY="-100000">
        <dgm:presLayoutVars>
          <dgm:bulletEnabled val="1"/>
        </dgm:presLayoutVars>
      </dgm:prSet>
      <dgm:spPr/>
    </dgm:pt>
    <dgm:pt modelId="{5D6F4C77-C6EF-4C06-9420-D2C69A2239D7}" type="pres">
      <dgm:prSet presAssocID="{5D8BC3B8-E60C-4368-B77B-045D22AF0A11}" presName="bullet5c" presStyleLbl="node1" presStyleIdx="2" presStyleCnt="5"/>
      <dgm:spPr/>
    </dgm:pt>
    <dgm:pt modelId="{539B98B5-2D99-4339-999B-9E5546D200BA}" type="pres">
      <dgm:prSet presAssocID="{5D8BC3B8-E60C-4368-B77B-045D22AF0A11}" presName="textBox5c" presStyleLbl="revTx" presStyleIdx="2" presStyleCnt="5" custScaleX="126415" custScaleY="65802" custLinFactNeighborX="7807" custLinFactNeighborY="-5220">
        <dgm:presLayoutVars>
          <dgm:bulletEnabled val="1"/>
        </dgm:presLayoutVars>
      </dgm:prSet>
      <dgm:spPr/>
    </dgm:pt>
    <dgm:pt modelId="{B04D793A-301B-4B95-B6DC-97CD9321BEF8}" type="pres">
      <dgm:prSet presAssocID="{D477C049-DB25-49F2-A7F2-A148B6C10533}" presName="bullet5d" presStyleLbl="node1" presStyleIdx="3" presStyleCnt="5"/>
      <dgm:spPr/>
    </dgm:pt>
    <dgm:pt modelId="{1E5FA2A8-555E-4808-8791-5C51AD42443D}" type="pres">
      <dgm:prSet presAssocID="{D477C049-DB25-49F2-A7F2-A148B6C10533}" presName="textBox5d" presStyleLbl="revTx" presStyleIdx="3" presStyleCnt="5" custScaleX="144118" custScaleY="53176" custLinFactX="-6863" custLinFactNeighborX="-100000" custLinFactNeighborY="-79982">
        <dgm:presLayoutVars>
          <dgm:bulletEnabled val="1"/>
        </dgm:presLayoutVars>
      </dgm:prSet>
      <dgm:spPr/>
    </dgm:pt>
    <dgm:pt modelId="{91496FC1-C530-4870-92E7-126EF45A7A75}" type="pres">
      <dgm:prSet presAssocID="{ABD2873F-F879-4D73-8AFD-C10717F20332}" presName="bullet5e" presStyleLbl="node1" presStyleIdx="4" presStyleCnt="5"/>
      <dgm:spPr/>
    </dgm:pt>
    <dgm:pt modelId="{7BC54A0B-E094-4E83-B71D-0664CBF11529}" type="pres">
      <dgm:prSet presAssocID="{ABD2873F-F879-4D73-8AFD-C10717F20332}" presName="textBox5e" presStyleLbl="revTx" presStyleIdx="4" presStyleCnt="5" custScaleX="137254" custScaleY="61636" custLinFactNeighborX="-14216" custLinFactNeighborY="-6127">
        <dgm:presLayoutVars>
          <dgm:bulletEnabled val="1"/>
        </dgm:presLayoutVars>
      </dgm:prSet>
      <dgm:spPr/>
    </dgm:pt>
  </dgm:ptLst>
  <dgm:cxnLst>
    <dgm:cxn modelId="{F1513705-D835-4E70-91DB-95E05909B410}" srcId="{5863D8B3-239B-4F4A-995D-30724A4F94B4}" destId="{5D8BC3B8-E60C-4368-B77B-045D22AF0A11}" srcOrd="2" destOrd="0" parTransId="{DD916403-4A55-4D9A-996F-F58DAC0C9E58}" sibTransId="{3AE3554B-B3B7-4279-8C00-84F5E5F493B9}"/>
    <dgm:cxn modelId="{7268D408-ABDA-4DCE-A2CA-A97EB5175B20}" type="presOf" srcId="{28CC2182-B8B6-4735-959A-73133259E122}" destId="{0DA4D33C-7A73-4AC3-A8B8-A52E270EA1B5}" srcOrd="0" destOrd="0" presId="urn:microsoft.com/office/officeart/2005/8/layout/arrow2"/>
    <dgm:cxn modelId="{63796211-C4CF-463C-A7B9-FE61267867BA}" type="presOf" srcId="{9556B3A8-4EC3-4C3F-88B6-274776B38675}" destId="{539B98B5-2D99-4339-999B-9E5546D200BA}" srcOrd="0" destOrd="3" presId="urn:microsoft.com/office/officeart/2005/8/layout/arrow2"/>
    <dgm:cxn modelId="{6DCD1A15-1D01-477C-A057-1FEBD9B33787}" srcId="{5863D8B3-239B-4F4A-995D-30724A4F94B4}" destId="{28CC2182-B8B6-4735-959A-73133259E122}" srcOrd="1" destOrd="0" parTransId="{5EFD2299-4692-4CA5-9C5B-DA2C779CDB2E}" sibTransId="{DD923137-7D0E-4913-9F83-C98E19C8E1E0}"/>
    <dgm:cxn modelId="{C7182A1C-779F-484E-BD7F-C0AA60FCF11B}" srcId="{5D8BC3B8-E60C-4368-B77B-045D22AF0A11}" destId="{2D8FA2CD-B088-49C7-9041-9D5DE0840ACB}" srcOrd="1" destOrd="0" parTransId="{20AC6080-3578-4120-89D2-7F3D1CE200AB}" sibTransId="{CCD38FDB-10DD-4C3C-B3CD-2C2A57C4EC2F}"/>
    <dgm:cxn modelId="{B8BE7F1D-6EA0-402E-8464-DB150D515036}" srcId="{D477C049-DB25-49F2-A7F2-A148B6C10533}" destId="{F8705C14-A3AB-47EC-8897-FC901ED67893}" srcOrd="0" destOrd="0" parTransId="{5A12D8E3-C140-4A24-8A7C-36FFC3DEBF88}" sibTransId="{0B24434F-C9D4-470D-83B7-EED4854ACE31}"/>
    <dgm:cxn modelId="{345ADA1D-6DE9-4879-9ECD-403A5F1F1986}" type="presOf" srcId="{2D8FA2CD-B088-49C7-9041-9D5DE0840ACB}" destId="{539B98B5-2D99-4339-999B-9E5546D200BA}" srcOrd="0" destOrd="2" presId="urn:microsoft.com/office/officeart/2005/8/layout/arrow2"/>
    <dgm:cxn modelId="{A56F7F1F-0DFC-43BA-A01C-9344F44C0822}" type="presOf" srcId="{5ACE6A45-37FB-4217-BD8F-1017AE3D168F}" destId="{0F441B6F-41E0-4DBD-A42E-1B10E11365A7}" srcOrd="0" destOrd="0" presId="urn:microsoft.com/office/officeart/2005/8/layout/arrow2"/>
    <dgm:cxn modelId="{65FDA52B-F56F-4B0D-B3ED-4F5509C5C4D4}" srcId="{28CC2182-B8B6-4735-959A-73133259E122}" destId="{368A78F9-4A31-47FF-900B-F7C11EB55C76}" srcOrd="0" destOrd="0" parTransId="{40949284-EA75-4B03-8910-3696CBECBDBB}" sibTransId="{0BB87C57-49AB-4E0B-9CB9-15059C80AC9B}"/>
    <dgm:cxn modelId="{8DB6CA2C-79AA-4D83-B47B-0CEB034EEFDE}" srcId="{D477C049-DB25-49F2-A7F2-A148B6C10533}" destId="{AB65FC2F-AEA9-403E-BF35-4EA6BADC2F6B}" srcOrd="2" destOrd="0" parTransId="{8F04783A-8B1F-4C56-9F7B-8DBB7E3BD0A9}" sibTransId="{6118CF92-3D99-4051-A875-227748D8FB30}"/>
    <dgm:cxn modelId="{170C5531-EBC0-4B03-803B-A074A7C915FF}" srcId="{D477C049-DB25-49F2-A7F2-A148B6C10533}" destId="{5474574B-4498-48F2-868B-F6AF73464D1D}" srcOrd="3" destOrd="0" parTransId="{6E3BB1D5-4186-4188-BFD9-B0199EB53E7B}" sibTransId="{B554F9A7-85D6-46E1-A191-511A0B105370}"/>
    <dgm:cxn modelId="{C6B1DB32-E59E-44B9-AEDC-815650D8559D}" type="presOf" srcId="{CC93B3F9-D662-4B4E-8C7B-D42D6465A57E}" destId="{0F441B6F-41E0-4DBD-A42E-1B10E11365A7}" srcOrd="0" destOrd="1" presId="urn:microsoft.com/office/officeart/2005/8/layout/arrow2"/>
    <dgm:cxn modelId="{AD6C2643-ACFD-4617-A01E-AF3439F6FA1C}" srcId="{ABD2873F-F879-4D73-8AFD-C10717F20332}" destId="{0BA8FFEB-2439-4F1C-B5BF-C1803F4907D6}" srcOrd="4" destOrd="0" parTransId="{82976947-84CF-49F3-82A7-4E571841D174}" sibTransId="{890584AD-C412-42FB-91FB-7339A7B0923D}"/>
    <dgm:cxn modelId="{A2B97E64-FCAA-4304-9616-4319A48E850A}" type="presOf" srcId="{B34858C8-8F34-4C46-8EAE-6508FC7E8FBB}" destId="{539B98B5-2D99-4339-999B-9E5546D200BA}" srcOrd="0" destOrd="1" presId="urn:microsoft.com/office/officeart/2005/8/layout/arrow2"/>
    <dgm:cxn modelId="{A5EFE36E-7122-4345-B834-7930CC219F97}" srcId="{5ACE6A45-37FB-4217-BD8F-1017AE3D168F}" destId="{207A8203-44EA-43AB-A7EB-99610A8DFA05}" srcOrd="1" destOrd="0" parTransId="{7D45E337-8907-4E12-A4E5-19E7D2788D03}" sibTransId="{087BDC2D-68B7-4859-9360-E423D5995F55}"/>
    <dgm:cxn modelId="{22F1624F-1D50-4E60-AF7E-4B93FC01C138}" type="presOf" srcId="{0E1BA871-97F2-4F24-9CB1-99CE15AC8EAE}" destId="{7BC54A0B-E094-4E83-B71D-0664CBF11529}" srcOrd="0" destOrd="1" presId="urn:microsoft.com/office/officeart/2005/8/layout/arrow2"/>
    <dgm:cxn modelId="{44837E4F-DB63-4E6C-BC37-CC0AF17A0DDF}" type="presOf" srcId="{1E53BD27-9EC1-4150-8B8E-5B613CBD21C7}" destId="{0DA4D33C-7A73-4AC3-A8B8-A52E270EA1B5}" srcOrd="0" destOrd="4" presId="urn:microsoft.com/office/officeart/2005/8/layout/arrow2"/>
    <dgm:cxn modelId="{0267CA50-0E8B-4B64-B787-FFA5C43B628E}" srcId="{28CC2182-B8B6-4735-959A-73133259E122}" destId="{1E53BD27-9EC1-4150-8B8E-5B613CBD21C7}" srcOrd="3" destOrd="0" parTransId="{C6F9CD1A-508F-45D5-AB3E-F6FEBE297A4D}" sibTransId="{B002EFBB-D1CF-4F7E-89C4-881A1620DB0C}"/>
    <dgm:cxn modelId="{564CF351-F7BC-4910-BA88-F4BAC2B54DC1}" srcId="{28CC2182-B8B6-4735-959A-73133259E122}" destId="{E01B2653-F8B8-491F-815C-564DB02FF36F}" srcOrd="2" destOrd="0" parTransId="{06713637-3075-4EF4-978E-66060A7E83FD}" sibTransId="{2F94A154-79F6-4DE7-A682-55FF2199271C}"/>
    <dgm:cxn modelId="{CA156C54-0267-4C06-86ED-DBDB51356451}" srcId="{D477C049-DB25-49F2-A7F2-A148B6C10533}" destId="{3658CF30-1857-4918-8279-E336EF5E0A3C}" srcOrd="1" destOrd="0" parTransId="{D036D628-5A87-4BF1-91B3-747CF5AA5C52}" sibTransId="{9B0EE6B4-19E1-4214-88D0-8706B0D83E0F}"/>
    <dgm:cxn modelId="{2ABC9356-4A46-4517-91E0-E7FCE7B6EE63}" type="presOf" srcId="{D051013F-36C4-4DE6-BE5F-BD0F6196DF31}" destId="{7BC54A0B-E094-4E83-B71D-0664CBF11529}" srcOrd="0" destOrd="2" presId="urn:microsoft.com/office/officeart/2005/8/layout/arrow2"/>
    <dgm:cxn modelId="{6C22EB56-CD0B-4F96-91D4-B23713D704BB}" srcId="{28CC2182-B8B6-4735-959A-73133259E122}" destId="{6E0BA84C-C79C-4B39-AC89-87FA2CB8CE82}" srcOrd="1" destOrd="0" parTransId="{CD50B817-3576-40F8-9841-88A2BBDA1B1F}" sibTransId="{FA0579F8-4AF4-479C-9E33-F12D0B3862B3}"/>
    <dgm:cxn modelId="{DCB51C77-EBD4-4AF7-B94E-AF6F8D7F5850}" srcId="{5D8BC3B8-E60C-4368-B77B-045D22AF0A11}" destId="{B34858C8-8F34-4C46-8EAE-6508FC7E8FBB}" srcOrd="0" destOrd="0" parTransId="{42A7673E-138B-4E76-8BC4-A66CAD3DC120}" sibTransId="{822886E6-CDD3-4403-802A-5067E9969C00}"/>
    <dgm:cxn modelId="{A1A0FE86-CC9C-44B1-A063-0B405472CB0D}" type="presOf" srcId="{5D8BC3B8-E60C-4368-B77B-045D22AF0A11}" destId="{539B98B5-2D99-4339-999B-9E5546D200BA}" srcOrd="0" destOrd="0" presId="urn:microsoft.com/office/officeart/2005/8/layout/arrow2"/>
    <dgm:cxn modelId="{D7E7BA89-C17F-492E-B32B-D6CD848BEFF3}" type="presOf" srcId="{D477C049-DB25-49F2-A7F2-A148B6C10533}" destId="{1E5FA2A8-555E-4808-8791-5C51AD42443D}" srcOrd="0" destOrd="0" presId="urn:microsoft.com/office/officeart/2005/8/layout/arrow2"/>
    <dgm:cxn modelId="{797FE989-FB75-4D06-BADA-2A48B1A829A6}" srcId="{5863D8B3-239B-4F4A-995D-30724A4F94B4}" destId="{D477C049-DB25-49F2-A7F2-A148B6C10533}" srcOrd="3" destOrd="0" parTransId="{9CC1354B-8EC8-4B83-AB66-8DFDBEA78EF6}" sibTransId="{43278028-BF5F-4FD2-AAF1-DD45CC7B90C3}"/>
    <dgm:cxn modelId="{66367D8C-510D-4ECD-86A2-23F384645BDE}" type="presOf" srcId="{ABD2873F-F879-4D73-8AFD-C10717F20332}" destId="{7BC54A0B-E094-4E83-B71D-0664CBF11529}" srcOrd="0" destOrd="0" presId="urn:microsoft.com/office/officeart/2005/8/layout/arrow2"/>
    <dgm:cxn modelId="{672FC794-DE57-4991-830E-FF25FD65D02C}" srcId="{ABD2873F-F879-4D73-8AFD-C10717F20332}" destId="{8161F1A6-4896-4889-A614-A6C317F0A191}" srcOrd="2" destOrd="0" parTransId="{3783975F-32C4-4C14-8AB3-2C592649B47C}" sibTransId="{14C7D1FA-9970-40C9-AE4B-5A1D542F85A1}"/>
    <dgm:cxn modelId="{EE372B95-7748-4FBF-A18F-9B5BEB07960E}" srcId="{ABD2873F-F879-4D73-8AFD-C10717F20332}" destId="{0E1BA871-97F2-4F24-9CB1-99CE15AC8EAE}" srcOrd="0" destOrd="0" parTransId="{E4380174-C26B-439C-8DF6-39B796A85E30}" sibTransId="{D97BED1D-5D0E-4DC0-BD8D-501E4B785BD7}"/>
    <dgm:cxn modelId="{EDA5E096-AFFB-4456-B4C3-05237BA3E8BD}" srcId="{5863D8B3-239B-4F4A-995D-30724A4F94B4}" destId="{ABD2873F-F879-4D73-8AFD-C10717F20332}" srcOrd="4" destOrd="0" parTransId="{DE9E97E2-0502-4996-BD05-905A97EAC1C4}" sibTransId="{655B777E-A4AA-4CBD-A3B1-55FDE656647F}"/>
    <dgm:cxn modelId="{D75D43A0-97BE-4608-9F22-39F7AC974E65}" type="presOf" srcId="{DD013C80-D235-466D-A934-457F87D70553}" destId="{539B98B5-2D99-4339-999B-9E5546D200BA}" srcOrd="0" destOrd="4" presId="urn:microsoft.com/office/officeart/2005/8/layout/arrow2"/>
    <dgm:cxn modelId="{B00690A2-0D60-4CE4-BC70-2DC9EDA985DC}" type="presOf" srcId="{5863D8B3-239B-4F4A-995D-30724A4F94B4}" destId="{6EFB960C-E045-4514-9942-B5CCAF577535}" srcOrd="0" destOrd="0" presId="urn:microsoft.com/office/officeart/2005/8/layout/arrow2"/>
    <dgm:cxn modelId="{4009D1A5-7843-4A75-B3CC-C47BCF3C8B2D}" type="presOf" srcId="{8161F1A6-4896-4889-A614-A6C317F0A191}" destId="{7BC54A0B-E094-4E83-B71D-0664CBF11529}" srcOrd="0" destOrd="3" presId="urn:microsoft.com/office/officeart/2005/8/layout/arrow2"/>
    <dgm:cxn modelId="{2F63F2AB-0BA9-4F7B-A11B-3DFF00888C3C}" srcId="{ABD2873F-F879-4D73-8AFD-C10717F20332}" destId="{D051013F-36C4-4DE6-BE5F-BD0F6196DF31}" srcOrd="1" destOrd="0" parTransId="{66691ACE-074C-4523-8272-B87E59970F62}" sibTransId="{94FF0154-A12C-4AAA-BCC1-4B2A461F4AEA}"/>
    <dgm:cxn modelId="{730374AE-ACAB-4F6B-8926-A519264BC69E}" type="presOf" srcId="{5474574B-4498-48F2-868B-F6AF73464D1D}" destId="{1E5FA2A8-555E-4808-8791-5C51AD42443D}" srcOrd="0" destOrd="4" presId="urn:microsoft.com/office/officeart/2005/8/layout/arrow2"/>
    <dgm:cxn modelId="{FA6BF6B3-653C-489F-84A0-64F27077D095}" type="presOf" srcId="{6E0BA84C-C79C-4B39-AC89-87FA2CB8CE82}" destId="{0DA4D33C-7A73-4AC3-A8B8-A52E270EA1B5}" srcOrd="0" destOrd="2" presId="urn:microsoft.com/office/officeart/2005/8/layout/arrow2"/>
    <dgm:cxn modelId="{577F82BC-BC51-4026-8C19-74B2131342CA}" type="presOf" srcId="{0BA8FFEB-2439-4F1C-B5BF-C1803F4907D6}" destId="{7BC54A0B-E094-4E83-B71D-0664CBF11529}" srcOrd="0" destOrd="5" presId="urn:microsoft.com/office/officeart/2005/8/layout/arrow2"/>
    <dgm:cxn modelId="{E3AA6ECD-C458-41BA-B0B9-AAEC1C661D35}" srcId="{ABD2873F-F879-4D73-8AFD-C10717F20332}" destId="{3A2C268E-5CB9-489F-89DD-3CD3E8E5625E}" srcOrd="3" destOrd="0" parTransId="{80A26CD7-DA56-424A-9D57-5C63918A1B6D}" sibTransId="{C685A7B7-59B5-4BF6-8985-1C690B2EB591}"/>
    <dgm:cxn modelId="{93F3CFD1-4C73-4B66-B53B-42C402D4AEB7}" type="presOf" srcId="{AB65FC2F-AEA9-403E-BF35-4EA6BADC2F6B}" destId="{1E5FA2A8-555E-4808-8791-5C51AD42443D}" srcOrd="0" destOrd="3" presId="urn:microsoft.com/office/officeart/2005/8/layout/arrow2"/>
    <dgm:cxn modelId="{4DD8C0D4-CE4D-41B0-9BE4-1610864D7BC1}" type="presOf" srcId="{368A78F9-4A31-47FF-900B-F7C11EB55C76}" destId="{0DA4D33C-7A73-4AC3-A8B8-A52E270EA1B5}" srcOrd="0" destOrd="1" presId="urn:microsoft.com/office/officeart/2005/8/layout/arrow2"/>
    <dgm:cxn modelId="{2F09E8E2-B7EB-4B55-99C4-9E68E1F0CB2D}" srcId="{5ACE6A45-37FB-4217-BD8F-1017AE3D168F}" destId="{CC93B3F9-D662-4B4E-8C7B-D42D6465A57E}" srcOrd="0" destOrd="0" parTransId="{AC3A03E1-C77D-4A50-9244-AF87E2595F9A}" sibTransId="{FEE02784-C80A-4E20-8F22-F9C3DD377F7D}"/>
    <dgm:cxn modelId="{13A9A6E3-D14A-440C-AB1F-4B8ED7DC560E}" type="presOf" srcId="{3A2C268E-5CB9-489F-89DD-3CD3E8E5625E}" destId="{7BC54A0B-E094-4E83-B71D-0664CBF11529}" srcOrd="0" destOrd="4" presId="urn:microsoft.com/office/officeart/2005/8/layout/arrow2"/>
    <dgm:cxn modelId="{7E1EA7E3-0CA0-44F4-8982-5CFD69F4C87B}" type="presOf" srcId="{3658CF30-1857-4918-8279-E336EF5E0A3C}" destId="{1E5FA2A8-555E-4808-8791-5C51AD42443D}" srcOrd="0" destOrd="2" presId="urn:microsoft.com/office/officeart/2005/8/layout/arrow2"/>
    <dgm:cxn modelId="{97802EEA-AEA6-48E2-9ED0-F0914F9B471E}" srcId="{5D8BC3B8-E60C-4368-B77B-045D22AF0A11}" destId="{9556B3A8-4EC3-4C3F-88B6-274776B38675}" srcOrd="2" destOrd="0" parTransId="{FDAAA68C-B998-4E9C-913E-45F3652DD3CD}" sibTransId="{570C3B02-6D56-4386-B11B-469447ECB8BB}"/>
    <dgm:cxn modelId="{9DFFD6EB-F464-45F4-A0A0-90A6B2FF13D2}" srcId="{5D8BC3B8-E60C-4368-B77B-045D22AF0A11}" destId="{DD013C80-D235-466D-A934-457F87D70553}" srcOrd="3" destOrd="0" parTransId="{BA45FF8B-E81B-463C-89EA-B1AB9426E8B7}" sibTransId="{6CA8994F-3076-46B0-851B-E809B9FCA97D}"/>
    <dgm:cxn modelId="{789614EE-2732-41F8-9F90-9331A3A817B6}" srcId="{5863D8B3-239B-4F4A-995D-30724A4F94B4}" destId="{5ACE6A45-37FB-4217-BD8F-1017AE3D168F}" srcOrd="0" destOrd="0" parTransId="{C4905C3F-783C-43E8-B1B7-6C5C0B56A545}" sibTransId="{B54F8DFE-A96D-403E-95BE-59911D5E8E1A}"/>
    <dgm:cxn modelId="{DCD037FC-78DD-4FA1-BDF6-67E1342A9A3F}" type="presOf" srcId="{E01B2653-F8B8-491F-815C-564DB02FF36F}" destId="{0DA4D33C-7A73-4AC3-A8B8-A52E270EA1B5}" srcOrd="0" destOrd="3" presId="urn:microsoft.com/office/officeart/2005/8/layout/arrow2"/>
    <dgm:cxn modelId="{B903F3FD-5049-4295-AA10-CC3C1885B70C}" type="presOf" srcId="{207A8203-44EA-43AB-A7EB-99610A8DFA05}" destId="{0F441B6F-41E0-4DBD-A42E-1B10E11365A7}" srcOrd="0" destOrd="2" presId="urn:microsoft.com/office/officeart/2005/8/layout/arrow2"/>
    <dgm:cxn modelId="{F69DDFFE-DD7D-4578-9590-27A3F30FFC74}" type="presOf" srcId="{F8705C14-A3AB-47EC-8897-FC901ED67893}" destId="{1E5FA2A8-555E-4808-8791-5C51AD42443D}" srcOrd="0" destOrd="1" presId="urn:microsoft.com/office/officeart/2005/8/layout/arrow2"/>
    <dgm:cxn modelId="{21D5D90D-F465-4010-810E-E272215B425E}" type="presParOf" srcId="{6EFB960C-E045-4514-9942-B5CCAF577535}" destId="{F2A3EF15-FED7-4574-B282-BDDCE2A95102}" srcOrd="0" destOrd="0" presId="urn:microsoft.com/office/officeart/2005/8/layout/arrow2"/>
    <dgm:cxn modelId="{C9CA1EA2-A793-45F3-B182-CD2A5778A456}" type="presParOf" srcId="{6EFB960C-E045-4514-9942-B5CCAF577535}" destId="{81208599-5D4A-4F4E-AA89-CD712588346F}" srcOrd="1" destOrd="0" presId="urn:microsoft.com/office/officeart/2005/8/layout/arrow2"/>
    <dgm:cxn modelId="{2C0454CC-25A6-4622-85BF-A9F487106BF8}" type="presParOf" srcId="{81208599-5D4A-4F4E-AA89-CD712588346F}" destId="{4C19D5BF-6A3C-4E26-8A48-855EC14BF8B8}" srcOrd="0" destOrd="0" presId="urn:microsoft.com/office/officeart/2005/8/layout/arrow2"/>
    <dgm:cxn modelId="{5C48A60C-477A-423A-B1EC-FE90F9F96FD6}" type="presParOf" srcId="{81208599-5D4A-4F4E-AA89-CD712588346F}" destId="{0F441B6F-41E0-4DBD-A42E-1B10E11365A7}" srcOrd="1" destOrd="0" presId="urn:microsoft.com/office/officeart/2005/8/layout/arrow2"/>
    <dgm:cxn modelId="{E6B1FD56-1F0B-4221-9817-47F9AF407FA1}" type="presParOf" srcId="{81208599-5D4A-4F4E-AA89-CD712588346F}" destId="{858D057C-2EB8-4246-8D42-F870C545D648}" srcOrd="2" destOrd="0" presId="urn:microsoft.com/office/officeart/2005/8/layout/arrow2"/>
    <dgm:cxn modelId="{DEAFFAF1-3982-418C-9382-39B70AE4813F}" type="presParOf" srcId="{81208599-5D4A-4F4E-AA89-CD712588346F}" destId="{0DA4D33C-7A73-4AC3-A8B8-A52E270EA1B5}" srcOrd="3" destOrd="0" presId="urn:microsoft.com/office/officeart/2005/8/layout/arrow2"/>
    <dgm:cxn modelId="{36B9174E-1EF8-4B28-BAC8-5B2B77A93749}" type="presParOf" srcId="{81208599-5D4A-4F4E-AA89-CD712588346F}" destId="{5D6F4C77-C6EF-4C06-9420-D2C69A2239D7}" srcOrd="4" destOrd="0" presId="urn:microsoft.com/office/officeart/2005/8/layout/arrow2"/>
    <dgm:cxn modelId="{39F3A2A6-80B7-46EB-98A6-4CEEAF10A120}" type="presParOf" srcId="{81208599-5D4A-4F4E-AA89-CD712588346F}" destId="{539B98B5-2D99-4339-999B-9E5546D200BA}" srcOrd="5" destOrd="0" presId="urn:microsoft.com/office/officeart/2005/8/layout/arrow2"/>
    <dgm:cxn modelId="{78CA9BA1-5BA1-41CE-A943-FBE0B5844689}" type="presParOf" srcId="{81208599-5D4A-4F4E-AA89-CD712588346F}" destId="{B04D793A-301B-4B95-B6DC-97CD9321BEF8}" srcOrd="6" destOrd="0" presId="urn:microsoft.com/office/officeart/2005/8/layout/arrow2"/>
    <dgm:cxn modelId="{7CA11E9B-8185-456F-92A4-13766C65543B}" type="presParOf" srcId="{81208599-5D4A-4F4E-AA89-CD712588346F}" destId="{1E5FA2A8-555E-4808-8791-5C51AD42443D}" srcOrd="7" destOrd="0" presId="urn:microsoft.com/office/officeart/2005/8/layout/arrow2"/>
    <dgm:cxn modelId="{99A6749A-9830-425C-BC1E-D05210AB17E9}" type="presParOf" srcId="{81208599-5D4A-4F4E-AA89-CD712588346F}" destId="{91496FC1-C530-4870-92E7-126EF45A7A75}" srcOrd="8" destOrd="0" presId="urn:microsoft.com/office/officeart/2005/8/layout/arrow2"/>
    <dgm:cxn modelId="{5D4818FC-43D5-4AA9-9866-3712AC72540B}" type="presParOf" srcId="{81208599-5D4A-4F4E-AA89-CD712588346F}" destId="{7BC54A0B-E094-4E83-B71D-0664CBF11529}"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A3EF15-FED7-4574-B282-BDDCE2A95102}">
      <dsp:nvSpPr>
        <dsp:cNvPr id="0" name=""/>
        <dsp:cNvSpPr/>
      </dsp:nvSpPr>
      <dsp:spPr>
        <a:xfrm>
          <a:off x="-163701" y="73024"/>
          <a:ext cx="8788400" cy="5492750"/>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19D5BF-6A3C-4E26-8A48-855EC14BF8B8}">
      <dsp:nvSpPr>
        <dsp:cNvPr id="0" name=""/>
        <dsp:cNvSpPr/>
      </dsp:nvSpPr>
      <dsp:spPr>
        <a:xfrm>
          <a:off x="701955" y="4157433"/>
          <a:ext cx="202133" cy="202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441B6F-41E0-4DBD-A42E-1B10E11365A7}">
      <dsp:nvSpPr>
        <dsp:cNvPr id="0" name=""/>
        <dsp:cNvSpPr/>
      </dsp:nvSpPr>
      <dsp:spPr>
        <a:xfrm>
          <a:off x="513153" y="4492215"/>
          <a:ext cx="1945571" cy="758637"/>
        </a:xfrm>
        <a:prstGeom prst="rect">
          <a:avLst/>
        </a:prstGeom>
        <a:solidFill>
          <a:schemeClr val="tx2">
            <a:lumMod val="40000"/>
            <a:lumOff val="60000"/>
            <a:alpha val="25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07106"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t>Level 0 </a:t>
          </a:r>
        </a:p>
        <a:p>
          <a:pPr marL="114300" lvl="1" indent="-114300" algn="l" defTabSz="622300">
            <a:lnSpc>
              <a:spcPct val="90000"/>
            </a:lnSpc>
            <a:spcBef>
              <a:spcPct val="0"/>
            </a:spcBef>
            <a:spcAft>
              <a:spcPct val="15000"/>
            </a:spcAft>
            <a:buChar char="•"/>
          </a:pPr>
          <a:r>
            <a:rPr lang="en-US" sz="1400" kern="1200" dirty="0"/>
            <a:t>No interoperability</a:t>
          </a:r>
        </a:p>
        <a:p>
          <a:pPr marL="114300" lvl="1" indent="-114300" algn="l" defTabSz="622300">
            <a:lnSpc>
              <a:spcPct val="90000"/>
            </a:lnSpc>
            <a:spcBef>
              <a:spcPct val="0"/>
            </a:spcBef>
            <a:spcAft>
              <a:spcPct val="15000"/>
            </a:spcAft>
            <a:buChar char="•"/>
          </a:pPr>
          <a:r>
            <a:rPr lang="en-US" sz="1400" kern="1200" dirty="0"/>
            <a:t>Overlays only</a:t>
          </a:r>
        </a:p>
      </dsp:txBody>
      <dsp:txXfrm>
        <a:off x="513153" y="4492215"/>
        <a:ext cx="1945571" cy="758637"/>
      </dsp:txXfrm>
    </dsp:sp>
    <dsp:sp modelId="{858D057C-2EB8-4246-8D42-F870C545D648}">
      <dsp:nvSpPr>
        <dsp:cNvPr id="0" name=""/>
        <dsp:cNvSpPr/>
      </dsp:nvSpPr>
      <dsp:spPr>
        <a:xfrm>
          <a:off x="1796111" y="3106121"/>
          <a:ext cx="316382" cy="31638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A4D33C-7A73-4AC3-A8B8-A52E270EA1B5}">
      <dsp:nvSpPr>
        <dsp:cNvPr id="0" name=""/>
        <dsp:cNvSpPr/>
      </dsp:nvSpPr>
      <dsp:spPr>
        <a:xfrm>
          <a:off x="0" y="1161063"/>
          <a:ext cx="2249146" cy="1876773"/>
        </a:xfrm>
        <a:prstGeom prst="rect">
          <a:avLst/>
        </a:prstGeom>
        <a:solidFill>
          <a:schemeClr val="tx2">
            <a:lumMod val="40000"/>
            <a:lumOff val="60000"/>
            <a:alpha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67644"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t>Level 1</a:t>
          </a:r>
        </a:p>
        <a:p>
          <a:pPr marL="114300" lvl="1" indent="-114300" algn="l" defTabSz="622300">
            <a:lnSpc>
              <a:spcPct val="90000"/>
            </a:lnSpc>
            <a:spcBef>
              <a:spcPct val="0"/>
            </a:spcBef>
            <a:spcAft>
              <a:spcPct val="15000"/>
            </a:spcAft>
            <a:buChar char="•"/>
          </a:pPr>
          <a:r>
            <a:rPr lang="en-US" sz="1400" kern="1200" dirty="0"/>
            <a:t>Minimal visual integration</a:t>
          </a:r>
        </a:p>
        <a:p>
          <a:pPr marL="114300" lvl="1" indent="-114300" algn="l" defTabSz="622300">
            <a:lnSpc>
              <a:spcPct val="90000"/>
            </a:lnSpc>
            <a:spcBef>
              <a:spcPct val="0"/>
            </a:spcBef>
            <a:spcAft>
              <a:spcPct val="15000"/>
            </a:spcAft>
            <a:buChar char="•"/>
          </a:pPr>
          <a:r>
            <a:rPr lang="en-US" sz="1400" kern="1200" dirty="0"/>
            <a:t>Feature layer or subset suppression</a:t>
          </a:r>
        </a:p>
        <a:p>
          <a:pPr marL="114300" lvl="1" indent="-114300" algn="l" defTabSz="622300">
            <a:lnSpc>
              <a:spcPct val="90000"/>
            </a:lnSpc>
            <a:spcBef>
              <a:spcPct val="0"/>
            </a:spcBef>
            <a:spcAft>
              <a:spcPct val="15000"/>
            </a:spcAft>
            <a:buChar char="•"/>
          </a:pPr>
          <a:r>
            <a:rPr lang="en-US" sz="1400" kern="1200" dirty="0"/>
            <a:t>Simple expressions with thematic attributes</a:t>
          </a:r>
        </a:p>
        <a:p>
          <a:pPr marL="114300" lvl="1" indent="-114300" algn="l" defTabSz="622300">
            <a:lnSpc>
              <a:spcPct val="90000"/>
            </a:lnSpc>
            <a:spcBef>
              <a:spcPct val="0"/>
            </a:spcBef>
            <a:spcAft>
              <a:spcPct val="15000"/>
            </a:spcAft>
            <a:buChar char="•"/>
          </a:pPr>
          <a:r>
            <a:rPr lang="en-US" sz="1400" kern="1200" dirty="0"/>
            <a:t>Low implementation complexity</a:t>
          </a:r>
        </a:p>
      </dsp:txBody>
      <dsp:txXfrm>
        <a:off x="0" y="1161063"/>
        <a:ext cx="2249146" cy="1876773"/>
      </dsp:txXfrm>
    </dsp:sp>
    <dsp:sp modelId="{5D6F4C77-C6EF-4C06-9420-D2C69A2239D7}">
      <dsp:nvSpPr>
        <dsp:cNvPr id="0" name=""/>
        <dsp:cNvSpPr/>
      </dsp:nvSpPr>
      <dsp:spPr>
        <a:xfrm>
          <a:off x="3202255" y="2267927"/>
          <a:ext cx="421843" cy="4218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B98B5-2D99-4339-999B-9E5546D200BA}">
      <dsp:nvSpPr>
        <dsp:cNvPr id="0" name=""/>
        <dsp:cNvSpPr/>
      </dsp:nvSpPr>
      <dsp:spPr>
        <a:xfrm>
          <a:off x="3321576" y="2845545"/>
          <a:ext cx="2144202" cy="2031258"/>
        </a:xfrm>
        <a:prstGeom prst="rect">
          <a:avLst/>
        </a:prstGeom>
        <a:solidFill>
          <a:schemeClr val="tx2">
            <a:lumMod val="40000"/>
            <a:lumOff val="60000"/>
            <a:alpha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223526"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t>Level 2</a:t>
          </a:r>
        </a:p>
        <a:p>
          <a:pPr marL="114300" lvl="1" indent="-114300" algn="l" defTabSz="622300">
            <a:lnSpc>
              <a:spcPct val="90000"/>
            </a:lnSpc>
            <a:spcBef>
              <a:spcPct val="0"/>
            </a:spcBef>
            <a:spcAft>
              <a:spcPct val="15000"/>
            </a:spcAft>
            <a:buChar char="•"/>
          </a:pPr>
          <a:r>
            <a:rPr lang="en-US" sz="1400" kern="1200" dirty="0"/>
            <a:t>More visual integration</a:t>
          </a:r>
        </a:p>
        <a:p>
          <a:pPr marL="114300" lvl="1" indent="-114300" algn="l" defTabSz="622300">
            <a:lnSpc>
              <a:spcPct val="90000"/>
            </a:lnSpc>
            <a:spcBef>
              <a:spcPct val="0"/>
            </a:spcBef>
            <a:spcAft>
              <a:spcPct val="15000"/>
            </a:spcAft>
            <a:buChar char="•"/>
          </a:pPr>
          <a:r>
            <a:rPr lang="en-US" sz="1400" kern="1200" dirty="0"/>
            <a:t>Feature layer or subset replacement</a:t>
          </a:r>
        </a:p>
        <a:p>
          <a:pPr marL="114300" lvl="1" indent="-114300" algn="l" defTabSz="622300">
            <a:lnSpc>
              <a:spcPct val="90000"/>
            </a:lnSpc>
            <a:spcBef>
              <a:spcPct val="0"/>
            </a:spcBef>
            <a:spcAft>
              <a:spcPct val="15000"/>
            </a:spcAft>
            <a:buChar char="•"/>
          </a:pPr>
          <a:r>
            <a:rPr lang="en-US" sz="1400" kern="1200" dirty="0"/>
            <a:t>Simple expressions with thematic attributes</a:t>
          </a:r>
        </a:p>
        <a:p>
          <a:pPr marL="114300" lvl="1" indent="-114300" algn="l" defTabSz="622300">
            <a:lnSpc>
              <a:spcPct val="90000"/>
            </a:lnSpc>
            <a:spcBef>
              <a:spcPct val="0"/>
            </a:spcBef>
            <a:spcAft>
              <a:spcPct val="15000"/>
            </a:spcAft>
            <a:buChar char="•"/>
          </a:pPr>
          <a:r>
            <a:rPr lang="en-US" sz="1400" kern="1200" dirty="0"/>
            <a:t>Greater implementation complexity</a:t>
          </a:r>
        </a:p>
      </dsp:txBody>
      <dsp:txXfrm>
        <a:off x="3321576" y="2845545"/>
        <a:ext cx="2144202" cy="2031258"/>
      </dsp:txXfrm>
    </dsp:sp>
    <dsp:sp modelId="{B04D793A-301B-4B95-B6DC-97CD9321BEF8}">
      <dsp:nvSpPr>
        <dsp:cNvPr id="0" name=""/>
        <dsp:cNvSpPr/>
      </dsp:nvSpPr>
      <dsp:spPr>
        <a:xfrm>
          <a:off x="4836898" y="1613192"/>
          <a:ext cx="544880" cy="54488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5FA2A8-555E-4808-8791-5C51AD42443D}">
      <dsp:nvSpPr>
        <dsp:cNvPr id="0" name=""/>
        <dsp:cNvSpPr/>
      </dsp:nvSpPr>
      <dsp:spPr>
        <a:xfrm>
          <a:off x="2843302" y="0"/>
          <a:ext cx="2533133" cy="1956952"/>
        </a:xfrm>
        <a:prstGeom prst="rect">
          <a:avLst/>
        </a:prstGeom>
        <a:solidFill>
          <a:schemeClr val="tx2">
            <a:lumMod val="40000"/>
            <a:lumOff val="60000"/>
            <a:alpha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288721"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t>Level 3</a:t>
          </a:r>
        </a:p>
        <a:p>
          <a:pPr marL="114300" lvl="1" indent="-114300" algn="l" defTabSz="622300">
            <a:lnSpc>
              <a:spcPct val="90000"/>
            </a:lnSpc>
            <a:spcBef>
              <a:spcPct val="0"/>
            </a:spcBef>
            <a:spcAft>
              <a:spcPct val="15000"/>
            </a:spcAft>
            <a:buChar char="•"/>
          </a:pPr>
          <a:r>
            <a:rPr lang="en-US" sz="1400" kern="1200" dirty="0"/>
            <a:t>Tight visual integration</a:t>
          </a:r>
        </a:p>
        <a:p>
          <a:pPr marL="114300" lvl="1" indent="-114300" algn="l" defTabSz="622300">
            <a:lnSpc>
              <a:spcPct val="90000"/>
            </a:lnSpc>
            <a:spcBef>
              <a:spcPct val="0"/>
            </a:spcBef>
            <a:spcAft>
              <a:spcPct val="15000"/>
            </a:spcAft>
            <a:buChar char="•"/>
          </a:pPr>
          <a:r>
            <a:rPr lang="en-US" sz="1400" kern="1200" dirty="0"/>
            <a:t>Feature hybridization</a:t>
          </a:r>
        </a:p>
        <a:p>
          <a:pPr marL="114300" lvl="1" indent="-114300" algn="l" defTabSz="622300">
            <a:lnSpc>
              <a:spcPct val="90000"/>
            </a:lnSpc>
            <a:spcBef>
              <a:spcPct val="0"/>
            </a:spcBef>
            <a:spcAft>
              <a:spcPct val="15000"/>
            </a:spcAft>
            <a:buChar char="•"/>
          </a:pPr>
          <a:r>
            <a:rPr lang="en-US" sz="1400" kern="1200" dirty="0"/>
            <a:t>Complex expressions with thematic attributes</a:t>
          </a:r>
        </a:p>
        <a:p>
          <a:pPr marL="114300" lvl="1" indent="-114300" algn="l" defTabSz="622300">
            <a:lnSpc>
              <a:spcPct val="90000"/>
            </a:lnSpc>
            <a:spcBef>
              <a:spcPct val="0"/>
            </a:spcBef>
            <a:spcAft>
              <a:spcPct val="15000"/>
            </a:spcAft>
            <a:buChar char="•"/>
          </a:pPr>
          <a:r>
            <a:rPr lang="en-US" sz="1400" kern="1200" dirty="0"/>
            <a:t>Even more implementation complexity</a:t>
          </a:r>
        </a:p>
      </dsp:txBody>
      <dsp:txXfrm>
        <a:off x="2843302" y="0"/>
        <a:ext cx="2533133" cy="1956952"/>
      </dsp:txXfrm>
    </dsp:sp>
    <dsp:sp modelId="{91496FC1-C530-4870-92E7-126EF45A7A75}">
      <dsp:nvSpPr>
        <dsp:cNvPr id="0" name=""/>
        <dsp:cNvSpPr/>
      </dsp:nvSpPr>
      <dsp:spPr>
        <a:xfrm>
          <a:off x="6519876" y="1175969"/>
          <a:ext cx="694283" cy="6942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C54A0B-E094-4E83-B71D-0664CBF11529}">
      <dsp:nvSpPr>
        <dsp:cNvPr id="0" name=""/>
        <dsp:cNvSpPr/>
      </dsp:nvSpPr>
      <dsp:spPr>
        <a:xfrm>
          <a:off x="6289743" y="2050880"/>
          <a:ext cx="2412486" cy="2491736"/>
        </a:xfrm>
        <a:prstGeom prst="rect">
          <a:avLst/>
        </a:prstGeom>
        <a:solidFill>
          <a:schemeClr val="tx2">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367886"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t>Level 4</a:t>
          </a:r>
        </a:p>
        <a:p>
          <a:pPr marL="114300" lvl="1" indent="-114300" algn="l" defTabSz="622300">
            <a:lnSpc>
              <a:spcPct val="90000"/>
            </a:lnSpc>
            <a:spcBef>
              <a:spcPct val="0"/>
            </a:spcBef>
            <a:spcAft>
              <a:spcPct val="15000"/>
            </a:spcAft>
            <a:buChar char="•"/>
          </a:pPr>
          <a:r>
            <a:rPr lang="en-US" sz="1400" kern="1200" dirty="0"/>
            <a:t>Tight visual integration</a:t>
          </a:r>
        </a:p>
        <a:p>
          <a:pPr marL="114300" lvl="1" indent="-114300" algn="l" defTabSz="622300">
            <a:lnSpc>
              <a:spcPct val="90000"/>
            </a:lnSpc>
            <a:spcBef>
              <a:spcPct val="0"/>
            </a:spcBef>
            <a:spcAft>
              <a:spcPct val="15000"/>
            </a:spcAft>
            <a:buChar char="•"/>
          </a:pPr>
          <a:r>
            <a:rPr lang="en-US" sz="1400" kern="1200" dirty="0"/>
            <a:t>Additional spatial objects</a:t>
          </a:r>
        </a:p>
        <a:p>
          <a:pPr marL="114300" lvl="1" indent="-114300" algn="l" defTabSz="622300">
            <a:lnSpc>
              <a:spcPct val="90000"/>
            </a:lnSpc>
            <a:spcBef>
              <a:spcPct val="0"/>
            </a:spcBef>
            <a:spcAft>
              <a:spcPct val="15000"/>
            </a:spcAft>
            <a:buChar char="•"/>
          </a:pPr>
          <a:r>
            <a:rPr lang="en-US" sz="1400" kern="1200" dirty="0"/>
            <a:t>Complex expressions with thematic attributes</a:t>
          </a:r>
        </a:p>
        <a:p>
          <a:pPr marL="114300" lvl="1" indent="-114300" algn="l" defTabSz="622300">
            <a:lnSpc>
              <a:spcPct val="90000"/>
            </a:lnSpc>
            <a:spcBef>
              <a:spcPct val="0"/>
            </a:spcBef>
            <a:spcAft>
              <a:spcPct val="15000"/>
            </a:spcAft>
            <a:buChar char="•"/>
          </a:pPr>
          <a:r>
            <a:rPr lang="en-US" sz="1400" kern="1200" dirty="0"/>
            <a:t>Complex spatial relations and operations</a:t>
          </a:r>
        </a:p>
        <a:p>
          <a:pPr marL="114300" lvl="1" indent="-114300" algn="l" defTabSz="622300">
            <a:lnSpc>
              <a:spcPct val="90000"/>
            </a:lnSpc>
            <a:spcBef>
              <a:spcPct val="0"/>
            </a:spcBef>
            <a:spcAft>
              <a:spcPct val="15000"/>
            </a:spcAft>
            <a:buChar char="•"/>
          </a:pPr>
          <a:r>
            <a:rPr lang="en-US" sz="1400" kern="1200" dirty="0"/>
            <a:t>Even higher implementation complexity</a:t>
          </a:r>
        </a:p>
      </dsp:txBody>
      <dsp:txXfrm>
        <a:off x="6289743" y="2050880"/>
        <a:ext cx="2412486" cy="2491736"/>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238D94-BC7D-4E53-8325-89279BEB2237}" type="datetimeFigureOut">
              <a:rPr lang="en-CA" smtClean="0"/>
              <a:t>16/09/2017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48108E-A313-4424-B358-3110AF489942}" type="slidenum">
              <a:rPr lang="en-CA" smtClean="0"/>
              <a:t>‹#›</a:t>
            </a:fld>
            <a:endParaRPr lang="en-CA"/>
          </a:p>
        </p:txBody>
      </p:sp>
    </p:spTree>
    <p:extLst>
      <p:ext uri="{BB962C8B-B14F-4D97-AF65-F5344CB8AC3E}">
        <p14:creationId xmlns:p14="http://schemas.microsoft.com/office/powerpoint/2010/main" val="2944016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Blue: ordinary portrayal processing; beige: interoperability processing; mixed: both interoperability and ordinary portrayal. Filled block arrows: feature data; hollow block arrows: parameters or control information. The green dashed arrow shows the processing stream when interoperability precedes portrayal processing; the red dashed arrow when interoperability follows portrayal.</a:t>
            </a:r>
          </a:p>
        </p:txBody>
      </p:sp>
      <p:sp>
        <p:nvSpPr>
          <p:cNvPr id="4" name="Slide Number Placeholder 3"/>
          <p:cNvSpPr>
            <a:spLocks noGrp="1"/>
          </p:cNvSpPr>
          <p:nvPr>
            <p:ph type="sldNum" sz="quarter" idx="10"/>
          </p:nvPr>
        </p:nvSpPr>
        <p:spPr/>
        <p:txBody>
          <a:bodyPr/>
          <a:lstStyle/>
          <a:p>
            <a:fld id="{4748108E-A313-4424-B358-3110AF489942}" type="slidenum">
              <a:rPr lang="en-CA" smtClean="0"/>
              <a:t>14</a:t>
            </a:fld>
            <a:endParaRPr lang="en-CA"/>
          </a:p>
        </p:txBody>
      </p:sp>
    </p:spTree>
    <p:extLst>
      <p:ext uri="{BB962C8B-B14F-4D97-AF65-F5344CB8AC3E}">
        <p14:creationId xmlns:p14="http://schemas.microsoft.com/office/powerpoint/2010/main" val="2337953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Added association between S100_IC_PredefinedCombination and S100_IC_DisplayPlane to enable predefined combinations to include display planes.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S100_IC_DrawingInstruction class added, was requested by OEMs as additional means of constructing display planes.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Identifier attribute added to all classes to enable easy referencing.</a:t>
            </a:r>
          </a:p>
          <a:p>
            <a:endParaRPr lang="en-CA" dirty="0"/>
          </a:p>
        </p:txBody>
      </p:sp>
      <p:sp>
        <p:nvSpPr>
          <p:cNvPr id="4" name="Slide Number Placeholder 3"/>
          <p:cNvSpPr>
            <a:spLocks noGrp="1"/>
          </p:cNvSpPr>
          <p:nvPr>
            <p:ph type="sldNum" sz="quarter" idx="10"/>
          </p:nvPr>
        </p:nvSpPr>
        <p:spPr/>
        <p:txBody>
          <a:bodyPr/>
          <a:lstStyle/>
          <a:p>
            <a:fld id="{4748108E-A313-4424-B358-3110AF489942}" type="slidenum">
              <a:rPr lang="en-CA" smtClean="0"/>
              <a:t>23</a:t>
            </a:fld>
            <a:endParaRPr lang="en-CA"/>
          </a:p>
        </p:txBody>
      </p:sp>
    </p:spTree>
    <p:extLst>
      <p:ext uri="{BB962C8B-B14F-4D97-AF65-F5344CB8AC3E}">
        <p14:creationId xmlns:p14="http://schemas.microsoft.com/office/powerpoint/2010/main" val="3226404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748108E-A313-4424-B358-3110AF489942}" type="slidenum">
              <a:rPr lang="en-CA" smtClean="0"/>
              <a:t>24</a:t>
            </a:fld>
            <a:endParaRPr lang="en-CA"/>
          </a:p>
        </p:txBody>
      </p:sp>
    </p:spTree>
    <p:extLst>
      <p:ext uri="{BB962C8B-B14F-4D97-AF65-F5344CB8AC3E}">
        <p14:creationId xmlns:p14="http://schemas.microsoft.com/office/powerpoint/2010/main" val="1291183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748108E-A313-4424-B358-3110AF489942}" type="slidenum">
              <a:rPr lang="en-CA" smtClean="0"/>
              <a:t>25</a:t>
            </a:fld>
            <a:endParaRPr lang="en-CA"/>
          </a:p>
        </p:txBody>
      </p:sp>
    </p:spTree>
    <p:extLst>
      <p:ext uri="{BB962C8B-B14F-4D97-AF65-F5344CB8AC3E}">
        <p14:creationId xmlns:p14="http://schemas.microsoft.com/office/powerpoint/2010/main" val="353276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748108E-A313-4424-B358-3110AF489942}" type="slidenum">
              <a:rPr lang="en-CA" smtClean="0"/>
              <a:t>26</a:t>
            </a:fld>
            <a:endParaRPr lang="en-CA"/>
          </a:p>
        </p:txBody>
      </p:sp>
    </p:spTree>
    <p:extLst>
      <p:ext uri="{BB962C8B-B14F-4D97-AF65-F5344CB8AC3E}">
        <p14:creationId xmlns:p14="http://schemas.microsoft.com/office/powerpoint/2010/main" val="360063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748108E-A313-4424-B358-3110AF489942}" type="slidenum">
              <a:rPr lang="en-CA" smtClean="0"/>
              <a:t>27</a:t>
            </a:fld>
            <a:endParaRPr lang="en-CA"/>
          </a:p>
        </p:txBody>
      </p:sp>
    </p:spTree>
    <p:extLst>
      <p:ext uri="{BB962C8B-B14F-4D97-AF65-F5344CB8AC3E}">
        <p14:creationId xmlns:p14="http://schemas.microsoft.com/office/powerpoint/2010/main" val="2083233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748108E-A313-4424-B358-3110AF489942}" type="slidenum">
              <a:rPr lang="en-CA" smtClean="0"/>
              <a:t>28</a:t>
            </a:fld>
            <a:endParaRPr lang="en-CA"/>
          </a:p>
        </p:txBody>
      </p:sp>
    </p:spTree>
    <p:extLst>
      <p:ext uri="{BB962C8B-B14F-4D97-AF65-F5344CB8AC3E}">
        <p14:creationId xmlns:p14="http://schemas.microsoft.com/office/powerpoint/2010/main" val="2093130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748108E-A313-4424-B358-3110AF489942}" type="slidenum">
              <a:rPr lang="en-CA" smtClean="0"/>
              <a:t>29</a:t>
            </a:fld>
            <a:endParaRPr lang="en-CA"/>
          </a:p>
        </p:txBody>
      </p:sp>
    </p:spTree>
    <p:extLst>
      <p:ext uri="{BB962C8B-B14F-4D97-AF65-F5344CB8AC3E}">
        <p14:creationId xmlns:p14="http://schemas.microsoft.com/office/powerpoint/2010/main" val="2094979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1EA2-7A5B-4983-8A74-28C01C2EF6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40A09C2-C99C-4243-8094-DAA137C8B0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722A31F-4AC9-445D-868E-040DEA8AE5A6}"/>
              </a:ext>
            </a:extLst>
          </p:cNvPr>
          <p:cNvSpPr>
            <a:spLocks noGrp="1"/>
          </p:cNvSpPr>
          <p:nvPr>
            <p:ph type="dt" sz="half" idx="10"/>
          </p:nvPr>
        </p:nvSpPr>
        <p:spPr/>
        <p:txBody>
          <a:bodyPr/>
          <a:lstStyle/>
          <a:p>
            <a:fld id="{837BC82B-CBB0-409B-A3DE-F67F746CB2ED}" type="datetimeFigureOut">
              <a:rPr lang="en-CA" smtClean="0"/>
              <a:t>16/09/2017</a:t>
            </a:fld>
            <a:endParaRPr lang="en-CA"/>
          </a:p>
        </p:txBody>
      </p:sp>
      <p:sp>
        <p:nvSpPr>
          <p:cNvPr id="5" name="Footer Placeholder 4">
            <a:extLst>
              <a:ext uri="{FF2B5EF4-FFF2-40B4-BE49-F238E27FC236}">
                <a16:creationId xmlns:a16="http://schemas.microsoft.com/office/drawing/2014/main" id="{67F5BE3B-0D70-4327-BCFF-ECE08151F2C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7186C9F-0ADA-4364-9CC2-F817EB241D0B}"/>
              </a:ext>
            </a:extLst>
          </p:cNvPr>
          <p:cNvSpPr>
            <a:spLocks noGrp="1"/>
          </p:cNvSpPr>
          <p:nvPr>
            <p:ph type="sldNum" sz="quarter" idx="12"/>
          </p:nvPr>
        </p:nvSpPr>
        <p:spPr/>
        <p:txBody>
          <a:bodyPr/>
          <a:lstStyle/>
          <a:p>
            <a:fld id="{1616CF40-5321-480C-A476-DFF0BF120C79}" type="slidenum">
              <a:rPr lang="en-CA" smtClean="0"/>
              <a:t>‹#›</a:t>
            </a:fld>
            <a:endParaRPr lang="en-CA"/>
          </a:p>
        </p:txBody>
      </p:sp>
    </p:spTree>
    <p:extLst>
      <p:ext uri="{BB962C8B-B14F-4D97-AF65-F5344CB8AC3E}">
        <p14:creationId xmlns:p14="http://schemas.microsoft.com/office/powerpoint/2010/main" val="248241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03E31-A4A4-4E44-AA65-628D5E1B0AA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46E6AB9-B2F4-4F5A-ACFD-5B67E1466E2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E969E3A-FA4E-4413-A0A3-CCA177ADB9F4}"/>
              </a:ext>
            </a:extLst>
          </p:cNvPr>
          <p:cNvSpPr>
            <a:spLocks noGrp="1"/>
          </p:cNvSpPr>
          <p:nvPr>
            <p:ph type="dt" sz="half" idx="10"/>
          </p:nvPr>
        </p:nvSpPr>
        <p:spPr/>
        <p:txBody>
          <a:bodyPr/>
          <a:lstStyle/>
          <a:p>
            <a:fld id="{837BC82B-CBB0-409B-A3DE-F67F746CB2ED}" type="datetimeFigureOut">
              <a:rPr lang="en-CA" smtClean="0"/>
              <a:t>16/09/2017</a:t>
            </a:fld>
            <a:endParaRPr lang="en-CA"/>
          </a:p>
        </p:txBody>
      </p:sp>
      <p:sp>
        <p:nvSpPr>
          <p:cNvPr id="5" name="Footer Placeholder 4">
            <a:extLst>
              <a:ext uri="{FF2B5EF4-FFF2-40B4-BE49-F238E27FC236}">
                <a16:creationId xmlns:a16="http://schemas.microsoft.com/office/drawing/2014/main" id="{2A661FB5-07E8-4FAE-AB27-E57EDBB8CE4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F4234E-7FD5-4177-9B4F-1882D5882D6C}"/>
              </a:ext>
            </a:extLst>
          </p:cNvPr>
          <p:cNvSpPr>
            <a:spLocks noGrp="1"/>
          </p:cNvSpPr>
          <p:nvPr>
            <p:ph type="sldNum" sz="quarter" idx="12"/>
          </p:nvPr>
        </p:nvSpPr>
        <p:spPr/>
        <p:txBody>
          <a:bodyPr/>
          <a:lstStyle/>
          <a:p>
            <a:fld id="{1616CF40-5321-480C-A476-DFF0BF120C79}" type="slidenum">
              <a:rPr lang="en-CA" smtClean="0"/>
              <a:t>‹#›</a:t>
            </a:fld>
            <a:endParaRPr lang="en-CA"/>
          </a:p>
        </p:txBody>
      </p:sp>
    </p:spTree>
    <p:extLst>
      <p:ext uri="{BB962C8B-B14F-4D97-AF65-F5344CB8AC3E}">
        <p14:creationId xmlns:p14="http://schemas.microsoft.com/office/powerpoint/2010/main" val="2787215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10B1F9-0C93-4BF6-9632-96DC4F678F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6666CCE-C8A2-4A9A-A2BF-23D6811FC19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EA7D5F2-E6FD-4F73-B5B6-336CCE151CC5}"/>
              </a:ext>
            </a:extLst>
          </p:cNvPr>
          <p:cNvSpPr>
            <a:spLocks noGrp="1"/>
          </p:cNvSpPr>
          <p:nvPr>
            <p:ph type="dt" sz="half" idx="10"/>
          </p:nvPr>
        </p:nvSpPr>
        <p:spPr/>
        <p:txBody>
          <a:bodyPr/>
          <a:lstStyle/>
          <a:p>
            <a:fld id="{837BC82B-CBB0-409B-A3DE-F67F746CB2ED}" type="datetimeFigureOut">
              <a:rPr lang="en-CA" smtClean="0"/>
              <a:t>16/09/2017</a:t>
            </a:fld>
            <a:endParaRPr lang="en-CA"/>
          </a:p>
        </p:txBody>
      </p:sp>
      <p:sp>
        <p:nvSpPr>
          <p:cNvPr id="5" name="Footer Placeholder 4">
            <a:extLst>
              <a:ext uri="{FF2B5EF4-FFF2-40B4-BE49-F238E27FC236}">
                <a16:creationId xmlns:a16="http://schemas.microsoft.com/office/drawing/2014/main" id="{CB8CA45A-A367-4B30-974A-3A331C1C51F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8D8901B-4CF9-46C4-86B4-05659FA3C644}"/>
              </a:ext>
            </a:extLst>
          </p:cNvPr>
          <p:cNvSpPr>
            <a:spLocks noGrp="1"/>
          </p:cNvSpPr>
          <p:nvPr>
            <p:ph type="sldNum" sz="quarter" idx="12"/>
          </p:nvPr>
        </p:nvSpPr>
        <p:spPr/>
        <p:txBody>
          <a:bodyPr/>
          <a:lstStyle/>
          <a:p>
            <a:fld id="{1616CF40-5321-480C-A476-DFF0BF120C79}" type="slidenum">
              <a:rPr lang="en-CA" smtClean="0"/>
              <a:t>‹#›</a:t>
            </a:fld>
            <a:endParaRPr lang="en-CA"/>
          </a:p>
        </p:txBody>
      </p:sp>
    </p:spTree>
    <p:extLst>
      <p:ext uri="{BB962C8B-B14F-4D97-AF65-F5344CB8AC3E}">
        <p14:creationId xmlns:p14="http://schemas.microsoft.com/office/powerpoint/2010/main" val="423767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CF08C-C2EA-459B-BC95-A32BAEB5192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FDD9F62-7B98-4FBF-AA9C-4FFBA6B775F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2A08941-F755-46C0-9941-B44BD2465F16}"/>
              </a:ext>
            </a:extLst>
          </p:cNvPr>
          <p:cNvSpPr>
            <a:spLocks noGrp="1"/>
          </p:cNvSpPr>
          <p:nvPr>
            <p:ph type="dt" sz="half" idx="10"/>
          </p:nvPr>
        </p:nvSpPr>
        <p:spPr/>
        <p:txBody>
          <a:bodyPr/>
          <a:lstStyle/>
          <a:p>
            <a:fld id="{837BC82B-CBB0-409B-A3DE-F67F746CB2ED}" type="datetimeFigureOut">
              <a:rPr lang="en-CA" smtClean="0"/>
              <a:t>16/09/2017</a:t>
            </a:fld>
            <a:endParaRPr lang="en-CA"/>
          </a:p>
        </p:txBody>
      </p:sp>
      <p:sp>
        <p:nvSpPr>
          <p:cNvPr id="5" name="Footer Placeholder 4">
            <a:extLst>
              <a:ext uri="{FF2B5EF4-FFF2-40B4-BE49-F238E27FC236}">
                <a16:creationId xmlns:a16="http://schemas.microsoft.com/office/drawing/2014/main" id="{3746FCAF-3B38-4329-BD3A-B9370D87DB9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5066939-6686-4FAE-8FB4-453A9F016425}"/>
              </a:ext>
            </a:extLst>
          </p:cNvPr>
          <p:cNvSpPr>
            <a:spLocks noGrp="1"/>
          </p:cNvSpPr>
          <p:nvPr>
            <p:ph type="sldNum" sz="quarter" idx="12"/>
          </p:nvPr>
        </p:nvSpPr>
        <p:spPr/>
        <p:txBody>
          <a:bodyPr/>
          <a:lstStyle/>
          <a:p>
            <a:fld id="{1616CF40-5321-480C-A476-DFF0BF120C79}" type="slidenum">
              <a:rPr lang="en-CA" smtClean="0"/>
              <a:t>‹#›</a:t>
            </a:fld>
            <a:endParaRPr lang="en-CA"/>
          </a:p>
        </p:txBody>
      </p:sp>
    </p:spTree>
    <p:extLst>
      <p:ext uri="{BB962C8B-B14F-4D97-AF65-F5344CB8AC3E}">
        <p14:creationId xmlns:p14="http://schemas.microsoft.com/office/powerpoint/2010/main" val="1926100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D31FC-0231-47B1-973C-8FA9484B93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F7E2E2C-79E4-4068-82FD-CA1DC882E0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784F579-442A-4240-B4B0-C0206BD69F24}"/>
              </a:ext>
            </a:extLst>
          </p:cNvPr>
          <p:cNvSpPr>
            <a:spLocks noGrp="1"/>
          </p:cNvSpPr>
          <p:nvPr>
            <p:ph type="dt" sz="half" idx="10"/>
          </p:nvPr>
        </p:nvSpPr>
        <p:spPr/>
        <p:txBody>
          <a:bodyPr/>
          <a:lstStyle/>
          <a:p>
            <a:fld id="{837BC82B-CBB0-409B-A3DE-F67F746CB2ED}" type="datetimeFigureOut">
              <a:rPr lang="en-CA" smtClean="0"/>
              <a:t>16/09/2017</a:t>
            </a:fld>
            <a:endParaRPr lang="en-CA"/>
          </a:p>
        </p:txBody>
      </p:sp>
      <p:sp>
        <p:nvSpPr>
          <p:cNvPr id="5" name="Footer Placeholder 4">
            <a:extLst>
              <a:ext uri="{FF2B5EF4-FFF2-40B4-BE49-F238E27FC236}">
                <a16:creationId xmlns:a16="http://schemas.microsoft.com/office/drawing/2014/main" id="{5472F04B-F3E3-4BAA-8FDE-204697AFDFD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96C452-C451-468F-AF10-414FD9C3314D}"/>
              </a:ext>
            </a:extLst>
          </p:cNvPr>
          <p:cNvSpPr>
            <a:spLocks noGrp="1"/>
          </p:cNvSpPr>
          <p:nvPr>
            <p:ph type="sldNum" sz="quarter" idx="12"/>
          </p:nvPr>
        </p:nvSpPr>
        <p:spPr/>
        <p:txBody>
          <a:bodyPr/>
          <a:lstStyle/>
          <a:p>
            <a:fld id="{1616CF40-5321-480C-A476-DFF0BF120C79}" type="slidenum">
              <a:rPr lang="en-CA" smtClean="0"/>
              <a:t>‹#›</a:t>
            </a:fld>
            <a:endParaRPr lang="en-CA"/>
          </a:p>
        </p:txBody>
      </p:sp>
    </p:spTree>
    <p:extLst>
      <p:ext uri="{BB962C8B-B14F-4D97-AF65-F5344CB8AC3E}">
        <p14:creationId xmlns:p14="http://schemas.microsoft.com/office/powerpoint/2010/main" val="324191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70D0-7B17-46AE-A924-F58268EF950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607BF06-8C75-4CA8-9E61-AF3A5FE664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0C6AB24-0C30-45B1-BF5C-75B0069E3B8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CD3496F-95F5-42CE-8579-CADA3D08833D}"/>
              </a:ext>
            </a:extLst>
          </p:cNvPr>
          <p:cNvSpPr>
            <a:spLocks noGrp="1"/>
          </p:cNvSpPr>
          <p:nvPr>
            <p:ph type="dt" sz="half" idx="10"/>
          </p:nvPr>
        </p:nvSpPr>
        <p:spPr/>
        <p:txBody>
          <a:bodyPr/>
          <a:lstStyle/>
          <a:p>
            <a:fld id="{837BC82B-CBB0-409B-A3DE-F67F746CB2ED}" type="datetimeFigureOut">
              <a:rPr lang="en-CA" smtClean="0"/>
              <a:t>16/09/2017</a:t>
            </a:fld>
            <a:endParaRPr lang="en-CA"/>
          </a:p>
        </p:txBody>
      </p:sp>
      <p:sp>
        <p:nvSpPr>
          <p:cNvPr id="6" name="Footer Placeholder 5">
            <a:extLst>
              <a:ext uri="{FF2B5EF4-FFF2-40B4-BE49-F238E27FC236}">
                <a16:creationId xmlns:a16="http://schemas.microsoft.com/office/drawing/2014/main" id="{7060D6D6-8E7C-4491-ACC5-2AD52ECD823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C550CC6-80FB-4C5F-A722-EB43603406F7}"/>
              </a:ext>
            </a:extLst>
          </p:cNvPr>
          <p:cNvSpPr>
            <a:spLocks noGrp="1"/>
          </p:cNvSpPr>
          <p:nvPr>
            <p:ph type="sldNum" sz="quarter" idx="12"/>
          </p:nvPr>
        </p:nvSpPr>
        <p:spPr/>
        <p:txBody>
          <a:bodyPr/>
          <a:lstStyle/>
          <a:p>
            <a:fld id="{1616CF40-5321-480C-A476-DFF0BF120C79}" type="slidenum">
              <a:rPr lang="en-CA" smtClean="0"/>
              <a:t>‹#›</a:t>
            </a:fld>
            <a:endParaRPr lang="en-CA"/>
          </a:p>
        </p:txBody>
      </p:sp>
    </p:spTree>
    <p:extLst>
      <p:ext uri="{BB962C8B-B14F-4D97-AF65-F5344CB8AC3E}">
        <p14:creationId xmlns:p14="http://schemas.microsoft.com/office/powerpoint/2010/main" val="1094443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DFA92-52D4-46ED-B435-90D3180F08F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554792E-BD4C-4C09-8F52-4B3887F84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C696AAB-8AE2-4510-8FAF-02E50666CA4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0232764-7C3D-4448-AACA-A3A9A05851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EFC071-0B9E-49C3-BA8F-7C58AAB9638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B227016-D1CB-4CDB-9DA3-7F90C63107DE}"/>
              </a:ext>
            </a:extLst>
          </p:cNvPr>
          <p:cNvSpPr>
            <a:spLocks noGrp="1"/>
          </p:cNvSpPr>
          <p:nvPr>
            <p:ph type="dt" sz="half" idx="10"/>
          </p:nvPr>
        </p:nvSpPr>
        <p:spPr/>
        <p:txBody>
          <a:bodyPr/>
          <a:lstStyle/>
          <a:p>
            <a:fld id="{837BC82B-CBB0-409B-A3DE-F67F746CB2ED}" type="datetimeFigureOut">
              <a:rPr lang="en-CA" smtClean="0"/>
              <a:t>16/09/2017</a:t>
            </a:fld>
            <a:endParaRPr lang="en-CA"/>
          </a:p>
        </p:txBody>
      </p:sp>
      <p:sp>
        <p:nvSpPr>
          <p:cNvPr id="8" name="Footer Placeholder 7">
            <a:extLst>
              <a:ext uri="{FF2B5EF4-FFF2-40B4-BE49-F238E27FC236}">
                <a16:creationId xmlns:a16="http://schemas.microsoft.com/office/drawing/2014/main" id="{38D562B9-E244-4DA0-B7D3-A0A7C6AE88A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821529E-134F-41E6-896F-D12D17CD7AB5}"/>
              </a:ext>
            </a:extLst>
          </p:cNvPr>
          <p:cNvSpPr>
            <a:spLocks noGrp="1"/>
          </p:cNvSpPr>
          <p:nvPr>
            <p:ph type="sldNum" sz="quarter" idx="12"/>
          </p:nvPr>
        </p:nvSpPr>
        <p:spPr/>
        <p:txBody>
          <a:bodyPr/>
          <a:lstStyle/>
          <a:p>
            <a:fld id="{1616CF40-5321-480C-A476-DFF0BF120C79}" type="slidenum">
              <a:rPr lang="en-CA" smtClean="0"/>
              <a:t>‹#›</a:t>
            </a:fld>
            <a:endParaRPr lang="en-CA"/>
          </a:p>
        </p:txBody>
      </p:sp>
    </p:spTree>
    <p:extLst>
      <p:ext uri="{BB962C8B-B14F-4D97-AF65-F5344CB8AC3E}">
        <p14:creationId xmlns:p14="http://schemas.microsoft.com/office/powerpoint/2010/main" val="1918433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D222D-6449-4197-819C-CB8139A550B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3FEAF95-D8D1-4BFA-8B0D-E1BAE578C00B}"/>
              </a:ext>
            </a:extLst>
          </p:cNvPr>
          <p:cNvSpPr>
            <a:spLocks noGrp="1"/>
          </p:cNvSpPr>
          <p:nvPr>
            <p:ph type="dt" sz="half" idx="10"/>
          </p:nvPr>
        </p:nvSpPr>
        <p:spPr/>
        <p:txBody>
          <a:bodyPr/>
          <a:lstStyle/>
          <a:p>
            <a:fld id="{837BC82B-CBB0-409B-A3DE-F67F746CB2ED}" type="datetimeFigureOut">
              <a:rPr lang="en-CA" smtClean="0"/>
              <a:t>16/09/2017</a:t>
            </a:fld>
            <a:endParaRPr lang="en-CA"/>
          </a:p>
        </p:txBody>
      </p:sp>
      <p:sp>
        <p:nvSpPr>
          <p:cNvPr id="4" name="Footer Placeholder 3">
            <a:extLst>
              <a:ext uri="{FF2B5EF4-FFF2-40B4-BE49-F238E27FC236}">
                <a16:creationId xmlns:a16="http://schemas.microsoft.com/office/drawing/2014/main" id="{0D05AF0C-6446-43A6-A3D4-83F96BC2522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7AF10E3-4433-41AE-975E-65E32EF76C55}"/>
              </a:ext>
            </a:extLst>
          </p:cNvPr>
          <p:cNvSpPr>
            <a:spLocks noGrp="1"/>
          </p:cNvSpPr>
          <p:nvPr>
            <p:ph type="sldNum" sz="quarter" idx="12"/>
          </p:nvPr>
        </p:nvSpPr>
        <p:spPr/>
        <p:txBody>
          <a:bodyPr/>
          <a:lstStyle/>
          <a:p>
            <a:fld id="{1616CF40-5321-480C-A476-DFF0BF120C79}" type="slidenum">
              <a:rPr lang="en-CA" smtClean="0"/>
              <a:t>‹#›</a:t>
            </a:fld>
            <a:endParaRPr lang="en-CA"/>
          </a:p>
        </p:txBody>
      </p:sp>
    </p:spTree>
    <p:extLst>
      <p:ext uri="{BB962C8B-B14F-4D97-AF65-F5344CB8AC3E}">
        <p14:creationId xmlns:p14="http://schemas.microsoft.com/office/powerpoint/2010/main" val="399093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15AE2C-580A-4031-8FF3-529592D15DE4}"/>
              </a:ext>
            </a:extLst>
          </p:cNvPr>
          <p:cNvSpPr>
            <a:spLocks noGrp="1"/>
          </p:cNvSpPr>
          <p:nvPr>
            <p:ph type="dt" sz="half" idx="10"/>
          </p:nvPr>
        </p:nvSpPr>
        <p:spPr/>
        <p:txBody>
          <a:bodyPr/>
          <a:lstStyle/>
          <a:p>
            <a:fld id="{837BC82B-CBB0-409B-A3DE-F67F746CB2ED}" type="datetimeFigureOut">
              <a:rPr lang="en-CA" smtClean="0"/>
              <a:t>16/09/2017</a:t>
            </a:fld>
            <a:endParaRPr lang="en-CA"/>
          </a:p>
        </p:txBody>
      </p:sp>
      <p:sp>
        <p:nvSpPr>
          <p:cNvPr id="3" name="Footer Placeholder 2">
            <a:extLst>
              <a:ext uri="{FF2B5EF4-FFF2-40B4-BE49-F238E27FC236}">
                <a16:creationId xmlns:a16="http://schemas.microsoft.com/office/drawing/2014/main" id="{EF533DB7-BFD4-45CD-9864-F84F03CB0A9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B490AF2-0EC6-4E1B-8CAF-E263FEB937ED}"/>
              </a:ext>
            </a:extLst>
          </p:cNvPr>
          <p:cNvSpPr>
            <a:spLocks noGrp="1"/>
          </p:cNvSpPr>
          <p:nvPr>
            <p:ph type="sldNum" sz="quarter" idx="12"/>
          </p:nvPr>
        </p:nvSpPr>
        <p:spPr/>
        <p:txBody>
          <a:bodyPr/>
          <a:lstStyle/>
          <a:p>
            <a:fld id="{1616CF40-5321-480C-A476-DFF0BF120C79}" type="slidenum">
              <a:rPr lang="en-CA" smtClean="0"/>
              <a:t>‹#›</a:t>
            </a:fld>
            <a:endParaRPr lang="en-CA"/>
          </a:p>
        </p:txBody>
      </p:sp>
    </p:spTree>
    <p:extLst>
      <p:ext uri="{BB962C8B-B14F-4D97-AF65-F5344CB8AC3E}">
        <p14:creationId xmlns:p14="http://schemas.microsoft.com/office/powerpoint/2010/main" val="2833395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E61C8-D842-4FDA-837E-DC3B100E15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AA61BD4-6553-4413-9B89-11339CEFB0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5601AEB-E4B0-4ADF-9CFB-51B67AF288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F0E7A4-90BB-4949-8C45-F0604F886FD5}"/>
              </a:ext>
            </a:extLst>
          </p:cNvPr>
          <p:cNvSpPr>
            <a:spLocks noGrp="1"/>
          </p:cNvSpPr>
          <p:nvPr>
            <p:ph type="dt" sz="half" idx="10"/>
          </p:nvPr>
        </p:nvSpPr>
        <p:spPr/>
        <p:txBody>
          <a:bodyPr/>
          <a:lstStyle/>
          <a:p>
            <a:fld id="{837BC82B-CBB0-409B-A3DE-F67F746CB2ED}" type="datetimeFigureOut">
              <a:rPr lang="en-CA" smtClean="0"/>
              <a:t>16/09/2017</a:t>
            </a:fld>
            <a:endParaRPr lang="en-CA"/>
          </a:p>
        </p:txBody>
      </p:sp>
      <p:sp>
        <p:nvSpPr>
          <p:cNvPr id="6" name="Footer Placeholder 5">
            <a:extLst>
              <a:ext uri="{FF2B5EF4-FFF2-40B4-BE49-F238E27FC236}">
                <a16:creationId xmlns:a16="http://schemas.microsoft.com/office/drawing/2014/main" id="{B777B4B7-7C6A-4BD3-8191-8EC097D79DA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57D0CBA-0514-4F90-8F5E-9F24AF173595}"/>
              </a:ext>
            </a:extLst>
          </p:cNvPr>
          <p:cNvSpPr>
            <a:spLocks noGrp="1"/>
          </p:cNvSpPr>
          <p:nvPr>
            <p:ph type="sldNum" sz="quarter" idx="12"/>
          </p:nvPr>
        </p:nvSpPr>
        <p:spPr/>
        <p:txBody>
          <a:bodyPr/>
          <a:lstStyle/>
          <a:p>
            <a:fld id="{1616CF40-5321-480C-A476-DFF0BF120C79}" type="slidenum">
              <a:rPr lang="en-CA" smtClean="0"/>
              <a:t>‹#›</a:t>
            </a:fld>
            <a:endParaRPr lang="en-CA"/>
          </a:p>
        </p:txBody>
      </p:sp>
    </p:spTree>
    <p:extLst>
      <p:ext uri="{BB962C8B-B14F-4D97-AF65-F5344CB8AC3E}">
        <p14:creationId xmlns:p14="http://schemas.microsoft.com/office/powerpoint/2010/main" val="826858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A29A-C0A6-428C-B0BD-E45BDE182E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28720ABE-8503-4859-9EEB-EF5247EEBA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E864B00-4645-4EAD-8904-71F0C081C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469634-EFA1-4377-84E4-1E288E458D1E}"/>
              </a:ext>
            </a:extLst>
          </p:cNvPr>
          <p:cNvSpPr>
            <a:spLocks noGrp="1"/>
          </p:cNvSpPr>
          <p:nvPr>
            <p:ph type="dt" sz="half" idx="10"/>
          </p:nvPr>
        </p:nvSpPr>
        <p:spPr/>
        <p:txBody>
          <a:bodyPr/>
          <a:lstStyle/>
          <a:p>
            <a:fld id="{837BC82B-CBB0-409B-A3DE-F67F746CB2ED}" type="datetimeFigureOut">
              <a:rPr lang="en-CA" smtClean="0"/>
              <a:t>16/09/2017</a:t>
            </a:fld>
            <a:endParaRPr lang="en-CA"/>
          </a:p>
        </p:txBody>
      </p:sp>
      <p:sp>
        <p:nvSpPr>
          <p:cNvPr id="6" name="Footer Placeholder 5">
            <a:extLst>
              <a:ext uri="{FF2B5EF4-FFF2-40B4-BE49-F238E27FC236}">
                <a16:creationId xmlns:a16="http://schemas.microsoft.com/office/drawing/2014/main" id="{6E9B3D95-58E1-4960-A779-6879C2B99A3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49CEC2F-E78C-4245-9A1C-099947DEC2B9}"/>
              </a:ext>
            </a:extLst>
          </p:cNvPr>
          <p:cNvSpPr>
            <a:spLocks noGrp="1"/>
          </p:cNvSpPr>
          <p:nvPr>
            <p:ph type="sldNum" sz="quarter" idx="12"/>
          </p:nvPr>
        </p:nvSpPr>
        <p:spPr/>
        <p:txBody>
          <a:bodyPr/>
          <a:lstStyle/>
          <a:p>
            <a:fld id="{1616CF40-5321-480C-A476-DFF0BF120C79}" type="slidenum">
              <a:rPr lang="en-CA" smtClean="0"/>
              <a:t>‹#›</a:t>
            </a:fld>
            <a:endParaRPr lang="en-CA"/>
          </a:p>
        </p:txBody>
      </p:sp>
    </p:spTree>
    <p:extLst>
      <p:ext uri="{BB962C8B-B14F-4D97-AF65-F5344CB8AC3E}">
        <p14:creationId xmlns:p14="http://schemas.microsoft.com/office/powerpoint/2010/main" val="23514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C663E4-8372-431C-A938-1621B729E9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5984749-DACB-48D5-A8CA-F3A7E94315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BC85083-592B-4B20-A1E4-25A05757C1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BC82B-CBB0-409B-A3DE-F67F746CB2ED}" type="datetimeFigureOut">
              <a:rPr lang="en-CA" smtClean="0"/>
              <a:t>16/09/2017</a:t>
            </a:fld>
            <a:endParaRPr lang="en-CA"/>
          </a:p>
        </p:txBody>
      </p:sp>
      <p:sp>
        <p:nvSpPr>
          <p:cNvPr id="5" name="Footer Placeholder 4">
            <a:extLst>
              <a:ext uri="{FF2B5EF4-FFF2-40B4-BE49-F238E27FC236}">
                <a16:creationId xmlns:a16="http://schemas.microsoft.com/office/drawing/2014/main" id="{79599D6B-1063-4266-AF0E-4ACC4FF4D6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0CD1222-17F0-4B96-BB49-0C750395DF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16CF40-5321-480C-A476-DFF0BF120C79}" type="slidenum">
              <a:rPr lang="en-CA" smtClean="0"/>
              <a:t>‹#›</a:t>
            </a:fld>
            <a:endParaRPr lang="en-CA"/>
          </a:p>
        </p:txBody>
      </p:sp>
    </p:spTree>
    <p:extLst>
      <p:ext uri="{BB962C8B-B14F-4D97-AF65-F5344CB8AC3E}">
        <p14:creationId xmlns:p14="http://schemas.microsoft.com/office/powerpoint/2010/main" val="788977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5FF7D-50C7-4800-88EB-97BB5A8C4439}"/>
              </a:ext>
            </a:extLst>
          </p:cNvPr>
          <p:cNvSpPr>
            <a:spLocks noGrp="1"/>
          </p:cNvSpPr>
          <p:nvPr>
            <p:ph type="ctrTitle"/>
          </p:nvPr>
        </p:nvSpPr>
        <p:spPr/>
        <p:txBody>
          <a:bodyPr/>
          <a:lstStyle/>
          <a:p>
            <a:r>
              <a:rPr lang="en-CA" dirty="0"/>
              <a:t>Interoperability </a:t>
            </a:r>
            <a:r>
              <a:rPr lang="en-CA" dirty="0" err="1"/>
              <a:t>Specifiation</a:t>
            </a:r>
            <a:endParaRPr lang="en-CA" dirty="0"/>
          </a:p>
        </p:txBody>
      </p:sp>
      <p:sp>
        <p:nvSpPr>
          <p:cNvPr id="3" name="Subtitle 2">
            <a:extLst>
              <a:ext uri="{FF2B5EF4-FFF2-40B4-BE49-F238E27FC236}">
                <a16:creationId xmlns:a16="http://schemas.microsoft.com/office/drawing/2014/main" id="{41D28ABB-06E0-4141-936B-6227938D3CD3}"/>
              </a:ext>
            </a:extLst>
          </p:cNvPr>
          <p:cNvSpPr>
            <a:spLocks noGrp="1"/>
          </p:cNvSpPr>
          <p:nvPr>
            <p:ph type="subTitle" idx="1"/>
          </p:nvPr>
        </p:nvSpPr>
        <p:spPr/>
        <p:txBody>
          <a:bodyPr>
            <a:normAutofit fontScale="77500" lnSpcReduction="20000"/>
          </a:bodyPr>
          <a:lstStyle/>
          <a:p>
            <a:r>
              <a:rPr lang="en-CA" dirty="0"/>
              <a:t>IHO S-100 WG TSM5</a:t>
            </a:r>
          </a:p>
          <a:p>
            <a:r>
              <a:rPr lang="en-CA" dirty="0"/>
              <a:t>19-21 September 2017</a:t>
            </a:r>
          </a:p>
          <a:p>
            <a:endParaRPr lang="en-CA" dirty="0"/>
          </a:p>
          <a:p>
            <a:endParaRPr lang="en-CA" dirty="0"/>
          </a:p>
          <a:p>
            <a:r>
              <a:rPr lang="en-CA" dirty="0" err="1"/>
              <a:t>Eivind</a:t>
            </a:r>
            <a:r>
              <a:rPr lang="en-CA" dirty="0"/>
              <a:t> </a:t>
            </a:r>
            <a:r>
              <a:rPr lang="en-CA" dirty="0" err="1"/>
              <a:t>Mong</a:t>
            </a:r>
            <a:r>
              <a:rPr lang="en-CA" dirty="0"/>
              <a:t>, Raphael Malyankar</a:t>
            </a:r>
          </a:p>
        </p:txBody>
      </p:sp>
    </p:spTree>
    <p:extLst>
      <p:ext uri="{BB962C8B-B14F-4D97-AF65-F5344CB8AC3E}">
        <p14:creationId xmlns:p14="http://schemas.microsoft.com/office/powerpoint/2010/main" val="981572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1BE2906-893A-45C9-A41E-861662D318C0}"/>
              </a:ext>
            </a:extLst>
          </p:cNvPr>
          <p:cNvPicPr>
            <a:picLocks noGrp="1" noChangeAspect="1"/>
          </p:cNvPicPr>
          <p:nvPr>
            <p:ph idx="1"/>
          </p:nvPr>
        </p:nvPicPr>
        <p:blipFill>
          <a:blip r:embed="rId2"/>
          <a:stretch>
            <a:fillRect/>
          </a:stretch>
        </p:blipFill>
        <p:spPr>
          <a:xfrm>
            <a:off x="3084705" y="1027905"/>
            <a:ext cx="6991449" cy="5678723"/>
          </a:xfrm>
          <a:prstGeom prst="rect">
            <a:avLst/>
          </a:prstGeom>
        </p:spPr>
      </p:pic>
      <p:sp>
        <p:nvSpPr>
          <p:cNvPr id="7" name="TextBox 6">
            <a:extLst>
              <a:ext uri="{FF2B5EF4-FFF2-40B4-BE49-F238E27FC236}">
                <a16:creationId xmlns:a16="http://schemas.microsoft.com/office/drawing/2014/main" id="{4FB5B089-5549-4BD9-8D8F-F1621C47369B}"/>
              </a:ext>
            </a:extLst>
          </p:cNvPr>
          <p:cNvSpPr txBox="1"/>
          <p:nvPr/>
        </p:nvSpPr>
        <p:spPr>
          <a:xfrm>
            <a:off x="363984" y="5663954"/>
            <a:ext cx="2503503" cy="830997"/>
          </a:xfrm>
          <a:prstGeom prst="rect">
            <a:avLst/>
          </a:prstGeom>
          <a:noFill/>
        </p:spPr>
        <p:txBody>
          <a:bodyPr wrap="square" rtlCol="0">
            <a:spAutoFit/>
          </a:bodyPr>
          <a:lstStyle/>
          <a:p>
            <a:r>
              <a:rPr lang="en-CA" sz="2400" dirty="0"/>
              <a:t>First version of the processing model. </a:t>
            </a:r>
          </a:p>
        </p:txBody>
      </p:sp>
      <p:sp>
        <p:nvSpPr>
          <p:cNvPr id="10" name="Title 1">
            <a:extLst>
              <a:ext uri="{FF2B5EF4-FFF2-40B4-BE49-F238E27FC236}">
                <a16:creationId xmlns:a16="http://schemas.microsoft.com/office/drawing/2014/main" id="{5361BC24-4C49-4CDB-B3BB-D8691A48ED4A}"/>
              </a:ext>
            </a:extLst>
          </p:cNvPr>
          <p:cNvSpPr>
            <a:spLocks noGrp="1"/>
          </p:cNvSpPr>
          <p:nvPr>
            <p:ph type="title"/>
          </p:nvPr>
        </p:nvSpPr>
        <p:spPr>
          <a:xfrm>
            <a:off x="819150" y="222250"/>
            <a:ext cx="10515600" cy="1325563"/>
          </a:xfrm>
        </p:spPr>
        <p:txBody>
          <a:bodyPr/>
          <a:lstStyle/>
          <a:p>
            <a:r>
              <a:rPr lang="en-CA" dirty="0"/>
              <a:t>Background - Draft Interoperability Catalogue</a:t>
            </a:r>
          </a:p>
        </p:txBody>
      </p:sp>
      <p:sp>
        <p:nvSpPr>
          <p:cNvPr id="11" name="TextBox 10">
            <a:extLst>
              <a:ext uri="{FF2B5EF4-FFF2-40B4-BE49-F238E27FC236}">
                <a16:creationId xmlns:a16="http://schemas.microsoft.com/office/drawing/2014/main" id="{07574A98-69D2-4C3C-8574-A4893691BF0C}"/>
              </a:ext>
            </a:extLst>
          </p:cNvPr>
          <p:cNvSpPr txBox="1"/>
          <p:nvPr/>
        </p:nvSpPr>
        <p:spPr>
          <a:xfrm>
            <a:off x="885825" y="1092062"/>
            <a:ext cx="2124075" cy="523220"/>
          </a:xfrm>
          <a:prstGeom prst="rect">
            <a:avLst/>
          </a:prstGeom>
          <a:noFill/>
        </p:spPr>
        <p:txBody>
          <a:bodyPr wrap="square" rtlCol="0">
            <a:spAutoFit/>
          </a:bodyPr>
          <a:lstStyle/>
          <a:p>
            <a:r>
              <a:rPr lang="en-CA" sz="2800" dirty="0"/>
              <a:t>Phase 1</a:t>
            </a:r>
          </a:p>
        </p:txBody>
      </p:sp>
    </p:spTree>
    <p:extLst>
      <p:ext uri="{BB962C8B-B14F-4D97-AF65-F5344CB8AC3E}">
        <p14:creationId xmlns:p14="http://schemas.microsoft.com/office/powerpoint/2010/main" val="138839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9F560A-F17F-4365-82FC-EE1D0600375E}"/>
              </a:ext>
            </a:extLst>
          </p:cNvPr>
          <p:cNvPicPr>
            <a:picLocks noChangeAspect="1"/>
          </p:cNvPicPr>
          <p:nvPr/>
        </p:nvPicPr>
        <p:blipFill>
          <a:blip r:embed="rId2"/>
          <a:stretch>
            <a:fillRect/>
          </a:stretch>
        </p:blipFill>
        <p:spPr>
          <a:xfrm>
            <a:off x="2764765" y="1136341"/>
            <a:ext cx="8343353" cy="5143038"/>
          </a:xfrm>
          <a:prstGeom prst="rect">
            <a:avLst/>
          </a:prstGeom>
        </p:spPr>
      </p:pic>
      <p:sp>
        <p:nvSpPr>
          <p:cNvPr id="8" name="Oval 7">
            <a:extLst>
              <a:ext uri="{FF2B5EF4-FFF2-40B4-BE49-F238E27FC236}">
                <a16:creationId xmlns:a16="http://schemas.microsoft.com/office/drawing/2014/main" id="{A61552D2-21D9-4095-A30B-180875205D3F}"/>
              </a:ext>
            </a:extLst>
          </p:cNvPr>
          <p:cNvSpPr/>
          <p:nvPr/>
        </p:nvSpPr>
        <p:spPr>
          <a:xfrm>
            <a:off x="2000250" y="2317072"/>
            <a:ext cx="4936191" cy="2636668"/>
          </a:xfrm>
          <a:prstGeom prst="ellipse">
            <a:avLst/>
          </a:prstGeom>
          <a:noFill/>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11" name="Title 1">
            <a:extLst>
              <a:ext uri="{FF2B5EF4-FFF2-40B4-BE49-F238E27FC236}">
                <a16:creationId xmlns:a16="http://schemas.microsoft.com/office/drawing/2014/main" id="{6FCC43F8-5D50-44C7-9614-691F12EA8C0E}"/>
              </a:ext>
            </a:extLst>
          </p:cNvPr>
          <p:cNvSpPr>
            <a:spLocks noGrp="1"/>
          </p:cNvSpPr>
          <p:nvPr>
            <p:ph type="title"/>
          </p:nvPr>
        </p:nvSpPr>
        <p:spPr>
          <a:xfrm>
            <a:off x="838200" y="193675"/>
            <a:ext cx="10515600" cy="1325563"/>
          </a:xfrm>
        </p:spPr>
        <p:txBody>
          <a:bodyPr/>
          <a:lstStyle/>
          <a:p>
            <a:r>
              <a:rPr lang="en-CA" dirty="0"/>
              <a:t>Background - Draft Interoperability Catalogue</a:t>
            </a:r>
          </a:p>
        </p:txBody>
      </p:sp>
      <p:sp>
        <p:nvSpPr>
          <p:cNvPr id="12" name="TextBox 11">
            <a:extLst>
              <a:ext uri="{FF2B5EF4-FFF2-40B4-BE49-F238E27FC236}">
                <a16:creationId xmlns:a16="http://schemas.microsoft.com/office/drawing/2014/main" id="{C3BECAE7-E7AB-4433-93EC-4775C0D31A84}"/>
              </a:ext>
            </a:extLst>
          </p:cNvPr>
          <p:cNvSpPr txBox="1"/>
          <p:nvPr/>
        </p:nvSpPr>
        <p:spPr>
          <a:xfrm>
            <a:off x="904875" y="1063487"/>
            <a:ext cx="2124075" cy="523220"/>
          </a:xfrm>
          <a:prstGeom prst="rect">
            <a:avLst/>
          </a:prstGeom>
          <a:noFill/>
        </p:spPr>
        <p:txBody>
          <a:bodyPr wrap="square" rtlCol="0">
            <a:spAutoFit/>
          </a:bodyPr>
          <a:lstStyle/>
          <a:p>
            <a:r>
              <a:rPr lang="en-CA" sz="2800" dirty="0"/>
              <a:t>Phase 1</a:t>
            </a:r>
          </a:p>
        </p:txBody>
      </p:sp>
      <p:sp>
        <p:nvSpPr>
          <p:cNvPr id="4" name="Content Placeholder 3">
            <a:extLst>
              <a:ext uri="{FF2B5EF4-FFF2-40B4-BE49-F238E27FC236}">
                <a16:creationId xmlns:a16="http://schemas.microsoft.com/office/drawing/2014/main" id="{7F292DCE-6AB3-4608-A9F1-53C042A41F04}"/>
              </a:ext>
            </a:extLst>
          </p:cNvPr>
          <p:cNvSpPr>
            <a:spLocks noGrp="1"/>
          </p:cNvSpPr>
          <p:nvPr>
            <p:ph idx="1"/>
          </p:nvPr>
        </p:nvSpPr>
        <p:spPr>
          <a:xfrm>
            <a:off x="838200" y="4049744"/>
            <a:ext cx="2126043" cy="1179481"/>
          </a:xfrm>
        </p:spPr>
        <p:txBody>
          <a:bodyPr>
            <a:normAutofit/>
          </a:bodyPr>
          <a:lstStyle/>
          <a:p>
            <a:pPr marL="0" indent="0">
              <a:buNone/>
            </a:pPr>
            <a:r>
              <a:rPr lang="en-CA" sz="2000" dirty="0"/>
              <a:t>Subsequent changes came mainly in this area</a:t>
            </a:r>
          </a:p>
        </p:txBody>
      </p:sp>
    </p:spTree>
    <p:extLst>
      <p:ext uri="{BB962C8B-B14F-4D97-AF65-F5344CB8AC3E}">
        <p14:creationId xmlns:p14="http://schemas.microsoft.com/office/powerpoint/2010/main" val="1136284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51D5A2-316A-417E-9A4D-C0AEE40C15AB}"/>
              </a:ext>
            </a:extLst>
          </p:cNvPr>
          <p:cNvSpPr>
            <a:spLocks noGrp="1"/>
          </p:cNvSpPr>
          <p:nvPr>
            <p:ph idx="1"/>
          </p:nvPr>
        </p:nvSpPr>
        <p:spPr/>
        <p:txBody>
          <a:bodyPr>
            <a:normAutofit/>
          </a:bodyPr>
          <a:lstStyle/>
          <a:p>
            <a:r>
              <a:rPr lang="en-CA" dirty="0"/>
              <a:t>Outcomes of presentation of phase 1 draft was;</a:t>
            </a:r>
          </a:p>
          <a:p>
            <a:pPr lvl="1"/>
            <a:r>
              <a:rPr lang="en-CA" dirty="0"/>
              <a:t>Allow pre-processing and post-processing of the interoperability catalogue</a:t>
            </a:r>
          </a:p>
          <a:p>
            <a:pPr lvl="1"/>
            <a:r>
              <a:rPr lang="en-CA" dirty="0"/>
              <a:t>Only levels 0/1/2 should be implemented in the first version, while levels 3/4 is something for the future. After levels 0/1/2 have been fully tested.</a:t>
            </a:r>
          </a:p>
          <a:p>
            <a:pPr lvl="1"/>
            <a:r>
              <a:rPr lang="en-CA" dirty="0"/>
              <a:t>Some changes to the data model.</a:t>
            </a:r>
          </a:p>
        </p:txBody>
      </p:sp>
      <p:sp>
        <p:nvSpPr>
          <p:cNvPr id="6" name="Title 1">
            <a:extLst>
              <a:ext uri="{FF2B5EF4-FFF2-40B4-BE49-F238E27FC236}">
                <a16:creationId xmlns:a16="http://schemas.microsoft.com/office/drawing/2014/main" id="{11828FD0-7263-44D8-8E03-00E4B1CD889E}"/>
              </a:ext>
            </a:extLst>
          </p:cNvPr>
          <p:cNvSpPr>
            <a:spLocks noGrp="1"/>
          </p:cNvSpPr>
          <p:nvPr>
            <p:ph type="title"/>
          </p:nvPr>
        </p:nvSpPr>
        <p:spPr>
          <a:xfrm>
            <a:off x="838200" y="365125"/>
            <a:ext cx="10515600" cy="1325563"/>
          </a:xfrm>
        </p:spPr>
        <p:txBody>
          <a:bodyPr/>
          <a:lstStyle/>
          <a:p>
            <a:r>
              <a:rPr lang="en-CA" dirty="0"/>
              <a:t>Background - Draft Interoperability Catalogue</a:t>
            </a:r>
          </a:p>
        </p:txBody>
      </p:sp>
      <p:sp>
        <p:nvSpPr>
          <p:cNvPr id="7" name="TextBox 6">
            <a:extLst>
              <a:ext uri="{FF2B5EF4-FFF2-40B4-BE49-F238E27FC236}">
                <a16:creationId xmlns:a16="http://schemas.microsoft.com/office/drawing/2014/main" id="{94849AF2-9939-444A-A693-0FF402599B35}"/>
              </a:ext>
            </a:extLst>
          </p:cNvPr>
          <p:cNvSpPr txBox="1"/>
          <p:nvPr/>
        </p:nvSpPr>
        <p:spPr>
          <a:xfrm>
            <a:off x="904875" y="1234937"/>
            <a:ext cx="2124075" cy="523220"/>
          </a:xfrm>
          <a:prstGeom prst="rect">
            <a:avLst/>
          </a:prstGeom>
          <a:noFill/>
        </p:spPr>
        <p:txBody>
          <a:bodyPr wrap="square" rtlCol="0">
            <a:spAutoFit/>
          </a:bodyPr>
          <a:lstStyle/>
          <a:p>
            <a:r>
              <a:rPr lang="en-CA" sz="2800" dirty="0"/>
              <a:t>Phase 1</a:t>
            </a:r>
          </a:p>
        </p:txBody>
      </p:sp>
    </p:spTree>
    <p:extLst>
      <p:ext uri="{BB962C8B-B14F-4D97-AF65-F5344CB8AC3E}">
        <p14:creationId xmlns:p14="http://schemas.microsoft.com/office/powerpoint/2010/main" val="804000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293178-58FA-42C8-9514-09FB5DF0F547}"/>
              </a:ext>
            </a:extLst>
          </p:cNvPr>
          <p:cNvSpPr>
            <a:spLocks noGrp="1"/>
          </p:cNvSpPr>
          <p:nvPr>
            <p:ph idx="1"/>
          </p:nvPr>
        </p:nvSpPr>
        <p:spPr/>
        <p:txBody>
          <a:bodyPr/>
          <a:lstStyle/>
          <a:p>
            <a:r>
              <a:rPr lang="en-CA" dirty="0"/>
              <a:t>Draft Interoperability Catalogue phase 2 (IIC and Raphael/Eivind), presented at S-100WG2.</a:t>
            </a:r>
          </a:p>
          <a:p>
            <a:r>
              <a:rPr lang="en-CA" dirty="0"/>
              <a:t>Included the requested two phased implementation roadmap;</a:t>
            </a:r>
          </a:p>
          <a:p>
            <a:pPr lvl="1"/>
            <a:r>
              <a:rPr lang="en-CA" dirty="0"/>
              <a:t>Implementation Phase 1 to include levels 0/1/2;</a:t>
            </a:r>
          </a:p>
          <a:p>
            <a:pPr lvl="1"/>
            <a:r>
              <a:rPr lang="en-CA" dirty="0"/>
              <a:t>Implementation Phase 2 to include levels 3/4;</a:t>
            </a:r>
          </a:p>
          <a:p>
            <a:pPr lvl="1"/>
            <a:r>
              <a:rPr lang="en-CA" dirty="0"/>
              <a:t>Interoperability Processing diagram now shows path for both pre and post processing.</a:t>
            </a:r>
          </a:p>
          <a:p>
            <a:pPr lvl="1"/>
            <a:r>
              <a:rPr lang="en-CA" dirty="0"/>
              <a:t>Data model changes</a:t>
            </a:r>
          </a:p>
          <a:p>
            <a:pPr lvl="2"/>
            <a:r>
              <a:rPr lang="en-CA" dirty="0"/>
              <a:t>Removed S100_IS_SaturationOffset class</a:t>
            </a:r>
          </a:p>
          <a:p>
            <a:pPr lvl="2"/>
            <a:r>
              <a:rPr lang="en-CA" dirty="0"/>
              <a:t>Removed significant attribute from S100_IC_Feature</a:t>
            </a:r>
          </a:p>
          <a:p>
            <a:pPr lvl="2"/>
            <a:r>
              <a:rPr lang="en-CA" dirty="0"/>
              <a:t>Added attributes </a:t>
            </a:r>
            <a:r>
              <a:rPr lang="en-CA" dirty="0" err="1"/>
              <a:t>geometryType</a:t>
            </a:r>
            <a:r>
              <a:rPr lang="en-CA" dirty="0"/>
              <a:t> and </a:t>
            </a:r>
            <a:r>
              <a:rPr lang="en-CA" dirty="0" err="1"/>
              <a:t>attributeCombination</a:t>
            </a:r>
            <a:r>
              <a:rPr lang="en-CA" dirty="0"/>
              <a:t> to S100_IC_Feature</a:t>
            </a:r>
          </a:p>
          <a:p>
            <a:pPr lvl="2"/>
            <a:endParaRPr lang="en-CA" dirty="0"/>
          </a:p>
          <a:p>
            <a:pPr lvl="1"/>
            <a:endParaRPr lang="en-CA" dirty="0"/>
          </a:p>
          <a:p>
            <a:endParaRPr lang="en-CA" dirty="0"/>
          </a:p>
        </p:txBody>
      </p:sp>
      <p:sp>
        <p:nvSpPr>
          <p:cNvPr id="8" name="Title 1">
            <a:extLst>
              <a:ext uri="{FF2B5EF4-FFF2-40B4-BE49-F238E27FC236}">
                <a16:creationId xmlns:a16="http://schemas.microsoft.com/office/drawing/2014/main" id="{512C6662-9F33-43F6-B973-ACF22BAEED34}"/>
              </a:ext>
            </a:extLst>
          </p:cNvPr>
          <p:cNvSpPr>
            <a:spLocks noGrp="1"/>
          </p:cNvSpPr>
          <p:nvPr>
            <p:ph type="title"/>
          </p:nvPr>
        </p:nvSpPr>
        <p:spPr>
          <a:xfrm>
            <a:off x="838200" y="365125"/>
            <a:ext cx="10515600" cy="1325563"/>
          </a:xfrm>
        </p:spPr>
        <p:txBody>
          <a:bodyPr/>
          <a:lstStyle/>
          <a:p>
            <a:r>
              <a:rPr lang="en-CA" dirty="0"/>
              <a:t>Background - Draft Interoperability Catalogue</a:t>
            </a:r>
          </a:p>
        </p:txBody>
      </p:sp>
      <p:sp>
        <p:nvSpPr>
          <p:cNvPr id="9" name="TextBox 8">
            <a:extLst>
              <a:ext uri="{FF2B5EF4-FFF2-40B4-BE49-F238E27FC236}">
                <a16:creationId xmlns:a16="http://schemas.microsoft.com/office/drawing/2014/main" id="{AF52C5CA-B3F3-4947-980F-075FFEC83DF4}"/>
              </a:ext>
            </a:extLst>
          </p:cNvPr>
          <p:cNvSpPr txBox="1"/>
          <p:nvPr/>
        </p:nvSpPr>
        <p:spPr>
          <a:xfrm>
            <a:off x="904875" y="1234937"/>
            <a:ext cx="2124075" cy="523220"/>
          </a:xfrm>
          <a:prstGeom prst="rect">
            <a:avLst/>
          </a:prstGeom>
          <a:noFill/>
        </p:spPr>
        <p:txBody>
          <a:bodyPr wrap="square" rtlCol="0">
            <a:spAutoFit/>
          </a:bodyPr>
          <a:lstStyle/>
          <a:p>
            <a:r>
              <a:rPr lang="en-CA" sz="2800" dirty="0"/>
              <a:t>Phase 2</a:t>
            </a:r>
          </a:p>
        </p:txBody>
      </p:sp>
    </p:spTree>
    <p:extLst>
      <p:ext uri="{BB962C8B-B14F-4D97-AF65-F5344CB8AC3E}">
        <p14:creationId xmlns:p14="http://schemas.microsoft.com/office/powerpoint/2010/main" val="3628112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12C6662-9F33-43F6-B973-ACF22BAEED34}"/>
              </a:ext>
            </a:extLst>
          </p:cNvPr>
          <p:cNvSpPr>
            <a:spLocks noGrp="1"/>
          </p:cNvSpPr>
          <p:nvPr>
            <p:ph type="title"/>
          </p:nvPr>
        </p:nvSpPr>
        <p:spPr>
          <a:xfrm>
            <a:off x="838200" y="365125"/>
            <a:ext cx="10515600" cy="1325563"/>
          </a:xfrm>
        </p:spPr>
        <p:txBody>
          <a:bodyPr/>
          <a:lstStyle/>
          <a:p>
            <a:r>
              <a:rPr lang="en-CA" dirty="0"/>
              <a:t>Background - Draft Interoperability Catalogue</a:t>
            </a:r>
          </a:p>
        </p:txBody>
      </p:sp>
      <p:sp>
        <p:nvSpPr>
          <p:cNvPr id="9" name="TextBox 8">
            <a:extLst>
              <a:ext uri="{FF2B5EF4-FFF2-40B4-BE49-F238E27FC236}">
                <a16:creationId xmlns:a16="http://schemas.microsoft.com/office/drawing/2014/main" id="{AF52C5CA-B3F3-4947-980F-075FFEC83DF4}"/>
              </a:ext>
            </a:extLst>
          </p:cNvPr>
          <p:cNvSpPr txBox="1"/>
          <p:nvPr/>
        </p:nvSpPr>
        <p:spPr>
          <a:xfrm>
            <a:off x="904875" y="1234937"/>
            <a:ext cx="2124075" cy="523220"/>
          </a:xfrm>
          <a:prstGeom prst="rect">
            <a:avLst/>
          </a:prstGeom>
          <a:noFill/>
        </p:spPr>
        <p:txBody>
          <a:bodyPr wrap="square" rtlCol="0">
            <a:spAutoFit/>
          </a:bodyPr>
          <a:lstStyle/>
          <a:p>
            <a:r>
              <a:rPr lang="en-CA" sz="2800" dirty="0"/>
              <a:t>Phase 2</a:t>
            </a:r>
          </a:p>
        </p:txBody>
      </p:sp>
      <p:pic>
        <p:nvPicPr>
          <p:cNvPr id="1026" name="Picture 2">
            <a:extLst>
              <a:ext uri="{FF2B5EF4-FFF2-40B4-BE49-F238E27FC236}">
                <a16:creationId xmlns:a16="http://schemas.microsoft.com/office/drawing/2014/main" id="{6871CBF6-6EE5-4E69-98B5-15EEC42A1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7700" y="1330325"/>
            <a:ext cx="7223125" cy="53022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30C702D-EA00-4036-8628-267DCAAA19D8}"/>
              </a:ext>
            </a:extLst>
          </p:cNvPr>
          <p:cNvSpPr txBox="1"/>
          <p:nvPr/>
        </p:nvSpPr>
        <p:spPr>
          <a:xfrm>
            <a:off x="552450" y="1838325"/>
            <a:ext cx="3771900" cy="923330"/>
          </a:xfrm>
          <a:prstGeom prst="rect">
            <a:avLst/>
          </a:prstGeom>
          <a:noFill/>
        </p:spPr>
        <p:txBody>
          <a:bodyPr wrap="square" rtlCol="0">
            <a:spAutoFit/>
          </a:bodyPr>
          <a:lstStyle/>
          <a:p>
            <a:r>
              <a:rPr lang="en-CA" dirty="0"/>
              <a:t>Interoperability Processing diagram now shows path for both pre and post processing.</a:t>
            </a:r>
          </a:p>
        </p:txBody>
      </p:sp>
    </p:spTree>
    <p:extLst>
      <p:ext uri="{BB962C8B-B14F-4D97-AF65-F5344CB8AC3E}">
        <p14:creationId xmlns:p14="http://schemas.microsoft.com/office/powerpoint/2010/main" val="3938943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a:extLst>
              <a:ext uri="{FF2B5EF4-FFF2-40B4-BE49-F238E27FC236}">
                <a16:creationId xmlns:a16="http://schemas.microsoft.com/office/drawing/2014/main" id="{FD0FA490-C658-40A6-BD57-1CA766B1C5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9633" y="2405302"/>
            <a:ext cx="6402367" cy="38353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512C6662-9F33-43F6-B973-ACF22BAEED34}"/>
              </a:ext>
            </a:extLst>
          </p:cNvPr>
          <p:cNvSpPr>
            <a:spLocks noGrp="1"/>
          </p:cNvSpPr>
          <p:nvPr>
            <p:ph type="title"/>
          </p:nvPr>
        </p:nvSpPr>
        <p:spPr>
          <a:xfrm>
            <a:off x="838200" y="365125"/>
            <a:ext cx="10515600" cy="1325563"/>
          </a:xfrm>
        </p:spPr>
        <p:txBody>
          <a:bodyPr/>
          <a:lstStyle/>
          <a:p>
            <a:r>
              <a:rPr lang="en-CA" dirty="0"/>
              <a:t>Background - Draft Interoperability Catalogue</a:t>
            </a:r>
          </a:p>
        </p:txBody>
      </p:sp>
      <p:sp>
        <p:nvSpPr>
          <p:cNvPr id="9" name="TextBox 8">
            <a:extLst>
              <a:ext uri="{FF2B5EF4-FFF2-40B4-BE49-F238E27FC236}">
                <a16:creationId xmlns:a16="http://schemas.microsoft.com/office/drawing/2014/main" id="{AF52C5CA-B3F3-4947-980F-075FFEC83DF4}"/>
              </a:ext>
            </a:extLst>
          </p:cNvPr>
          <p:cNvSpPr txBox="1"/>
          <p:nvPr/>
        </p:nvSpPr>
        <p:spPr>
          <a:xfrm>
            <a:off x="904875" y="1234937"/>
            <a:ext cx="2124075" cy="523220"/>
          </a:xfrm>
          <a:prstGeom prst="rect">
            <a:avLst/>
          </a:prstGeom>
          <a:noFill/>
        </p:spPr>
        <p:txBody>
          <a:bodyPr wrap="square" rtlCol="0">
            <a:spAutoFit/>
          </a:bodyPr>
          <a:lstStyle/>
          <a:p>
            <a:r>
              <a:rPr lang="en-CA" sz="2800" dirty="0"/>
              <a:t>Phase 2</a:t>
            </a:r>
          </a:p>
        </p:txBody>
      </p:sp>
      <p:sp>
        <p:nvSpPr>
          <p:cNvPr id="2" name="TextBox 1">
            <a:extLst>
              <a:ext uri="{FF2B5EF4-FFF2-40B4-BE49-F238E27FC236}">
                <a16:creationId xmlns:a16="http://schemas.microsoft.com/office/drawing/2014/main" id="{6971C572-22A5-4EC6-98FE-FA91225D5196}"/>
              </a:ext>
            </a:extLst>
          </p:cNvPr>
          <p:cNvSpPr txBox="1"/>
          <p:nvPr/>
        </p:nvSpPr>
        <p:spPr>
          <a:xfrm>
            <a:off x="8534400" y="5640666"/>
            <a:ext cx="2009775" cy="369332"/>
          </a:xfrm>
          <a:prstGeom prst="rect">
            <a:avLst/>
          </a:prstGeom>
          <a:noFill/>
        </p:spPr>
        <p:txBody>
          <a:bodyPr wrap="square" rtlCol="0">
            <a:spAutoFit/>
          </a:bodyPr>
          <a:lstStyle/>
          <a:p>
            <a:r>
              <a:rPr lang="en-CA" dirty="0"/>
              <a:t>Post-processing</a:t>
            </a:r>
          </a:p>
        </p:txBody>
      </p:sp>
      <p:pic>
        <p:nvPicPr>
          <p:cNvPr id="3074" name="Picture 2">
            <a:extLst>
              <a:ext uri="{FF2B5EF4-FFF2-40B4-BE49-F238E27FC236}">
                <a16:creationId xmlns:a16="http://schemas.microsoft.com/office/drawing/2014/main" id="{9CB3BC31-BA85-49CA-B14D-92BDA5AC1D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41" y="2294437"/>
            <a:ext cx="5457825" cy="3946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821D0691-8B40-4554-BFD7-19740284F3C9}"/>
              </a:ext>
            </a:extLst>
          </p:cNvPr>
          <p:cNvSpPr txBox="1"/>
          <p:nvPr/>
        </p:nvSpPr>
        <p:spPr>
          <a:xfrm>
            <a:off x="2244704" y="5737365"/>
            <a:ext cx="2009775" cy="369332"/>
          </a:xfrm>
          <a:prstGeom prst="rect">
            <a:avLst/>
          </a:prstGeom>
          <a:noFill/>
        </p:spPr>
        <p:txBody>
          <a:bodyPr wrap="square" rtlCol="0">
            <a:spAutoFit/>
          </a:bodyPr>
          <a:lstStyle/>
          <a:p>
            <a:r>
              <a:rPr lang="en-CA" dirty="0"/>
              <a:t>Pre-processing</a:t>
            </a:r>
          </a:p>
        </p:txBody>
      </p:sp>
    </p:spTree>
    <p:extLst>
      <p:ext uri="{BB962C8B-B14F-4D97-AF65-F5344CB8AC3E}">
        <p14:creationId xmlns:p14="http://schemas.microsoft.com/office/powerpoint/2010/main" val="9547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12C6662-9F33-43F6-B973-ACF22BAEED34}"/>
              </a:ext>
            </a:extLst>
          </p:cNvPr>
          <p:cNvSpPr>
            <a:spLocks noGrp="1"/>
          </p:cNvSpPr>
          <p:nvPr>
            <p:ph type="title"/>
          </p:nvPr>
        </p:nvSpPr>
        <p:spPr>
          <a:xfrm>
            <a:off x="838200" y="365125"/>
            <a:ext cx="10515600" cy="1325563"/>
          </a:xfrm>
        </p:spPr>
        <p:txBody>
          <a:bodyPr/>
          <a:lstStyle/>
          <a:p>
            <a:r>
              <a:rPr lang="en-CA" dirty="0"/>
              <a:t>Background - Draft Interoperability Catalogue</a:t>
            </a:r>
          </a:p>
        </p:txBody>
      </p:sp>
      <p:sp>
        <p:nvSpPr>
          <p:cNvPr id="9" name="TextBox 8">
            <a:extLst>
              <a:ext uri="{FF2B5EF4-FFF2-40B4-BE49-F238E27FC236}">
                <a16:creationId xmlns:a16="http://schemas.microsoft.com/office/drawing/2014/main" id="{AF52C5CA-B3F3-4947-980F-075FFEC83DF4}"/>
              </a:ext>
            </a:extLst>
          </p:cNvPr>
          <p:cNvSpPr txBox="1"/>
          <p:nvPr/>
        </p:nvSpPr>
        <p:spPr>
          <a:xfrm>
            <a:off x="904875" y="1234937"/>
            <a:ext cx="2124075" cy="523220"/>
          </a:xfrm>
          <a:prstGeom prst="rect">
            <a:avLst/>
          </a:prstGeom>
          <a:noFill/>
        </p:spPr>
        <p:txBody>
          <a:bodyPr wrap="square" rtlCol="0">
            <a:spAutoFit/>
          </a:bodyPr>
          <a:lstStyle/>
          <a:p>
            <a:r>
              <a:rPr lang="en-CA" sz="2800" dirty="0"/>
              <a:t>Phase 2</a:t>
            </a:r>
          </a:p>
        </p:txBody>
      </p:sp>
      <p:pic>
        <p:nvPicPr>
          <p:cNvPr id="2050" name="Picture 2">
            <a:extLst>
              <a:ext uri="{FF2B5EF4-FFF2-40B4-BE49-F238E27FC236}">
                <a16:creationId xmlns:a16="http://schemas.microsoft.com/office/drawing/2014/main" id="{9CEE8E21-F237-41C9-A5A0-8752BC94B4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4250" y="1690688"/>
            <a:ext cx="5097463" cy="4648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6971C572-22A5-4EC6-98FE-FA91225D5196}"/>
              </a:ext>
            </a:extLst>
          </p:cNvPr>
          <p:cNvSpPr txBox="1"/>
          <p:nvPr/>
        </p:nvSpPr>
        <p:spPr>
          <a:xfrm>
            <a:off x="628650" y="2162175"/>
            <a:ext cx="3819525" cy="923330"/>
          </a:xfrm>
          <a:prstGeom prst="rect">
            <a:avLst/>
          </a:prstGeom>
          <a:noFill/>
        </p:spPr>
        <p:txBody>
          <a:bodyPr wrap="square" rtlCol="0">
            <a:spAutoFit/>
          </a:bodyPr>
          <a:lstStyle/>
          <a:p>
            <a:r>
              <a:rPr lang="en-CA" dirty="0"/>
              <a:t>Phase 1 Interoperability Catalogue implementation roadmap data model that includes only levels 1 and 2.</a:t>
            </a:r>
          </a:p>
        </p:txBody>
      </p:sp>
    </p:spTree>
    <p:extLst>
      <p:ext uri="{BB962C8B-B14F-4D97-AF65-F5344CB8AC3E}">
        <p14:creationId xmlns:p14="http://schemas.microsoft.com/office/powerpoint/2010/main" val="3499017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12C6662-9F33-43F6-B973-ACF22BAEED34}"/>
              </a:ext>
            </a:extLst>
          </p:cNvPr>
          <p:cNvSpPr>
            <a:spLocks noGrp="1"/>
          </p:cNvSpPr>
          <p:nvPr>
            <p:ph type="title"/>
          </p:nvPr>
        </p:nvSpPr>
        <p:spPr>
          <a:xfrm>
            <a:off x="838200" y="365125"/>
            <a:ext cx="10515600" cy="1325563"/>
          </a:xfrm>
        </p:spPr>
        <p:txBody>
          <a:bodyPr/>
          <a:lstStyle/>
          <a:p>
            <a:r>
              <a:rPr lang="en-CA" dirty="0"/>
              <a:t>Background - Draft Interoperability Catalogue</a:t>
            </a:r>
          </a:p>
        </p:txBody>
      </p:sp>
      <p:sp>
        <p:nvSpPr>
          <p:cNvPr id="9" name="TextBox 8">
            <a:extLst>
              <a:ext uri="{FF2B5EF4-FFF2-40B4-BE49-F238E27FC236}">
                <a16:creationId xmlns:a16="http://schemas.microsoft.com/office/drawing/2014/main" id="{AF52C5CA-B3F3-4947-980F-075FFEC83DF4}"/>
              </a:ext>
            </a:extLst>
          </p:cNvPr>
          <p:cNvSpPr txBox="1"/>
          <p:nvPr/>
        </p:nvSpPr>
        <p:spPr>
          <a:xfrm>
            <a:off x="904875" y="1234937"/>
            <a:ext cx="2124075" cy="523220"/>
          </a:xfrm>
          <a:prstGeom prst="rect">
            <a:avLst/>
          </a:prstGeom>
          <a:noFill/>
        </p:spPr>
        <p:txBody>
          <a:bodyPr wrap="square" rtlCol="0">
            <a:spAutoFit/>
          </a:bodyPr>
          <a:lstStyle/>
          <a:p>
            <a:r>
              <a:rPr lang="en-CA" sz="2800" dirty="0"/>
              <a:t>Phase 2</a:t>
            </a:r>
          </a:p>
        </p:txBody>
      </p:sp>
      <p:pic>
        <p:nvPicPr>
          <p:cNvPr id="2050" name="Picture 2">
            <a:extLst>
              <a:ext uri="{FF2B5EF4-FFF2-40B4-BE49-F238E27FC236}">
                <a16:creationId xmlns:a16="http://schemas.microsoft.com/office/drawing/2014/main" id="{9CEE8E21-F237-41C9-A5A0-8752BC94B4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1" y="1310482"/>
            <a:ext cx="4933198" cy="44984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6971C572-22A5-4EC6-98FE-FA91225D5196}"/>
              </a:ext>
            </a:extLst>
          </p:cNvPr>
          <p:cNvSpPr txBox="1"/>
          <p:nvPr/>
        </p:nvSpPr>
        <p:spPr>
          <a:xfrm>
            <a:off x="6785958" y="5830921"/>
            <a:ext cx="4082067" cy="923330"/>
          </a:xfrm>
          <a:prstGeom prst="rect">
            <a:avLst/>
          </a:prstGeom>
          <a:noFill/>
        </p:spPr>
        <p:txBody>
          <a:bodyPr wrap="square" rtlCol="0">
            <a:spAutoFit/>
          </a:bodyPr>
          <a:lstStyle/>
          <a:p>
            <a:r>
              <a:rPr lang="en-CA" dirty="0"/>
              <a:t>Phase 1 Interoperability Catalogue implementation roadmap data model that includes only levels 1 and 2.</a:t>
            </a:r>
          </a:p>
        </p:txBody>
      </p:sp>
      <p:pic>
        <p:nvPicPr>
          <p:cNvPr id="3076" name="Picture 4">
            <a:extLst>
              <a:ext uri="{FF2B5EF4-FFF2-40B4-BE49-F238E27FC236}">
                <a16:creationId xmlns:a16="http://schemas.microsoft.com/office/drawing/2014/main" id="{CA1AD439-E68F-49DE-AC16-E25257B0E4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8" y="1943454"/>
            <a:ext cx="5948362" cy="41858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5496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12C6662-9F33-43F6-B973-ACF22BAEED34}"/>
              </a:ext>
            </a:extLst>
          </p:cNvPr>
          <p:cNvSpPr>
            <a:spLocks noGrp="1"/>
          </p:cNvSpPr>
          <p:nvPr>
            <p:ph type="title"/>
          </p:nvPr>
        </p:nvSpPr>
        <p:spPr>
          <a:xfrm>
            <a:off x="838200" y="365125"/>
            <a:ext cx="10515600" cy="1325563"/>
          </a:xfrm>
        </p:spPr>
        <p:txBody>
          <a:bodyPr/>
          <a:lstStyle/>
          <a:p>
            <a:r>
              <a:rPr lang="en-CA" dirty="0"/>
              <a:t>Background - Draft Interoperability Catalogue</a:t>
            </a:r>
          </a:p>
        </p:txBody>
      </p:sp>
      <p:sp>
        <p:nvSpPr>
          <p:cNvPr id="9" name="TextBox 8">
            <a:extLst>
              <a:ext uri="{FF2B5EF4-FFF2-40B4-BE49-F238E27FC236}">
                <a16:creationId xmlns:a16="http://schemas.microsoft.com/office/drawing/2014/main" id="{AF52C5CA-B3F3-4947-980F-075FFEC83DF4}"/>
              </a:ext>
            </a:extLst>
          </p:cNvPr>
          <p:cNvSpPr txBox="1"/>
          <p:nvPr/>
        </p:nvSpPr>
        <p:spPr>
          <a:xfrm>
            <a:off x="904875" y="1234937"/>
            <a:ext cx="2124075" cy="523220"/>
          </a:xfrm>
          <a:prstGeom prst="rect">
            <a:avLst/>
          </a:prstGeom>
          <a:noFill/>
        </p:spPr>
        <p:txBody>
          <a:bodyPr wrap="square" rtlCol="0">
            <a:spAutoFit/>
          </a:bodyPr>
          <a:lstStyle/>
          <a:p>
            <a:r>
              <a:rPr lang="en-CA" sz="2800" dirty="0"/>
              <a:t>Phase 2</a:t>
            </a:r>
          </a:p>
        </p:txBody>
      </p:sp>
      <p:pic>
        <p:nvPicPr>
          <p:cNvPr id="5122" name="Picture 2">
            <a:extLst>
              <a:ext uri="{FF2B5EF4-FFF2-40B4-BE49-F238E27FC236}">
                <a16:creationId xmlns:a16="http://schemas.microsoft.com/office/drawing/2014/main" id="{A3BEA3B2-D02B-40C1-A754-09CB04743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650" y="1423988"/>
            <a:ext cx="8480425" cy="5257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F895B1BE-6D20-411F-A321-1E998F1BD968}"/>
              </a:ext>
            </a:extLst>
          </p:cNvPr>
          <p:cNvSpPr txBox="1"/>
          <p:nvPr/>
        </p:nvSpPr>
        <p:spPr>
          <a:xfrm>
            <a:off x="514350" y="2476500"/>
            <a:ext cx="2038350" cy="923330"/>
          </a:xfrm>
          <a:prstGeom prst="rect">
            <a:avLst/>
          </a:prstGeom>
          <a:noFill/>
        </p:spPr>
        <p:txBody>
          <a:bodyPr wrap="square" rtlCol="0">
            <a:spAutoFit/>
          </a:bodyPr>
          <a:lstStyle/>
          <a:p>
            <a:r>
              <a:rPr lang="en-CA" dirty="0"/>
              <a:t>Complete data model after Phase 2 development</a:t>
            </a:r>
          </a:p>
        </p:txBody>
      </p:sp>
    </p:spTree>
    <p:extLst>
      <p:ext uri="{BB962C8B-B14F-4D97-AF65-F5344CB8AC3E}">
        <p14:creationId xmlns:p14="http://schemas.microsoft.com/office/powerpoint/2010/main" val="3451782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12C6662-9F33-43F6-B973-ACF22BAEED34}"/>
              </a:ext>
            </a:extLst>
          </p:cNvPr>
          <p:cNvSpPr>
            <a:spLocks noGrp="1"/>
          </p:cNvSpPr>
          <p:nvPr>
            <p:ph type="title"/>
          </p:nvPr>
        </p:nvSpPr>
        <p:spPr>
          <a:xfrm>
            <a:off x="838200" y="365125"/>
            <a:ext cx="10515600" cy="1325563"/>
          </a:xfrm>
        </p:spPr>
        <p:txBody>
          <a:bodyPr/>
          <a:lstStyle/>
          <a:p>
            <a:r>
              <a:rPr lang="en-CA" dirty="0"/>
              <a:t>Background - Draft Interoperability Catalogue</a:t>
            </a:r>
          </a:p>
        </p:txBody>
      </p:sp>
      <p:sp>
        <p:nvSpPr>
          <p:cNvPr id="9" name="TextBox 8">
            <a:extLst>
              <a:ext uri="{FF2B5EF4-FFF2-40B4-BE49-F238E27FC236}">
                <a16:creationId xmlns:a16="http://schemas.microsoft.com/office/drawing/2014/main" id="{AF52C5CA-B3F3-4947-980F-075FFEC83DF4}"/>
              </a:ext>
            </a:extLst>
          </p:cNvPr>
          <p:cNvSpPr txBox="1"/>
          <p:nvPr/>
        </p:nvSpPr>
        <p:spPr>
          <a:xfrm>
            <a:off x="904875" y="1234937"/>
            <a:ext cx="2124075" cy="523220"/>
          </a:xfrm>
          <a:prstGeom prst="rect">
            <a:avLst/>
          </a:prstGeom>
          <a:noFill/>
        </p:spPr>
        <p:txBody>
          <a:bodyPr wrap="square" rtlCol="0">
            <a:spAutoFit/>
          </a:bodyPr>
          <a:lstStyle/>
          <a:p>
            <a:r>
              <a:rPr lang="en-CA" sz="2800" dirty="0"/>
              <a:t>Phase 2</a:t>
            </a:r>
          </a:p>
        </p:txBody>
      </p:sp>
      <p:pic>
        <p:nvPicPr>
          <p:cNvPr id="4098" name="Picture 2">
            <a:extLst>
              <a:ext uri="{FF2B5EF4-FFF2-40B4-BE49-F238E27FC236}">
                <a16:creationId xmlns:a16="http://schemas.microsoft.com/office/drawing/2014/main" id="{1A45B6B5-F351-4237-888F-BF690DEB2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362" y="1758157"/>
            <a:ext cx="10612438" cy="48417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1842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A767C-31CF-49C3-A87E-D24C0F699758}"/>
              </a:ext>
            </a:extLst>
          </p:cNvPr>
          <p:cNvSpPr>
            <a:spLocks noGrp="1"/>
          </p:cNvSpPr>
          <p:nvPr>
            <p:ph type="title"/>
          </p:nvPr>
        </p:nvSpPr>
        <p:spPr/>
        <p:txBody>
          <a:bodyPr/>
          <a:lstStyle/>
          <a:p>
            <a:r>
              <a:rPr lang="en-CA" dirty="0"/>
              <a:t>Background - Overview</a:t>
            </a:r>
          </a:p>
        </p:txBody>
      </p:sp>
      <p:sp>
        <p:nvSpPr>
          <p:cNvPr id="3" name="Content Placeholder 2">
            <a:extLst>
              <a:ext uri="{FF2B5EF4-FFF2-40B4-BE49-F238E27FC236}">
                <a16:creationId xmlns:a16="http://schemas.microsoft.com/office/drawing/2014/main" id="{40293178-58FA-42C8-9514-09FB5DF0F547}"/>
              </a:ext>
            </a:extLst>
          </p:cNvPr>
          <p:cNvSpPr>
            <a:spLocks noGrp="1"/>
          </p:cNvSpPr>
          <p:nvPr>
            <p:ph idx="1"/>
          </p:nvPr>
        </p:nvSpPr>
        <p:spPr/>
        <p:txBody>
          <a:bodyPr/>
          <a:lstStyle/>
          <a:p>
            <a:r>
              <a:rPr lang="en-CA" dirty="0"/>
              <a:t>Funded by NOAA and KHOA</a:t>
            </a:r>
          </a:p>
          <a:p>
            <a:r>
              <a:rPr lang="en-CA" dirty="0"/>
              <a:t>S-100 Product Interoperability Analysis (IIC and Jeppesen), presented at TSM4.</a:t>
            </a:r>
          </a:p>
          <a:p>
            <a:r>
              <a:rPr lang="en-CA" dirty="0"/>
              <a:t>Draft Interoperability Catalogue phase 1 (IIC and Jeppesen/C-MAP), presented at TSM4.</a:t>
            </a:r>
          </a:p>
          <a:p>
            <a:r>
              <a:rPr lang="en-CA" dirty="0"/>
              <a:t>Draft Interoperability Catalogue phase 2 (IIC and Raphael/Eivind), presented at S-100WG2.</a:t>
            </a:r>
          </a:p>
          <a:p>
            <a:r>
              <a:rPr lang="en-CA" dirty="0"/>
              <a:t>Draft Interoperability Specification – Portolan Sciences</a:t>
            </a:r>
          </a:p>
          <a:p>
            <a:endParaRPr lang="en-CA" dirty="0"/>
          </a:p>
        </p:txBody>
      </p:sp>
    </p:spTree>
    <p:extLst>
      <p:ext uri="{BB962C8B-B14F-4D97-AF65-F5344CB8AC3E}">
        <p14:creationId xmlns:p14="http://schemas.microsoft.com/office/powerpoint/2010/main" val="3196303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957959B-34EF-4A81-91ED-C7883EEFD62D}"/>
              </a:ext>
            </a:extLst>
          </p:cNvPr>
          <p:cNvGraphicFramePr/>
          <p:nvPr>
            <p:extLst>
              <p:ext uri="{D42A27DB-BD31-4B8C-83A1-F6EECF244321}">
                <p14:modId xmlns:p14="http://schemas.microsoft.com/office/powerpoint/2010/main" val="542121036"/>
              </p:ext>
            </p:extLst>
          </p:nvPr>
        </p:nvGraphicFramePr>
        <p:xfrm>
          <a:off x="1452880" y="802640"/>
          <a:ext cx="87884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0C6A997A-6B9B-4552-A573-FACA296C5547}"/>
              </a:ext>
            </a:extLst>
          </p:cNvPr>
          <p:cNvSpPr>
            <a:spLocks noGrp="1"/>
          </p:cNvSpPr>
          <p:nvPr>
            <p:ph type="title"/>
          </p:nvPr>
        </p:nvSpPr>
        <p:spPr>
          <a:xfrm>
            <a:off x="873760" y="284798"/>
            <a:ext cx="8229600" cy="639762"/>
          </a:xfrm>
        </p:spPr>
        <p:txBody>
          <a:bodyPr>
            <a:normAutofit fontScale="90000"/>
          </a:bodyPr>
          <a:lstStyle/>
          <a:p>
            <a:pPr algn="l"/>
            <a:r>
              <a:rPr lang="en-US" dirty="0"/>
              <a:t>Level progression</a:t>
            </a:r>
          </a:p>
        </p:txBody>
      </p:sp>
    </p:spTree>
    <p:extLst>
      <p:ext uri="{BB962C8B-B14F-4D97-AF65-F5344CB8AC3E}">
        <p14:creationId xmlns:p14="http://schemas.microsoft.com/office/powerpoint/2010/main" val="817667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A767C-31CF-49C3-A87E-D24C0F699758}"/>
              </a:ext>
            </a:extLst>
          </p:cNvPr>
          <p:cNvSpPr>
            <a:spLocks noGrp="1"/>
          </p:cNvSpPr>
          <p:nvPr>
            <p:ph type="title"/>
          </p:nvPr>
        </p:nvSpPr>
        <p:spPr/>
        <p:txBody>
          <a:bodyPr/>
          <a:lstStyle/>
          <a:p>
            <a:r>
              <a:rPr lang="en-CA" dirty="0"/>
              <a:t>Background - Draft Interoperability Specification </a:t>
            </a:r>
          </a:p>
        </p:txBody>
      </p:sp>
      <p:sp>
        <p:nvSpPr>
          <p:cNvPr id="3" name="Content Placeholder 2">
            <a:extLst>
              <a:ext uri="{FF2B5EF4-FFF2-40B4-BE49-F238E27FC236}">
                <a16:creationId xmlns:a16="http://schemas.microsoft.com/office/drawing/2014/main" id="{40293178-58FA-42C8-9514-09FB5DF0F547}"/>
              </a:ext>
            </a:extLst>
          </p:cNvPr>
          <p:cNvSpPr>
            <a:spLocks noGrp="1"/>
          </p:cNvSpPr>
          <p:nvPr>
            <p:ph idx="1"/>
          </p:nvPr>
        </p:nvSpPr>
        <p:spPr/>
        <p:txBody>
          <a:bodyPr/>
          <a:lstStyle/>
          <a:p>
            <a:r>
              <a:rPr lang="en-CA" dirty="0"/>
              <a:t>Draft Interoperability Specification – created by Raphael </a:t>
            </a:r>
            <a:r>
              <a:rPr lang="en-CA" dirty="0" err="1"/>
              <a:t>Malyankar</a:t>
            </a:r>
            <a:r>
              <a:rPr lang="en-CA" dirty="0"/>
              <a:t> and Eivind </a:t>
            </a:r>
            <a:r>
              <a:rPr lang="en-CA" dirty="0" err="1"/>
              <a:t>Mong</a:t>
            </a:r>
            <a:r>
              <a:rPr lang="en-CA" dirty="0"/>
              <a:t>, using input from the S-100 Product Interoperability Analysis and the two phases of the Interoperability Catalogue design.</a:t>
            </a:r>
          </a:p>
          <a:p>
            <a:r>
              <a:rPr lang="en-CA" dirty="0"/>
              <a:t>Details how to create and manage an Interoperability Catalogue for levels 1 and 2, and provide some details for Levels 3 and 4. </a:t>
            </a:r>
          </a:p>
          <a:p>
            <a:r>
              <a:rPr lang="en-CA" dirty="0"/>
              <a:t>The following S-100 based product specifications are supported; S-101, S-102, S-111, S-112, S-122, S-124, S-411 and S-412. </a:t>
            </a:r>
          </a:p>
          <a:p>
            <a:endParaRPr lang="en-CA" dirty="0"/>
          </a:p>
        </p:txBody>
      </p:sp>
    </p:spTree>
    <p:extLst>
      <p:ext uri="{BB962C8B-B14F-4D97-AF65-F5344CB8AC3E}">
        <p14:creationId xmlns:p14="http://schemas.microsoft.com/office/powerpoint/2010/main" val="4146710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AA952-0496-4D4E-AB43-A2A63D3A56BF}"/>
              </a:ext>
            </a:extLst>
          </p:cNvPr>
          <p:cNvSpPr>
            <a:spLocks noGrp="1"/>
          </p:cNvSpPr>
          <p:nvPr>
            <p:ph type="title"/>
          </p:nvPr>
        </p:nvSpPr>
        <p:spPr/>
        <p:txBody>
          <a:bodyPr/>
          <a:lstStyle/>
          <a:p>
            <a:r>
              <a:rPr lang="en-GB" dirty="0"/>
              <a:t>Data Content and structure</a:t>
            </a:r>
            <a:endParaRPr lang="en-CA" dirty="0"/>
          </a:p>
        </p:txBody>
      </p:sp>
      <p:pic>
        <p:nvPicPr>
          <p:cNvPr id="4" name="Picture 3">
            <a:extLst>
              <a:ext uri="{FF2B5EF4-FFF2-40B4-BE49-F238E27FC236}">
                <a16:creationId xmlns:a16="http://schemas.microsoft.com/office/drawing/2014/main" id="{29681FFF-6E4A-4D32-B16C-E1591EADC98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0959" y="1336674"/>
            <a:ext cx="6387465" cy="5216526"/>
          </a:xfrm>
          <a:prstGeom prst="rect">
            <a:avLst/>
          </a:prstGeom>
          <a:noFill/>
        </p:spPr>
      </p:pic>
      <p:sp>
        <p:nvSpPr>
          <p:cNvPr id="5" name="Rectangle 4">
            <a:extLst>
              <a:ext uri="{FF2B5EF4-FFF2-40B4-BE49-F238E27FC236}">
                <a16:creationId xmlns:a16="http://schemas.microsoft.com/office/drawing/2014/main" id="{B2B2016E-A73B-440F-8E19-35873848CBE2}"/>
              </a:ext>
            </a:extLst>
          </p:cNvPr>
          <p:cNvSpPr/>
          <p:nvPr/>
        </p:nvSpPr>
        <p:spPr>
          <a:xfrm>
            <a:off x="838200" y="1690688"/>
            <a:ext cx="2890535" cy="369332"/>
          </a:xfrm>
          <a:prstGeom prst="rect">
            <a:avLst/>
          </a:prstGeom>
        </p:spPr>
        <p:txBody>
          <a:bodyPr wrap="none">
            <a:spAutoFit/>
          </a:bodyPr>
          <a:lstStyle/>
          <a:p>
            <a:r>
              <a:rPr lang="en-GB" dirty="0">
                <a:latin typeface="Arial" panose="020B0604020202020204" pitchFamily="34" charset="0"/>
                <a:ea typeface="MS Mincho" panose="02020609040205080304" pitchFamily="49" charset="-128"/>
                <a:cs typeface="Times New Roman" panose="02020603050405020304" pitchFamily="18" charset="0"/>
              </a:rPr>
              <a:t>Process for selecting rules</a:t>
            </a:r>
            <a:endParaRPr lang="en-CA" dirty="0"/>
          </a:p>
        </p:txBody>
      </p:sp>
    </p:spTree>
    <p:extLst>
      <p:ext uri="{BB962C8B-B14F-4D97-AF65-F5344CB8AC3E}">
        <p14:creationId xmlns:p14="http://schemas.microsoft.com/office/powerpoint/2010/main" val="3402791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AA952-0496-4D4E-AB43-A2A63D3A56BF}"/>
              </a:ext>
            </a:extLst>
          </p:cNvPr>
          <p:cNvSpPr>
            <a:spLocks noGrp="1"/>
          </p:cNvSpPr>
          <p:nvPr>
            <p:ph type="title"/>
          </p:nvPr>
        </p:nvSpPr>
        <p:spPr/>
        <p:txBody>
          <a:bodyPr/>
          <a:lstStyle/>
          <a:p>
            <a:r>
              <a:rPr lang="en-GB" dirty="0"/>
              <a:t>Data Content and structure</a:t>
            </a:r>
            <a:endParaRPr lang="en-CA" dirty="0"/>
          </a:p>
        </p:txBody>
      </p:sp>
      <p:pic>
        <p:nvPicPr>
          <p:cNvPr id="4" name="Picture 3">
            <a:extLst>
              <a:ext uri="{FF2B5EF4-FFF2-40B4-BE49-F238E27FC236}">
                <a16:creationId xmlns:a16="http://schemas.microsoft.com/office/drawing/2014/main" id="{C357A6B3-1C95-46C8-96EA-19CF15E44110}"/>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3938429" y="1367522"/>
            <a:ext cx="7267892" cy="5063807"/>
          </a:xfrm>
          <a:prstGeom prst="rect">
            <a:avLst/>
          </a:prstGeom>
          <a:noFill/>
          <a:ln>
            <a:noFill/>
          </a:ln>
        </p:spPr>
      </p:pic>
      <p:sp>
        <p:nvSpPr>
          <p:cNvPr id="5" name="Rectangle 4">
            <a:extLst>
              <a:ext uri="{FF2B5EF4-FFF2-40B4-BE49-F238E27FC236}">
                <a16:creationId xmlns:a16="http://schemas.microsoft.com/office/drawing/2014/main" id="{45574B38-CFC3-4669-98C2-F82E19404B01}"/>
              </a:ext>
            </a:extLst>
          </p:cNvPr>
          <p:cNvSpPr/>
          <p:nvPr/>
        </p:nvSpPr>
        <p:spPr>
          <a:xfrm>
            <a:off x="838200" y="1367522"/>
            <a:ext cx="2952750" cy="646331"/>
          </a:xfrm>
          <a:prstGeom prst="rect">
            <a:avLst/>
          </a:prstGeom>
        </p:spPr>
        <p:txBody>
          <a:bodyPr wrap="square">
            <a:spAutoFit/>
          </a:bodyPr>
          <a:lstStyle/>
          <a:p>
            <a:r>
              <a:rPr lang="en-GB" dirty="0">
                <a:latin typeface="Arial" panose="020B0604020202020204" pitchFamily="34" charset="0"/>
                <a:ea typeface="MS Mincho" panose="02020609040205080304" pitchFamily="49" charset="-128"/>
                <a:cs typeface="Times New Roman" panose="02020603050405020304" pitchFamily="18" charset="0"/>
              </a:rPr>
              <a:t>Basic interoperability catalogue (Levels 1 &amp; 2)</a:t>
            </a:r>
            <a:endParaRPr lang="en-CA" dirty="0"/>
          </a:p>
        </p:txBody>
      </p:sp>
      <p:sp>
        <p:nvSpPr>
          <p:cNvPr id="6" name="TextBox 5">
            <a:extLst>
              <a:ext uri="{FF2B5EF4-FFF2-40B4-BE49-F238E27FC236}">
                <a16:creationId xmlns:a16="http://schemas.microsoft.com/office/drawing/2014/main" id="{56C76684-6F67-4B4E-8C8E-8BA4C3DD9B6A}"/>
              </a:ext>
            </a:extLst>
          </p:cNvPr>
          <p:cNvSpPr txBox="1"/>
          <p:nvPr/>
        </p:nvSpPr>
        <p:spPr>
          <a:xfrm>
            <a:off x="400049" y="2277586"/>
            <a:ext cx="3305175" cy="2308324"/>
          </a:xfrm>
          <a:prstGeom prst="rect">
            <a:avLst/>
          </a:prstGeom>
          <a:noFill/>
        </p:spPr>
        <p:txBody>
          <a:bodyPr wrap="square" rtlCol="0">
            <a:spAutoFit/>
          </a:bodyPr>
          <a:lstStyle/>
          <a:p>
            <a:r>
              <a:rPr lang="en-CA" dirty="0"/>
              <a:t>Changes from Phase 2;</a:t>
            </a:r>
          </a:p>
          <a:p>
            <a:pPr marL="285750" indent="-285750">
              <a:buFont typeface="Arial" panose="020B0604020202020204" pitchFamily="34" charset="0"/>
              <a:buChar char="•"/>
            </a:pPr>
            <a:r>
              <a:rPr lang="en-CA" dirty="0"/>
              <a:t>Added association between S100_IC_PredefinedCombination and S100_IC_DisplayPlane</a:t>
            </a:r>
          </a:p>
          <a:p>
            <a:pPr marL="285750" indent="-285750">
              <a:buFont typeface="Arial" panose="020B0604020202020204" pitchFamily="34" charset="0"/>
              <a:buChar char="•"/>
            </a:pPr>
            <a:r>
              <a:rPr lang="en-CA" dirty="0"/>
              <a:t>S100_IC_DrawingInstruction class added.</a:t>
            </a:r>
          </a:p>
          <a:p>
            <a:pPr marL="285750" indent="-285750">
              <a:buFont typeface="Arial" panose="020B0604020202020204" pitchFamily="34" charset="0"/>
              <a:buChar char="•"/>
            </a:pPr>
            <a:r>
              <a:rPr lang="en-CA" dirty="0"/>
              <a:t>Identifier attribute added to all classes.</a:t>
            </a:r>
          </a:p>
        </p:txBody>
      </p:sp>
      <p:sp>
        <p:nvSpPr>
          <p:cNvPr id="7" name="Oval 6">
            <a:extLst>
              <a:ext uri="{FF2B5EF4-FFF2-40B4-BE49-F238E27FC236}">
                <a16:creationId xmlns:a16="http://schemas.microsoft.com/office/drawing/2014/main" id="{75A8A870-47D6-44A6-9BB5-370ED0C4BF6E}"/>
              </a:ext>
            </a:extLst>
          </p:cNvPr>
          <p:cNvSpPr/>
          <p:nvPr/>
        </p:nvSpPr>
        <p:spPr>
          <a:xfrm>
            <a:off x="9652000" y="3911600"/>
            <a:ext cx="1554321" cy="4508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64182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AA952-0496-4D4E-AB43-A2A63D3A56BF}"/>
              </a:ext>
            </a:extLst>
          </p:cNvPr>
          <p:cNvSpPr>
            <a:spLocks noGrp="1"/>
          </p:cNvSpPr>
          <p:nvPr>
            <p:ph type="title"/>
          </p:nvPr>
        </p:nvSpPr>
        <p:spPr/>
        <p:txBody>
          <a:bodyPr/>
          <a:lstStyle/>
          <a:p>
            <a:r>
              <a:rPr lang="en-GB" dirty="0"/>
              <a:t>Data Content and structure</a:t>
            </a:r>
            <a:endParaRPr lang="en-CA" dirty="0"/>
          </a:p>
        </p:txBody>
      </p:sp>
      <p:sp>
        <p:nvSpPr>
          <p:cNvPr id="7" name="Rectangle 6">
            <a:extLst>
              <a:ext uri="{FF2B5EF4-FFF2-40B4-BE49-F238E27FC236}">
                <a16:creationId xmlns:a16="http://schemas.microsoft.com/office/drawing/2014/main" id="{0ED2034E-C484-4F74-B8C5-B78E7CEE2C48}"/>
              </a:ext>
            </a:extLst>
          </p:cNvPr>
          <p:cNvSpPr/>
          <p:nvPr/>
        </p:nvSpPr>
        <p:spPr>
          <a:xfrm>
            <a:off x="493931" y="1900238"/>
            <a:ext cx="10716994" cy="3993401"/>
          </a:xfrm>
          <a:prstGeom prst="rect">
            <a:avLst/>
          </a:prstGeom>
        </p:spPr>
        <p:txBody>
          <a:bodyPr wrap="square">
            <a:spAutoFit/>
          </a:bodyPr>
          <a:lstStyle/>
          <a:p>
            <a:pPr>
              <a:spcBef>
                <a:spcPts val="300"/>
              </a:spcBef>
              <a:spcAft>
                <a:spcPts val="1200"/>
              </a:spcAft>
              <a:tabLst>
                <a:tab pos="342900" algn="l"/>
                <a:tab pos="444500" algn="l"/>
              </a:tabLst>
            </a:pPr>
            <a:r>
              <a:rPr lang="en-GB" sz="2400" dirty="0">
                <a:latin typeface="+mj-lt"/>
                <a:ea typeface="+mj-ea"/>
                <a:cs typeface="+mj-cs"/>
              </a:rPr>
              <a:t>Interoperability Catalogue – what is it?</a:t>
            </a:r>
            <a:br>
              <a:rPr lang="en-GB" sz="2400" dirty="0">
                <a:latin typeface="+mj-lt"/>
                <a:ea typeface="+mj-ea"/>
                <a:cs typeface="+mj-cs"/>
              </a:rPr>
            </a:br>
            <a:endParaRPr lang="en-GB" sz="2400" dirty="0">
              <a:latin typeface="+mj-lt"/>
              <a:ea typeface="+mj-ea"/>
              <a:cs typeface="+mj-cs"/>
            </a:endParaRPr>
          </a:p>
          <a:p>
            <a:pPr lvl="1">
              <a:spcBef>
                <a:spcPts val="300"/>
              </a:spcBef>
              <a:spcAft>
                <a:spcPts val="1200"/>
              </a:spcAft>
              <a:tabLst>
                <a:tab pos="342900" algn="l"/>
                <a:tab pos="444500" algn="l"/>
              </a:tabLst>
            </a:pPr>
            <a:r>
              <a:rPr lang="en-CA" sz="2400" dirty="0">
                <a:latin typeface="+mj-lt"/>
                <a:ea typeface="+mj-ea"/>
                <a:cs typeface="+mj-cs"/>
              </a:rPr>
              <a:t>The Interoperability Catalogue (IC) specifies the relative display prioritization of feature types (and instances), as defined in individual product specifications, in relation to other feature types (and instances) which may be defined in any of the data products declared to be within the scope of the Interoperability Catalogue.</a:t>
            </a:r>
          </a:p>
          <a:p>
            <a:pPr>
              <a:spcBef>
                <a:spcPts val="300"/>
              </a:spcBef>
              <a:spcAft>
                <a:spcPts val="1200"/>
              </a:spcAft>
              <a:tabLst>
                <a:tab pos="342900" algn="l"/>
                <a:tab pos="444500" algn="l"/>
              </a:tabLst>
            </a:pPr>
            <a:r>
              <a:rPr lang="en-CA" sz="2400" dirty="0">
                <a:latin typeface="+mj-lt"/>
                <a:ea typeface="+mj-ea"/>
                <a:cs typeface="+mj-cs"/>
              </a:rPr>
              <a:t>This is accomplished by the following classes; Display Plane, Feature type display information, Feature layer, Predefined combination, Drawing instruction</a:t>
            </a:r>
            <a:endParaRPr lang="en-GB" sz="2400" dirty="0">
              <a:latin typeface="+mj-lt"/>
              <a:ea typeface="+mj-ea"/>
              <a:cs typeface="+mj-cs"/>
            </a:endParaRPr>
          </a:p>
          <a:p>
            <a:pPr lvl="1">
              <a:spcBef>
                <a:spcPts val="300"/>
              </a:spcBef>
              <a:spcAft>
                <a:spcPts val="1200"/>
              </a:spcAft>
              <a:tabLst>
                <a:tab pos="342900" algn="l"/>
                <a:tab pos="444500" algn="l"/>
              </a:tabLst>
            </a:pPr>
            <a:endParaRPr lang="en-CA" sz="2400" dirty="0">
              <a:latin typeface="+mj-lt"/>
              <a:ea typeface="+mj-ea"/>
              <a:cs typeface="+mj-cs"/>
            </a:endParaRPr>
          </a:p>
        </p:txBody>
      </p:sp>
    </p:spTree>
    <p:extLst>
      <p:ext uri="{BB962C8B-B14F-4D97-AF65-F5344CB8AC3E}">
        <p14:creationId xmlns:p14="http://schemas.microsoft.com/office/powerpoint/2010/main" val="2352937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AA952-0496-4D4E-AB43-A2A63D3A56BF}"/>
              </a:ext>
            </a:extLst>
          </p:cNvPr>
          <p:cNvSpPr>
            <a:spLocks noGrp="1"/>
          </p:cNvSpPr>
          <p:nvPr>
            <p:ph type="title"/>
          </p:nvPr>
        </p:nvSpPr>
        <p:spPr/>
        <p:txBody>
          <a:bodyPr/>
          <a:lstStyle/>
          <a:p>
            <a:r>
              <a:rPr lang="en-GB" dirty="0"/>
              <a:t>Data Content and structure</a:t>
            </a:r>
            <a:endParaRPr lang="en-CA" dirty="0"/>
          </a:p>
        </p:txBody>
      </p:sp>
      <p:graphicFrame>
        <p:nvGraphicFramePr>
          <p:cNvPr id="4" name="Table 3">
            <a:extLst>
              <a:ext uri="{FF2B5EF4-FFF2-40B4-BE49-F238E27FC236}">
                <a16:creationId xmlns:a16="http://schemas.microsoft.com/office/drawing/2014/main" id="{4C8D3471-9869-4EC2-8DC2-7BF0B929A7B9}"/>
              </a:ext>
            </a:extLst>
          </p:cNvPr>
          <p:cNvGraphicFramePr>
            <a:graphicFrameLocks noGrp="1"/>
          </p:cNvGraphicFramePr>
          <p:nvPr>
            <p:extLst>
              <p:ext uri="{D42A27DB-BD31-4B8C-83A1-F6EECF244321}">
                <p14:modId xmlns:p14="http://schemas.microsoft.com/office/powerpoint/2010/main" val="3940681403"/>
              </p:ext>
            </p:extLst>
          </p:nvPr>
        </p:nvGraphicFramePr>
        <p:xfrm>
          <a:off x="838200" y="1561520"/>
          <a:ext cx="10220326" cy="5041731"/>
        </p:xfrm>
        <a:graphic>
          <a:graphicData uri="http://schemas.openxmlformats.org/drawingml/2006/table">
            <a:tbl>
              <a:tblPr firstRow="1" bandRow="1">
                <a:tableStyleId>{5C22544A-7EE6-4342-B048-85BDC9FD1C3A}</a:tableStyleId>
              </a:tblPr>
              <a:tblGrid>
                <a:gridCol w="3429001">
                  <a:extLst>
                    <a:ext uri="{9D8B030D-6E8A-4147-A177-3AD203B41FA5}">
                      <a16:colId xmlns:a16="http://schemas.microsoft.com/office/drawing/2014/main" val="458464537"/>
                    </a:ext>
                  </a:extLst>
                </a:gridCol>
                <a:gridCol w="6791325">
                  <a:extLst>
                    <a:ext uri="{9D8B030D-6E8A-4147-A177-3AD203B41FA5}">
                      <a16:colId xmlns:a16="http://schemas.microsoft.com/office/drawing/2014/main" val="1032353932"/>
                    </a:ext>
                  </a:extLst>
                </a:gridCol>
              </a:tblGrid>
              <a:tr h="744051">
                <a:tc>
                  <a:txBody>
                    <a:bodyPr/>
                    <a:lstStyle/>
                    <a:p>
                      <a:r>
                        <a:rPr lang="en-CA" dirty="0"/>
                        <a:t>Class name</a:t>
                      </a:r>
                    </a:p>
                  </a:txBody>
                  <a:tcPr/>
                </a:tc>
                <a:tc>
                  <a:txBody>
                    <a:bodyPr/>
                    <a:lstStyle/>
                    <a:p>
                      <a:r>
                        <a:rPr lang="en-CA" dirty="0"/>
                        <a:t>Class description</a:t>
                      </a:r>
                    </a:p>
                  </a:txBody>
                  <a:tcPr/>
                </a:tc>
                <a:extLst>
                  <a:ext uri="{0D108BD9-81ED-4DB2-BD59-A6C34878D82A}">
                    <a16:rowId xmlns:a16="http://schemas.microsoft.com/office/drawing/2014/main" val="88825132"/>
                  </a:ext>
                </a:extLst>
              </a:tr>
              <a:tr h="744051">
                <a:tc>
                  <a:txBody>
                    <a:bodyPr/>
                    <a:lstStyle/>
                    <a:p>
                      <a:r>
                        <a:rPr lang="en-CA" sz="1800" kern="1200" dirty="0">
                          <a:solidFill>
                            <a:schemeClr val="dk1"/>
                          </a:solidFill>
                          <a:latin typeface="+mn-lt"/>
                          <a:ea typeface="+mn-ea"/>
                          <a:cs typeface="+mn-cs"/>
                        </a:rPr>
                        <a:t>Display Plane </a:t>
                      </a:r>
                      <a:r>
                        <a:rPr lang="en-GB" sz="1800" kern="1200" dirty="0">
                          <a:solidFill>
                            <a:schemeClr val="dk1"/>
                          </a:solidFill>
                          <a:effectLst/>
                          <a:latin typeface="+mn-lt"/>
                          <a:ea typeface="+mn-ea"/>
                          <a:cs typeface="+mn-cs"/>
                        </a:rPr>
                        <a:t>(S100_IC_DisplayPlane)</a:t>
                      </a:r>
                      <a:endParaRPr lang="en-CA" dirty="0"/>
                    </a:p>
                  </a:txBody>
                  <a:tcPr/>
                </a:tc>
                <a:tc>
                  <a:txBody>
                    <a:bodyPr/>
                    <a:lstStyle/>
                    <a:p>
                      <a:r>
                        <a:rPr lang="en-CA" dirty="0"/>
                        <a:t>A display plane element acts as a container for display information for specified feature classes. The display priority for the plane as a whole is provided in the S100_IC_DisplayPlane element. All the types within an instance of S100_IC_DisplayPlane have the same display priority  (encoded in attribute </a:t>
                      </a:r>
                      <a:r>
                        <a:rPr lang="en-CA" dirty="0" err="1"/>
                        <a:t>displayPriority</a:t>
                      </a:r>
                      <a:r>
                        <a:rPr lang="en-CA" dirty="0"/>
                        <a:t>) </a:t>
                      </a:r>
                      <a:r>
                        <a:rPr lang="en-CA" b="1" u="sng" dirty="0"/>
                        <a:t>relative</a:t>
                      </a:r>
                      <a:r>
                        <a:rPr lang="en-CA" dirty="0"/>
                        <a:t> to feature types in another instance of S100_IC_DisplayPlane.</a:t>
                      </a:r>
                    </a:p>
                  </a:txBody>
                  <a:tcPr/>
                </a:tc>
                <a:extLst>
                  <a:ext uri="{0D108BD9-81ED-4DB2-BD59-A6C34878D82A}">
                    <a16:rowId xmlns:a16="http://schemas.microsoft.com/office/drawing/2014/main" val="357339851"/>
                  </a:ext>
                </a:extLst>
              </a:tr>
              <a:tr h="12842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200" dirty="0">
                          <a:solidFill>
                            <a:schemeClr val="dk1"/>
                          </a:solidFill>
                          <a:latin typeface="+mn-lt"/>
                          <a:ea typeface="+mn-ea"/>
                          <a:cs typeface="+mn-cs"/>
                        </a:rPr>
                        <a:t>Feature type display information </a:t>
                      </a:r>
                      <a:r>
                        <a:rPr lang="en-GB" sz="1800" kern="1200" dirty="0">
                          <a:solidFill>
                            <a:schemeClr val="dk1"/>
                          </a:solidFill>
                          <a:effectLst/>
                          <a:latin typeface="+mn-lt"/>
                          <a:ea typeface="+mn-ea"/>
                          <a:cs typeface="+mn-cs"/>
                        </a:rPr>
                        <a:t>(S100_IC_Feature)</a:t>
                      </a:r>
                      <a:endParaRPr lang="en-GB" sz="1800" kern="1200" dirty="0">
                        <a:solidFill>
                          <a:schemeClr val="dk1"/>
                        </a:solidFill>
                        <a:latin typeface="+mn-lt"/>
                        <a:ea typeface="+mn-ea"/>
                        <a:cs typeface="+mn-cs"/>
                      </a:endParaRPr>
                    </a:p>
                    <a:p>
                      <a:endParaRPr lang="en-CA" dirty="0"/>
                    </a:p>
                  </a:txBody>
                  <a:tcPr/>
                </a:tc>
                <a:tc>
                  <a:txBody>
                    <a:bodyPr/>
                    <a:lstStyle/>
                    <a:p>
                      <a:r>
                        <a:rPr lang="en-CA" dirty="0"/>
                        <a:t>The S100_IC_Feature element describes the display parameters for all features of a specific feature type in a specific product. The S100_IC_Feature element determines the order of drawing the feature type identified by its </a:t>
                      </a:r>
                      <a:r>
                        <a:rPr lang="en-CA" dirty="0" err="1"/>
                        <a:t>featureCode</a:t>
                      </a:r>
                      <a:r>
                        <a:rPr lang="en-CA" dirty="0"/>
                        <a:t> attribute relative to other feature types in the same display plane. It also specified the viewing group to which the feature is assigned. </a:t>
                      </a:r>
                      <a:r>
                        <a:rPr lang="en-CA" u="sng" dirty="0"/>
                        <a:t>Optionally</a:t>
                      </a:r>
                      <a:r>
                        <a:rPr lang="en-CA" dirty="0"/>
                        <a:t> can be restricted to a subset of instances of the feature type by additional attributes that specify the type of spatial primitive and indicate specific values of thematic attributes.</a:t>
                      </a:r>
                    </a:p>
                  </a:txBody>
                  <a:tcPr/>
                </a:tc>
                <a:extLst>
                  <a:ext uri="{0D108BD9-81ED-4DB2-BD59-A6C34878D82A}">
                    <a16:rowId xmlns:a16="http://schemas.microsoft.com/office/drawing/2014/main" val="1615312024"/>
                  </a:ext>
                </a:extLst>
              </a:tr>
            </a:tbl>
          </a:graphicData>
        </a:graphic>
      </p:graphicFrame>
    </p:spTree>
    <p:extLst>
      <p:ext uri="{BB962C8B-B14F-4D97-AF65-F5344CB8AC3E}">
        <p14:creationId xmlns:p14="http://schemas.microsoft.com/office/powerpoint/2010/main" val="4097582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AA952-0496-4D4E-AB43-A2A63D3A56BF}"/>
              </a:ext>
            </a:extLst>
          </p:cNvPr>
          <p:cNvSpPr>
            <a:spLocks noGrp="1"/>
          </p:cNvSpPr>
          <p:nvPr>
            <p:ph type="title"/>
          </p:nvPr>
        </p:nvSpPr>
        <p:spPr/>
        <p:txBody>
          <a:bodyPr/>
          <a:lstStyle/>
          <a:p>
            <a:r>
              <a:rPr lang="en-GB" dirty="0"/>
              <a:t>Data Content and structure</a:t>
            </a:r>
            <a:endParaRPr lang="en-CA" dirty="0"/>
          </a:p>
        </p:txBody>
      </p:sp>
      <p:graphicFrame>
        <p:nvGraphicFramePr>
          <p:cNvPr id="4" name="Table 3">
            <a:extLst>
              <a:ext uri="{FF2B5EF4-FFF2-40B4-BE49-F238E27FC236}">
                <a16:creationId xmlns:a16="http://schemas.microsoft.com/office/drawing/2014/main" id="{4E2A1BE6-40CB-4DD0-941E-13386C2DDC2F}"/>
              </a:ext>
            </a:extLst>
          </p:cNvPr>
          <p:cNvGraphicFramePr>
            <a:graphicFrameLocks noGrp="1"/>
          </p:cNvGraphicFramePr>
          <p:nvPr>
            <p:extLst>
              <p:ext uri="{D42A27DB-BD31-4B8C-83A1-F6EECF244321}">
                <p14:modId xmlns:p14="http://schemas.microsoft.com/office/powerpoint/2010/main" val="2116927435"/>
              </p:ext>
            </p:extLst>
          </p:nvPr>
        </p:nvGraphicFramePr>
        <p:xfrm>
          <a:off x="838200" y="1561520"/>
          <a:ext cx="10220326" cy="3670131"/>
        </p:xfrm>
        <a:graphic>
          <a:graphicData uri="http://schemas.openxmlformats.org/drawingml/2006/table">
            <a:tbl>
              <a:tblPr firstRow="1" bandRow="1">
                <a:tableStyleId>{5C22544A-7EE6-4342-B048-85BDC9FD1C3A}</a:tableStyleId>
              </a:tblPr>
              <a:tblGrid>
                <a:gridCol w="3467100">
                  <a:extLst>
                    <a:ext uri="{9D8B030D-6E8A-4147-A177-3AD203B41FA5}">
                      <a16:colId xmlns:a16="http://schemas.microsoft.com/office/drawing/2014/main" val="458464537"/>
                    </a:ext>
                  </a:extLst>
                </a:gridCol>
                <a:gridCol w="6753226">
                  <a:extLst>
                    <a:ext uri="{9D8B030D-6E8A-4147-A177-3AD203B41FA5}">
                      <a16:colId xmlns:a16="http://schemas.microsoft.com/office/drawing/2014/main" val="1032353932"/>
                    </a:ext>
                  </a:extLst>
                </a:gridCol>
              </a:tblGrid>
              <a:tr h="744051">
                <a:tc>
                  <a:txBody>
                    <a:bodyPr/>
                    <a:lstStyle/>
                    <a:p>
                      <a:r>
                        <a:rPr lang="en-CA" dirty="0"/>
                        <a:t>Class name</a:t>
                      </a:r>
                    </a:p>
                  </a:txBody>
                  <a:tcPr/>
                </a:tc>
                <a:tc>
                  <a:txBody>
                    <a:bodyPr/>
                    <a:lstStyle/>
                    <a:p>
                      <a:r>
                        <a:rPr lang="en-CA" dirty="0"/>
                        <a:t>Class description</a:t>
                      </a:r>
                    </a:p>
                  </a:txBody>
                  <a:tcPr/>
                </a:tc>
                <a:extLst>
                  <a:ext uri="{0D108BD9-81ED-4DB2-BD59-A6C34878D82A}">
                    <a16:rowId xmlns:a16="http://schemas.microsoft.com/office/drawing/2014/main" val="88825132"/>
                  </a:ext>
                </a:extLst>
              </a:tr>
              <a:tr h="744051">
                <a:tc>
                  <a:txBody>
                    <a:bodyPr/>
                    <a:lstStyle/>
                    <a:p>
                      <a:r>
                        <a:rPr lang="en-CA" sz="1800" kern="1200" dirty="0">
                          <a:solidFill>
                            <a:schemeClr val="dk1"/>
                          </a:solidFill>
                          <a:latin typeface="+mn-lt"/>
                          <a:ea typeface="+mn-ea"/>
                          <a:cs typeface="+mn-cs"/>
                        </a:rPr>
                        <a:t>Feature layer </a:t>
                      </a:r>
                      <a:r>
                        <a:rPr lang="en-GB" sz="1800" kern="1200" dirty="0">
                          <a:solidFill>
                            <a:schemeClr val="dk1"/>
                          </a:solidFill>
                          <a:effectLst/>
                          <a:latin typeface="+mn-lt"/>
                          <a:ea typeface="+mn-ea"/>
                          <a:cs typeface="+mn-cs"/>
                        </a:rPr>
                        <a:t>(S100_IC_SuppressedFeatureLayer)</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Each instance of this element identifies a feature type in a specific data product that will be supressed within a Predefined combination, </a:t>
                      </a:r>
                      <a:r>
                        <a:rPr lang="en-CA" sz="1800" kern="1200" dirty="0">
                          <a:solidFill>
                            <a:schemeClr val="dk1"/>
                          </a:solidFill>
                          <a:latin typeface="+mn-lt"/>
                          <a:ea typeface="+mn-ea"/>
                          <a:cs typeface="+mn-cs"/>
                        </a:rPr>
                        <a:t>Feature type display information or Drawing instruction</a:t>
                      </a:r>
                      <a:r>
                        <a:rPr lang="en-GB" sz="1800" kern="1200" dirty="0">
                          <a:solidFill>
                            <a:schemeClr val="dk1"/>
                          </a:solidFill>
                          <a:latin typeface="+mn-lt"/>
                          <a:ea typeface="+mn-ea"/>
                          <a:cs typeface="+mn-cs"/>
                        </a:rPr>
                        <a:t>.</a:t>
                      </a:r>
                      <a:endParaRPr lang="en-CA" sz="1800" kern="1200" dirty="0">
                        <a:solidFill>
                          <a:schemeClr val="dk1"/>
                        </a:solidFill>
                        <a:latin typeface="+mn-lt"/>
                        <a:ea typeface="+mn-ea"/>
                        <a:cs typeface="+mn-cs"/>
                      </a:endParaRPr>
                    </a:p>
                  </a:txBody>
                  <a:tcPr/>
                </a:tc>
                <a:extLst>
                  <a:ext uri="{0D108BD9-81ED-4DB2-BD59-A6C34878D82A}">
                    <a16:rowId xmlns:a16="http://schemas.microsoft.com/office/drawing/2014/main" val="357339851"/>
                  </a:ext>
                </a:extLst>
              </a:tr>
              <a:tr h="1284252">
                <a:tc>
                  <a:txBody>
                    <a:bodyPr/>
                    <a:lstStyle/>
                    <a:p>
                      <a:pPr>
                        <a:spcBef>
                          <a:spcPts val="300"/>
                        </a:spcBef>
                        <a:spcAft>
                          <a:spcPts val="1200"/>
                        </a:spcAft>
                        <a:tabLst>
                          <a:tab pos="342900" algn="l"/>
                          <a:tab pos="444500" algn="l"/>
                        </a:tabLst>
                      </a:pPr>
                      <a:r>
                        <a:rPr lang="en-CA" sz="1800" kern="1200" dirty="0">
                          <a:solidFill>
                            <a:schemeClr val="dk1"/>
                          </a:solidFill>
                          <a:latin typeface="+mn-lt"/>
                          <a:ea typeface="+mn-ea"/>
                          <a:cs typeface="+mn-cs"/>
                        </a:rPr>
                        <a:t>Predefined combination </a:t>
                      </a:r>
                      <a:r>
                        <a:rPr lang="en-GB" sz="1800" kern="1200" dirty="0">
                          <a:solidFill>
                            <a:schemeClr val="dk1"/>
                          </a:solidFill>
                          <a:effectLst/>
                          <a:latin typeface="+mn-lt"/>
                          <a:ea typeface="+mn-ea"/>
                          <a:cs typeface="+mn-cs"/>
                        </a:rPr>
                        <a:t>(S100_IC_PredefinedCombination)</a:t>
                      </a:r>
                      <a:endParaRPr lang="en-GB" sz="1800" kern="1200" dirty="0">
                        <a:solidFill>
                          <a:schemeClr val="dk1"/>
                        </a:solidFill>
                        <a:latin typeface="+mn-lt"/>
                        <a:ea typeface="+mn-ea"/>
                        <a:cs typeface="+mn-cs"/>
                      </a:endParaRPr>
                    </a:p>
                    <a:p>
                      <a:endParaRPr lang="en-CA" dirty="0"/>
                    </a:p>
                  </a:txBody>
                  <a:tcPr/>
                </a:tc>
                <a:tc>
                  <a:txBody>
                    <a:bodyPr/>
                    <a:lstStyle/>
                    <a:p>
                      <a:r>
                        <a:rPr lang="en-CA" dirty="0"/>
                        <a:t>A predefined combination element defines a collection of data products for which a common set of interoperability operations have been defined in the Interoperability Catalogue. Instances of predefined combinations are also characterized by interoperability level, which allows the encoding of different sets of operations depending on how tightly integrated the products are to be on the resultant display.</a:t>
                      </a:r>
                    </a:p>
                  </a:txBody>
                  <a:tcPr/>
                </a:tc>
                <a:extLst>
                  <a:ext uri="{0D108BD9-81ED-4DB2-BD59-A6C34878D82A}">
                    <a16:rowId xmlns:a16="http://schemas.microsoft.com/office/drawing/2014/main" val="1615312024"/>
                  </a:ext>
                </a:extLst>
              </a:tr>
            </a:tbl>
          </a:graphicData>
        </a:graphic>
      </p:graphicFrame>
    </p:spTree>
    <p:extLst>
      <p:ext uri="{BB962C8B-B14F-4D97-AF65-F5344CB8AC3E}">
        <p14:creationId xmlns:p14="http://schemas.microsoft.com/office/powerpoint/2010/main" val="1028812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AA952-0496-4D4E-AB43-A2A63D3A56BF}"/>
              </a:ext>
            </a:extLst>
          </p:cNvPr>
          <p:cNvSpPr>
            <a:spLocks noGrp="1"/>
          </p:cNvSpPr>
          <p:nvPr>
            <p:ph type="title"/>
          </p:nvPr>
        </p:nvSpPr>
        <p:spPr/>
        <p:txBody>
          <a:bodyPr/>
          <a:lstStyle/>
          <a:p>
            <a:r>
              <a:rPr lang="en-GB" dirty="0"/>
              <a:t>Data Content and structure</a:t>
            </a:r>
            <a:endParaRPr lang="en-CA" dirty="0"/>
          </a:p>
        </p:txBody>
      </p:sp>
      <p:graphicFrame>
        <p:nvGraphicFramePr>
          <p:cNvPr id="4" name="Table 3">
            <a:extLst>
              <a:ext uri="{FF2B5EF4-FFF2-40B4-BE49-F238E27FC236}">
                <a16:creationId xmlns:a16="http://schemas.microsoft.com/office/drawing/2014/main" id="{47F3240C-BC12-499A-9644-6F4BED8E9B5F}"/>
              </a:ext>
            </a:extLst>
          </p:cNvPr>
          <p:cNvGraphicFramePr>
            <a:graphicFrameLocks noGrp="1"/>
          </p:cNvGraphicFramePr>
          <p:nvPr>
            <p:extLst>
              <p:ext uri="{D42A27DB-BD31-4B8C-83A1-F6EECF244321}">
                <p14:modId xmlns:p14="http://schemas.microsoft.com/office/powerpoint/2010/main" val="2995504418"/>
              </p:ext>
            </p:extLst>
          </p:nvPr>
        </p:nvGraphicFramePr>
        <p:xfrm>
          <a:off x="838200" y="1561520"/>
          <a:ext cx="10220326" cy="3304371"/>
        </p:xfrm>
        <a:graphic>
          <a:graphicData uri="http://schemas.openxmlformats.org/drawingml/2006/table">
            <a:tbl>
              <a:tblPr firstRow="1" bandRow="1">
                <a:tableStyleId>{5C22544A-7EE6-4342-B048-85BDC9FD1C3A}</a:tableStyleId>
              </a:tblPr>
              <a:tblGrid>
                <a:gridCol w="3429001">
                  <a:extLst>
                    <a:ext uri="{9D8B030D-6E8A-4147-A177-3AD203B41FA5}">
                      <a16:colId xmlns:a16="http://schemas.microsoft.com/office/drawing/2014/main" val="458464537"/>
                    </a:ext>
                  </a:extLst>
                </a:gridCol>
                <a:gridCol w="6791325">
                  <a:extLst>
                    <a:ext uri="{9D8B030D-6E8A-4147-A177-3AD203B41FA5}">
                      <a16:colId xmlns:a16="http://schemas.microsoft.com/office/drawing/2014/main" val="1032353932"/>
                    </a:ext>
                  </a:extLst>
                </a:gridCol>
              </a:tblGrid>
              <a:tr h="744051">
                <a:tc>
                  <a:txBody>
                    <a:bodyPr/>
                    <a:lstStyle/>
                    <a:p>
                      <a:r>
                        <a:rPr lang="en-CA" dirty="0"/>
                        <a:t>Class name</a:t>
                      </a:r>
                    </a:p>
                  </a:txBody>
                  <a:tcPr/>
                </a:tc>
                <a:tc>
                  <a:txBody>
                    <a:bodyPr/>
                    <a:lstStyle/>
                    <a:p>
                      <a:r>
                        <a:rPr lang="en-CA" dirty="0"/>
                        <a:t>Class description</a:t>
                      </a:r>
                    </a:p>
                  </a:txBody>
                  <a:tcPr/>
                </a:tc>
                <a:extLst>
                  <a:ext uri="{0D108BD9-81ED-4DB2-BD59-A6C34878D82A}">
                    <a16:rowId xmlns:a16="http://schemas.microsoft.com/office/drawing/2014/main" val="88825132"/>
                  </a:ext>
                </a:extLst>
              </a:tr>
              <a:tr h="744051">
                <a:tc>
                  <a:txBody>
                    <a:bodyPr/>
                    <a:lstStyle/>
                    <a:p>
                      <a:pPr>
                        <a:spcBef>
                          <a:spcPts val="300"/>
                        </a:spcBef>
                        <a:spcAft>
                          <a:spcPts val="1200"/>
                        </a:spcAft>
                        <a:tabLst>
                          <a:tab pos="342900" algn="l"/>
                          <a:tab pos="444500" algn="l"/>
                        </a:tabLst>
                      </a:pPr>
                      <a:r>
                        <a:rPr lang="en-CA" sz="1800" kern="1200" dirty="0">
                          <a:solidFill>
                            <a:schemeClr val="dk1"/>
                          </a:solidFill>
                          <a:latin typeface="+mn-lt"/>
                          <a:ea typeface="+mn-ea"/>
                          <a:cs typeface="+mn-cs"/>
                        </a:rPr>
                        <a:t>Drawing instruction (S100_IC_DrawingInstruction)</a:t>
                      </a:r>
                      <a:endParaRPr lang="en-GB" sz="1800" kern="1200" dirty="0">
                        <a:solidFill>
                          <a:schemeClr val="dk1"/>
                        </a:solidFill>
                        <a:latin typeface="+mn-lt"/>
                        <a:ea typeface="+mn-ea"/>
                        <a:cs typeface="+mn-cs"/>
                      </a:endParaRPr>
                    </a:p>
                  </a:txBody>
                  <a:tcPr/>
                </a:tc>
                <a:tc>
                  <a:txBody>
                    <a:bodyPr/>
                    <a:lstStyle/>
                    <a:p>
                      <a:r>
                        <a:rPr lang="en-GB" sz="1800" kern="1200" dirty="0">
                          <a:solidFill>
                            <a:schemeClr val="dk1"/>
                          </a:solidFill>
                          <a:effectLst/>
                          <a:latin typeface="+mn-lt"/>
                          <a:ea typeface="+mn-ea"/>
                          <a:cs typeface="+mn-cs"/>
                        </a:rPr>
                        <a:t>Drawing instructions in the Interoperability Catalogue specify the display order used by the rendering engine in producing the portrayal output of a given feature type/geometric primitive type/attribute value combination. It determines the order of drawing the feature type identified by its </a:t>
                      </a:r>
                      <a:r>
                        <a:rPr lang="en-GB" sz="1800" b="1" kern="1200" dirty="0" err="1">
                          <a:solidFill>
                            <a:schemeClr val="dk1"/>
                          </a:solidFill>
                          <a:effectLst/>
                          <a:latin typeface="+mn-lt"/>
                          <a:ea typeface="+mn-ea"/>
                          <a:cs typeface="+mn-cs"/>
                        </a:rPr>
                        <a:t>featureCode</a:t>
                      </a:r>
                      <a:r>
                        <a:rPr lang="en-GB" sz="1800" kern="1200" dirty="0">
                          <a:solidFill>
                            <a:schemeClr val="dk1"/>
                          </a:solidFill>
                          <a:effectLst/>
                          <a:latin typeface="+mn-lt"/>
                          <a:ea typeface="+mn-ea"/>
                          <a:cs typeface="+mn-cs"/>
                        </a:rPr>
                        <a:t> attribute </a:t>
                      </a:r>
                      <a:r>
                        <a:rPr lang="en-GB" sz="1800" u="sng" kern="1200" dirty="0">
                          <a:solidFill>
                            <a:schemeClr val="dk1"/>
                          </a:solidFill>
                          <a:effectLst/>
                          <a:latin typeface="+mn-lt"/>
                          <a:ea typeface="+mn-ea"/>
                          <a:cs typeface="+mn-cs"/>
                        </a:rPr>
                        <a:t>relative</a:t>
                      </a:r>
                      <a:r>
                        <a:rPr lang="en-GB" sz="1800" kern="1200" dirty="0">
                          <a:solidFill>
                            <a:schemeClr val="dk1"/>
                          </a:solidFill>
                          <a:effectLst/>
                          <a:latin typeface="+mn-lt"/>
                          <a:ea typeface="+mn-ea"/>
                          <a:cs typeface="+mn-cs"/>
                        </a:rPr>
                        <a:t> to other feature types in the same display plane. The applicability of feature types can be further restricted by the type of spatial primitive and values of thematic attribute, using </a:t>
                      </a:r>
                      <a:r>
                        <a:rPr lang="en-GB" sz="1800" b="1" kern="1200" dirty="0" err="1">
                          <a:solidFill>
                            <a:schemeClr val="dk1"/>
                          </a:solidFill>
                          <a:effectLst/>
                          <a:latin typeface="+mn-lt"/>
                          <a:ea typeface="+mn-ea"/>
                          <a:cs typeface="+mn-cs"/>
                        </a:rPr>
                        <a:t>geometryType</a:t>
                      </a:r>
                      <a:r>
                        <a:rPr lang="en-GB" sz="1800" kern="1200" dirty="0">
                          <a:solidFill>
                            <a:schemeClr val="dk1"/>
                          </a:solidFill>
                          <a:effectLst/>
                          <a:latin typeface="+mn-lt"/>
                          <a:ea typeface="+mn-ea"/>
                          <a:cs typeface="+mn-cs"/>
                        </a:rPr>
                        <a:t> and </a:t>
                      </a:r>
                      <a:r>
                        <a:rPr lang="en-GB" sz="1800" b="1" kern="1200" dirty="0" err="1">
                          <a:solidFill>
                            <a:schemeClr val="dk1"/>
                          </a:solidFill>
                          <a:effectLst/>
                          <a:latin typeface="+mn-lt"/>
                          <a:ea typeface="+mn-ea"/>
                          <a:cs typeface="+mn-cs"/>
                        </a:rPr>
                        <a:t>attributeCombination</a:t>
                      </a:r>
                      <a:r>
                        <a:rPr lang="en-GB" sz="1800" kern="1200" dirty="0">
                          <a:solidFill>
                            <a:schemeClr val="dk1"/>
                          </a:solidFill>
                          <a:effectLst/>
                          <a:latin typeface="+mn-lt"/>
                          <a:ea typeface="+mn-ea"/>
                          <a:cs typeface="+mn-cs"/>
                        </a:rPr>
                        <a:t> attributes. </a:t>
                      </a:r>
                      <a:endParaRPr lang="en-CA" sz="1800" kern="1200" dirty="0">
                        <a:solidFill>
                          <a:schemeClr val="dk1"/>
                        </a:solidFill>
                        <a:effectLst/>
                        <a:latin typeface="+mn-lt"/>
                        <a:ea typeface="+mn-ea"/>
                        <a:cs typeface="+mn-cs"/>
                      </a:endParaRPr>
                    </a:p>
                  </a:txBody>
                  <a:tcPr/>
                </a:tc>
                <a:extLst>
                  <a:ext uri="{0D108BD9-81ED-4DB2-BD59-A6C34878D82A}">
                    <a16:rowId xmlns:a16="http://schemas.microsoft.com/office/drawing/2014/main" val="357339851"/>
                  </a:ext>
                </a:extLst>
              </a:tr>
            </a:tbl>
          </a:graphicData>
        </a:graphic>
      </p:graphicFrame>
      <p:sp>
        <p:nvSpPr>
          <p:cNvPr id="3" name="Rectangle 2">
            <a:extLst>
              <a:ext uri="{FF2B5EF4-FFF2-40B4-BE49-F238E27FC236}">
                <a16:creationId xmlns:a16="http://schemas.microsoft.com/office/drawing/2014/main" id="{B455BF25-D9A1-46B1-B1AA-E7D76960B78B}"/>
              </a:ext>
            </a:extLst>
          </p:cNvPr>
          <p:cNvSpPr/>
          <p:nvPr/>
        </p:nvSpPr>
        <p:spPr>
          <a:xfrm>
            <a:off x="838200" y="5156538"/>
            <a:ext cx="10220326" cy="1200329"/>
          </a:xfrm>
          <a:prstGeom prst="rect">
            <a:avLst/>
          </a:prstGeom>
        </p:spPr>
        <p:txBody>
          <a:bodyPr wrap="square">
            <a:spAutoFit/>
          </a:bodyPr>
          <a:lstStyle/>
          <a:p>
            <a:r>
              <a:rPr lang="en-CA" dirty="0"/>
              <a:t>The operation of S100_IC_Feature and S100_IC_DrawingInstruction elements in interoperability catalogues is essentially the same as far as assignment of drawing order, priority, and display planes is concerned. They differ in that S100_IC_DrawingInstruction provides an optional attribute to substitute the symbolization elements of the drawing instruction.</a:t>
            </a:r>
          </a:p>
        </p:txBody>
      </p:sp>
    </p:spTree>
    <p:extLst>
      <p:ext uri="{BB962C8B-B14F-4D97-AF65-F5344CB8AC3E}">
        <p14:creationId xmlns:p14="http://schemas.microsoft.com/office/powerpoint/2010/main" val="828322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AA952-0496-4D4E-AB43-A2A63D3A56BF}"/>
              </a:ext>
            </a:extLst>
          </p:cNvPr>
          <p:cNvSpPr>
            <a:spLocks noGrp="1"/>
          </p:cNvSpPr>
          <p:nvPr>
            <p:ph type="title"/>
          </p:nvPr>
        </p:nvSpPr>
        <p:spPr/>
        <p:txBody>
          <a:bodyPr/>
          <a:lstStyle/>
          <a:p>
            <a:r>
              <a:rPr lang="en-GB" dirty="0"/>
              <a:t>Data Content and structure</a:t>
            </a:r>
            <a:endParaRPr lang="en-CA" dirty="0"/>
          </a:p>
        </p:txBody>
      </p:sp>
      <p:pic>
        <p:nvPicPr>
          <p:cNvPr id="5" name="Picture 4">
            <a:extLst>
              <a:ext uri="{FF2B5EF4-FFF2-40B4-BE49-F238E27FC236}">
                <a16:creationId xmlns:a16="http://schemas.microsoft.com/office/drawing/2014/main" id="{78FFABBF-BD11-46BB-9FBD-25E29A05072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676775" y="1310322"/>
            <a:ext cx="7167245" cy="5004753"/>
          </a:xfrm>
          <a:prstGeom prst="rect">
            <a:avLst/>
          </a:prstGeom>
        </p:spPr>
      </p:pic>
      <p:sp>
        <p:nvSpPr>
          <p:cNvPr id="6" name="Rectangle 5">
            <a:extLst>
              <a:ext uri="{FF2B5EF4-FFF2-40B4-BE49-F238E27FC236}">
                <a16:creationId xmlns:a16="http://schemas.microsoft.com/office/drawing/2014/main" id="{B6703E73-E02E-41D4-A963-83C09E573415}"/>
              </a:ext>
            </a:extLst>
          </p:cNvPr>
          <p:cNvSpPr/>
          <p:nvPr/>
        </p:nvSpPr>
        <p:spPr>
          <a:xfrm>
            <a:off x="838200" y="1515590"/>
            <a:ext cx="3838575" cy="646331"/>
          </a:xfrm>
          <a:prstGeom prst="rect">
            <a:avLst/>
          </a:prstGeom>
        </p:spPr>
        <p:txBody>
          <a:bodyPr wrap="square">
            <a:spAutoFit/>
          </a:bodyPr>
          <a:lstStyle/>
          <a:p>
            <a:r>
              <a:rPr lang="en-GB" dirty="0">
                <a:latin typeface="Arial" panose="020B0604020202020204" pitchFamily="34" charset="0"/>
                <a:ea typeface="MS Mincho" panose="02020609040205080304" pitchFamily="49" charset="-128"/>
                <a:cs typeface="Times New Roman" panose="02020603050405020304" pitchFamily="18" charset="0"/>
              </a:rPr>
              <a:t>Illustrative example of the operation of a creation/replacement rule</a:t>
            </a:r>
            <a:endParaRPr lang="en-CA" dirty="0"/>
          </a:p>
        </p:txBody>
      </p:sp>
    </p:spTree>
    <p:extLst>
      <p:ext uri="{BB962C8B-B14F-4D97-AF65-F5344CB8AC3E}">
        <p14:creationId xmlns:p14="http://schemas.microsoft.com/office/powerpoint/2010/main" val="2704822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AA952-0496-4D4E-AB43-A2A63D3A56BF}"/>
              </a:ext>
            </a:extLst>
          </p:cNvPr>
          <p:cNvSpPr>
            <a:spLocks noGrp="1"/>
          </p:cNvSpPr>
          <p:nvPr>
            <p:ph type="title"/>
          </p:nvPr>
        </p:nvSpPr>
        <p:spPr/>
        <p:txBody>
          <a:bodyPr/>
          <a:lstStyle/>
          <a:p>
            <a:r>
              <a:rPr lang="en-GB" dirty="0"/>
              <a:t>Data Content and structure</a:t>
            </a:r>
            <a:endParaRPr lang="en-CA" dirty="0"/>
          </a:p>
        </p:txBody>
      </p:sp>
      <p:pic>
        <p:nvPicPr>
          <p:cNvPr id="7" name="Picture 6">
            <a:extLst>
              <a:ext uri="{FF2B5EF4-FFF2-40B4-BE49-F238E27FC236}">
                <a16:creationId xmlns:a16="http://schemas.microsoft.com/office/drawing/2014/main" id="{C4B522D0-3031-4497-9E07-27B133A84D8C}"/>
              </a:ext>
            </a:extLst>
          </p:cNvPr>
          <p:cNvPicPr/>
          <p:nvPr/>
        </p:nvPicPr>
        <p:blipFill>
          <a:blip r:embed="rId3">
            <a:extLst>
              <a:ext uri="{28A0092B-C50C-407E-A947-70E740481C1C}">
                <a14:useLocalDpi xmlns:a14="http://schemas.microsoft.com/office/drawing/2010/main" val="0"/>
              </a:ext>
            </a:extLst>
          </a:blip>
          <a:stretch>
            <a:fillRect/>
          </a:stretch>
        </p:blipFill>
        <p:spPr>
          <a:xfrm>
            <a:off x="3370783" y="1402343"/>
            <a:ext cx="8213090" cy="5084445"/>
          </a:xfrm>
          <a:prstGeom prst="rect">
            <a:avLst/>
          </a:prstGeom>
        </p:spPr>
      </p:pic>
      <p:sp>
        <p:nvSpPr>
          <p:cNvPr id="3" name="Rectangle 2">
            <a:extLst>
              <a:ext uri="{FF2B5EF4-FFF2-40B4-BE49-F238E27FC236}">
                <a16:creationId xmlns:a16="http://schemas.microsoft.com/office/drawing/2014/main" id="{C48A6D51-48D5-43D0-9E29-63663D1ECEF3}"/>
              </a:ext>
            </a:extLst>
          </p:cNvPr>
          <p:cNvSpPr/>
          <p:nvPr/>
        </p:nvSpPr>
        <p:spPr>
          <a:xfrm>
            <a:off x="838200" y="1775457"/>
            <a:ext cx="2471622" cy="923330"/>
          </a:xfrm>
          <a:prstGeom prst="rect">
            <a:avLst/>
          </a:prstGeom>
        </p:spPr>
        <p:txBody>
          <a:bodyPr wrap="square">
            <a:spAutoFit/>
          </a:bodyPr>
          <a:lstStyle/>
          <a:p>
            <a:r>
              <a:rPr lang="en-CA" dirty="0"/>
              <a:t>Application schema for full interoperability catalogue</a:t>
            </a:r>
          </a:p>
        </p:txBody>
      </p:sp>
    </p:spTree>
    <p:extLst>
      <p:ext uri="{BB962C8B-B14F-4D97-AF65-F5344CB8AC3E}">
        <p14:creationId xmlns:p14="http://schemas.microsoft.com/office/powerpoint/2010/main" val="4284877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A767C-31CF-49C3-A87E-D24C0F699758}"/>
              </a:ext>
            </a:extLst>
          </p:cNvPr>
          <p:cNvSpPr>
            <a:spLocks noGrp="1"/>
          </p:cNvSpPr>
          <p:nvPr>
            <p:ph type="title"/>
          </p:nvPr>
        </p:nvSpPr>
        <p:spPr/>
        <p:txBody>
          <a:bodyPr/>
          <a:lstStyle/>
          <a:p>
            <a:r>
              <a:rPr lang="en-CA" dirty="0"/>
              <a:t>Background - S-100 Product Interoperability Analysis </a:t>
            </a:r>
          </a:p>
        </p:txBody>
      </p:sp>
      <p:sp>
        <p:nvSpPr>
          <p:cNvPr id="3" name="Content Placeholder 2">
            <a:extLst>
              <a:ext uri="{FF2B5EF4-FFF2-40B4-BE49-F238E27FC236}">
                <a16:creationId xmlns:a16="http://schemas.microsoft.com/office/drawing/2014/main" id="{40293178-58FA-42C8-9514-09FB5DF0F547}"/>
              </a:ext>
            </a:extLst>
          </p:cNvPr>
          <p:cNvSpPr>
            <a:spLocks noGrp="1"/>
          </p:cNvSpPr>
          <p:nvPr>
            <p:ph idx="1"/>
          </p:nvPr>
        </p:nvSpPr>
        <p:spPr/>
        <p:txBody>
          <a:bodyPr>
            <a:normAutofit/>
          </a:bodyPr>
          <a:lstStyle/>
          <a:p>
            <a:r>
              <a:rPr lang="en-CA" dirty="0"/>
              <a:t>Built on input from hydrographic offices and ECDIS OEMs, which resulted in list of approximately 70 requirements.</a:t>
            </a:r>
          </a:p>
          <a:p>
            <a:r>
              <a:rPr lang="en-CA" dirty="0"/>
              <a:t>Provided an overview of issues arising when different S-100 data products are in simultaneous use on the same screen (ECDIS).</a:t>
            </a:r>
          </a:p>
          <a:p>
            <a:r>
              <a:rPr lang="en-CA" dirty="0"/>
              <a:t>Aim was to define the different aspects of interoperation of S-100 based products, and thereby provided a basis for designing a solution.</a:t>
            </a:r>
          </a:p>
          <a:p>
            <a:r>
              <a:rPr lang="en-CA" dirty="0"/>
              <a:t>Included example usage scenarios for the combined use of data products that were utilized to validate the architecture of the Interoperability Catalogue data model.</a:t>
            </a:r>
          </a:p>
        </p:txBody>
      </p:sp>
    </p:spTree>
    <p:extLst>
      <p:ext uri="{BB962C8B-B14F-4D97-AF65-F5344CB8AC3E}">
        <p14:creationId xmlns:p14="http://schemas.microsoft.com/office/powerpoint/2010/main" val="2099183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C21A-18AC-448F-8D5C-D6566EFA45A2}"/>
              </a:ext>
            </a:extLst>
          </p:cNvPr>
          <p:cNvSpPr>
            <a:spLocks noGrp="1"/>
          </p:cNvSpPr>
          <p:nvPr>
            <p:ph type="title"/>
          </p:nvPr>
        </p:nvSpPr>
        <p:spPr/>
        <p:txBody>
          <a:bodyPr/>
          <a:lstStyle/>
          <a:p>
            <a:r>
              <a:rPr lang="en-GB" dirty="0"/>
              <a:t>Coordinate Reference Systems (CRS)</a:t>
            </a:r>
            <a:endParaRPr lang="en-CA" dirty="0"/>
          </a:p>
        </p:txBody>
      </p:sp>
      <p:sp>
        <p:nvSpPr>
          <p:cNvPr id="3" name="Content Placeholder 2">
            <a:extLst>
              <a:ext uri="{FF2B5EF4-FFF2-40B4-BE49-F238E27FC236}">
                <a16:creationId xmlns:a16="http://schemas.microsoft.com/office/drawing/2014/main" id="{B68FDE37-DEFC-44CE-B663-CB7CA41378BC}"/>
              </a:ext>
            </a:extLst>
          </p:cNvPr>
          <p:cNvSpPr>
            <a:spLocks noGrp="1"/>
          </p:cNvSpPr>
          <p:nvPr>
            <p:ph idx="1"/>
          </p:nvPr>
        </p:nvSpPr>
        <p:spPr/>
        <p:txBody>
          <a:bodyPr/>
          <a:lstStyle/>
          <a:p>
            <a:r>
              <a:rPr lang="en-GB" dirty="0"/>
              <a:t>The interoperability catalogue does not have a CRS of its own.</a:t>
            </a:r>
          </a:p>
          <a:p>
            <a:r>
              <a:rPr lang="en-CA" dirty="0"/>
              <a:t>Expected that the interoperability-ready product’s own CRS should be used by the viewing system to generate the portrayal.</a:t>
            </a:r>
          </a:p>
        </p:txBody>
      </p:sp>
    </p:spTree>
    <p:extLst>
      <p:ext uri="{BB962C8B-B14F-4D97-AF65-F5344CB8AC3E}">
        <p14:creationId xmlns:p14="http://schemas.microsoft.com/office/powerpoint/2010/main" val="78904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FA5DC-A610-4493-8832-127C78C7759A}"/>
              </a:ext>
            </a:extLst>
          </p:cNvPr>
          <p:cNvSpPr>
            <a:spLocks noGrp="1"/>
          </p:cNvSpPr>
          <p:nvPr>
            <p:ph type="title"/>
          </p:nvPr>
        </p:nvSpPr>
        <p:spPr/>
        <p:txBody>
          <a:bodyPr/>
          <a:lstStyle/>
          <a:p>
            <a:r>
              <a:rPr lang="en-GB" dirty="0"/>
              <a:t>Data Quality</a:t>
            </a:r>
            <a:endParaRPr lang="en-CA" dirty="0"/>
          </a:p>
        </p:txBody>
      </p:sp>
      <p:sp>
        <p:nvSpPr>
          <p:cNvPr id="3" name="Content Placeholder 2">
            <a:extLst>
              <a:ext uri="{FF2B5EF4-FFF2-40B4-BE49-F238E27FC236}">
                <a16:creationId xmlns:a16="http://schemas.microsoft.com/office/drawing/2014/main" id="{EA9E0718-DB58-4A64-BA84-04620BEC238D}"/>
              </a:ext>
            </a:extLst>
          </p:cNvPr>
          <p:cNvSpPr>
            <a:spLocks noGrp="1"/>
          </p:cNvSpPr>
          <p:nvPr>
            <p:ph idx="1"/>
          </p:nvPr>
        </p:nvSpPr>
        <p:spPr/>
        <p:txBody>
          <a:bodyPr/>
          <a:lstStyle/>
          <a:p>
            <a:r>
              <a:rPr lang="en-GB" dirty="0"/>
              <a:t>Data quality in the individual dataset should be kept available and accessible by user selection.</a:t>
            </a:r>
          </a:p>
          <a:p>
            <a:r>
              <a:rPr lang="en-GB" dirty="0"/>
              <a:t>Amalgamating data quality between products is outside the scope of the interoperability specification. </a:t>
            </a:r>
            <a:endParaRPr lang="en-CA" dirty="0"/>
          </a:p>
        </p:txBody>
      </p:sp>
    </p:spTree>
    <p:extLst>
      <p:ext uri="{BB962C8B-B14F-4D97-AF65-F5344CB8AC3E}">
        <p14:creationId xmlns:p14="http://schemas.microsoft.com/office/powerpoint/2010/main" val="3089693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FBB04-8CC4-449D-B79A-05F68604827A}"/>
              </a:ext>
            </a:extLst>
          </p:cNvPr>
          <p:cNvSpPr>
            <a:spLocks noGrp="1"/>
          </p:cNvSpPr>
          <p:nvPr>
            <p:ph type="title"/>
          </p:nvPr>
        </p:nvSpPr>
        <p:spPr/>
        <p:txBody>
          <a:bodyPr/>
          <a:lstStyle/>
          <a:p>
            <a:r>
              <a:rPr lang="en-GB" dirty="0"/>
              <a:t>Performance Standards for ECDIS</a:t>
            </a:r>
            <a:endParaRPr lang="en-CA" dirty="0"/>
          </a:p>
        </p:txBody>
      </p:sp>
      <p:sp>
        <p:nvSpPr>
          <p:cNvPr id="3" name="Content Placeholder 2">
            <a:extLst>
              <a:ext uri="{FF2B5EF4-FFF2-40B4-BE49-F238E27FC236}">
                <a16:creationId xmlns:a16="http://schemas.microsoft.com/office/drawing/2014/main" id="{841A5631-2693-4C98-A761-2295D1ADD9B6}"/>
              </a:ext>
            </a:extLst>
          </p:cNvPr>
          <p:cNvSpPr>
            <a:spLocks noGrp="1"/>
          </p:cNvSpPr>
          <p:nvPr>
            <p:ph idx="1"/>
          </p:nvPr>
        </p:nvSpPr>
        <p:spPr/>
        <p:txBody>
          <a:bodyPr/>
          <a:lstStyle/>
          <a:p>
            <a:r>
              <a:rPr lang="en-CA" dirty="0"/>
              <a:t>IMO Performance Standards remains in effect, including standards about alerts and indications. ECDIS that implement </a:t>
            </a:r>
            <a:r>
              <a:rPr lang="en-GB" dirty="0"/>
              <a:t>the interoperability specification </a:t>
            </a:r>
            <a:r>
              <a:rPr lang="en-CA" dirty="0"/>
              <a:t>will still be subject to the rules and limitations put in place by applicable performance standards.</a:t>
            </a:r>
          </a:p>
        </p:txBody>
      </p:sp>
    </p:spTree>
    <p:extLst>
      <p:ext uri="{BB962C8B-B14F-4D97-AF65-F5344CB8AC3E}">
        <p14:creationId xmlns:p14="http://schemas.microsoft.com/office/powerpoint/2010/main" val="3724955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6CD3-6F8A-434A-A233-CDE5AEF8B805}"/>
              </a:ext>
            </a:extLst>
          </p:cNvPr>
          <p:cNvSpPr>
            <a:spLocks noGrp="1"/>
          </p:cNvSpPr>
          <p:nvPr>
            <p:ph type="title"/>
          </p:nvPr>
        </p:nvSpPr>
        <p:spPr/>
        <p:txBody>
          <a:bodyPr/>
          <a:lstStyle/>
          <a:p>
            <a:r>
              <a:rPr lang="en-GB" dirty="0"/>
              <a:t>How to make product specifications interoperable</a:t>
            </a:r>
            <a:endParaRPr lang="en-CA" dirty="0"/>
          </a:p>
        </p:txBody>
      </p:sp>
      <p:sp>
        <p:nvSpPr>
          <p:cNvPr id="3" name="Content Placeholder 2">
            <a:extLst>
              <a:ext uri="{FF2B5EF4-FFF2-40B4-BE49-F238E27FC236}">
                <a16:creationId xmlns:a16="http://schemas.microsoft.com/office/drawing/2014/main" id="{AC003284-32B4-489F-A9BD-99E8A2B6728B}"/>
              </a:ext>
            </a:extLst>
          </p:cNvPr>
          <p:cNvSpPr>
            <a:spLocks noGrp="1"/>
          </p:cNvSpPr>
          <p:nvPr>
            <p:ph idx="1"/>
          </p:nvPr>
        </p:nvSpPr>
        <p:spPr/>
        <p:txBody>
          <a:bodyPr/>
          <a:lstStyle/>
          <a:p>
            <a:r>
              <a:rPr lang="en-CA" dirty="0"/>
              <a:t>Guidelines included for how to identify concepts that need to be considers when creating an interoperability catalogue.</a:t>
            </a:r>
          </a:p>
          <a:p>
            <a:r>
              <a:rPr lang="en-CA" dirty="0"/>
              <a:t>Guidelines give </a:t>
            </a:r>
            <a:r>
              <a:rPr lang="en-GB" dirty="0"/>
              <a:t>suggestions for how to write rules to address associated interoperability issues.</a:t>
            </a:r>
          </a:p>
          <a:p>
            <a:r>
              <a:rPr lang="en-GB" dirty="0"/>
              <a:t>Guidelines can be useful in the development of product specifications that will be included in an interoperability catalogue.</a:t>
            </a:r>
          </a:p>
          <a:p>
            <a:r>
              <a:rPr lang="en-GB" dirty="0"/>
              <a:t>Expect that guidelines will be expanded as more lessons are learned with the interoperability concept.</a:t>
            </a:r>
            <a:endParaRPr lang="en-CA" dirty="0"/>
          </a:p>
          <a:p>
            <a:endParaRPr lang="en-CA" dirty="0"/>
          </a:p>
        </p:txBody>
      </p:sp>
    </p:spTree>
    <p:extLst>
      <p:ext uri="{BB962C8B-B14F-4D97-AF65-F5344CB8AC3E}">
        <p14:creationId xmlns:p14="http://schemas.microsoft.com/office/powerpoint/2010/main" val="33468359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E8CA6-C3B3-406E-ADCA-D707133194BF}"/>
              </a:ext>
            </a:extLst>
          </p:cNvPr>
          <p:cNvSpPr>
            <a:spLocks noGrp="1"/>
          </p:cNvSpPr>
          <p:nvPr>
            <p:ph type="title"/>
          </p:nvPr>
        </p:nvSpPr>
        <p:spPr/>
        <p:txBody>
          <a:bodyPr/>
          <a:lstStyle/>
          <a:p>
            <a:r>
              <a:rPr lang="en-GB" dirty="0"/>
              <a:t>Maintenance</a:t>
            </a:r>
            <a:endParaRPr lang="en-CA" dirty="0"/>
          </a:p>
        </p:txBody>
      </p:sp>
      <p:sp>
        <p:nvSpPr>
          <p:cNvPr id="3" name="Content Placeholder 2">
            <a:extLst>
              <a:ext uri="{FF2B5EF4-FFF2-40B4-BE49-F238E27FC236}">
                <a16:creationId xmlns:a16="http://schemas.microsoft.com/office/drawing/2014/main" id="{EE86C306-8F34-4E55-81AB-EF009D7A455B}"/>
              </a:ext>
            </a:extLst>
          </p:cNvPr>
          <p:cNvSpPr>
            <a:spLocks noGrp="1"/>
          </p:cNvSpPr>
          <p:nvPr>
            <p:ph idx="1"/>
          </p:nvPr>
        </p:nvSpPr>
        <p:spPr/>
        <p:txBody>
          <a:bodyPr/>
          <a:lstStyle/>
          <a:p>
            <a:r>
              <a:rPr lang="en-CA" dirty="0"/>
              <a:t>Describes the potential sources for change to an interoperability catalogue</a:t>
            </a:r>
          </a:p>
          <a:p>
            <a:r>
              <a:rPr lang="en-CA" dirty="0"/>
              <a:t>Describes the processes that should be considered when implementing a change to the interoperability catalogue.</a:t>
            </a:r>
          </a:p>
          <a:p>
            <a:r>
              <a:rPr lang="en-CA" dirty="0"/>
              <a:t>Envisioned that several minor versions (</a:t>
            </a:r>
            <a:r>
              <a:rPr lang="en-CA" dirty="0" err="1"/>
              <a:t>X.n.n</a:t>
            </a:r>
            <a:r>
              <a:rPr lang="en-CA" dirty="0"/>
              <a:t>)  can exist simultaneously, while new editions cancels previous versions.</a:t>
            </a:r>
          </a:p>
        </p:txBody>
      </p:sp>
    </p:spTree>
    <p:extLst>
      <p:ext uri="{BB962C8B-B14F-4D97-AF65-F5344CB8AC3E}">
        <p14:creationId xmlns:p14="http://schemas.microsoft.com/office/powerpoint/2010/main" val="3950940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E8CA6-C3B3-406E-ADCA-D707133194BF}"/>
              </a:ext>
            </a:extLst>
          </p:cNvPr>
          <p:cNvSpPr>
            <a:spLocks noGrp="1"/>
          </p:cNvSpPr>
          <p:nvPr>
            <p:ph type="title"/>
          </p:nvPr>
        </p:nvSpPr>
        <p:spPr/>
        <p:txBody>
          <a:bodyPr/>
          <a:lstStyle/>
          <a:p>
            <a:r>
              <a:rPr lang="en-GB" dirty="0"/>
              <a:t>Maintenance</a:t>
            </a:r>
            <a:endParaRPr lang="en-CA" dirty="0"/>
          </a:p>
        </p:txBody>
      </p:sp>
      <p:pic>
        <p:nvPicPr>
          <p:cNvPr id="6" name="Picture 5">
            <a:extLst>
              <a:ext uri="{FF2B5EF4-FFF2-40B4-BE49-F238E27FC236}">
                <a16:creationId xmlns:a16="http://schemas.microsoft.com/office/drawing/2014/main" id="{2725AD0E-0D93-429E-B9AD-6684117104DF}"/>
              </a:ext>
            </a:extLst>
          </p:cNvPr>
          <p:cNvPicPr/>
          <p:nvPr/>
        </p:nvPicPr>
        <p:blipFill rotWithShape="1">
          <a:blip r:embed="rId2">
            <a:extLst>
              <a:ext uri="{28A0092B-C50C-407E-A947-70E740481C1C}">
                <a14:useLocalDpi xmlns:a14="http://schemas.microsoft.com/office/drawing/2010/main" val="0"/>
              </a:ext>
            </a:extLst>
          </a:blip>
          <a:srcRect l="1410" t="5093" r="1400" b="2990"/>
          <a:stretch/>
        </p:blipFill>
        <p:spPr bwMode="auto">
          <a:xfrm>
            <a:off x="2581275" y="1869122"/>
            <a:ext cx="9040495" cy="4731703"/>
          </a:xfrm>
          <a:prstGeom prst="rect">
            <a:avLst/>
          </a:prstGeom>
          <a:noFill/>
          <a:ln>
            <a:noFill/>
          </a:ln>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8502F4CF-096D-4056-8257-DDB8735F3215}"/>
              </a:ext>
            </a:extLst>
          </p:cNvPr>
          <p:cNvSpPr/>
          <p:nvPr/>
        </p:nvSpPr>
        <p:spPr>
          <a:xfrm>
            <a:off x="838200" y="1321356"/>
            <a:ext cx="7286626" cy="369332"/>
          </a:xfrm>
          <a:prstGeom prst="rect">
            <a:avLst/>
          </a:prstGeom>
        </p:spPr>
        <p:txBody>
          <a:bodyPr wrap="square">
            <a:spAutoFit/>
          </a:bodyPr>
          <a:lstStyle/>
          <a:p>
            <a:r>
              <a:rPr lang="en-GB" dirty="0">
                <a:latin typeface="Arial" panose="020B0604020202020204" pitchFamily="34" charset="0"/>
                <a:ea typeface="MS Mincho" panose="02020609040205080304" pitchFamily="49" charset="-128"/>
                <a:cs typeface="Times New Roman" panose="02020603050405020304" pitchFamily="18" charset="0"/>
              </a:rPr>
              <a:t>Examples of how feature catalogue change may impact IC lifecycle</a:t>
            </a:r>
            <a:endParaRPr lang="en-CA" dirty="0"/>
          </a:p>
        </p:txBody>
      </p:sp>
    </p:spTree>
    <p:extLst>
      <p:ext uri="{BB962C8B-B14F-4D97-AF65-F5344CB8AC3E}">
        <p14:creationId xmlns:p14="http://schemas.microsoft.com/office/powerpoint/2010/main" val="553267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FC8C-EEB6-4333-A89B-62F76ECE4B7C}"/>
              </a:ext>
            </a:extLst>
          </p:cNvPr>
          <p:cNvSpPr>
            <a:spLocks noGrp="1"/>
          </p:cNvSpPr>
          <p:nvPr>
            <p:ph type="title"/>
          </p:nvPr>
        </p:nvSpPr>
        <p:spPr/>
        <p:txBody>
          <a:bodyPr/>
          <a:lstStyle/>
          <a:p>
            <a:r>
              <a:rPr lang="en-GB" dirty="0"/>
              <a:t>Portrayal</a:t>
            </a:r>
            <a:endParaRPr lang="en-CA" dirty="0"/>
          </a:p>
        </p:txBody>
      </p:sp>
      <p:sp>
        <p:nvSpPr>
          <p:cNvPr id="3" name="Content Placeholder 2">
            <a:extLst>
              <a:ext uri="{FF2B5EF4-FFF2-40B4-BE49-F238E27FC236}">
                <a16:creationId xmlns:a16="http://schemas.microsoft.com/office/drawing/2014/main" id="{8EBD610B-1446-4736-BFF2-446C530F939E}"/>
              </a:ext>
            </a:extLst>
          </p:cNvPr>
          <p:cNvSpPr>
            <a:spLocks noGrp="1"/>
          </p:cNvSpPr>
          <p:nvPr>
            <p:ph idx="1"/>
          </p:nvPr>
        </p:nvSpPr>
        <p:spPr/>
        <p:txBody>
          <a:bodyPr/>
          <a:lstStyle/>
          <a:p>
            <a:pPr marL="0" indent="0">
              <a:buNone/>
            </a:pPr>
            <a:r>
              <a:rPr lang="en-CA" dirty="0"/>
              <a:t>Guidelines and instruction to portrayal considerations related to the use of the interoperability catalogue in an ECDIS.</a:t>
            </a:r>
          </a:p>
          <a:p>
            <a:r>
              <a:rPr lang="en-CA" dirty="0"/>
              <a:t>Significant features in a display plane should have the highest display priority.</a:t>
            </a:r>
          </a:p>
          <a:p>
            <a:r>
              <a:rPr lang="en-CA" dirty="0"/>
              <a:t>Users must be provided means to easily switch on and off the interoperability.</a:t>
            </a:r>
          </a:p>
          <a:p>
            <a:r>
              <a:rPr lang="en-CA" dirty="0"/>
              <a:t>Guidelines given on colour considerations are taken from S-4.</a:t>
            </a:r>
          </a:p>
          <a:p>
            <a:r>
              <a:rPr lang="en-CA" dirty="0"/>
              <a:t>It is required that every product specification that is included in the supported list has colours specified for day, dusk and night modes. </a:t>
            </a:r>
          </a:p>
        </p:txBody>
      </p:sp>
    </p:spTree>
    <p:extLst>
      <p:ext uri="{BB962C8B-B14F-4D97-AF65-F5344CB8AC3E}">
        <p14:creationId xmlns:p14="http://schemas.microsoft.com/office/powerpoint/2010/main" val="1392549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FC8C-EEB6-4333-A89B-62F76ECE4B7C}"/>
              </a:ext>
            </a:extLst>
          </p:cNvPr>
          <p:cNvSpPr>
            <a:spLocks noGrp="1"/>
          </p:cNvSpPr>
          <p:nvPr>
            <p:ph type="title"/>
          </p:nvPr>
        </p:nvSpPr>
        <p:spPr/>
        <p:txBody>
          <a:bodyPr/>
          <a:lstStyle/>
          <a:p>
            <a:r>
              <a:rPr lang="en-GB" dirty="0"/>
              <a:t>Portrayal</a:t>
            </a:r>
            <a:endParaRPr lang="en-CA" dirty="0"/>
          </a:p>
        </p:txBody>
      </p:sp>
      <p:sp>
        <p:nvSpPr>
          <p:cNvPr id="3" name="Content Placeholder 2">
            <a:extLst>
              <a:ext uri="{FF2B5EF4-FFF2-40B4-BE49-F238E27FC236}">
                <a16:creationId xmlns:a16="http://schemas.microsoft.com/office/drawing/2014/main" id="{8EBD610B-1446-4736-BFF2-446C530F939E}"/>
              </a:ext>
            </a:extLst>
          </p:cNvPr>
          <p:cNvSpPr>
            <a:spLocks noGrp="1"/>
          </p:cNvSpPr>
          <p:nvPr>
            <p:ph idx="1"/>
          </p:nvPr>
        </p:nvSpPr>
        <p:spPr/>
        <p:txBody>
          <a:bodyPr>
            <a:normAutofit lnSpcReduction="10000"/>
          </a:bodyPr>
          <a:lstStyle/>
          <a:p>
            <a:pPr marL="0" indent="0">
              <a:buNone/>
            </a:pPr>
            <a:r>
              <a:rPr lang="en-CA" dirty="0"/>
              <a:t>Guidelines and instruction to portrayal considerations related to the use of the interoperability catalogue in an ECDIS.</a:t>
            </a:r>
          </a:p>
          <a:p>
            <a:r>
              <a:rPr lang="en-CA" dirty="0"/>
              <a:t>Systems must ensure significant features with over radar flag, in all products are distinguishable in the presence of radar/ARPA and AIS.</a:t>
            </a:r>
          </a:p>
          <a:p>
            <a:r>
              <a:rPr lang="en-CA" dirty="0"/>
              <a:t>Viewing system should allow display of meta features for only one product at a time.</a:t>
            </a:r>
          </a:p>
          <a:p>
            <a:r>
              <a:rPr lang="en-CA" dirty="0"/>
              <a:t>Means of distinguishing data quality portrayals for individual products is left to the product specification authors. </a:t>
            </a:r>
          </a:p>
          <a:p>
            <a:r>
              <a:rPr lang="en-CA" dirty="0"/>
              <a:t>No data quality merging is provided in this version of the Interoperability Catalogue Specification.</a:t>
            </a:r>
          </a:p>
          <a:p>
            <a:endParaRPr lang="en-CA" dirty="0"/>
          </a:p>
        </p:txBody>
      </p:sp>
    </p:spTree>
    <p:extLst>
      <p:ext uri="{BB962C8B-B14F-4D97-AF65-F5344CB8AC3E}">
        <p14:creationId xmlns:p14="http://schemas.microsoft.com/office/powerpoint/2010/main" val="38557512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FC8C-EEB6-4333-A89B-62F76ECE4B7C}"/>
              </a:ext>
            </a:extLst>
          </p:cNvPr>
          <p:cNvSpPr>
            <a:spLocks noGrp="1"/>
          </p:cNvSpPr>
          <p:nvPr>
            <p:ph type="title"/>
          </p:nvPr>
        </p:nvSpPr>
        <p:spPr/>
        <p:txBody>
          <a:bodyPr/>
          <a:lstStyle/>
          <a:p>
            <a:r>
              <a:rPr lang="en-GB" dirty="0"/>
              <a:t>Portrayal</a:t>
            </a:r>
            <a:endParaRPr lang="en-CA" dirty="0"/>
          </a:p>
        </p:txBody>
      </p:sp>
      <p:sp>
        <p:nvSpPr>
          <p:cNvPr id="3" name="Content Placeholder 2">
            <a:extLst>
              <a:ext uri="{FF2B5EF4-FFF2-40B4-BE49-F238E27FC236}">
                <a16:creationId xmlns:a16="http://schemas.microsoft.com/office/drawing/2014/main" id="{8EBD610B-1446-4736-BFF2-446C530F939E}"/>
              </a:ext>
            </a:extLst>
          </p:cNvPr>
          <p:cNvSpPr>
            <a:spLocks noGrp="1"/>
          </p:cNvSpPr>
          <p:nvPr>
            <p:ph idx="1"/>
          </p:nvPr>
        </p:nvSpPr>
        <p:spPr/>
        <p:txBody>
          <a:bodyPr>
            <a:normAutofit fontScale="92500" lnSpcReduction="10000"/>
          </a:bodyPr>
          <a:lstStyle/>
          <a:p>
            <a:pPr marL="0" indent="0">
              <a:buNone/>
            </a:pPr>
            <a:r>
              <a:rPr lang="en-CA" dirty="0"/>
              <a:t>Guidelines and instruction to portrayal considerations related to the use of the interoperability catalogue in an ECDIS.</a:t>
            </a:r>
          </a:p>
          <a:p>
            <a:r>
              <a:rPr lang="en-CA" dirty="0"/>
              <a:t>Viewer systems should ensure that text never overlaps significant features.</a:t>
            </a:r>
          </a:p>
          <a:p>
            <a:r>
              <a:rPr lang="en-CA" dirty="0"/>
              <a:t>Safety contour comes from ENC and is generated by viewer system. This safety contour is an IMO requirement (IMO Performance Standard 5.8 (MAS.232(82))) for ECDIS and should be presented with highest priority when turned on by the user. OEMs are permitted to add additional safety contour functions, for example; generated from combining high definition gridded bathymetry (S-102) and S-112 input.</a:t>
            </a:r>
          </a:p>
          <a:p>
            <a:r>
              <a:rPr lang="en-CA" dirty="0"/>
              <a:t>Includes guidelines inspired by S-52 regarding partial (due to layer overlaps) symbols and area patterns. </a:t>
            </a:r>
          </a:p>
          <a:p>
            <a:endParaRPr lang="en-CA" dirty="0"/>
          </a:p>
          <a:p>
            <a:endParaRPr lang="en-CA" dirty="0"/>
          </a:p>
          <a:p>
            <a:endParaRPr lang="en-CA" dirty="0"/>
          </a:p>
        </p:txBody>
      </p:sp>
    </p:spTree>
    <p:extLst>
      <p:ext uri="{BB962C8B-B14F-4D97-AF65-F5344CB8AC3E}">
        <p14:creationId xmlns:p14="http://schemas.microsoft.com/office/powerpoint/2010/main" val="3663698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FC8C-EEB6-4333-A89B-62F76ECE4B7C}"/>
              </a:ext>
            </a:extLst>
          </p:cNvPr>
          <p:cNvSpPr>
            <a:spLocks noGrp="1"/>
          </p:cNvSpPr>
          <p:nvPr>
            <p:ph type="title"/>
          </p:nvPr>
        </p:nvSpPr>
        <p:spPr/>
        <p:txBody>
          <a:bodyPr/>
          <a:lstStyle/>
          <a:p>
            <a:r>
              <a:rPr lang="en-GB" dirty="0"/>
              <a:t>Portrayal</a:t>
            </a:r>
            <a:endParaRPr lang="en-CA" dirty="0"/>
          </a:p>
        </p:txBody>
      </p:sp>
      <p:sp>
        <p:nvSpPr>
          <p:cNvPr id="3" name="Content Placeholder 2">
            <a:extLst>
              <a:ext uri="{FF2B5EF4-FFF2-40B4-BE49-F238E27FC236}">
                <a16:creationId xmlns:a16="http://schemas.microsoft.com/office/drawing/2014/main" id="{8EBD610B-1446-4736-BFF2-446C530F939E}"/>
              </a:ext>
            </a:extLst>
          </p:cNvPr>
          <p:cNvSpPr>
            <a:spLocks noGrp="1"/>
          </p:cNvSpPr>
          <p:nvPr>
            <p:ph idx="1"/>
          </p:nvPr>
        </p:nvSpPr>
        <p:spPr/>
        <p:txBody>
          <a:bodyPr>
            <a:normAutofit fontScale="92500"/>
          </a:bodyPr>
          <a:lstStyle/>
          <a:p>
            <a:pPr marL="0" indent="0">
              <a:buNone/>
            </a:pPr>
            <a:r>
              <a:rPr lang="en-CA" dirty="0"/>
              <a:t>Guidelines and instruction to portrayal considerations related to the use of the interoperability catalogue in an ECDIS.</a:t>
            </a:r>
          </a:p>
          <a:p>
            <a:r>
              <a:rPr lang="en-CA" dirty="0"/>
              <a:t>The interoperability catalogue permit reuse of pick report rules from the supported specifications as it does not specify it’s own pick report design.</a:t>
            </a:r>
            <a:endParaRPr lang="en-GB" dirty="0"/>
          </a:p>
          <a:p>
            <a:r>
              <a:rPr lang="en-GB" dirty="0"/>
              <a:t>In interoperability mode pick reports should be combined to contain data from all underlaying products</a:t>
            </a:r>
            <a:r>
              <a:rPr lang="en-CA" dirty="0"/>
              <a:t>.</a:t>
            </a:r>
          </a:p>
          <a:p>
            <a:r>
              <a:rPr lang="en-GB" dirty="0"/>
              <a:t>Pick reports should be prioritized in the order of layer stacking</a:t>
            </a:r>
            <a:r>
              <a:rPr lang="en-CA" dirty="0"/>
              <a:t>.</a:t>
            </a:r>
          </a:p>
          <a:p>
            <a:r>
              <a:rPr lang="en-CA" dirty="0"/>
              <a:t>Users must always have the option to load an additional product, or turn off one or more of the data products in a predefined combination.</a:t>
            </a:r>
          </a:p>
          <a:p>
            <a:endParaRPr lang="en-CA" dirty="0"/>
          </a:p>
        </p:txBody>
      </p:sp>
    </p:spTree>
    <p:extLst>
      <p:ext uri="{BB962C8B-B14F-4D97-AF65-F5344CB8AC3E}">
        <p14:creationId xmlns:p14="http://schemas.microsoft.com/office/powerpoint/2010/main" val="745787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A767C-31CF-49C3-A87E-D24C0F699758}"/>
              </a:ext>
            </a:extLst>
          </p:cNvPr>
          <p:cNvSpPr>
            <a:spLocks noGrp="1"/>
          </p:cNvSpPr>
          <p:nvPr>
            <p:ph type="title"/>
          </p:nvPr>
        </p:nvSpPr>
        <p:spPr/>
        <p:txBody>
          <a:bodyPr/>
          <a:lstStyle/>
          <a:p>
            <a:r>
              <a:rPr lang="en-CA" dirty="0"/>
              <a:t>Background - Draft Interoperability Catalogue</a:t>
            </a:r>
          </a:p>
        </p:txBody>
      </p:sp>
      <p:sp>
        <p:nvSpPr>
          <p:cNvPr id="3" name="Content Placeholder 2">
            <a:extLst>
              <a:ext uri="{FF2B5EF4-FFF2-40B4-BE49-F238E27FC236}">
                <a16:creationId xmlns:a16="http://schemas.microsoft.com/office/drawing/2014/main" id="{40293178-58FA-42C8-9514-09FB5DF0F547}"/>
              </a:ext>
            </a:extLst>
          </p:cNvPr>
          <p:cNvSpPr>
            <a:spLocks noGrp="1"/>
          </p:cNvSpPr>
          <p:nvPr>
            <p:ph idx="1"/>
          </p:nvPr>
        </p:nvSpPr>
        <p:spPr/>
        <p:txBody>
          <a:bodyPr>
            <a:normAutofit fontScale="92500" lnSpcReduction="20000"/>
          </a:bodyPr>
          <a:lstStyle/>
          <a:p>
            <a:r>
              <a:rPr lang="en-CA" dirty="0"/>
              <a:t>Used the example scenarios from the Interoperability Analysis to draft the principles and constraints upon which the solution is based.</a:t>
            </a:r>
          </a:p>
          <a:p>
            <a:r>
              <a:rPr lang="en-CA" dirty="0"/>
              <a:t>Included first draft of the data model.</a:t>
            </a:r>
          </a:p>
          <a:p>
            <a:r>
              <a:rPr lang="en-CA" dirty="0"/>
              <a:t>Described the paradigm of the Interoperability Catalogue. Paradigm includes things like;</a:t>
            </a:r>
          </a:p>
          <a:p>
            <a:pPr lvl="1"/>
            <a:r>
              <a:rPr lang="en-CA" dirty="0"/>
              <a:t>The ENC is part of a data ecosystem;</a:t>
            </a:r>
          </a:p>
          <a:p>
            <a:pPr lvl="1"/>
            <a:r>
              <a:rPr lang="en-CA" dirty="0"/>
              <a:t>There will only be one official Interoperability Catalogue;</a:t>
            </a:r>
          </a:p>
          <a:p>
            <a:pPr lvl="1"/>
            <a:r>
              <a:rPr lang="en-CA" dirty="0"/>
              <a:t>Who will own and issue the Interoperability Catalogue;</a:t>
            </a:r>
          </a:p>
          <a:p>
            <a:pPr lvl="1"/>
            <a:r>
              <a:rPr lang="en-CA" dirty="0"/>
              <a:t>Catalogue maintenance, substitutability, extensibility and customizations;</a:t>
            </a:r>
          </a:p>
          <a:p>
            <a:pPr lvl="1"/>
            <a:r>
              <a:rPr lang="en-CA" dirty="0"/>
              <a:t>Support for different levels of interoperation;</a:t>
            </a:r>
          </a:p>
          <a:p>
            <a:pPr lvl="1"/>
            <a:r>
              <a:rPr lang="en-CA" dirty="0"/>
              <a:t>Defined 5 levels of </a:t>
            </a:r>
            <a:r>
              <a:rPr lang="en-CA" dirty="0" err="1"/>
              <a:t>interoperabilty</a:t>
            </a:r>
            <a:r>
              <a:rPr lang="en-CA" dirty="0"/>
              <a:t>;</a:t>
            </a:r>
          </a:p>
          <a:p>
            <a:pPr lvl="1"/>
            <a:r>
              <a:rPr lang="en-CA" dirty="0"/>
              <a:t>Processing model;</a:t>
            </a:r>
          </a:p>
          <a:p>
            <a:pPr lvl="1"/>
            <a:r>
              <a:rPr lang="en-CA" dirty="0"/>
              <a:t>And elements of user control.</a:t>
            </a:r>
          </a:p>
          <a:p>
            <a:endParaRPr lang="en-CA" dirty="0"/>
          </a:p>
        </p:txBody>
      </p:sp>
      <p:sp>
        <p:nvSpPr>
          <p:cNvPr id="4" name="TextBox 3">
            <a:extLst>
              <a:ext uri="{FF2B5EF4-FFF2-40B4-BE49-F238E27FC236}">
                <a16:creationId xmlns:a16="http://schemas.microsoft.com/office/drawing/2014/main" id="{C83143DB-4B60-461E-ACC8-92CD1EC13F26}"/>
              </a:ext>
            </a:extLst>
          </p:cNvPr>
          <p:cNvSpPr txBox="1"/>
          <p:nvPr/>
        </p:nvSpPr>
        <p:spPr>
          <a:xfrm>
            <a:off x="904875" y="1234937"/>
            <a:ext cx="2124075" cy="523220"/>
          </a:xfrm>
          <a:prstGeom prst="rect">
            <a:avLst/>
          </a:prstGeom>
          <a:noFill/>
        </p:spPr>
        <p:txBody>
          <a:bodyPr wrap="square" rtlCol="0">
            <a:spAutoFit/>
          </a:bodyPr>
          <a:lstStyle/>
          <a:p>
            <a:r>
              <a:rPr lang="en-CA" sz="2800" dirty="0"/>
              <a:t>Phase 1</a:t>
            </a:r>
          </a:p>
        </p:txBody>
      </p:sp>
    </p:spTree>
    <p:extLst>
      <p:ext uri="{BB962C8B-B14F-4D97-AF65-F5344CB8AC3E}">
        <p14:creationId xmlns:p14="http://schemas.microsoft.com/office/powerpoint/2010/main" val="10537515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47C53-34F3-4C5B-9093-E9F7B750712C}"/>
              </a:ext>
            </a:extLst>
          </p:cNvPr>
          <p:cNvSpPr>
            <a:spLocks noGrp="1"/>
          </p:cNvSpPr>
          <p:nvPr>
            <p:ph type="title"/>
          </p:nvPr>
        </p:nvSpPr>
        <p:spPr/>
        <p:txBody>
          <a:bodyPr/>
          <a:lstStyle/>
          <a:p>
            <a:r>
              <a:rPr lang="en-GB" dirty="0"/>
              <a:t>Data Product format (encoding)</a:t>
            </a:r>
            <a:endParaRPr lang="en-CA" dirty="0"/>
          </a:p>
        </p:txBody>
      </p:sp>
      <p:sp>
        <p:nvSpPr>
          <p:cNvPr id="3" name="Content Placeholder 2">
            <a:extLst>
              <a:ext uri="{FF2B5EF4-FFF2-40B4-BE49-F238E27FC236}">
                <a16:creationId xmlns:a16="http://schemas.microsoft.com/office/drawing/2014/main" id="{272FBD29-5597-43B6-B448-3E7E22EAFD49}"/>
              </a:ext>
            </a:extLst>
          </p:cNvPr>
          <p:cNvSpPr>
            <a:spLocks noGrp="1"/>
          </p:cNvSpPr>
          <p:nvPr>
            <p:ph idx="1"/>
          </p:nvPr>
        </p:nvSpPr>
        <p:spPr/>
        <p:txBody>
          <a:bodyPr/>
          <a:lstStyle/>
          <a:p>
            <a:pPr marL="0" indent="0">
              <a:buNone/>
            </a:pPr>
            <a:r>
              <a:rPr lang="en-CA" dirty="0"/>
              <a:t>Interoperability catalogues are in XML and uses UTF-8 character set.</a:t>
            </a:r>
          </a:p>
          <a:p>
            <a:endParaRPr lang="en-CA" dirty="0"/>
          </a:p>
        </p:txBody>
      </p:sp>
      <p:pic>
        <p:nvPicPr>
          <p:cNvPr id="4" name="Picture 3">
            <a:extLst>
              <a:ext uri="{FF2B5EF4-FFF2-40B4-BE49-F238E27FC236}">
                <a16:creationId xmlns:a16="http://schemas.microsoft.com/office/drawing/2014/main" id="{F7878A8D-B43E-4A08-81B2-387FE4E10127}"/>
              </a:ext>
            </a:extLst>
          </p:cNvPr>
          <p:cNvPicPr/>
          <p:nvPr/>
        </p:nvPicPr>
        <p:blipFill>
          <a:blip r:embed="rId2">
            <a:extLst>
              <a:ext uri="{28A0092B-C50C-407E-A947-70E740481C1C}">
                <a14:useLocalDpi xmlns:a14="http://schemas.microsoft.com/office/drawing/2010/main" val="0"/>
              </a:ext>
            </a:extLst>
          </a:blip>
          <a:stretch>
            <a:fillRect/>
          </a:stretch>
        </p:blipFill>
        <p:spPr>
          <a:xfrm>
            <a:off x="7347267" y="2478405"/>
            <a:ext cx="3574415" cy="3444240"/>
          </a:xfrm>
          <a:prstGeom prst="rect">
            <a:avLst/>
          </a:prstGeom>
        </p:spPr>
      </p:pic>
      <p:sp>
        <p:nvSpPr>
          <p:cNvPr id="5" name="Rectangle 4">
            <a:extLst>
              <a:ext uri="{FF2B5EF4-FFF2-40B4-BE49-F238E27FC236}">
                <a16:creationId xmlns:a16="http://schemas.microsoft.com/office/drawing/2014/main" id="{2F0471FA-6759-4999-91C4-1BF545125393}"/>
              </a:ext>
            </a:extLst>
          </p:cNvPr>
          <p:cNvSpPr/>
          <p:nvPr/>
        </p:nvSpPr>
        <p:spPr>
          <a:xfrm>
            <a:off x="5349029" y="3539629"/>
            <a:ext cx="2375746" cy="923330"/>
          </a:xfrm>
          <a:prstGeom prst="rect">
            <a:avLst/>
          </a:prstGeom>
        </p:spPr>
        <p:txBody>
          <a:bodyPr wrap="square">
            <a:spAutoFit/>
          </a:bodyPr>
          <a:lstStyle/>
          <a:p>
            <a:r>
              <a:rPr lang="en-CA" dirty="0"/>
              <a:t>Basic structure of an interoperability catalogue</a:t>
            </a:r>
          </a:p>
        </p:txBody>
      </p:sp>
      <p:pic>
        <p:nvPicPr>
          <p:cNvPr id="6" name="Picture 5">
            <a:extLst>
              <a:ext uri="{FF2B5EF4-FFF2-40B4-BE49-F238E27FC236}">
                <a16:creationId xmlns:a16="http://schemas.microsoft.com/office/drawing/2014/main" id="{475917EF-211B-449E-BDEA-E41DE266C31D}"/>
              </a:ext>
            </a:extLst>
          </p:cNvPr>
          <p:cNvPicPr/>
          <p:nvPr/>
        </p:nvPicPr>
        <p:blipFill>
          <a:blip r:embed="rId3">
            <a:extLst>
              <a:ext uri="{28A0092B-C50C-407E-A947-70E740481C1C}">
                <a14:useLocalDpi xmlns:a14="http://schemas.microsoft.com/office/drawing/2010/main" val="0"/>
              </a:ext>
            </a:extLst>
          </a:blip>
          <a:stretch>
            <a:fillRect/>
          </a:stretch>
        </p:blipFill>
        <p:spPr>
          <a:xfrm>
            <a:off x="917256" y="2311399"/>
            <a:ext cx="3721419" cy="4222751"/>
          </a:xfrm>
          <a:prstGeom prst="rect">
            <a:avLst/>
          </a:prstGeom>
        </p:spPr>
      </p:pic>
    </p:spTree>
    <p:extLst>
      <p:ext uri="{BB962C8B-B14F-4D97-AF65-F5344CB8AC3E}">
        <p14:creationId xmlns:p14="http://schemas.microsoft.com/office/powerpoint/2010/main" val="33157953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9389-A78C-425E-9562-32D424F2090F}"/>
              </a:ext>
            </a:extLst>
          </p:cNvPr>
          <p:cNvSpPr>
            <a:spLocks noGrp="1"/>
          </p:cNvSpPr>
          <p:nvPr>
            <p:ph type="title"/>
          </p:nvPr>
        </p:nvSpPr>
        <p:spPr/>
        <p:txBody>
          <a:bodyPr/>
          <a:lstStyle/>
          <a:p>
            <a:r>
              <a:rPr lang="en-CA" dirty="0"/>
              <a:t>DATA PRODUCT DELIVERY</a:t>
            </a:r>
          </a:p>
        </p:txBody>
      </p:sp>
      <p:pic>
        <p:nvPicPr>
          <p:cNvPr id="4" name="Picture 3">
            <a:extLst>
              <a:ext uri="{FF2B5EF4-FFF2-40B4-BE49-F238E27FC236}">
                <a16:creationId xmlns:a16="http://schemas.microsoft.com/office/drawing/2014/main" id="{684D53E2-7F91-46B0-A29F-2AA03C53434B}"/>
              </a:ext>
            </a:extLst>
          </p:cNvPr>
          <p:cNvPicPr/>
          <p:nvPr/>
        </p:nvPicPr>
        <p:blipFill rotWithShape="1">
          <a:blip r:embed="rId2">
            <a:extLst>
              <a:ext uri="{28A0092B-C50C-407E-A947-70E740481C1C}">
                <a14:useLocalDpi xmlns:a14="http://schemas.microsoft.com/office/drawing/2010/main" val="0"/>
              </a:ext>
            </a:extLst>
          </a:blip>
          <a:srcRect l="2774" t="8869" r="2496" b="4587"/>
          <a:stretch/>
        </p:blipFill>
        <p:spPr bwMode="auto">
          <a:xfrm>
            <a:off x="6096000" y="1474470"/>
            <a:ext cx="5204460" cy="2156460"/>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B0ACDD43-2EAC-4CEA-B847-8CE090FB22C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52210" y="4063366"/>
            <a:ext cx="5048250" cy="2113597"/>
          </a:xfrm>
          <a:prstGeom prst="rect">
            <a:avLst/>
          </a:prstGeom>
          <a:noFill/>
          <a:ln>
            <a:noFill/>
          </a:ln>
        </p:spPr>
      </p:pic>
      <p:sp>
        <p:nvSpPr>
          <p:cNvPr id="6" name="Rectangle 5">
            <a:extLst>
              <a:ext uri="{FF2B5EF4-FFF2-40B4-BE49-F238E27FC236}">
                <a16:creationId xmlns:a16="http://schemas.microsoft.com/office/drawing/2014/main" id="{CC2E289F-9173-405F-A5E5-F63E37093484}"/>
              </a:ext>
            </a:extLst>
          </p:cNvPr>
          <p:cNvSpPr/>
          <p:nvPr/>
        </p:nvSpPr>
        <p:spPr>
          <a:xfrm>
            <a:off x="989499" y="2183368"/>
            <a:ext cx="4955203" cy="369332"/>
          </a:xfrm>
          <a:prstGeom prst="rect">
            <a:avLst/>
          </a:prstGeom>
        </p:spPr>
        <p:txBody>
          <a:bodyPr wrap="none">
            <a:spAutoFit/>
          </a:bodyPr>
          <a:lstStyle/>
          <a:p>
            <a:r>
              <a:rPr lang="en-GB">
                <a:latin typeface="Arial" panose="020B0604020202020204" pitchFamily="34" charset="0"/>
                <a:ea typeface="MS Mincho" panose="02020609040205080304" pitchFamily="49" charset="-128"/>
                <a:cs typeface="Times New Roman" panose="02020603050405020304" pitchFamily="18" charset="0"/>
              </a:rPr>
              <a:t>Exchange Set Structure for base catalogue set</a:t>
            </a:r>
            <a:endParaRPr lang="en-CA" dirty="0"/>
          </a:p>
        </p:txBody>
      </p:sp>
      <p:sp>
        <p:nvSpPr>
          <p:cNvPr id="7" name="Rectangle 6">
            <a:extLst>
              <a:ext uri="{FF2B5EF4-FFF2-40B4-BE49-F238E27FC236}">
                <a16:creationId xmlns:a16="http://schemas.microsoft.com/office/drawing/2014/main" id="{8847A570-0ECE-481B-9C0D-F0867E4E03E1}"/>
              </a:ext>
            </a:extLst>
          </p:cNvPr>
          <p:cNvSpPr/>
          <p:nvPr/>
        </p:nvSpPr>
        <p:spPr>
          <a:xfrm>
            <a:off x="989499" y="4935498"/>
            <a:ext cx="5160387" cy="369332"/>
          </a:xfrm>
          <a:prstGeom prst="rect">
            <a:avLst/>
          </a:prstGeom>
        </p:spPr>
        <p:txBody>
          <a:bodyPr wrap="none">
            <a:spAutoFit/>
          </a:bodyPr>
          <a:lstStyle/>
          <a:p>
            <a:r>
              <a:rPr lang="en-GB" dirty="0">
                <a:latin typeface="Arial" panose="020B0604020202020204" pitchFamily="34" charset="0"/>
                <a:ea typeface="MS Mincho" panose="02020609040205080304" pitchFamily="49" charset="-128"/>
                <a:cs typeface="Times New Roman" panose="02020603050405020304" pitchFamily="18" charset="0"/>
              </a:rPr>
              <a:t>Exchange Set Structure for update catalogue set</a:t>
            </a:r>
            <a:endParaRPr lang="en-CA" dirty="0"/>
          </a:p>
        </p:txBody>
      </p:sp>
      <p:sp>
        <p:nvSpPr>
          <p:cNvPr id="8" name="Oval 7">
            <a:extLst>
              <a:ext uri="{FF2B5EF4-FFF2-40B4-BE49-F238E27FC236}">
                <a16:creationId xmlns:a16="http://schemas.microsoft.com/office/drawing/2014/main" id="{3EB10D7F-3A91-4D9F-9DD5-1CE37C33C8B6}"/>
              </a:ext>
            </a:extLst>
          </p:cNvPr>
          <p:cNvSpPr/>
          <p:nvPr/>
        </p:nvSpPr>
        <p:spPr>
          <a:xfrm>
            <a:off x="8591550" y="5029200"/>
            <a:ext cx="895350" cy="7048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54685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9389-A78C-425E-9562-32D424F2090F}"/>
              </a:ext>
            </a:extLst>
          </p:cNvPr>
          <p:cNvSpPr>
            <a:spLocks noGrp="1"/>
          </p:cNvSpPr>
          <p:nvPr>
            <p:ph type="title"/>
          </p:nvPr>
        </p:nvSpPr>
        <p:spPr/>
        <p:txBody>
          <a:bodyPr/>
          <a:lstStyle/>
          <a:p>
            <a:r>
              <a:rPr lang="en-CA" dirty="0"/>
              <a:t>DATA PRODUCT DELIVERY</a:t>
            </a:r>
          </a:p>
        </p:txBody>
      </p:sp>
      <p:sp>
        <p:nvSpPr>
          <p:cNvPr id="8" name="Rectangle 7">
            <a:extLst>
              <a:ext uri="{FF2B5EF4-FFF2-40B4-BE49-F238E27FC236}">
                <a16:creationId xmlns:a16="http://schemas.microsoft.com/office/drawing/2014/main" id="{9512E44D-6016-471D-93F2-FB47A59F537A}"/>
              </a:ext>
            </a:extLst>
          </p:cNvPr>
          <p:cNvSpPr/>
          <p:nvPr/>
        </p:nvSpPr>
        <p:spPr>
          <a:xfrm>
            <a:off x="838199" y="1690688"/>
            <a:ext cx="10696575" cy="923330"/>
          </a:xfrm>
          <a:prstGeom prst="rect">
            <a:avLst/>
          </a:prstGeom>
        </p:spPr>
        <p:txBody>
          <a:bodyPr wrap="square">
            <a:spAutoFit/>
          </a:bodyPr>
          <a:lstStyle/>
          <a:p>
            <a:r>
              <a:rPr lang="en-CA" dirty="0"/>
              <a:t>The interoperability catalogue may be substituted by equivalent catalogues or presentations developed by manufacturers or service providers, provided the minimum functions are maintained and the producer of the replacement interoperability catalogue can prove this through testing.</a:t>
            </a:r>
          </a:p>
        </p:txBody>
      </p:sp>
      <p:sp>
        <p:nvSpPr>
          <p:cNvPr id="10" name="Rectangle 9">
            <a:extLst>
              <a:ext uri="{FF2B5EF4-FFF2-40B4-BE49-F238E27FC236}">
                <a16:creationId xmlns:a16="http://schemas.microsoft.com/office/drawing/2014/main" id="{857B279C-15FC-492B-A4FF-1EF5895777B0}"/>
              </a:ext>
            </a:extLst>
          </p:cNvPr>
          <p:cNvSpPr/>
          <p:nvPr/>
        </p:nvSpPr>
        <p:spPr>
          <a:xfrm>
            <a:off x="838198" y="3335060"/>
            <a:ext cx="10696575" cy="923330"/>
          </a:xfrm>
          <a:prstGeom prst="rect">
            <a:avLst/>
          </a:prstGeom>
        </p:spPr>
        <p:txBody>
          <a:bodyPr wrap="square">
            <a:spAutoFit/>
          </a:bodyPr>
          <a:lstStyle/>
          <a:p>
            <a:r>
              <a:rPr lang="en-CA" dirty="0"/>
              <a:t>The interoperation catalogue will be extensible with equivalent rules or presentations developed by manufacturers or service providers, provided the minimum functions are maintained and the producer of the augmented interoperability catalogue can prove this through testing.</a:t>
            </a:r>
          </a:p>
        </p:txBody>
      </p:sp>
      <p:sp>
        <p:nvSpPr>
          <p:cNvPr id="12" name="Rectangle 11">
            <a:extLst>
              <a:ext uri="{FF2B5EF4-FFF2-40B4-BE49-F238E27FC236}">
                <a16:creationId xmlns:a16="http://schemas.microsoft.com/office/drawing/2014/main" id="{22951350-6866-47D2-9E62-58ED6D0326C0}"/>
              </a:ext>
            </a:extLst>
          </p:cNvPr>
          <p:cNvSpPr/>
          <p:nvPr/>
        </p:nvSpPr>
        <p:spPr>
          <a:xfrm>
            <a:off x="838199" y="4979432"/>
            <a:ext cx="10925175" cy="923330"/>
          </a:xfrm>
          <a:prstGeom prst="rect">
            <a:avLst/>
          </a:prstGeom>
        </p:spPr>
        <p:txBody>
          <a:bodyPr wrap="square">
            <a:spAutoFit/>
          </a:bodyPr>
          <a:lstStyle/>
          <a:p>
            <a:r>
              <a:rPr lang="en-CA" dirty="0"/>
              <a:t>OEM or service providers can provide their own versions in addition to the IHO catalogue, to facilitate custom product interoperations. These additional versions must not degrade or interfere with the functions of the official IHO Interoperability Catalogue.</a:t>
            </a:r>
          </a:p>
        </p:txBody>
      </p:sp>
    </p:spTree>
    <p:extLst>
      <p:ext uri="{BB962C8B-B14F-4D97-AF65-F5344CB8AC3E}">
        <p14:creationId xmlns:p14="http://schemas.microsoft.com/office/powerpoint/2010/main" val="1893132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F6F7-648B-432C-BDBF-019F34B7D2C9}"/>
              </a:ext>
            </a:extLst>
          </p:cNvPr>
          <p:cNvSpPr>
            <a:spLocks noGrp="1"/>
          </p:cNvSpPr>
          <p:nvPr>
            <p:ph type="title"/>
          </p:nvPr>
        </p:nvSpPr>
        <p:spPr/>
        <p:txBody>
          <a:bodyPr/>
          <a:lstStyle/>
          <a:p>
            <a:r>
              <a:rPr lang="en-GB" dirty="0"/>
              <a:t>Metadata</a:t>
            </a:r>
            <a:endParaRPr lang="en-CA" dirty="0"/>
          </a:p>
        </p:txBody>
      </p:sp>
      <p:sp>
        <p:nvSpPr>
          <p:cNvPr id="3" name="Content Placeholder 2">
            <a:extLst>
              <a:ext uri="{FF2B5EF4-FFF2-40B4-BE49-F238E27FC236}">
                <a16:creationId xmlns:a16="http://schemas.microsoft.com/office/drawing/2014/main" id="{90EB5443-D18B-4364-83C9-1E925DB613EF}"/>
              </a:ext>
            </a:extLst>
          </p:cNvPr>
          <p:cNvSpPr>
            <a:spLocks noGrp="1"/>
          </p:cNvSpPr>
          <p:nvPr>
            <p:ph idx="1"/>
          </p:nvPr>
        </p:nvSpPr>
        <p:spPr/>
        <p:txBody>
          <a:bodyPr>
            <a:normAutofit lnSpcReduction="10000"/>
          </a:bodyPr>
          <a:lstStyle/>
          <a:p>
            <a:r>
              <a:rPr lang="en-CA" dirty="0"/>
              <a:t>Fairly close to S-100 metadata.</a:t>
            </a:r>
          </a:p>
          <a:p>
            <a:r>
              <a:rPr lang="en-CA" dirty="0"/>
              <a:t>S100_IC_CatalogueMetadata added as an extension from S100_DatasetDiscoveryMetadata in order to add the S100_ProductSpecification attribute.</a:t>
            </a:r>
          </a:p>
          <a:p>
            <a:r>
              <a:rPr lang="en-CA" dirty="0"/>
              <a:t>This extension was done to try to avoid the need for a new specification should new products be added. </a:t>
            </a:r>
          </a:p>
          <a:p>
            <a:r>
              <a:rPr lang="en-CA" dirty="0" err="1"/>
              <a:t>dataProduct</a:t>
            </a:r>
            <a:r>
              <a:rPr lang="en-CA" dirty="0"/>
              <a:t> code list is an open enumeration that permit new codes to be added without changing data model.</a:t>
            </a:r>
          </a:p>
          <a:p>
            <a:r>
              <a:rPr lang="en-GB" dirty="0"/>
              <a:t>S100_CatalogueScope was also extended to permit the </a:t>
            </a:r>
            <a:r>
              <a:rPr lang="en-GB" dirty="0" err="1"/>
              <a:t>interoperabilityCatalogue</a:t>
            </a:r>
            <a:r>
              <a:rPr lang="en-GB" dirty="0"/>
              <a:t> value.</a:t>
            </a:r>
            <a:endParaRPr lang="en-CA" dirty="0"/>
          </a:p>
        </p:txBody>
      </p:sp>
    </p:spTree>
    <p:extLst>
      <p:ext uri="{BB962C8B-B14F-4D97-AF65-F5344CB8AC3E}">
        <p14:creationId xmlns:p14="http://schemas.microsoft.com/office/powerpoint/2010/main" val="519173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1EF628-78B0-462F-ADC2-49C0E9B5E97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86300" y="1027906"/>
            <a:ext cx="6772275" cy="4963319"/>
          </a:xfrm>
          <a:prstGeom prst="rect">
            <a:avLst/>
          </a:prstGeom>
          <a:noFill/>
        </p:spPr>
      </p:pic>
      <p:sp>
        <p:nvSpPr>
          <p:cNvPr id="2" name="Title 1">
            <a:extLst>
              <a:ext uri="{FF2B5EF4-FFF2-40B4-BE49-F238E27FC236}">
                <a16:creationId xmlns:a16="http://schemas.microsoft.com/office/drawing/2014/main" id="{4E5AB4E8-5BD7-4385-B6A6-9C1CEFD7FBDE}"/>
              </a:ext>
            </a:extLst>
          </p:cNvPr>
          <p:cNvSpPr>
            <a:spLocks noGrp="1"/>
          </p:cNvSpPr>
          <p:nvPr>
            <p:ph type="title"/>
          </p:nvPr>
        </p:nvSpPr>
        <p:spPr/>
        <p:txBody>
          <a:bodyPr/>
          <a:lstStyle/>
          <a:p>
            <a:r>
              <a:rPr lang="en-GB" dirty="0"/>
              <a:t>Processing model</a:t>
            </a:r>
            <a:endParaRPr lang="en-CA" dirty="0"/>
          </a:p>
        </p:txBody>
      </p:sp>
      <p:sp>
        <p:nvSpPr>
          <p:cNvPr id="5" name="TextBox 4">
            <a:extLst>
              <a:ext uri="{FF2B5EF4-FFF2-40B4-BE49-F238E27FC236}">
                <a16:creationId xmlns:a16="http://schemas.microsoft.com/office/drawing/2014/main" id="{78B4B025-8264-4468-95EF-0BA5DE64EE82}"/>
              </a:ext>
            </a:extLst>
          </p:cNvPr>
          <p:cNvSpPr txBox="1"/>
          <p:nvPr/>
        </p:nvSpPr>
        <p:spPr>
          <a:xfrm>
            <a:off x="838200" y="1476375"/>
            <a:ext cx="3209925" cy="1200329"/>
          </a:xfrm>
          <a:prstGeom prst="rect">
            <a:avLst/>
          </a:prstGeom>
          <a:noFill/>
        </p:spPr>
        <p:txBody>
          <a:bodyPr wrap="square" rtlCol="0">
            <a:spAutoFit/>
          </a:bodyPr>
          <a:lstStyle/>
          <a:p>
            <a:r>
              <a:rPr lang="en-CA" dirty="0"/>
              <a:t>Processing model was adopted  as proposed in Phase 2. Giving both pre-processing and post-processing options.</a:t>
            </a:r>
          </a:p>
        </p:txBody>
      </p:sp>
    </p:spTree>
    <p:extLst>
      <p:ext uri="{BB962C8B-B14F-4D97-AF65-F5344CB8AC3E}">
        <p14:creationId xmlns:p14="http://schemas.microsoft.com/office/powerpoint/2010/main" val="30882277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554FE-E708-40FA-AC22-4C34CCD5277D}"/>
              </a:ext>
            </a:extLst>
          </p:cNvPr>
          <p:cNvSpPr>
            <a:spLocks noGrp="1"/>
          </p:cNvSpPr>
          <p:nvPr>
            <p:ph type="title"/>
          </p:nvPr>
        </p:nvSpPr>
        <p:spPr/>
        <p:txBody>
          <a:bodyPr/>
          <a:lstStyle/>
          <a:p>
            <a:r>
              <a:rPr lang="en-US" dirty="0"/>
              <a:t>Stages of processing model</a:t>
            </a:r>
          </a:p>
        </p:txBody>
      </p:sp>
      <p:pic>
        <p:nvPicPr>
          <p:cNvPr id="5" name="Picture 4">
            <a:extLst>
              <a:ext uri="{FF2B5EF4-FFF2-40B4-BE49-F238E27FC236}">
                <a16:creationId xmlns:a16="http://schemas.microsoft.com/office/drawing/2014/main" id="{643D4C19-18B0-462D-A2B0-51D2634F3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040" y="1286026"/>
            <a:ext cx="8854440" cy="5300193"/>
          </a:xfrm>
          <a:prstGeom prst="rect">
            <a:avLst/>
          </a:prstGeom>
        </p:spPr>
      </p:pic>
      <p:sp>
        <p:nvSpPr>
          <p:cNvPr id="6" name="TextBox 5">
            <a:extLst>
              <a:ext uri="{FF2B5EF4-FFF2-40B4-BE49-F238E27FC236}">
                <a16:creationId xmlns:a16="http://schemas.microsoft.com/office/drawing/2014/main" id="{FB91E69E-58D2-4D9A-9C4E-4C3FF6210DC2}"/>
              </a:ext>
            </a:extLst>
          </p:cNvPr>
          <p:cNvSpPr txBox="1"/>
          <p:nvPr/>
        </p:nvSpPr>
        <p:spPr>
          <a:xfrm>
            <a:off x="6705601" y="5755222"/>
            <a:ext cx="5262880" cy="830997"/>
          </a:xfrm>
          <a:prstGeom prst="rect">
            <a:avLst/>
          </a:prstGeom>
          <a:noFill/>
        </p:spPr>
        <p:txBody>
          <a:bodyPr wrap="square" rtlCol="0">
            <a:spAutoFit/>
          </a:bodyPr>
          <a:lstStyle/>
          <a:p>
            <a:r>
              <a:rPr lang="en-US" sz="1600" dirty="0"/>
              <a:t>This diagram shows the processing model when drawing instructions are generated before interoperability processing.</a:t>
            </a:r>
          </a:p>
          <a:p>
            <a:r>
              <a:rPr lang="en-US" sz="1600" dirty="0"/>
              <a:t>The alternative has similar stages in a different order.</a:t>
            </a:r>
          </a:p>
        </p:txBody>
      </p:sp>
    </p:spTree>
    <p:extLst>
      <p:ext uri="{BB962C8B-B14F-4D97-AF65-F5344CB8AC3E}">
        <p14:creationId xmlns:p14="http://schemas.microsoft.com/office/powerpoint/2010/main" val="15817152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AB4E8-5BD7-4385-B6A6-9C1CEFD7FBDE}"/>
              </a:ext>
            </a:extLst>
          </p:cNvPr>
          <p:cNvSpPr>
            <a:spLocks noGrp="1"/>
          </p:cNvSpPr>
          <p:nvPr>
            <p:ph type="title"/>
          </p:nvPr>
        </p:nvSpPr>
        <p:spPr/>
        <p:txBody>
          <a:bodyPr/>
          <a:lstStyle/>
          <a:p>
            <a:r>
              <a:rPr lang="en-GB" dirty="0"/>
              <a:t>Processing model</a:t>
            </a:r>
            <a:endParaRPr lang="en-CA" dirty="0"/>
          </a:p>
        </p:txBody>
      </p:sp>
      <p:graphicFrame>
        <p:nvGraphicFramePr>
          <p:cNvPr id="3" name="Table 2">
            <a:extLst>
              <a:ext uri="{FF2B5EF4-FFF2-40B4-BE49-F238E27FC236}">
                <a16:creationId xmlns:a16="http://schemas.microsoft.com/office/drawing/2014/main" id="{8811DF11-CA0F-4468-926F-236DBAC40A0B}"/>
              </a:ext>
            </a:extLst>
          </p:cNvPr>
          <p:cNvGraphicFramePr>
            <a:graphicFrameLocks noGrp="1"/>
          </p:cNvGraphicFramePr>
          <p:nvPr>
            <p:extLst>
              <p:ext uri="{D42A27DB-BD31-4B8C-83A1-F6EECF244321}">
                <p14:modId xmlns:p14="http://schemas.microsoft.com/office/powerpoint/2010/main" val="1185079737"/>
              </p:ext>
            </p:extLst>
          </p:nvPr>
        </p:nvGraphicFramePr>
        <p:xfrm>
          <a:off x="1600200" y="1283970"/>
          <a:ext cx="10372725" cy="5538179"/>
        </p:xfrm>
        <a:graphic>
          <a:graphicData uri="http://schemas.openxmlformats.org/drawingml/2006/table">
            <a:tbl>
              <a:tblPr firstRow="1" firstCol="1" bandRow="1">
                <a:tableStyleId>{5C22544A-7EE6-4342-B048-85BDC9FD1C3A}</a:tableStyleId>
              </a:tblPr>
              <a:tblGrid>
                <a:gridCol w="1338081">
                  <a:extLst>
                    <a:ext uri="{9D8B030D-6E8A-4147-A177-3AD203B41FA5}">
                      <a16:colId xmlns:a16="http://schemas.microsoft.com/office/drawing/2014/main" val="2287816206"/>
                    </a:ext>
                  </a:extLst>
                </a:gridCol>
                <a:gridCol w="1574578">
                  <a:extLst>
                    <a:ext uri="{9D8B030D-6E8A-4147-A177-3AD203B41FA5}">
                      <a16:colId xmlns:a16="http://schemas.microsoft.com/office/drawing/2014/main" val="73200997"/>
                    </a:ext>
                  </a:extLst>
                </a:gridCol>
                <a:gridCol w="806998">
                  <a:extLst>
                    <a:ext uri="{9D8B030D-6E8A-4147-A177-3AD203B41FA5}">
                      <a16:colId xmlns:a16="http://schemas.microsoft.com/office/drawing/2014/main" val="4263863774"/>
                    </a:ext>
                  </a:extLst>
                </a:gridCol>
                <a:gridCol w="2522647">
                  <a:extLst>
                    <a:ext uri="{9D8B030D-6E8A-4147-A177-3AD203B41FA5}">
                      <a16:colId xmlns:a16="http://schemas.microsoft.com/office/drawing/2014/main" val="1284078009"/>
                    </a:ext>
                  </a:extLst>
                </a:gridCol>
                <a:gridCol w="2607704">
                  <a:extLst>
                    <a:ext uri="{9D8B030D-6E8A-4147-A177-3AD203B41FA5}">
                      <a16:colId xmlns:a16="http://schemas.microsoft.com/office/drawing/2014/main" val="2006522484"/>
                    </a:ext>
                  </a:extLst>
                </a:gridCol>
                <a:gridCol w="1522717">
                  <a:extLst>
                    <a:ext uri="{9D8B030D-6E8A-4147-A177-3AD203B41FA5}">
                      <a16:colId xmlns:a16="http://schemas.microsoft.com/office/drawing/2014/main" val="2750296360"/>
                    </a:ext>
                  </a:extLst>
                </a:gridCol>
              </a:tblGrid>
              <a:tr h="326099">
                <a:tc>
                  <a:txBody>
                    <a:bodyPr/>
                    <a:lstStyle/>
                    <a:p>
                      <a:pPr algn="just">
                        <a:lnSpc>
                          <a:spcPct val="100000"/>
                        </a:lnSpc>
                        <a:spcAft>
                          <a:spcPts val="300"/>
                        </a:spcAft>
                      </a:pPr>
                      <a:r>
                        <a:rPr lang="en-US" sz="1800" dirty="0">
                          <a:effectLst/>
                        </a:rPr>
                        <a:t>Stage</a:t>
                      </a:r>
                      <a:endParaRPr lang="en-CA" sz="2000" dirty="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lnSpc>
                          <a:spcPct val="100000"/>
                        </a:lnSpc>
                        <a:spcAft>
                          <a:spcPts val="300"/>
                        </a:spcAft>
                      </a:pPr>
                      <a:r>
                        <a:rPr lang="en-US" sz="1800">
                          <a:effectLst/>
                        </a:rPr>
                        <a:t>Description</a:t>
                      </a:r>
                      <a:endParaRPr lang="en-CA" sz="20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lnSpc>
                          <a:spcPct val="100000"/>
                        </a:lnSpc>
                        <a:spcAft>
                          <a:spcPts val="300"/>
                        </a:spcAft>
                      </a:pPr>
                      <a:r>
                        <a:rPr lang="en-US" sz="1800">
                          <a:effectLst/>
                        </a:rPr>
                        <a:t>Level</a:t>
                      </a:r>
                      <a:endParaRPr lang="en-CA" sz="20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lnSpc>
                          <a:spcPct val="100000"/>
                        </a:lnSpc>
                        <a:spcAft>
                          <a:spcPts val="300"/>
                        </a:spcAft>
                      </a:pPr>
                      <a:r>
                        <a:rPr lang="en-US" sz="1800">
                          <a:effectLst/>
                        </a:rPr>
                        <a:t>IC information</a:t>
                      </a:r>
                      <a:endParaRPr lang="en-CA" sz="20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lnSpc>
                          <a:spcPct val="100000"/>
                        </a:lnSpc>
                        <a:spcAft>
                          <a:spcPts val="300"/>
                        </a:spcAft>
                      </a:pPr>
                      <a:r>
                        <a:rPr lang="en-US" sz="1800">
                          <a:effectLst/>
                        </a:rPr>
                        <a:t>Context information</a:t>
                      </a:r>
                      <a:endParaRPr lang="en-CA" sz="20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lnSpc>
                          <a:spcPct val="100000"/>
                        </a:lnSpc>
                        <a:spcAft>
                          <a:spcPts val="300"/>
                        </a:spcAft>
                      </a:pPr>
                      <a:r>
                        <a:rPr lang="en-US" sz="1800" dirty="0">
                          <a:effectLst/>
                        </a:rPr>
                        <a:t>Remarks</a:t>
                      </a:r>
                      <a:endParaRPr lang="en-CA" sz="2000" dirty="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437850415"/>
                  </a:ext>
                </a:extLst>
              </a:tr>
              <a:tr h="1056701">
                <a:tc>
                  <a:txBody>
                    <a:bodyPr/>
                    <a:lstStyle/>
                    <a:p>
                      <a:pPr algn="l">
                        <a:lnSpc>
                          <a:spcPct val="100000"/>
                        </a:lnSpc>
                        <a:spcAft>
                          <a:spcPts val="300"/>
                        </a:spcAft>
                      </a:pPr>
                      <a:r>
                        <a:rPr lang="en-US" sz="1800">
                          <a:effectLst/>
                        </a:rPr>
                        <a:t>Select Load Sets</a:t>
                      </a:r>
                      <a:endParaRPr lang="en-CA" sz="20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l">
                        <a:lnSpc>
                          <a:spcPct val="100000"/>
                        </a:lnSpc>
                        <a:spcAft>
                          <a:spcPts val="300"/>
                        </a:spcAft>
                      </a:pPr>
                      <a:r>
                        <a:rPr lang="en-US" sz="1800">
                          <a:effectLst/>
                        </a:rPr>
                        <a:t>Select data products to be loaded</a:t>
                      </a:r>
                      <a:endParaRPr lang="en-CA" sz="20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l">
                        <a:lnSpc>
                          <a:spcPct val="100000"/>
                        </a:lnSpc>
                        <a:spcAft>
                          <a:spcPts val="300"/>
                        </a:spcAft>
                      </a:pPr>
                      <a:r>
                        <a:rPr lang="en-US" sz="1800">
                          <a:effectLst/>
                        </a:rPr>
                        <a:t>All</a:t>
                      </a:r>
                      <a:endParaRPr lang="en-CA" sz="20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l">
                        <a:lnSpc>
                          <a:spcPct val="100000"/>
                        </a:lnSpc>
                        <a:spcAft>
                          <a:spcPts val="300"/>
                        </a:spcAft>
                      </a:pPr>
                      <a:r>
                        <a:rPr lang="en-US" sz="1800">
                          <a:effectLst/>
                        </a:rPr>
                        <a:t>included product list from S100_IC_‌Predefined‌Combination.‌included‌Product</a:t>
                      </a:r>
                      <a:endParaRPr lang="en-CA" sz="20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l">
                        <a:lnSpc>
                          <a:spcPct val="100000"/>
                        </a:lnSpc>
                        <a:spcAft>
                          <a:spcPts val="300"/>
                        </a:spcAft>
                      </a:pPr>
                      <a:r>
                        <a:rPr lang="en-US" sz="1800">
                          <a:effectLst/>
                        </a:rPr>
                        <a:t>S100_IC_PDCSelection identifies the S100_IC_‌Predefined‌Combination</a:t>
                      </a:r>
                      <a:endParaRPr lang="en-CA" sz="20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l">
                        <a:lnSpc>
                          <a:spcPct val="100000"/>
                        </a:lnSpc>
                        <a:spcAft>
                          <a:spcPts val="300"/>
                        </a:spcAft>
                      </a:pPr>
                      <a:r>
                        <a:rPr lang="en-US" sz="1800" dirty="0">
                          <a:effectLst/>
                        </a:rPr>
                        <a:t>-</a:t>
                      </a:r>
                      <a:endParaRPr lang="en-CA" sz="2000" dirty="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356792698"/>
                  </a:ext>
                </a:extLst>
              </a:tr>
              <a:tr h="1056701">
                <a:tc>
                  <a:txBody>
                    <a:bodyPr/>
                    <a:lstStyle/>
                    <a:p>
                      <a:pPr algn="l">
                        <a:lnSpc>
                          <a:spcPct val="100000"/>
                        </a:lnSpc>
                        <a:spcAft>
                          <a:spcPts val="300"/>
                        </a:spcAft>
                      </a:pPr>
                      <a:r>
                        <a:rPr lang="en-US" sz="1800">
                          <a:effectLst/>
                        </a:rPr>
                        <a:t>Portrayal Processing</a:t>
                      </a:r>
                      <a:endParaRPr lang="en-CA" sz="20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l">
                        <a:lnSpc>
                          <a:spcPct val="100000"/>
                        </a:lnSpc>
                        <a:spcAft>
                          <a:spcPts val="300"/>
                        </a:spcAft>
                      </a:pPr>
                      <a:r>
                        <a:rPr lang="en-US" sz="1800">
                          <a:effectLst/>
                        </a:rPr>
                        <a:t>Ordinary S-100 portrayal processing</a:t>
                      </a:r>
                      <a:endParaRPr lang="en-CA" sz="20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l">
                        <a:lnSpc>
                          <a:spcPct val="100000"/>
                        </a:lnSpc>
                        <a:spcAft>
                          <a:spcPts val="300"/>
                        </a:spcAft>
                      </a:pPr>
                      <a:r>
                        <a:rPr lang="en-US" sz="1800">
                          <a:effectLst/>
                        </a:rPr>
                        <a:t>All</a:t>
                      </a:r>
                      <a:endParaRPr lang="en-CA" sz="20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l">
                        <a:lnSpc>
                          <a:spcPct val="100000"/>
                        </a:lnSpc>
                        <a:spcAft>
                          <a:spcPts val="300"/>
                        </a:spcAft>
                      </a:pPr>
                      <a:r>
                        <a:rPr lang="en-US" sz="1800">
                          <a:effectLst/>
                        </a:rPr>
                        <a:t>hybrid PC, display planes</a:t>
                      </a:r>
                      <a:endParaRPr lang="en-CA" sz="20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l">
                        <a:lnSpc>
                          <a:spcPct val="100000"/>
                        </a:lnSpc>
                        <a:spcAft>
                          <a:spcPts val="300"/>
                        </a:spcAft>
                      </a:pPr>
                      <a:r>
                        <a:rPr lang="en-US" sz="1800">
                          <a:effectLst/>
                        </a:rPr>
                        <a:t> </a:t>
                      </a:r>
                      <a:endParaRPr lang="en-CA" sz="20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l">
                        <a:lnSpc>
                          <a:spcPct val="100000"/>
                        </a:lnSpc>
                        <a:spcAft>
                          <a:spcPts val="300"/>
                        </a:spcAft>
                      </a:pPr>
                      <a:r>
                        <a:rPr lang="en-US" sz="1800" dirty="0">
                          <a:effectLst/>
                        </a:rPr>
                        <a:t>Except final display processing / rendering</a:t>
                      </a:r>
                      <a:endParaRPr lang="en-CA" sz="2000" dirty="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437980787"/>
                  </a:ext>
                </a:extLst>
              </a:tr>
              <a:tr h="1056701">
                <a:tc>
                  <a:txBody>
                    <a:bodyPr/>
                    <a:lstStyle/>
                    <a:p>
                      <a:pPr algn="l">
                        <a:lnSpc>
                          <a:spcPct val="100000"/>
                        </a:lnSpc>
                        <a:spcAft>
                          <a:spcPts val="300"/>
                        </a:spcAft>
                      </a:pPr>
                      <a:r>
                        <a:rPr lang="en-US" sz="1800">
                          <a:effectLst/>
                        </a:rPr>
                        <a:t>Interleave Feature Layers</a:t>
                      </a:r>
                      <a:endParaRPr lang="en-CA" sz="20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l">
                        <a:lnSpc>
                          <a:spcPct val="100000"/>
                        </a:lnSpc>
                        <a:spcAft>
                          <a:spcPts val="300"/>
                        </a:spcAft>
                      </a:pPr>
                      <a:r>
                        <a:rPr lang="en-US" sz="1800">
                          <a:effectLst/>
                        </a:rPr>
                        <a:t>Assign display plane and drawing order to feature data</a:t>
                      </a:r>
                      <a:endParaRPr lang="en-CA" sz="20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l">
                        <a:lnSpc>
                          <a:spcPct val="100000"/>
                        </a:lnSpc>
                        <a:spcAft>
                          <a:spcPts val="300"/>
                        </a:spcAft>
                      </a:pPr>
                      <a:r>
                        <a:rPr lang="en-US" sz="1800">
                          <a:effectLst/>
                        </a:rPr>
                        <a:t>1, 2</a:t>
                      </a:r>
                      <a:endParaRPr lang="en-CA" sz="20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l">
                        <a:lnSpc>
                          <a:spcPct val="100000"/>
                        </a:lnSpc>
                        <a:spcAft>
                          <a:spcPts val="300"/>
                        </a:spcAft>
                      </a:pPr>
                      <a:r>
                        <a:rPr lang="en-US" sz="1800">
                          <a:effectLst/>
                        </a:rPr>
                        <a:t>S100_IC_DisplayPlane</a:t>
                      </a:r>
                      <a:endParaRPr lang="en-CA" sz="20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l">
                        <a:lnSpc>
                          <a:spcPct val="100000"/>
                        </a:lnSpc>
                        <a:spcAft>
                          <a:spcPts val="300"/>
                        </a:spcAft>
                      </a:pPr>
                      <a:r>
                        <a:rPr lang="en-US" sz="1800">
                          <a:effectLst/>
                        </a:rPr>
                        <a:t> </a:t>
                      </a:r>
                      <a:endParaRPr lang="en-CA" sz="20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l">
                        <a:lnSpc>
                          <a:spcPct val="100000"/>
                        </a:lnSpc>
                        <a:spcAft>
                          <a:spcPts val="300"/>
                        </a:spcAft>
                      </a:pPr>
                      <a:r>
                        <a:rPr lang="en-US" sz="1800" dirty="0">
                          <a:effectLst/>
                        </a:rPr>
                        <a:t> </a:t>
                      </a:r>
                      <a:endParaRPr lang="en-CA" sz="2000" dirty="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314167329"/>
                  </a:ext>
                </a:extLst>
              </a:tr>
              <a:tr h="1320876">
                <a:tc>
                  <a:txBody>
                    <a:bodyPr/>
                    <a:lstStyle/>
                    <a:p>
                      <a:pPr algn="l">
                        <a:lnSpc>
                          <a:spcPct val="100000"/>
                        </a:lnSpc>
                        <a:spcAft>
                          <a:spcPts val="300"/>
                        </a:spcAft>
                      </a:pPr>
                      <a:r>
                        <a:rPr lang="en-US" sz="1800">
                          <a:effectLst/>
                        </a:rPr>
                        <a:t>Suppress Feature Types</a:t>
                      </a:r>
                      <a:endParaRPr lang="en-CA" sz="20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l">
                        <a:lnSpc>
                          <a:spcPct val="100000"/>
                        </a:lnSpc>
                        <a:spcAft>
                          <a:spcPts val="300"/>
                        </a:spcAft>
                      </a:pPr>
                      <a:r>
                        <a:rPr lang="en-US" sz="1800">
                          <a:effectLst/>
                        </a:rPr>
                        <a:t>Suppress all instances of a specified feature type in a product</a:t>
                      </a:r>
                      <a:endParaRPr lang="en-CA" sz="20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l">
                        <a:lnSpc>
                          <a:spcPct val="100000"/>
                        </a:lnSpc>
                        <a:spcAft>
                          <a:spcPts val="300"/>
                        </a:spcAft>
                      </a:pPr>
                      <a:r>
                        <a:rPr lang="en-US" sz="1800">
                          <a:effectLst/>
                        </a:rPr>
                        <a:t>2</a:t>
                      </a:r>
                      <a:endParaRPr lang="en-CA" sz="20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l">
                        <a:lnSpc>
                          <a:spcPct val="100000"/>
                        </a:lnSpc>
                        <a:spcAft>
                          <a:spcPts val="300"/>
                        </a:spcAft>
                      </a:pPr>
                      <a:r>
                        <a:rPr lang="en-US" sz="1800">
                          <a:effectLst/>
                        </a:rPr>
                        <a:t>S100_IC_Suppressed‌Feature‌Layer</a:t>
                      </a:r>
                      <a:endParaRPr lang="en-CA" sz="20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l">
                        <a:lnSpc>
                          <a:spcPct val="100000"/>
                        </a:lnSpc>
                        <a:spcAft>
                          <a:spcPts val="300"/>
                        </a:spcAft>
                      </a:pPr>
                      <a:r>
                        <a:rPr lang="en-US" sz="1800">
                          <a:effectLst/>
                        </a:rPr>
                        <a:t> </a:t>
                      </a:r>
                      <a:endParaRPr lang="en-CA" sz="20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l">
                        <a:lnSpc>
                          <a:spcPct val="100000"/>
                        </a:lnSpc>
                        <a:spcAft>
                          <a:spcPts val="300"/>
                        </a:spcAft>
                      </a:pPr>
                      <a:r>
                        <a:rPr lang="en-US" sz="1800" dirty="0">
                          <a:effectLst/>
                        </a:rPr>
                        <a:t> </a:t>
                      </a:r>
                      <a:endParaRPr lang="en-CA" sz="2000" dirty="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708126277"/>
                  </a:ext>
                </a:extLst>
              </a:tr>
              <a:tr h="528351">
                <a:tc>
                  <a:txBody>
                    <a:bodyPr/>
                    <a:lstStyle/>
                    <a:p>
                      <a:pPr algn="l">
                        <a:lnSpc>
                          <a:spcPct val="100000"/>
                        </a:lnSpc>
                        <a:spcAft>
                          <a:spcPts val="300"/>
                        </a:spcAft>
                      </a:pPr>
                      <a:r>
                        <a:rPr lang="en-US" sz="1800">
                          <a:effectLst/>
                        </a:rPr>
                        <a:t>Rendering</a:t>
                      </a:r>
                      <a:endParaRPr lang="en-CA" sz="20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l">
                        <a:lnSpc>
                          <a:spcPct val="100000"/>
                        </a:lnSpc>
                        <a:spcAft>
                          <a:spcPts val="300"/>
                        </a:spcAft>
                      </a:pPr>
                      <a:r>
                        <a:rPr lang="en-US" sz="1800">
                          <a:effectLst/>
                        </a:rPr>
                        <a:t>Display processing</a:t>
                      </a:r>
                      <a:endParaRPr lang="en-CA" sz="20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l">
                        <a:lnSpc>
                          <a:spcPct val="100000"/>
                        </a:lnSpc>
                        <a:spcAft>
                          <a:spcPts val="300"/>
                        </a:spcAft>
                      </a:pPr>
                      <a:r>
                        <a:rPr lang="en-US" sz="1800">
                          <a:effectLst/>
                        </a:rPr>
                        <a:t>All</a:t>
                      </a:r>
                      <a:endParaRPr lang="en-CA" sz="20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l">
                        <a:lnSpc>
                          <a:spcPct val="100000"/>
                        </a:lnSpc>
                        <a:spcAft>
                          <a:spcPts val="300"/>
                        </a:spcAft>
                      </a:pPr>
                      <a:r>
                        <a:rPr lang="en-US" sz="1800">
                          <a:effectLst/>
                        </a:rPr>
                        <a:t>S100_IC_DisplayPlane</a:t>
                      </a:r>
                      <a:endParaRPr lang="en-CA" sz="20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l">
                        <a:lnSpc>
                          <a:spcPct val="100000"/>
                        </a:lnSpc>
                        <a:spcAft>
                          <a:spcPts val="300"/>
                        </a:spcAft>
                      </a:pPr>
                      <a:r>
                        <a:rPr lang="en-US" sz="1800">
                          <a:effectLst/>
                        </a:rPr>
                        <a:t> </a:t>
                      </a:r>
                      <a:endParaRPr lang="en-CA" sz="200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l">
                        <a:lnSpc>
                          <a:spcPct val="100000"/>
                        </a:lnSpc>
                        <a:spcAft>
                          <a:spcPts val="300"/>
                        </a:spcAft>
                      </a:pPr>
                      <a:r>
                        <a:rPr lang="en-US" sz="1800" dirty="0">
                          <a:effectLst/>
                        </a:rPr>
                        <a:t> </a:t>
                      </a:r>
                      <a:endParaRPr lang="en-CA" sz="2000" dirty="0">
                        <a:effectLst/>
                        <a:latin typeface="Arial" panose="020B060402020202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371612152"/>
                  </a:ext>
                </a:extLst>
              </a:tr>
            </a:tbl>
          </a:graphicData>
        </a:graphic>
      </p:graphicFrame>
    </p:spTree>
    <p:extLst>
      <p:ext uri="{BB962C8B-B14F-4D97-AF65-F5344CB8AC3E}">
        <p14:creationId xmlns:p14="http://schemas.microsoft.com/office/powerpoint/2010/main" val="573577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AB4E8-5BD7-4385-B6A6-9C1CEFD7FBDE}"/>
              </a:ext>
            </a:extLst>
          </p:cNvPr>
          <p:cNvSpPr>
            <a:spLocks noGrp="1"/>
          </p:cNvSpPr>
          <p:nvPr>
            <p:ph type="title"/>
          </p:nvPr>
        </p:nvSpPr>
        <p:spPr/>
        <p:txBody>
          <a:bodyPr/>
          <a:lstStyle/>
          <a:p>
            <a:r>
              <a:rPr lang="en-GB" dirty="0"/>
              <a:t>User interaction constraints and expectations</a:t>
            </a:r>
            <a:endParaRPr lang="en-CA" dirty="0"/>
          </a:p>
        </p:txBody>
      </p:sp>
      <p:sp>
        <p:nvSpPr>
          <p:cNvPr id="3" name="Content Placeholder 2">
            <a:extLst>
              <a:ext uri="{FF2B5EF4-FFF2-40B4-BE49-F238E27FC236}">
                <a16:creationId xmlns:a16="http://schemas.microsoft.com/office/drawing/2014/main" id="{24EB8FF9-2C59-4EB2-9FA1-FA717486C2CA}"/>
              </a:ext>
            </a:extLst>
          </p:cNvPr>
          <p:cNvSpPr>
            <a:spLocks noGrp="1"/>
          </p:cNvSpPr>
          <p:nvPr>
            <p:ph idx="1"/>
          </p:nvPr>
        </p:nvSpPr>
        <p:spPr/>
        <p:txBody>
          <a:bodyPr/>
          <a:lstStyle/>
          <a:p>
            <a:r>
              <a:rPr lang="en-GB" dirty="0"/>
              <a:t>Interoperation is expected to be part of a future S-mode.</a:t>
            </a:r>
          </a:p>
          <a:p>
            <a:r>
              <a:rPr lang="en-CA" dirty="0"/>
              <a:t>S-100 compatible ECDIS systems that support the IHO Interoperability Catalogue may include functionality that allow end users to add new predefined combinations according with their needs.</a:t>
            </a:r>
          </a:p>
          <a:p>
            <a:r>
              <a:rPr lang="en-CA" dirty="0"/>
              <a:t>Implementers of this standard should follow the Human-Centred Design noted in MSC.1/Circ.1512.</a:t>
            </a:r>
          </a:p>
          <a:p>
            <a:r>
              <a:rPr lang="en-CA" dirty="0"/>
              <a:t>The system should allow the user to change the interoperation level and/or pick a predefined combination by means of simple operations.</a:t>
            </a:r>
          </a:p>
        </p:txBody>
      </p:sp>
    </p:spTree>
    <p:extLst>
      <p:ext uri="{BB962C8B-B14F-4D97-AF65-F5344CB8AC3E}">
        <p14:creationId xmlns:p14="http://schemas.microsoft.com/office/powerpoint/2010/main" val="42134757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7A6B-C87B-4BDF-AB77-2A542D78802D}"/>
              </a:ext>
            </a:extLst>
          </p:cNvPr>
          <p:cNvSpPr>
            <a:spLocks noGrp="1"/>
          </p:cNvSpPr>
          <p:nvPr>
            <p:ph type="title"/>
          </p:nvPr>
        </p:nvSpPr>
        <p:spPr/>
        <p:txBody>
          <a:bodyPr/>
          <a:lstStyle/>
          <a:p>
            <a:r>
              <a:rPr lang="en-GB" dirty="0"/>
              <a:t>Data Encoding Guide</a:t>
            </a:r>
            <a:endParaRPr lang="en-CA" dirty="0"/>
          </a:p>
        </p:txBody>
      </p:sp>
      <p:sp>
        <p:nvSpPr>
          <p:cNvPr id="3" name="Content Placeholder 2">
            <a:extLst>
              <a:ext uri="{FF2B5EF4-FFF2-40B4-BE49-F238E27FC236}">
                <a16:creationId xmlns:a16="http://schemas.microsoft.com/office/drawing/2014/main" id="{A5632160-F176-4F03-A537-35260EC223C9}"/>
              </a:ext>
            </a:extLst>
          </p:cNvPr>
          <p:cNvSpPr>
            <a:spLocks noGrp="1"/>
          </p:cNvSpPr>
          <p:nvPr>
            <p:ph idx="1"/>
          </p:nvPr>
        </p:nvSpPr>
        <p:spPr/>
        <p:txBody>
          <a:bodyPr/>
          <a:lstStyle/>
          <a:p>
            <a:r>
              <a:rPr lang="en-CA" dirty="0"/>
              <a:t>Included to provide encoding guidance on syntax, content, and catalogue structure for interoperability catalogue developers.</a:t>
            </a:r>
          </a:p>
          <a:p>
            <a:r>
              <a:rPr lang="en-CA" dirty="0"/>
              <a:t>Includes general encoding notes on identifiers, feature codes, unknown attribute values, etc.</a:t>
            </a:r>
          </a:p>
          <a:p>
            <a:r>
              <a:rPr lang="en-CA" dirty="0"/>
              <a:t>Expected to grow with further experience with Interoperability Catalogues.</a:t>
            </a:r>
          </a:p>
        </p:txBody>
      </p:sp>
    </p:spTree>
    <p:extLst>
      <p:ext uri="{BB962C8B-B14F-4D97-AF65-F5344CB8AC3E}">
        <p14:creationId xmlns:p14="http://schemas.microsoft.com/office/powerpoint/2010/main" val="38430647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1E713-1FE5-4EE8-A483-8D10C5DF0A5C}"/>
              </a:ext>
            </a:extLst>
          </p:cNvPr>
          <p:cNvSpPr>
            <a:spLocks noGrp="1"/>
          </p:cNvSpPr>
          <p:nvPr>
            <p:ph type="title"/>
          </p:nvPr>
        </p:nvSpPr>
        <p:spPr/>
        <p:txBody>
          <a:bodyPr/>
          <a:lstStyle/>
          <a:p>
            <a:r>
              <a:rPr lang="en-GB" dirty="0"/>
              <a:t>Normative Implementation Guidance</a:t>
            </a:r>
            <a:endParaRPr lang="en-CA" dirty="0"/>
          </a:p>
        </p:txBody>
      </p:sp>
      <p:sp>
        <p:nvSpPr>
          <p:cNvPr id="3" name="Content Placeholder 2">
            <a:extLst>
              <a:ext uri="{FF2B5EF4-FFF2-40B4-BE49-F238E27FC236}">
                <a16:creationId xmlns:a16="http://schemas.microsoft.com/office/drawing/2014/main" id="{D2D853BF-AD9D-4F85-B99A-18EA11838C55}"/>
              </a:ext>
            </a:extLst>
          </p:cNvPr>
          <p:cNvSpPr>
            <a:spLocks noGrp="1"/>
          </p:cNvSpPr>
          <p:nvPr>
            <p:ph idx="1"/>
          </p:nvPr>
        </p:nvSpPr>
        <p:spPr/>
        <p:txBody>
          <a:bodyPr/>
          <a:lstStyle/>
          <a:p>
            <a:r>
              <a:rPr lang="en-CA" dirty="0"/>
              <a:t>Gives rules that implementers should follow when implementing the specification and providing interoperability support in their systems.</a:t>
            </a:r>
          </a:p>
          <a:p>
            <a:r>
              <a:rPr lang="en-CA" dirty="0"/>
              <a:t>Includes rules for reducing demand on user attention in items like display adjustment, avoid text overload, system use modes and support for novice users.</a:t>
            </a:r>
          </a:p>
          <a:p>
            <a:r>
              <a:rPr lang="en-CA" dirty="0"/>
              <a:t>Expected to grow with further experience with Interoperability Catalogues.</a:t>
            </a:r>
          </a:p>
          <a:p>
            <a:r>
              <a:rPr lang="en-CA" dirty="0"/>
              <a:t>Moreover it states that “inclusion in interoperability catalogues of data products whose interoperability has not been discussed with product specification development team is recommended against”.</a:t>
            </a:r>
          </a:p>
        </p:txBody>
      </p:sp>
    </p:spTree>
    <p:extLst>
      <p:ext uri="{BB962C8B-B14F-4D97-AF65-F5344CB8AC3E}">
        <p14:creationId xmlns:p14="http://schemas.microsoft.com/office/powerpoint/2010/main" val="424553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293178-58FA-42C8-9514-09FB5DF0F547}"/>
              </a:ext>
            </a:extLst>
          </p:cNvPr>
          <p:cNvSpPr>
            <a:spLocks noGrp="1"/>
          </p:cNvSpPr>
          <p:nvPr>
            <p:ph idx="1"/>
          </p:nvPr>
        </p:nvSpPr>
        <p:spPr/>
        <p:txBody>
          <a:bodyPr>
            <a:normAutofit fontScale="85000" lnSpcReduction="20000"/>
          </a:bodyPr>
          <a:lstStyle/>
          <a:p>
            <a:r>
              <a:rPr lang="en-CA" b="1" dirty="0"/>
              <a:t>Level 0 – Overlays – no explicit interoperability </a:t>
            </a:r>
            <a:endParaRPr lang="en-CA" dirty="0"/>
          </a:p>
          <a:p>
            <a:r>
              <a:rPr lang="en-CA" dirty="0"/>
              <a:t>Interoperability catalogues are not used. ENC is treated as the main product on the screen, and all other products are overlays. Information layer priority continues to conform to the relevant IMO and IEC performance standards. </a:t>
            </a:r>
          </a:p>
          <a:p>
            <a:r>
              <a:rPr lang="en-CA" dirty="0"/>
              <a:t>Data product overlays may be portrayed using transparency so as not to obscure lower layers, but transparency values are generally not adjusted using rules based on data content or feature types. They may be adjusted using context information such as the number of stacked layers or light level mode. </a:t>
            </a:r>
          </a:p>
          <a:p>
            <a:r>
              <a:rPr lang="en-CA" dirty="0"/>
              <a:t>Level 0 interoperability is effectively equivalent to what systems do today. </a:t>
            </a:r>
          </a:p>
          <a:p>
            <a:r>
              <a:rPr lang="en-CA" dirty="0"/>
              <a:t>Note: There is an implicit assumption here that portrayal catalogues assign features to only over/under-radar display planes. If display planes are given more complex semantics and continue to be defined in portrayal catalogues, Level 0 is likely to merge into Level 1.</a:t>
            </a:r>
          </a:p>
        </p:txBody>
      </p:sp>
      <p:sp>
        <p:nvSpPr>
          <p:cNvPr id="8" name="Title 1">
            <a:extLst>
              <a:ext uri="{FF2B5EF4-FFF2-40B4-BE49-F238E27FC236}">
                <a16:creationId xmlns:a16="http://schemas.microsoft.com/office/drawing/2014/main" id="{9BFCE873-1A68-4521-8455-94F65EF576F8}"/>
              </a:ext>
            </a:extLst>
          </p:cNvPr>
          <p:cNvSpPr>
            <a:spLocks noGrp="1"/>
          </p:cNvSpPr>
          <p:nvPr>
            <p:ph type="title"/>
          </p:nvPr>
        </p:nvSpPr>
        <p:spPr>
          <a:xfrm>
            <a:off x="838200" y="365125"/>
            <a:ext cx="10515600" cy="1325563"/>
          </a:xfrm>
        </p:spPr>
        <p:txBody>
          <a:bodyPr/>
          <a:lstStyle/>
          <a:p>
            <a:r>
              <a:rPr lang="en-CA" dirty="0"/>
              <a:t>Background - Draft Interoperability Catalogue</a:t>
            </a:r>
          </a:p>
        </p:txBody>
      </p:sp>
      <p:sp>
        <p:nvSpPr>
          <p:cNvPr id="9" name="TextBox 8">
            <a:extLst>
              <a:ext uri="{FF2B5EF4-FFF2-40B4-BE49-F238E27FC236}">
                <a16:creationId xmlns:a16="http://schemas.microsoft.com/office/drawing/2014/main" id="{9D2D1A94-1A4D-4F47-80B6-D22ABC05E305}"/>
              </a:ext>
            </a:extLst>
          </p:cNvPr>
          <p:cNvSpPr txBox="1"/>
          <p:nvPr/>
        </p:nvSpPr>
        <p:spPr>
          <a:xfrm>
            <a:off x="904875" y="1234937"/>
            <a:ext cx="2124075" cy="523220"/>
          </a:xfrm>
          <a:prstGeom prst="rect">
            <a:avLst/>
          </a:prstGeom>
          <a:noFill/>
        </p:spPr>
        <p:txBody>
          <a:bodyPr wrap="square" rtlCol="0">
            <a:spAutoFit/>
          </a:bodyPr>
          <a:lstStyle/>
          <a:p>
            <a:r>
              <a:rPr lang="en-CA" sz="2800" dirty="0"/>
              <a:t>Phase 1</a:t>
            </a:r>
          </a:p>
        </p:txBody>
      </p:sp>
    </p:spTree>
    <p:extLst>
      <p:ext uri="{BB962C8B-B14F-4D97-AF65-F5344CB8AC3E}">
        <p14:creationId xmlns:p14="http://schemas.microsoft.com/office/powerpoint/2010/main" val="23496685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1E713-1FE5-4EE8-A483-8D10C5DF0A5C}"/>
              </a:ext>
            </a:extLst>
          </p:cNvPr>
          <p:cNvSpPr>
            <a:spLocks noGrp="1"/>
          </p:cNvSpPr>
          <p:nvPr>
            <p:ph type="title"/>
          </p:nvPr>
        </p:nvSpPr>
        <p:spPr/>
        <p:txBody>
          <a:bodyPr/>
          <a:lstStyle/>
          <a:p>
            <a:r>
              <a:rPr lang="en-GB" dirty="0"/>
              <a:t>Change requests as outcomes of the Interoperability Workshop</a:t>
            </a:r>
            <a:endParaRPr lang="en-CA" dirty="0"/>
          </a:p>
        </p:txBody>
      </p:sp>
      <p:sp>
        <p:nvSpPr>
          <p:cNvPr id="3" name="Content Placeholder 2">
            <a:extLst>
              <a:ext uri="{FF2B5EF4-FFF2-40B4-BE49-F238E27FC236}">
                <a16:creationId xmlns:a16="http://schemas.microsoft.com/office/drawing/2014/main" id="{D2D853BF-AD9D-4F85-B99A-18EA11838C55}"/>
              </a:ext>
            </a:extLst>
          </p:cNvPr>
          <p:cNvSpPr>
            <a:spLocks noGrp="1"/>
          </p:cNvSpPr>
          <p:nvPr>
            <p:ph idx="1"/>
          </p:nvPr>
        </p:nvSpPr>
        <p:spPr/>
        <p:txBody>
          <a:bodyPr>
            <a:normAutofit fontScale="85000" lnSpcReduction="10000"/>
          </a:bodyPr>
          <a:lstStyle/>
          <a:p>
            <a:r>
              <a:rPr lang="en-US" dirty="0"/>
              <a:t>4.6.3: Correct references to filtering by attribute values in Level 2.</a:t>
            </a:r>
          </a:p>
          <a:p>
            <a:r>
              <a:rPr lang="en-US" dirty="0"/>
              <a:t>17: Add section clarifying that interoperability actions and rules apply only where the data coverages of the products being operated on do have coverage.</a:t>
            </a:r>
          </a:p>
          <a:p>
            <a:r>
              <a:rPr lang="en-US" dirty="0"/>
              <a:t>4.4.2.4: The example needs to be replaced or corrected to remove the filter by attribute value part.</a:t>
            </a:r>
          </a:p>
          <a:p>
            <a:r>
              <a:rPr lang="en-US" dirty="0"/>
              <a:t>Structural change: 2 alternatives:</a:t>
            </a:r>
          </a:p>
          <a:p>
            <a:pPr lvl="1"/>
            <a:r>
              <a:rPr lang="en-US" dirty="0"/>
              <a:t>Move selection of features to suppress by attribute value filters to Level 2 from Level 3. Retain </a:t>
            </a:r>
            <a:r>
              <a:rPr lang="en-US" dirty="0" err="1"/>
              <a:t>hybridizaton</a:t>
            </a:r>
            <a:r>
              <a:rPr lang="en-US" dirty="0"/>
              <a:t> in Level 3. If this is done the changes above to 4.6.3 and 4.4.2.4 should be re-evaluated.</a:t>
            </a:r>
          </a:p>
          <a:p>
            <a:pPr lvl="1"/>
            <a:r>
              <a:rPr lang="en-US" dirty="0"/>
              <a:t>Make 5 levels by inserting a level between current levels 2 and 3 and making selection by attribute values a part of that.</a:t>
            </a:r>
          </a:p>
          <a:p>
            <a:r>
              <a:rPr lang="en-US" dirty="0"/>
              <a:t>S-101 should consider having display priority steps of 10 to give more room for interleaving new products with ENC.</a:t>
            </a:r>
          </a:p>
        </p:txBody>
      </p:sp>
    </p:spTree>
    <p:extLst>
      <p:ext uri="{BB962C8B-B14F-4D97-AF65-F5344CB8AC3E}">
        <p14:creationId xmlns:p14="http://schemas.microsoft.com/office/powerpoint/2010/main" val="3115590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293178-58FA-42C8-9514-09FB5DF0F547}"/>
              </a:ext>
            </a:extLst>
          </p:cNvPr>
          <p:cNvSpPr>
            <a:spLocks noGrp="1"/>
          </p:cNvSpPr>
          <p:nvPr>
            <p:ph idx="1"/>
          </p:nvPr>
        </p:nvSpPr>
        <p:spPr/>
        <p:txBody>
          <a:bodyPr>
            <a:normAutofit/>
          </a:bodyPr>
          <a:lstStyle/>
          <a:p>
            <a:r>
              <a:rPr lang="en-CA" sz="2400" b="1" dirty="0"/>
              <a:t>Level 1 – Interleaving </a:t>
            </a:r>
            <a:endParaRPr lang="en-CA" sz="2400" dirty="0"/>
          </a:p>
          <a:p>
            <a:r>
              <a:rPr lang="en-CA" sz="2400" dirty="0"/>
              <a:t>The ENC is still treated as the main product, but feature layers from other products may be interleaved with ENC feature layers to prevent ENC data from being obscured. There is no other interoperability-related processing of feature data at this level.</a:t>
            </a:r>
          </a:p>
        </p:txBody>
      </p:sp>
      <p:sp>
        <p:nvSpPr>
          <p:cNvPr id="10" name="Title 1">
            <a:extLst>
              <a:ext uri="{FF2B5EF4-FFF2-40B4-BE49-F238E27FC236}">
                <a16:creationId xmlns:a16="http://schemas.microsoft.com/office/drawing/2014/main" id="{EA11032D-C5B2-4B16-B86B-7D1DAD3DBC63}"/>
              </a:ext>
            </a:extLst>
          </p:cNvPr>
          <p:cNvSpPr>
            <a:spLocks noGrp="1"/>
          </p:cNvSpPr>
          <p:nvPr>
            <p:ph type="title"/>
          </p:nvPr>
        </p:nvSpPr>
        <p:spPr>
          <a:xfrm>
            <a:off x="838200" y="365125"/>
            <a:ext cx="10515600" cy="1325563"/>
          </a:xfrm>
        </p:spPr>
        <p:txBody>
          <a:bodyPr/>
          <a:lstStyle/>
          <a:p>
            <a:r>
              <a:rPr lang="en-CA" dirty="0"/>
              <a:t>Background - Draft Interoperability Catalogue</a:t>
            </a:r>
          </a:p>
        </p:txBody>
      </p:sp>
      <p:sp>
        <p:nvSpPr>
          <p:cNvPr id="11" name="TextBox 10">
            <a:extLst>
              <a:ext uri="{FF2B5EF4-FFF2-40B4-BE49-F238E27FC236}">
                <a16:creationId xmlns:a16="http://schemas.microsoft.com/office/drawing/2014/main" id="{CF9D1541-0B03-4E40-9B56-DC05BB301FA4}"/>
              </a:ext>
            </a:extLst>
          </p:cNvPr>
          <p:cNvSpPr txBox="1"/>
          <p:nvPr/>
        </p:nvSpPr>
        <p:spPr>
          <a:xfrm>
            <a:off x="904875" y="1234937"/>
            <a:ext cx="2124075" cy="523220"/>
          </a:xfrm>
          <a:prstGeom prst="rect">
            <a:avLst/>
          </a:prstGeom>
          <a:noFill/>
        </p:spPr>
        <p:txBody>
          <a:bodyPr wrap="square" rtlCol="0">
            <a:spAutoFit/>
          </a:bodyPr>
          <a:lstStyle/>
          <a:p>
            <a:r>
              <a:rPr lang="en-CA" sz="2800" dirty="0"/>
              <a:t>Phase 1</a:t>
            </a:r>
          </a:p>
        </p:txBody>
      </p:sp>
    </p:spTree>
    <p:extLst>
      <p:ext uri="{BB962C8B-B14F-4D97-AF65-F5344CB8AC3E}">
        <p14:creationId xmlns:p14="http://schemas.microsoft.com/office/powerpoint/2010/main" val="422659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293178-58FA-42C8-9514-09FB5DF0F547}"/>
              </a:ext>
            </a:extLst>
          </p:cNvPr>
          <p:cNvSpPr>
            <a:spLocks noGrp="1"/>
          </p:cNvSpPr>
          <p:nvPr>
            <p:ph idx="1"/>
          </p:nvPr>
        </p:nvSpPr>
        <p:spPr/>
        <p:txBody>
          <a:bodyPr>
            <a:normAutofit/>
          </a:bodyPr>
          <a:lstStyle/>
          <a:p>
            <a:r>
              <a:rPr lang="en-CA" sz="2400" b="1" dirty="0"/>
              <a:t>Level 2 – Type-based selectivity and feature class replacement </a:t>
            </a:r>
            <a:endParaRPr lang="en-CA" sz="2400" dirty="0"/>
          </a:p>
          <a:p>
            <a:r>
              <a:rPr lang="en-CA" sz="2400" dirty="0"/>
              <a:t>The ENC is still treated as the main product, but feature types in other products may be determined to be superior to specific ENC feature types, in the sense that the features in the other product contain more details, have higher-resolution data values, etc., than the equivalent features in the ENC. In this level of interoperability, global suppression of equivalent ENC features in favor of the superior layer is allowed – all instances of the specified ENC feature type are suppressed and the superior feature layer is displayed. </a:t>
            </a:r>
          </a:p>
          <a:p>
            <a:r>
              <a:rPr lang="en-CA" sz="2400" dirty="0"/>
              <a:t>Selection of replaced and replacement features in this level uses only feature type (and data product) information. Attribute values are not considered. Further, the only operation is replacement of instances as a whole, no combination of replaced and replacement information is done.</a:t>
            </a:r>
            <a:endParaRPr lang="en-CA" sz="2000" dirty="0"/>
          </a:p>
        </p:txBody>
      </p:sp>
      <p:sp>
        <p:nvSpPr>
          <p:cNvPr id="6" name="Title 1">
            <a:extLst>
              <a:ext uri="{FF2B5EF4-FFF2-40B4-BE49-F238E27FC236}">
                <a16:creationId xmlns:a16="http://schemas.microsoft.com/office/drawing/2014/main" id="{61DE5870-61A0-4726-B0DA-2A8E81E56C4F}"/>
              </a:ext>
            </a:extLst>
          </p:cNvPr>
          <p:cNvSpPr>
            <a:spLocks noGrp="1"/>
          </p:cNvSpPr>
          <p:nvPr>
            <p:ph type="title"/>
          </p:nvPr>
        </p:nvSpPr>
        <p:spPr>
          <a:xfrm>
            <a:off x="838200" y="365125"/>
            <a:ext cx="10515600" cy="1325563"/>
          </a:xfrm>
        </p:spPr>
        <p:txBody>
          <a:bodyPr/>
          <a:lstStyle/>
          <a:p>
            <a:r>
              <a:rPr lang="en-CA" dirty="0"/>
              <a:t>Background - Draft Interoperability Catalogue</a:t>
            </a:r>
          </a:p>
        </p:txBody>
      </p:sp>
      <p:sp>
        <p:nvSpPr>
          <p:cNvPr id="7" name="TextBox 6">
            <a:extLst>
              <a:ext uri="{FF2B5EF4-FFF2-40B4-BE49-F238E27FC236}">
                <a16:creationId xmlns:a16="http://schemas.microsoft.com/office/drawing/2014/main" id="{81EB4E78-63E9-4F88-A70D-F3E76E82790E}"/>
              </a:ext>
            </a:extLst>
          </p:cNvPr>
          <p:cNvSpPr txBox="1"/>
          <p:nvPr/>
        </p:nvSpPr>
        <p:spPr>
          <a:xfrm>
            <a:off x="904875" y="1234937"/>
            <a:ext cx="2124075" cy="523220"/>
          </a:xfrm>
          <a:prstGeom prst="rect">
            <a:avLst/>
          </a:prstGeom>
          <a:noFill/>
        </p:spPr>
        <p:txBody>
          <a:bodyPr wrap="square" rtlCol="0">
            <a:spAutoFit/>
          </a:bodyPr>
          <a:lstStyle/>
          <a:p>
            <a:r>
              <a:rPr lang="en-CA" sz="2800" dirty="0"/>
              <a:t>Phase 1</a:t>
            </a:r>
          </a:p>
        </p:txBody>
      </p:sp>
    </p:spTree>
    <p:extLst>
      <p:ext uri="{BB962C8B-B14F-4D97-AF65-F5344CB8AC3E}">
        <p14:creationId xmlns:p14="http://schemas.microsoft.com/office/powerpoint/2010/main" val="3864787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293178-58FA-42C8-9514-09FB5DF0F547}"/>
              </a:ext>
            </a:extLst>
          </p:cNvPr>
          <p:cNvSpPr>
            <a:spLocks noGrp="1"/>
          </p:cNvSpPr>
          <p:nvPr>
            <p:ph idx="1"/>
          </p:nvPr>
        </p:nvSpPr>
        <p:spPr/>
        <p:txBody>
          <a:bodyPr>
            <a:normAutofit fontScale="70000" lnSpcReduction="20000"/>
          </a:bodyPr>
          <a:lstStyle/>
          <a:p>
            <a:r>
              <a:rPr lang="en-CA" b="1" dirty="0"/>
              <a:t>Level 3 – Attribute value-based selectivity and feature hybridization </a:t>
            </a:r>
            <a:endParaRPr lang="en-CA" dirty="0"/>
          </a:p>
          <a:p>
            <a:r>
              <a:rPr lang="en-CA" dirty="0"/>
              <a:t>The ENC is treated as one of the components of the data stack, and selected feature instances from other products may be treated as being superior to or enhancing selected ENC feature instances. The feature instances are selected using selector expressions that use feature type and values of thematic attributes. The geometry of the superior/enhancing feature instance must be spatially equal to that of the ENC feature instance (within specified tolerances). </a:t>
            </a:r>
          </a:p>
          <a:p>
            <a:r>
              <a:rPr lang="en-CA" dirty="0"/>
              <a:t>The interoperability result is that the ENC feature instance is either suppressed or replaced by the other feature instance or hybridized with it (i.e., their attributes are combined in some way). In Level 3, only thematic attributes can be combined. </a:t>
            </a:r>
          </a:p>
          <a:p>
            <a:r>
              <a:rPr lang="en-CA" dirty="0"/>
              <a:t>Hybridization may consist of adjustments to attributes of one of the ENC/other feature instances, such as re-calculation of values of numeric attribute, addition of listed values to an enumeration attribute. Hybridization may also result in an instance of a different feature type with an enhanced set of thematic attributes, some of which may be new attributes generated from attribute values of the original instances. </a:t>
            </a:r>
          </a:p>
          <a:p>
            <a:r>
              <a:rPr lang="en-CA" dirty="0"/>
              <a:t>The interoperability product will include a hybrid feature catalogue and portrayal catalogue defining the feature types and portrayals for new hybrid features. Their structures will be the same as regular feature and portrayal catalogues.</a:t>
            </a:r>
            <a:endParaRPr lang="en-CA" sz="2000" dirty="0"/>
          </a:p>
        </p:txBody>
      </p:sp>
      <p:sp>
        <p:nvSpPr>
          <p:cNvPr id="6" name="Title 1">
            <a:extLst>
              <a:ext uri="{FF2B5EF4-FFF2-40B4-BE49-F238E27FC236}">
                <a16:creationId xmlns:a16="http://schemas.microsoft.com/office/drawing/2014/main" id="{D5C890F4-638F-414B-9DEB-3A7C12381203}"/>
              </a:ext>
            </a:extLst>
          </p:cNvPr>
          <p:cNvSpPr>
            <a:spLocks noGrp="1"/>
          </p:cNvSpPr>
          <p:nvPr>
            <p:ph type="title"/>
          </p:nvPr>
        </p:nvSpPr>
        <p:spPr>
          <a:xfrm>
            <a:off x="838200" y="365125"/>
            <a:ext cx="10515600" cy="1325563"/>
          </a:xfrm>
        </p:spPr>
        <p:txBody>
          <a:bodyPr/>
          <a:lstStyle/>
          <a:p>
            <a:r>
              <a:rPr lang="en-CA" dirty="0"/>
              <a:t>Background - Draft Interoperability Catalogue</a:t>
            </a:r>
          </a:p>
        </p:txBody>
      </p:sp>
      <p:sp>
        <p:nvSpPr>
          <p:cNvPr id="7" name="TextBox 6">
            <a:extLst>
              <a:ext uri="{FF2B5EF4-FFF2-40B4-BE49-F238E27FC236}">
                <a16:creationId xmlns:a16="http://schemas.microsoft.com/office/drawing/2014/main" id="{5D032D7F-7BDE-4C16-9D8B-73D726BEC243}"/>
              </a:ext>
            </a:extLst>
          </p:cNvPr>
          <p:cNvSpPr txBox="1"/>
          <p:nvPr/>
        </p:nvSpPr>
        <p:spPr>
          <a:xfrm>
            <a:off x="904875" y="1234937"/>
            <a:ext cx="2124075" cy="523220"/>
          </a:xfrm>
          <a:prstGeom prst="rect">
            <a:avLst/>
          </a:prstGeom>
          <a:noFill/>
        </p:spPr>
        <p:txBody>
          <a:bodyPr wrap="square" rtlCol="0">
            <a:spAutoFit/>
          </a:bodyPr>
          <a:lstStyle/>
          <a:p>
            <a:r>
              <a:rPr lang="en-CA" sz="2800" dirty="0"/>
              <a:t>Phase 1</a:t>
            </a:r>
          </a:p>
        </p:txBody>
      </p:sp>
    </p:spTree>
    <p:extLst>
      <p:ext uri="{BB962C8B-B14F-4D97-AF65-F5344CB8AC3E}">
        <p14:creationId xmlns:p14="http://schemas.microsoft.com/office/powerpoint/2010/main" val="3685584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293178-58FA-42C8-9514-09FB5DF0F547}"/>
              </a:ext>
            </a:extLst>
          </p:cNvPr>
          <p:cNvSpPr>
            <a:spLocks noGrp="1"/>
          </p:cNvSpPr>
          <p:nvPr>
            <p:ph idx="1"/>
          </p:nvPr>
        </p:nvSpPr>
        <p:spPr/>
        <p:txBody>
          <a:bodyPr>
            <a:normAutofit lnSpcReduction="10000"/>
          </a:bodyPr>
          <a:lstStyle/>
          <a:p>
            <a:r>
              <a:rPr lang="en-CA" sz="2400" b="1" dirty="0"/>
              <a:t>Level 4 – Spatial operations </a:t>
            </a:r>
            <a:endParaRPr lang="en-CA" sz="2400" dirty="0"/>
          </a:p>
          <a:p>
            <a:r>
              <a:rPr lang="en-CA" sz="2400" dirty="0"/>
              <a:t>This level is the same as Level 3, but permitted spatial queries (to determine related subsets) and operations (to define the interoperation result) are explicitly defined using an adequate set of spatially-capable rules. </a:t>
            </a:r>
          </a:p>
          <a:p>
            <a:r>
              <a:rPr lang="en-CA" sz="2400" dirty="0"/>
              <a:t>This means that the ENC and other-product feature(s) need not be spatially equal, they need only be related to one another by the spatial query. For hybridization, in addition to thematic attributes, feature geometry can also be combined using spatial operations. </a:t>
            </a:r>
          </a:p>
          <a:p>
            <a:r>
              <a:rPr lang="en-CA" sz="2400" dirty="0"/>
              <a:t>Note: The spatial queries for determining related ENC/other-product features can be defined in terms of explicit rules such as positions within X m, or X mm at product scale for point features, 99% overlap for area features, or some other adequate explicit rule.</a:t>
            </a:r>
            <a:endParaRPr lang="en-CA" sz="1800" dirty="0"/>
          </a:p>
        </p:txBody>
      </p:sp>
      <p:sp>
        <p:nvSpPr>
          <p:cNvPr id="6" name="Title 1">
            <a:extLst>
              <a:ext uri="{FF2B5EF4-FFF2-40B4-BE49-F238E27FC236}">
                <a16:creationId xmlns:a16="http://schemas.microsoft.com/office/drawing/2014/main" id="{15DB7236-3936-4437-AD9C-7252717019D1}"/>
              </a:ext>
            </a:extLst>
          </p:cNvPr>
          <p:cNvSpPr>
            <a:spLocks noGrp="1"/>
          </p:cNvSpPr>
          <p:nvPr>
            <p:ph type="title"/>
          </p:nvPr>
        </p:nvSpPr>
        <p:spPr>
          <a:xfrm>
            <a:off x="838200" y="365125"/>
            <a:ext cx="10515600" cy="1325563"/>
          </a:xfrm>
        </p:spPr>
        <p:txBody>
          <a:bodyPr/>
          <a:lstStyle/>
          <a:p>
            <a:r>
              <a:rPr lang="en-CA" dirty="0"/>
              <a:t>Background - Draft Interoperability Catalogue</a:t>
            </a:r>
          </a:p>
        </p:txBody>
      </p:sp>
      <p:sp>
        <p:nvSpPr>
          <p:cNvPr id="7" name="TextBox 6">
            <a:extLst>
              <a:ext uri="{FF2B5EF4-FFF2-40B4-BE49-F238E27FC236}">
                <a16:creationId xmlns:a16="http://schemas.microsoft.com/office/drawing/2014/main" id="{D7E4B319-F6A9-4B20-9E39-CB88433AE65D}"/>
              </a:ext>
            </a:extLst>
          </p:cNvPr>
          <p:cNvSpPr txBox="1"/>
          <p:nvPr/>
        </p:nvSpPr>
        <p:spPr>
          <a:xfrm>
            <a:off x="904875" y="1234937"/>
            <a:ext cx="2124075" cy="523220"/>
          </a:xfrm>
          <a:prstGeom prst="rect">
            <a:avLst/>
          </a:prstGeom>
          <a:noFill/>
        </p:spPr>
        <p:txBody>
          <a:bodyPr wrap="square" rtlCol="0">
            <a:spAutoFit/>
          </a:bodyPr>
          <a:lstStyle/>
          <a:p>
            <a:r>
              <a:rPr lang="en-CA" sz="2800" dirty="0"/>
              <a:t>Phase 1</a:t>
            </a:r>
          </a:p>
        </p:txBody>
      </p:sp>
    </p:spTree>
    <p:extLst>
      <p:ext uri="{BB962C8B-B14F-4D97-AF65-F5344CB8AC3E}">
        <p14:creationId xmlns:p14="http://schemas.microsoft.com/office/powerpoint/2010/main" val="2317921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4931</TotalTime>
  <Words>3543</Words>
  <Application>Microsoft Office PowerPoint</Application>
  <PresentationFormat>Widescreen</PresentationFormat>
  <Paragraphs>301</Paragraphs>
  <Slides>50</Slides>
  <Notes>8</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MS Mincho</vt:lpstr>
      <vt:lpstr>Arial</vt:lpstr>
      <vt:lpstr>Calibri</vt:lpstr>
      <vt:lpstr>Calibri Light</vt:lpstr>
      <vt:lpstr>Times New Roman</vt:lpstr>
      <vt:lpstr>Office Theme</vt:lpstr>
      <vt:lpstr>Interoperability Specifiation</vt:lpstr>
      <vt:lpstr>Background - Overview</vt:lpstr>
      <vt:lpstr>Background - S-100 Product Interoperability Analysis </vt:lpstr>
      <vt:lpstr>Background - Draft Interoperability Catalogue</vt:lpstr>
      <vt:lpstr>Background - Draft Interoperability Catalogue</vt:lpstr>
      <vt:lpstr>Background - Draft Interoperability Catalogue</vt:lpstr>
      <vt:lpstr>Background - Draft Interoperability Catalogue</vt:lpstr>
      <vt:lpstr>Background - Draft Interoperability Catalogue</vt:lpstr>
      <vt:lpstr>Background - Draft Interoperability Catalogue</vt:lpstr>
      <vt:lpstr>Background - Draft Interoperability Catalogue</vt:lpstr>
      <vt:lpstr>Background - Draft Interoperability Catalogue</vt:lpstr>
      <vt:lpstr>Background - Draft Interoperability Catalogue</vt:lpstr>
      <vt:lpstr>Background - Draft Interoperability Catalogue</vt:lpstr>
      <vt:lpstr>Background - Draft Interoperability Catalogue</vt:lpstr>
      <vt:lpstr>Background - Draft Interoperability Catalogue</vt:lpstr>
      <vt:lpstr>Background - Draft Interoperability Catalogue</vt:lpstr>
      <vt:lpstr>Background - Draft Interoperability Catalogue</vt:lpstr>
      <vt:lpstr>Background - Draft Interoperability Catalogue</vt:lpstr>
      <vt:lpstr>Background - Draft Interoperability Catalogue</vt:lpstr>
      <vt:lpstr>Level progression</vt:lpstr>
      <vt:lpstr>Background - Draft Interoperability Specification </vt:lpstr>
      <vt:lpstr>Data Content and structure</vt:lpstr>
      <vt:lpstr>Data Content and structure</vt:lpstr>
      <vt:lpstr>Data Content and structure</vt:lpstr>
      <vt:lpstr>Data Content and structure</vt:lpstr>
      <vt:lpstr>Data Content and structure</vt:lpstr>
      <vt:lpstr>Data Content and structure</vt:lpstr>
      <vt:lpstr>Data Content and structure</vt:lpstr>
      <vt:lpstr>Data Content and structure</vt:lpstr>
      <vt:lpstr>Coordinate Reference Systems (CRS)</vt:lpstr>
      <vt:lpstr>Data Quality</vt:lpstr>
      <vt:lpstr>Performance Standards for ECDIS</vt:lpstr>
      <vt:lpstr>How to make product specifications interoperable</vt:lpstr>
      <vt:lpstr>Maintenance</vt:lpstr>
      <vt:lpstr>Maintenance</vt:lpstr>
      <vt:lpstr>Portrayal</vt:lpstr>
      <vt:lpstr>Portrayal</vt:lpstr>
      <vt:lpstr>Portrayal</vt:lpstr>
      <vt:lpstr>Portrayal</vt:lpstr>
      <vt:lpstr>Data Product format (encoding)</vt:lpstr>
      <vt:lpstr>DATA PRODUCT DELIVERY</vt:lpstr>
      <vt:lpstr>DATA PRODUCT DELIVERY</vt:lpstr>
      <vt:lpstr>Metadata</vt:lpstr>
      <vt:lpstr>Processing model</vt:lpstr>
      <vt:lpstr>Stages of processing model</vt:lpstr>
      <vt:lpstr>Processing model</vt:lpstr>
      <vt:lpstr>User interaction constraints and expectations</vt:lpstr>
      <vt:lpstr>Data Encoding Guide</vt:lpstr>
      <vt:lpstr>Normative Implementation Guidance</vt:lpstr>
      <vt:lpstr>Change requests as outcomes of the Interoperability Workshop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Interoperability Specifiation</dc:title>
  <dc:creator>Eivind</dc:creator>
  <cp:lastModifiedBy>Raphael Malyankar</cp:lastModifiedBy>
  <cp:revision>54</cp:revision>
  <dcterms:created xsi:type="dcterms:W3CDTF">2017-08-17T14:28:27Z</dcterms:created>
  <dcterms:modified xsi:type="dcterms:W3CDTF">2017-09-17T06:58:45Z</dcterms:modified>
</cp:coreProperties>
</file>