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57" r:id="rId4"/>
    <p:sldId id="266" r:id="rId5"/>
    <p:sldId id="258" r:id="rId6"/>
    <p:sldId id="269" r:id="rId7"/>
    <p:sldId id="261" r:id="rId8"/>
    <p:sldId id="262" r:id="rId9"/>
    <p:sldId id="263" r:id="rId10"/>
    <p:sldId id="264" r:id="rId11"/>
    <p:sldId id="270" r:id="rId12"/>
    <p:sldId id="274" r:id="rId13"/>
    <p:sldId id="275" r:id="rId14"/>
    <p:sldId id="272" r:id="rId15"/>
    <p:sldId id="276" r:id="rId16"/>
    <p:sldId id="277" r:id="rId17"/>
    <p:sldId id="278" r:id="rId18"/>
  </p:sldIdLst>
  <p:sldSz cx="9144000" cy="6858000" type="screen4x3"/>
  <p:notesSz cx="69469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006600"/>
    <a:srgbClr val="FF3300"/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792" y="-96"/>
      </p:cViewPr>
      <p:guideLst>
        <p:guide orient="horz" pos="2904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5413" y="0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53FD4-A0A4-4526-A9C6-AB8E5ACBCE7F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79913"/>
            <a:ext cx="5556250" cy="4148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5413" y="8758238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E25A-60C5-4148-B5EC-EC9947101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8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s-52 (2014), Appendix 2, 3.1.5 Size of lines, symbols and text; fonts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"The text on the ECDIS should be readable from 1 metre.* Sans serif, non-italic fonts should be used. The computer ø should not be used.</a:t>
            </a:r>
          </a:p>
          <a:p>
            <a:r>
              <a:rPr lang="en-US" dirty="0"/>
              <a:t>Because several appropriate commercial fonts are available, the Presentation Library does not specify </a:t>
            </a:r>
            <a:r>
              <a:rPr lang="en-US" dirty="0" err="1"/>
              <a:t>alphanumerics</a:t>
            </a:r>
            <a:r>
              <a:rPr lang="en-US" dirty="0"/>
              <a:t>, except for soundings. The manufacturer should make his own arrangements for the use of a font. A plain, clearly readable font such as </a:t>
            </a:r>
            <a:r>
              <a:rPr lang="en-US" dirty="0" err="1"/>
              <a:t>Univers</a:t>
            </a:r>
            <a:r>
              <a:rPr lang="en-US" dirty="0"/>
              <a:t> should be used. In most fonts, pica 8 is too small to read.</a:t>
            </a:r>
          </a:p>
          <a:p>
            <a:r>
              <a:rPr lang="en-US" dirty="0"/>
              <a:t>*IEC 60945 specifies that character size in mm be not less than 3.5 x the viewing distance in metres. Hence "readable from 1 </a:t>
            </a:r>
            <a:r>
              <a:rPr lang="en-US" dirty="0" err="1"/>
              <a:t>metre</a:t>
            </a:r>
            <a:r>
              <a:rPr lang="en-US" dirty="0"/>
              <a:t>" requires that characters be not less than 3.5 mm in size."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E25A-60C5-4148-B5EC-EC9947101E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2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E25A-60C5-4148-B5EC-EC9947101E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4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E25A-60C5-4148-B5EC-EC9947101E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558-DF62-4392-82FE-2E50DF20E48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DEDB-C4C9-4904-872E-8E393F8B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9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558-DF62-4392-82FE-2E50DF20E48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DEDB-C4C9-4904-872E-8E393F8B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558-DF62-4392-82FE-2E50DF20E48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DEDB-C4C9-4904-872E-8E393F8B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9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558-DF62-4392-82FE-2E50DF20E48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DEDB-C4C9-4904-872E-8E393F8B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7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558-DF62-4392-82FE-2E50DF20E48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DEDB-C4C9-4904-872E-8E393F8B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2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558-DF62-4392-82FE-2E50DF20E48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DEDB-C4C9-4904-872E-8E393F8B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8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558-DF62-4392-82FE-2E50DF20E48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DEDB-C4C9-4904-872E-8E393F8B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558-DF62-4392-82FE-2E50DF20E48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DEDB-C4C9-4904-872E-8E393F8B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8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558-DF62-4392-82FE-2E50DF20E48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DEDB-C4C9-4904-872E-8E393F8B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4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558-DF62-4392-82FE-2E50DF20E48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DEDB-C4C9-4904-872E-8E393F8B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A558-DF62-4392-82FE-2E50DF20E48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DEDB-C4C9-4904-872E-8E393F8B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9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0A558-DF62-4392-82FE-2E50DF20E48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6DEDB-C4C9-4904-872E-8E393F8B0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49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0ahUKEwiP68yy_afWAhWiv1QKHaUEBZ0QjRwIBw&amp;url=https://www.youtube.com/watch?v%3DNb53Ws95UKw&amp;psig=AFQjCNFNgNklT2bhXduoxkHfgjw8GEXwRw&amp;ust=150559198627925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0ahUKEwiP68yy_afWAhWiv1QKHaUEBZ0QjRwIBw&amp;url=https://www.youtube.com/watch?v%3DNb53Ws95UKw&amp;psig=AFQjCNFNgNklT2bhXduoxkHfgjw8GEXwRw&amp;ust=150559198627925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google.com/url?sa=i&amp;rct=j&amp;q=&amp;esrc=s&amp;source=images&amp;cd=&amp;cad=rja&amp;uact=8&amp;ved=0ahUKEwiyqNvei-PRAhXFVyYKHT6nBH8QjRwIBw&amp;url=http://www.freeiconspng.com/png-images/cursor-png&amp;bvm=bv.145063293,d.eWE&amp;psig=AFQjCNHsimf_XpYx4_OzlFODgwFY4fQE9Q&amp;ust=1485632809669500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2.wdp"/><Relationship Id="rId7" Type="http://schemas.openxmlformats.org/officeDocument/2006/relationships/hyperlink" Target="http://www.google.com/url?sa=i&amp;rct=j&amp;q=&amp;esrc=s&amp;source=images&amp;cd=&amp;cad=rja&amp;uact=8&amp;ved=0ahUKEwiyqNvei-PRAhXFVyYKHT6nBH8QjRwIBw&amp;url=http://www.freeiconspng.com/png-images/cursor-png&amp;bvm=bv.145063293,d.eWE&amp;psig=AFQjCNHsimf_XpYx4_OzlFODgwFY4fQE9Q&amp;ust=148563280966950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dirty="0" smtClean="0"/>
              <a:t>S-102 Status Brief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743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S-100 TS-2 (19 – 21 SEP 2017)</a:t>
            </a:r>
          </a:p>
          <a:p>
            <a:r>
              <a:rPr lang="en-US" dirty="0" smtClean="0"/>
              <a:t>TSM5-7.1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1700" dirty="0" smtClean="0"/>
              <a:t>David W Brazier, US Navy</a:t>
            </a:r>
          </a:p>
          <a:p>
            <a:r>
              <a:rPr lang="en-US" sz="1700" dirty="0" smtClean="0"/>
              <a:t>Janice Eisenberg, NOAA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627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S-102: File Size Limits</a:t>
            </a:r>
            <a:endParaRPr lang="en-US" sz="320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152400" y="792163"/>
            <a:ext cx="8839200" cy="545623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Current “Draft” S-102 v2.0 identifies two file size limits:</a:t>
            </a:r>
          </a:p>
          <a:p>
            <a:pPr lvl="1"/>
            <a:r>
              <a:rPr lang="en-GB" dirty="0"/>
              <a:t>Datasets must not exceed </a:t>
            </a:r>
            <a:r>
              <a:rPr lang="en-GB" b="1" dirty="0">
                <a:solidFill>
                  <a:srgbClr val="FFFF00"/>
                </a:solidFill>
              </a:rPr>
              <a:t>10MB</a:t>
            </a:r>
            <a:r>
              <a:rPr lang="en-GB" dirty="0"/>
              <a:t> for transmission (wireless to platform).</a:t>
            </a:r>
            <a:endParaRPr lang="en-US" b="1" dirty="0"/>
          </a:p>
          <a:p>
            <a:pPr lvl="1"/>
            <a:r>
              <a:rPr lang="en-GB" dirty="0"/>
              <a:t>Datasets must not exceed </a:t>
            </a:r>
            <a:r>
              <a:rPr lang="en-GB" b="1" dirty="0">
                <a:solidFill>
                  <a:srgbClr val="FFFF00"/>
                </a:solidFill>
              </a:rPr>
              <a:t>256 MB</a:t>
            </a:r>
            <a:r>
              <a:rPr lang="en-GB" dirty="0"/>
              <a:t> for physical media transfer to platform.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800" b="1" dirty="0" smtClean="0"/>
              <a:t>HO’s must consider the following to comply with spec.:</a:t>
            </a:r>
          </a:p>
          <a:p>
            <a:pPr lvl="1"/>
            <a:r>
              <a:rPr lang="en-US" dirty="0" smtClean="0"/>
              <a:t>Base Record Size for an S-102 File</a:t>
            </a:r>
          </a:p>
          <a:p>
            <a:pPr lvl="1"/>
            <a:r>
              <a:rPr lang="en-US" dirty="0" smtClean="0"/>
              <a:t>Grid Resolution</a:t>
            </a:r>
          </a:p>
          <a:p>
            <a:pPr lvl="1"/>
            <a:r>
              <a:rPr lang="en-US" dirty="0" smtClean="0"/>
              <a:t>Potential Tilling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/>
          <p:cNvSpPr txBox="1">
            <a:spLocks/>
          </p:cNvSpPr>
          <p:nvPr/>
        </p:nvSpPr>
        <p:spPr>
          <a:xfrm>
            <a:off x="0" y="0"/>
            <a:ext cx="9144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S-102: File Size </a:t>
            </a:r>
            <a:r>
              <a:rPr lang="en-US" sz="3200" dirty="0" smtClean="0"/>
              <a:t>Limits </a:t>
            </a:r>
            <a:r>
              <a:rPr lang="en-US" sz="1800" dirty="0" smtClean="0"/>
              <a:t>(NAVO paper exercise)</a:t>
            </a:r>
            <a:endParaRPr lang="en-US" sz="3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04800" y="762000"/>
            <a:ext cx="5257800" cy="4277360"/>
            <a:chOff x="304800" y="914400"/>
            <a:chExt cx="5257800" cy="4419600"/>
          </a:xfrm>
        </p:grpSpPr>
        <p:sp>
          <p:nvSpPr>
            <p:cNvPr id="8" name="Cube 7"/>
            <p:cNvSpPr/>
            <p:nvPr/>
          </p:nvSpPr>
          <p:spPr>
            <a:xfrm>
              <a:off x="475508" y="2795181"/>
              <a:ext cx="2134673" cy="542479"/>
            </a:xfrm>
            <a:prstGeom prst="cub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Depth Layer 1</a:t>
              </a:r>
            </a:p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(True Depth)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ube 6"/>
            <p:cNvSpPr/>
            <p:nvPr/>
          </p:nvSpPr>
          <p:spPr>
            <a:xfrm>
              <a:off x="475508" y="1530593"/>
              <a:ext cx="2134673" cy="757779"/>
            </a:xfrm>
            <a:prstGeom prst="cub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S-102 Header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Cube 8"/>
            <p:cNvSpPr/>
            <p:nvPr/>
          </p:nvSpPr>
          <p:spPr>
            <a:xfrm>
              <a:off x="475508" y="3417486"/>
              <a:ext cx="2134673" cy="542479"/>
            </a:xfrm>
            <a:prstGeom prst="cub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Depth Layer 2</a:t>
              </a:r>
            </a:p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(Nominal Depth)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Cube 9"/>
            <p:cNvSpPr/>
            <p:nvPr/>
          </p:nvSpPr>
          <p:spPr>
            <a:xfrm>
              <a:off x="475508" y="4028304"/>
              <a:ext cx="2134673" cy="542479"/>
            </a:xfrm>
            <a:prstGeom prst="cub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Uncertainty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Cube 10"/>
            <p:cNvSpPr/>
            <p:nvPr/>
          </p:nvSpPr>
          <p:spPr>
            <a:xfrm>
              <a:off x="475508" y="4639121"/>
              <a:ext cx="2134673" cy="542479"/>
            </a:xfrm>
            <a:prstGeom prst="cub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Vertical Control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Connector 12"/>
            <p:cNvCxnSpPr>
              <a:endCxn id="14" idx="1"/>
            </p:cNvCxnSpPr>
            <p:nvPr/>
          </p:nvCxnSpPr>
          <p:spPr>
            <a:xfrm>
              <a:off x="2500711" y="1975980"/>
              <a:ext cx="547352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3048063" y="1701112"/>
              <a:ext cx="930499" cy="54973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4 MB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endCxn id="18" idx="1"/>
            </p:cNvCxnSpPr>
            <p:nvPr/>
          </p:nvCxnSpPr>
          <p:spPr>
            <a:xfrm>
              <a:off x="2555447" y="3074279"/>
              <a:ext cx="49261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048063" y="2860493"/>
              <a:ext cx="930499" cy="42757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8 bytes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>
              <a:off x="2555447" y="3697167"/>
              <a:ext cx="49261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048063" y="3483381"/>
              <a:ext cx="930499" cy="42757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8 bytes</a:t>
              </a:r>
            </a:p>
          </p:txBody>
        </p:sp>
        <p:cxnSp>
          <p:nvCxnSpPr>
            <p:cNvPr id="26" name="Straight Connector 25"/>
            <p:cNvCxnSpPr>
              <a:endCxn id="27" idx="1"/>
            </p:cNvCxnSpPr>
            <p:nvPr/>
          </p:nvCxnSpPr>
          <p:spPr>
            <a:xfrm>
              <a:off x="2555447" y="4319472"/>
              <a:ext cx="49261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048063" y="4105686"/>
              <a:ext cx="930499" cy="42757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8 bytes</a:t>
              </a:r>
            </a:p>
          </p:txBody>
        </p:sp>
        <p:cxnSp>
          <p:nvCxnSpPr>
            <p:cNvPr id="28" name="Straight Connector 27"/>
            <p:cNvCxnSpPr>
              <a:endCxn id="29" idx="1"/>
            </p:cNvCxnSpPr>
            <p:nvPr/>
          </p:nvCxnSpPr>
          <p:spPr>
            <a:xfrm>
              <a:off x="2555447" y="4930290"/>
              <a:ext cx="49261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048063" y="4716504"/>
              <a:ext cx="930499" cy="42757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24 </a:t>
              </a:r>
              <a:r>
                <a:rPr lang="en-US" sz="1600" dirty="0">
                  <a:solidFill>
                    <a:schemeClr val="bg1"/>
                  </a:solidFill>
                </a:rPr>
                <a:t>bytes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1249362"/>
              <a:ext cx="5257800" cy="408463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4800" y="914400"/>
              <a:ext cx="525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S-102 Dataset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24008" y="3814517"/>
              <a:ext cx="930499" cy="42757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48 </a:t>
              </a:r>
              <a:r>
                <a:rPr lang="en-US" sz="1600" dirty="0">
                  <a:solidFill>
                    <a:schemeClr val="bg1"/>
                  </a:solidFill>
                </a:rPr>
                <a:t>bytes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04800" y="2590800"/>
              <a:ext cx="52578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ight Brace 5"/>
            <p:cNvSpPr/>
            <p:nvPr/>
          </p:nvSpPr>
          <p:spPr>
            <a:xfrm>
              <a:off x="3978562" y="3074279"/>
              <a:ext cx="437882" cy="1856011"/>
            </a:xfrm>
            <a:prstGeom prst="righ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18045"/>
              </p:ext>
            </p:extLst>
          </p:nvPr>
        </p:nvGraphicFramePr>
        <p:xfrm>
          <a:off x="6629400" y="980440"/>
          <a:ext cx="2362200" cy="4526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</a:tblGrid>
              <a:tr h="4717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Compilation Scale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Grid</a:t>
                      </a:r>
                      <a:r>
                        <a:rPr lang="en-US" sz="1400" baseline="0" dirty="0" smtClean="0"/>
                        <a:t> Size</a:t>
                      </a:r>
                      <a:endParaRPr lang="en-US" sz="1400" dirty="0"/>
                    </a:p>
                  </a:txBody>
                  <a:tcPr/>
                </a:tc>
              </a:tr>
              <a:tr h="2358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1:10,000,000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900 m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645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1:3,500,000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900 m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1:1,500,000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????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1:700,000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210 m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1:350,000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105 m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1:180,000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54 m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1:90,000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27 m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1:45,000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13 m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74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1:22,000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 m</a:t>
                      </a:r>
                      <a:endParaRPr lang="en-US" sz="1400" dirty="0"/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1:12,000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 m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1:8,000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 m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1:4,000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 m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1:3,000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 m</a:t>
                      </a: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1:2,000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 m</a:t>
                      </a:r>
                    </a:p>
                  </a:txBody>
                  <a:tcPr/>
                </a:tc>
              </a:tr>
              <a:tr h="2720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1:1,000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 m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14711" y="5236711"/>
            <a:ext cx="8929289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Example: a 6-meter grid at 1:22,000 scale</a:t>
            </a:r>
          </a:p>
          <a:p>
            <a:endParaRPr lang="en-US" sz="500" u="sng" dirty="0"/>
          </a:p>
          <a:p>
            <a:r>
              <a:rPr lang="en-US" dirty="0" smtClean="0"/>
              <a:t>- 12km X 12km </a:t>
            </a:r>
            <a:r>
              <a:rPr lang="en-US" dirty="0"/>
              <a:t>(2000 </a:t>
            </a:r>
            <a:r>
              <a:rPr lang="en-US" dirty="0" smtClean="0"/>
              <a:t>rows x 2000 columns) </a:t>
            </a:r>
            <a:r>
              <a:rPr lang="en-US" dirty="0"/>
              <a:t>= 4,000,000 grid cells</a:t>
            </a:r>
          </a:p>
          <a:p>
            <a:endParaRPr lang="en-US" sz="500" dirty="0"/>
          </a:p>
          <a:p>
            <a:r>
              <a:rPr lang="en-US" dirty="0" smtClean="0"/>
              <a:t>- (4,000,000 cells X </a:t>
            </a:r>
            <a:r>
              <a:rPr lang="en-US" dirty="0"/>
              <a:t>48 </a:t>
            </a:r>
            <a:r>
              <a:rPr lang="en-US" dirty="0" smtClean="0"/>
              <a:t>bytes/cell) </a:t>
            </a:r>
            <a:r>
              <a:rPr lang="en-US" dirty="0"/>
              <a:t>/ 1,048,000 </a:t>
            </a:r>
            <a:r>
              <a:rPr lang="en-US" dirty="0" smtClean="0"/>
              <a:t>bytes  = </a:t>
            </a:r>
            <a:r>
              <a:rPr lang="en-US" dirty="0"/>
              <a:t>183 MB</a:t>
            </a:r>
          </a:p>
          <a:p>
            <a:endParaRPr lang="en-US" sz="500" dirty="0"/>
          </a:p>
          <a:p>
            <a:r>
              <a:rPr lang="en-US" dirty="0" smtClean="0"/>
              <a:t>- 183 </a:t>
            </a:r>
            <a:r>
              <a:rPr lang="en-US" dirty="0"/>
              <a:t>MB + </a:t>
            </a:r>
            <a:r>
              <a:rPr lang="en-US" dirty="0" smtClean="0"/>
              <a:t>4 MB (header) </a:t>
            </a:r>
            <a:r>
              <a:rPr lang="en-US" dirty="0"/>
              <a:t>= </a:t>
            </a:r>
            <a:r>
              <a:rPr lang="en-US" b="1" u="sng" dirty="0"/>
              <a:t>187 MB</a:t>
            </a:r>
          </a:p>
        </p:txBody>
      </p:sp>
    </p:spTree>
    <p:extLst>
      <p:ext uri="{BB962C8B-B14F-4D97-AF65-F5344CB8AC3E}">
        <p14:creationId xmlns:p14="http://schemas.microsoft.com/office/powerpoint/2010/main" val="234919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0" y="1295400"/>
            <a:ext cx="691684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19080" y="1295400"/>
            <a:ext cx="5417712" cy="3313176"/>
          </a:xfrm>
          <a:prstGeom prst="rect">
            <a:avLst/>
          </a:prstGeom>
          <a:solidFill>
            <a:srgbClr val="006600">
              <a:alpha val="34118"/>
            </a:srgb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rgbClr val="002060"/>
                </a:solidFill>
              </a:rPr>
              <a:t>3-meter grid (1:12,000)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(1200 rows X 2300 columns)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~126 MB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16898" y="4569023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6.9 km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24444" y="4843561"/>
            <a:ext cx="3896619" cy="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1183742" y="4722912"/>
            <a:ext cx="733156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>
            <a:off x="592015" y="3255749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3.6 km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>
            <a:off x="953653" y="3771275"/>
            <a:ext cx="1489" cy="83730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0" idx="3"/>
          </p:cNvCxnSpPr>
          <p:nvPr/>
        </p:nvCxnSpPr>
        <p:spPr>
          <a:xfrm flipV="1">
            <a:off x="953653" y="1371600"/>
            <a:ext cx="1489" cy="16764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61916" y="5661546"/>
            <a:ext cx="1862109" cy="6463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~ 100 grid cells 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underneath a single 7-meter sounding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5901" y="3382479"/>
            <a:ext cx="228600" cy="247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012543" y="3382479"/>
            <a:ext cx="103358" cy="1766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44501" y="3409638"/>
            <a:ext cx="1061333" cy="173956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012542" y="3630441"/>
            <a:ext cx="103359" cy="26774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344501" y="3630441"/>
            <a:ext cx="1061333" cy="26774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012542" y="5149200"/>
            <a:ext cx="1449374" cy="1158677"/>
            <a:chOff x="3962400" y="5149200"/>
            <a:chExt cx="1449374" cy="1158677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3" t="24439" r="15359" b="23329"/>
            <a:stretch/>
          </p:blipFill>
          <p:spPr bwMode="auto">
            <a:xfrm>
              <a:off x="3962400" y="5149200"/>
              <a:ext cx="1393292" cy="1158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4898492" y="5551550"/>
              <a:ext cx="513282" cy="27699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42 m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ight Brace 19"/>
            <p:cNvSpPr/>
            <p:nvPr/>
          </p:nvSpPr>
          <p:spPr>
            <a:xfrm>
              <a:off x="4673600" y="5461450"/>
              <a:ext cx="224892" cy="457200"/>
            </a:xfrm>
            <a:prstGeom prst="righ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0" y="0"/>
            <a:ext cx="9144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S-102: </a:t>
            </a:r>
            <a:r>
              <a:rPr lang="en-US" sz="3200" dirty="0" smtClean="0"/>
              <a:t>File Size vs. </a:t>
            </a:r>
            <a:r>
              <a:rPr lang="en-US" sz="3200" dirty="0"/>
              <a:t>Tile Size </a:t>
            </a:r>
            <a:r>
              <a:rPr lang="en-US" sz="1800" dirty="0"/>
              <a:t>(NAVO paper </a:t>
            </a:r>
            <a:r>
              <a:rPr lang="en-US" sz="1800" dirty="0" smtClean="0"/>
              <a:t>exercise)</a:t>
            </a:r>
            <a:endParaRPr lang="en-US" sz="32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804081"/>
              </p:ext>
            </p:extLst>
          </p:nvPr>
        </p:nvGraphicFramePr>
        <p:xfrm>
          <a:off x="7269948" y="1322696"/>
          <a:ext cx="1721652" cy="4445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132"/>
                <a:gridCol w="777520"/>
              </a:tblGrid>
              <a:tr h="4717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Chart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Scale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Grid</a:t>
                      </a:r>
                      <a:r>
                        <a:rPr lang="en-US" sz="1200" baseline="0" dirty="0" smtClean="0"/>
                        <a:t> Size</a:t>
                      </a:r>
                      <a:endParaRPr lang="en-US" sz="1200" dirty="0"/>
                    </a:p>
                  </a:txBody>
                  <a:tcPr/>
                </a:tc>
              </a:tr>
              <a:tr h="2358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1:10,000,000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900 m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64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1:3,500,000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900 m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1:1,500,000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????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1:700,000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210 m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1:350,000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105 m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1:180,000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54 m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1:90,000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27 m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1:45,000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13 m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74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1:22,000</a:t>
                      </a:r>
                      <a:endParaRPr lang="en-US" sz="12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6 m</a:t>
                      </a:r>
                      <a:endParaRPr lang="en-US" sz="12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1:12,000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bg1"/>
                          </a:solidFill>
                        </a:rPr>
                        <a:t>3 m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1:8,000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 m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1:4,000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 m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1:3,000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 m</a:t>
                      </a:r>
                    </a:p>
                  </a:txBody>
                  <a:tcPr/>
                </a:tc>
              </a:tr>
              <a:tr h="26329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1:2,000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 m</a:t>
                      </a:r>
                    </a:p>
                  </a:txBody>
                  <a:tcPr/>
                </a:tc>
              </a:tr>
              <a:tr h="27206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1:1,000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 m</a:t>
                      </a:r>
                      <a:endParaRPr lang="en-US" sz="105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2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/>
          <p:cNvSpPr txBox="1">
            <a:spLocks/>
          </p:cNvSpPr>
          <p:nvPr/>
        </p:nvSpPr>
        <p:spPr>
          <a:xfrm>
            <a:off x="0" y="0"/>
            <a:ext cx="9144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S-102: File Size </a:t>
            </a:r>
            <a:r>
              <a:rPr lang="en-US" sz="3200" dirty="0" smtClean="0"/>
              <a:t>vs. Tile Size</a:t>
            </a:r>
            <a:r>
              <a:rPr lang="en-US" sz="3200" dirty="0" smtClean="0"/>
              <a:t> </a:t>
            </a:r>
            <a:r>
              <a:rPr lang="en-US" sz="1800" dirty="0" smtClean="0"/>
              <a:t>(NOAA Testing)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9" y="914400"/>
            <a:ext cx="822960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2258" y="1295400"/>
            <a:ext cx="691684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24638" y="1295400"/>
            <a:ext cx="1600200" cy="1600200"/>
          </a:xfrm>
          <a:prstGeom prst="rect">
            <a:avLst/>
          </a:prstGeom>
          <a:solidFill>
            <a:srgbClr val="FF3300">
              <a:alpha val="3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&lt; 256 MB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9228" y="1295400"/>
            <a:ext cx="1600200" cy="1600200"/>
          </a:xfrm>
          <a:prstGeom prst="rect">
            <a:avLst/>
          </a:prstGeom>
          <a:solidFill>
            <a:srgbClr val="FF3300">
              <a:alpha val="3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&lt; 256 MB</a:t>
            </a:r>
          </a:p>
        </p:txBody>
      </p:sp>
      <p:sp>
        <p:nvSpPr>
          <p:cNvPr id="6" name="Rectangle 5"/>
          <p:cNvSpPr/>
          <p:nvPr/>
        </p:nvSpPr>
        <p:spPr>
          <a:xfrm>
            <a:off x="6418152" y="1295400"/>
            <a:ext cx="1600200" cy="1600200"/>
          </a:xfrm>
          <a:prstGeom prst="rect">
            <a:avLst/>
          </a:prstGeom>
          <a:solidFill>
            <a:srgbClr val="FF3300">
              <a:alpha val="3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&lt; 256 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24438" y="1295400"/>
            <a:ext cx="1600200" cy="1600200"/>
          </a:xfrm>
          <a:prstGeom prst="rect">
            <a:avLst/>
          </a:prstGeom>
          <a:solidFill>
            <a:srgbClr val="FF3300">
              <a:alpha val="3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&lt; 256 MB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21300" y="2895600"/>
            <a:ext cx="812719" cy="804672"/>
          </a:xfrm>
          <a:prstGeom prst="rect">
            <a:avLst/>
          </a:prstGeom>
          <a:solidFill>
            <a:srgbClr val="006600">
              <a:alpha val="34118"/>
            </a:srgb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 256 MB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23288" y="2895600"/>
            <a:ext cx="812719" cy="804672"/>
          </a:xfrm>
          <a:prstGeom prst="rect">
            <a:avLst/>
          </a:prstGeom>
          <a:solidFill>
            <a:srgbClr val="006600">
              <a:alpha val="34118"/>
            </a:srgb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 256 MB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18816" y="2895600"/>
            <a:ext cx="812719" cy="804672"/>
          </a:xfrm>
          <a:prstGeom prst="rect">
            <a:avLst/>
          </a:prstGeom>
          <a:solidFill>
            <a:srgbClr val="006600">
              <a:alpha val="34118"/>
            </a:srgb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 256 MB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17028" y="2895600"/>
            <a:ext cx="812719" cy="804672"/>
          </a:xfrm>
          <a:prstGeom prst="rect">
            <a:avLst/>
          </a:prstGeom>
          <a:solidFill>
            <a:srgbClr val="006600">
              <a:alpha val="34118"/>
            </a:srgb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 256 MB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19016" y="2895600"/>
            <a:ext cx="812719" cy="804672"/>
          </a:xfrm>
          <a:prstGeom prst="rect">
            <a:avLst/>
          </a:prstGeom>
          <a:solidFill>
            <a:srgbClr val="006600">
              <a:alpha val="34118"/>
            </a:srgb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 256 MB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21300" y="3691128"/>
            <a:ext cx="812719" cy="804672"/>
          </a:xfrm>
          <a:prstGeom prst="rect">
            <a:avLst/>
          </a:prstGeom>
          <a:solidFill>
            <a:srgbClr val="006600">
              <a:alpha val="34118"/>
            </a:srgb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 256 MB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23288" y="3691128"/>
            <a:ext cx="812719" cy="804672"/>
          </a:xfrm>
          <a:prstGeom prst="rect">
            <a:avLst/>
          </a:prstGeom>
          <a:solidFill>
            <a:srgbClr val="006600">
              <a:alpha val="34118"/>
            </a:srgb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 256 MB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18816" y="3691128"/>
            <a:ext cx="812719" cy="804672"/>
          </a:xfrm>
          <a:prstGeom prst="rect">
            <a:avLst/>
          </a:prstGeom>
          <a:solidFill>
            <a:srgbClr val="006600">
              <a:alpha val="34118"/>
            </a:srgb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 256 MB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989212" y="4876800"/>
            <a:ext cx="3048000" cy="990600"/>
            <a:chOff x="1103012" y="5029200"/>
            <a:chExt cx="3048000" cy="990600"/>
          </a:xfrm>
        </p:grpSpPr>
        <p:sp>
          <p:nvSpPr>
            <p:cNvPr id="16" name="Rectangle 15"/>
            <p:cNvSpPr/>
            <p:nvPr/>
          </p:nvSpPr>
          <p:spPr>
            <a:xfrm>
              <a:off x="1103012" y="5029200"/>
              <a:ext cx="3028216" cy="9906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21611" y="5105400"/>
              <a:ext cx="365760" cy="365760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6412" y="5105400"/>
              <a:ext cx="2514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3-meter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S-102 Surfaces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21611" y="5522612"/>
              <a:ext cx="365760" cy="365760"/>
            </a:xfrm>
            <a:prstGeom prst="rect">
              <a:avLst/>
            </a:prstGeom>
            <a:solidFill>
              <a:srgbClr val="006600">
                <a:alpha val="25098"/>
              </a:srgb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36412" y="5522612"/>
              <a:ext cx="2514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6600"/>
                  </a:solidFill>
                </a:rPr>
                <a:t>1-meter </a:t>
              </a:r>
              <a:r>
                <a:rPr lang="en-US" sz="1600" b="1" dirty="0" smtClean="0">
                  <a:solidFill>
                    <a:srgbClr val="006600"/>
                  </a:solidFill>
                </a:rPr>
                <a:t>S-102 Surfaces</a:t>
              </a:r>
              <a:endParaRPr lang="en-US" sz="1600" b="1" dirty="0">
                <a:solidFill>
                  <a:srgbClr val="006600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418906" y="2895600"/>
            <a:ext cx="1600200" cy="1600200"/>
          </a:xfrm>
          <a:prstGeom prst="rect">
            <a:avLst/>
          </a:prstGeom>
          <a:solidFill>
            <a:srgbClr val="FF3300">
              <a:alpha val="3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&lt; 256 MB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826081" y="3691128"/>
            <a:ext cx="812719" cy="804672"/>
          </a:xfrm>
          <a:prstGeom prst="rect">
            <a:avLst/>
          </a:prstGeom>
          <a:solidFill>
            <a:srgbClr val="006600">
              <a:alpha val="34118"/>
            </a:srgb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 256 MB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3400" y="5372100"/>
            <a:ext cx="13716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 256 MB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77669" y="50782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1701968" y="5664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2300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09800" y="5525869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Resolution </a:t>
            </a:r>
          </a:p>
          <a:p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0" y="0"/>
            <a:ext cx="9144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S-102: Tiling Scheme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35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9144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S-102: </a:t>
            </a:r>
            <a:r>
              <a:rPr lang="en-US" sz="3200" dirty="0" smtClean="0"/>
              <a:t>Coordinate Reference System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762000"/>
            <a:ext cx="89916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Question: Should S-102 utilize geographic </a:t>
            </a:r>
            <a:r>
              <a:rPr lang="en-US" sz="2400" b="1" dirty="0"/>
              <a:t>or projected </a:t>
            </a:r>
            <a:r>
              <a:rPr lang="en-US" sz="2400" b="1" dirty="0" smtClean="0"/>
              <a:t>CRS</a:t>
            </a:r>
            <a:r>
              <a:rPr lang="en-US" sz="2400" b="1" dirty="0"/>
              <a:t>?</a:t>
            </a:r>
            <a:endParaRPr lang="en-US" sz="2400" b="1" dirty="0" smtClean="0"/>
          </a:p>
          <a:p>
            <a:endParaRPr lang="en-US" dirty="0"/>
          </a:p>
          <a:p>
            <a:r>
              <a:rPr lang="en-US" b="1" dirty="0" smtClean="0"/>
              <a:t>Geographic </a:t>
            </a:r>
            <a:r>
              <a:rPr lang="en-US" b="1" dirty="0"/>
              <a:t>CRS</a:t>
            </a:r>
          </a:p>
          <a:p>
            <a:endParaRPr lang="en-US" sz="500" dirty="0" smtClean="0"/>
          </a:p>
          <a:p>
            <a:pPr lvl="1"/>
            <a:r>
              <a:rPr lang="en-US" u="sng" dirty="0" smtClean="0"/>
              <a:t>Pros</a:t>
            </a:r>
            <a:endParaRPr lang="en-US" u="sng" dirty="0"/>
          </a:p>
          <a:p>
            <a:pPr lvl="1"/>
            <a:r>
              <a:rPr lang="en-US" dirty="0" smtClean="0"/>
              <a:t>• S-101 </a:t>
            </a:r>
            <a:r>
              <a:rPr lang="en-US" dirty="0"/>
              <a:t>and S-102 product extents will be consistent, since S-101 utilizes geographic CRS (EPSG:4326/WGS84)</a:t>
            </a:r>
          </a:p>
          <a:p>
            <a:pPr lvl="1"/>
            <a:r>
              <a:rPr lang="en-US" dirty="0" smtClean="0"/>
              <a:t>• OEMs </a:t>
            </a:r>
            <a:r>
              <a:rPr lang="en-US" dirty="0"/>
              <a:t>(ECDIS manufacturers) won’t need to </a:t>
            </a:r>
            <a:r>
              <a:rPr lang="en-US" dirty="0" smtClean="0"/>
              <a:t>re-project </a:t>
            </a:r>
            <a:r>
              <a:rPr lang="en-US" dirty="0"/>
              <a:t>data</a:t>
            </a:r>
          </a:p>
          <a:p>
            <a:pPr lvl="1"/>
            <a:endParaRPr lang="en-US" sz="500" dirty="0"/>
          </a:p>
          <a:p>
            <a:pPr lvl="1"/>
            <a:r>
              <a:rPr lang="en-US" u="sng" dirty="0"/>
              <a:t>Cons</a:t>
            </a:r>
          </a:p>
          <a:p>
            <a:pPr lvl="1"/>
            <a:r>
              <a:rPr lang="en-US" dirty="0" smtClean="0"/>
              <a:t>• Inconvenient </a:t>
            </a:r>
            <a:r>
              <a:rPr lang="en-US" dirty="0"/>
              <a:t>at higher latitudes</a:t>
            </a:r>
          </a:p>
          <a:p>
            <a:pPr lvl="1"/>
            <a:r>
              <a:rPr lang="en-US" dirty="0" smtClean="0"/>
              <a:t>• Requires </a:t>
            </a:r>
            <a:r>
              <a:rPr lang="en-US" dirty="0"/>
              <a:t>that positions be reported as floating point numbers; inaccuracies in floating point calculation may yield positional uncertainties in generalization</a:t>
            </a:r>
          </a:p>
          <a:p>
            <a:endParaRPr lang="en-US" dirty="0"/>
          </a:p>
          <a:p>
            <a:r>
              <a:rPr lang="en-US" b="1" dirty="0"/>
              <a:t>Projected CRS (e.g., all UTM zones in WGS84)</a:t>
            </a:r>
          </a:p>
          <a:p>
            <a:endParaRPr lang="en-US" sz="500" dirty="0" smtClean="0"/>
          </a:p>
          <a:p>
            <a:pPr lvl="1"/>
            <a:r>
              <a:rPr lang="en-US" u="sng" dirty="0" smtClean="0"/>
              <a:t>Pros</a:t>
            </a:r>
            <a:endParaRPr lang="en-US" u="sng" dirty="0"/>
          </a:p>
          <a:p>
            <a:pPr lvl="1"/>
            <a:r>
              <a:rPr lang="en-US" dirty="0" smtClean="0"/>
              <a:t>• Product </a:t>
            </a:r>
            <a:r>
              <a:rPr lang="en-US" dirty="0"/>
              <a:t>boundaries will conform to a regular grid</a:t>
            </a:r>
          </a:p>
          <a:p>
            <a:pPr lvl="1"/>
            <a:endParaRPr lang="en-US" sz="500" dirty="0"/>
          </a:p>
          <a:p>
            <a:pPr lvl="1"/>
            <a:r>
              <a:rPr lang="en-US" u="sng" dirty="0"/>
              <a:t>Cons</a:t>
            </a:r>
          </a:p>
          <a:p>
            <a:pPr lvl="1"/>
            <a:r>
              <a:rPr lang="en-US" dirty="0" smtClean="0"/>
              <a:t>• S-101 </a:t>
            </a:r>
            <a:r>
              <a:rPr lang="en-US" dirty="0"/>
              <a:t>and S-102 product extents won’t be consistent HOs may have products that cross </a:t>
            </a:r>
            <a:r>
              <a:rPr lang="en-US" dirty="0" smtClean="0"/>
              <a:t>zones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9144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BAG to S-102 Conversion Script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889337"/>
            <a:ext cx="8991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Original Milestone: </a:t>
            </a:r>
            <a:r>
              <a:rPr lang="en-US" sz="2400" dirty="0" smtClean="0"/>
              <a:t>US Navy Completes Script by August 2017.</a:t>
            </a:r>
          </a:p>
          <a:p>
            <a:endParaRPr lang="en-US" sz="2400" dirty="0" smtClean="0"/>
          </a:p>
          <a:p>
            <a:r>
              <a:rPr lang="en-US" sz="2400" b="1" dirty="0" smtClean="0"/>
              <a:t>Adjusted Milestone: </a:t>
            </a:r>
            <a:r>
              <a:rPr lang="en-US" sz="2400" dirty="0" smtClean="0"/>
              <a:t>Complete Script by December 2017. </a:t>
            </a:r>
          </a:p>
          <a:p>
            <a:endParaRPr lang="en-US" sz="5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u="sng" dirty="0" smtClean="0"/>
              <a:t>Post-Development Actions:</a:t>
            </a:r>
          </a:p>
          <a:p>
            <a:pPr marL="1257300" lvl="2" indent="-342900">
              <a:buFont typeface="Palatino Linotype" panose="02040502050505030304" pitchFamily="18" charset="0"/>
              <a:buChar char="₋"/>
            </a:pPr>
            <a:r>
              <a:rPr lang="en-US" sz="2000" dirty="0" smtClean="0"/>
              <a:t>US Navy (Naval Oceanographic Office) deliver script to SPAWAR</a:t>
            </a:r>
          </a:p>
          <a:p>
            <a:pPr lvl="2"/>
            <a:endParaRPr lang="en-US" sz="300" dirty="0" smtClean="0"/>
          </a:p>
          <a:p>
            <a:pPr marL="1257300" lvl="2" indent="-342900">
              <a:buFont typeface="Palatino Linotype" panose="02040502050505030304" pitchFamily="18" charset="0"/>
              <a:buChar char="₋"/>
            </a:pPr>
            <a:r>
              <a:rPr lang="en-US" sz="2000" dirty="0" smtClean="0"/>
              <a:t>US Navy (Naval Oceanographic Office) seek Public Release and deliver script to IHO (est. ~ January 2018).</a:t>
            </a:r>
          </a:p>
          <a:p>
            <a:pPr marL="1257300" lvl="2" indent="-342900">
              <a:buFont typeface="Palatino Linotype" panose="02040502050505030304" pitchFamily="18" charset="0"/>
              <a:buChar char="₋"/>
            </a:pPr>
            <a:endParaRPr lang="en-US" sz="2000" dirty="0"/>
          </a:p>
          <a:p>
            <a:r>
              <a:rPr lang="en-US" sz="2400" dirty="0" smtClean="0"/>
              <a:t>What Does Script Do? </a:t>
            </a:r>
          </a:p>
        </p:txBody>
      </p:sp>
      <p:sp>
        <p:nvSpPr>
          <p:cNvPr id="5" name="Cube 4"/>
          <p:cNvSpPr/>
          <p:nvPr/>
        </p:nvSpPr>
        <p:spPr>
          <a:xfrm>
            <a:off x="475508" y="4908712"/>
            <a:ext cx="2134673" cy="382072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Depth </a:t>
            </a:r>
            <a:r>
              <a:rPr lang="en-US" sz="1200" b="1" dirty="0" smtClean="0">
                <a:solidFill>
                  <a:schemeClr val="bg1"/>
                </a:solidFill>
              </a:rPr>
              <a:t>Layer 1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475508" y="4346247"/>
            <a:ext cx="2134673" cy="528281"/>
          </a:xfrm>
          <a:prstGeom prst="cub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BAG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Header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475508" y="5332928"/>
            <a:ext cx="2134673" cy="382072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Depth Layer </a:t>
            </a:r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475508" y="5762832"/>
            <a:ext cx="2134673" cy="382072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Uncertainty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475508" y="6176033"/>
            <a:ext cx="2134673" cy="382072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Vertical Control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819400" y="4495800"/>
            <a:ext cx="762000" cy="152400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819400" y="4953000"/>
            <a:ext cx="762000" cy="152400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819400" y="5410200"/>
            <a:ext cx="762000" cy="152400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819400" y="5867400"/>
            <a:ext cx="762000" cy="152400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819400" y="6275696"/>
            <a:ext cx="762000" cy="152400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86200" y="4346247"/>
            <a:ext cx="1219200" cy="221185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BAG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S-102 Script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5410200" y="4495800"/>
            <a:ext cx="762000" cy="152400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5410200" y="4953000"/>
            <a:ext cx="762000" cy="152400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410200" y="5410200"/>
            <a:ext cx="762000" cy="152400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5410200" y="5867400"/>
            <a:ext cx="762000" cy="152400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410200" y="6275696"/>
            <a:ext cx="762000" cy="152400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/>
          <p:cNvSpPr/>
          <p:nvPr/>
        </p:nvSpPr>
        <p:spPr>
          <a:xfrm>
            <a:off x="6400800" y="4905865"/>
            <a:ext cx="2134673" cy="382072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Depth </a:t>
            </a:r>
            <a:r>
              <a:rPr lang="en-US" sz="1200" b="1" dirty="0" smtClean="0">
                <a:solidFill>
                  <a:schemeClr val="bg1"/>
                </a:solidFill>
              </a:rPr>
              <a:t>Layer 1 (Original)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38" name="Cube 37"/>
          <p:cNvSpPr/>
          <p:nvPr/>
        </p:nvSpPr>
        <p:spPr>
          <a:xfrm>
            <a:off x="6400800" y="4329752"/>
            <a:ext cx="2134673" cy="528281"/>
          </a:xfrm>
          <a:prstGeom prst="cub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S-102 Header (converted)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Cube 38"/>
          <p:cNvSpPr/>
          <p:nvPr/>
        </p:nvSpPr>
        <p:spPr>
          <a:xfrm>
            <a:off x="6400800" y="5330081"/>
            <a:ext cx="2134673" cy="382072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Depth Layer </a:t>
            </a:r>
            <a:r>
              <a:rPr lang="en-US" sz="1200" b="1" dirty="0">
                <a:solidFill>
                  <a:schemeClr val="bg1"/>
                </a:solidFill>
              </a:rPr>
              <a:t>2 (Original)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40" name="Cube 39"/>
          <p:cNvSpPr/>
          <p:nvPr/>
        </p:nvSpPr>
        <p:spPr>
          <a:xfrm>
            <a:off x="6400800" y="5759985"/>
            <a:ext cx="2134673" cy="382072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Uncertainty (Original)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Cube 40"/>
          <p:cNvSpPr/>
          <p:nvPr/>
        </p:nvSpPr>
        <p:spPr>
          <a:xfrm>
            <a:off x="6400800" y="6173186"/>
            <a:ext cx="2134673" cy="382072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Vertical </a:t>
            </a:r>
            <a:r>
              <a:rPr lang="en-US" sz="1200" b="1" dirty="0">
                <a:solidFill>
                  <a:schemeClr val="bg1"/>
                </a:solidFill>
              </a:rPr>
              <a:t>Control (Original)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46038"/>
            <a:ext cx="9144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/>
              <a:t>Remaining Actions: Post S-100 TS-5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066800"/>
            <a:ext cx="88392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Consolidate information from investigation period.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Disseminate </a:t>
            </a:r>
            <a:r>
              <a:rPr lang="en-US" sz="2800" dirty="0"/>
              <a:t>this information to </a:t>
            </a:r>
            <a:r>
              <a:rPr lang="en-US" sz="2800" dirty="0" smtClean="0"/>
              <a:t>entire </a:t>
            </a:r>
            <a:r>
              <a:rPr lang="en-US" sz="2800" dirty="0"/>
              <a:t>project team </a:t>
            </a:r>
            <a:r>
              <a:rPr lang="en-US" sz="2800" dirty="0" smtClean="0"/>
              <a:t>near the </a:t>
            </a:r>
            <a:r>
              <a:rPr lang="en-US" sz="2800" dirty="0"/>
              <a:t>end of </a:t>
            </a:r>
            <a:r>
              <a:rPr lang="en-US" sz="2800" dirty="0" smtClean="0"/>
              <a:t>September 2017.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FFFF00"/>
                </a:solidFill>
              </a:rPr>
              <a:t>Obtain final decision from project team (Survey Monkey?)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Establish path for variable-resolution gridding.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Finalize v2.0.0 </a:t>
            </a:r>
            <a:r>
              <a:rPr lang="en-US" sz="2800" dirty="0"/>
              <a:t>of the product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1785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410200"/>
          </a:xfrm>
        </p:spPr>
        <p:txBody>
          <a:bodyPr>
            <a:noAutofit/>
          </a:bodyPr>
          <a:lstStyle/>
          <a:p>
            <a:pPr marL="117475" indent="0">
              <a:buNone/>
            </a:pPr>
            <a:r>
              <a:rPr lang="en-US" sz="2400" b="1" u="sng" dirty="0" smtClean="0"/>
              <a:t>Project Team effort since S-100WG2 (March 2017):</a:t>
            </a:r>
            <a:endParaRPr lang="en-US" sz="2400" b="1" u="sng" dirty="0" smtClean="0"/>
          </a:p>
          <a:p>
            <a:pPr marL="571500" lvl="1" indent="-171450">
              <a:lnSpc>
                <a:spcPct val="150000"/>
              </a:lnSpc>
            </a:pPr>
            <a:r>
              <a:rPr lang="en-US" sz="2200" b="1" dirty="0"/>
              <a:t> </a:t>
            </a:r>
            <a:r>
              <a:rPr lang="en-US" sz="2000" dirty="0" smtClean="0"/>
              <a:t>Finalize Portrayal</a:t>
            </a:r>
          </a:p>
          <a:p>
            <a:pPr marL="571500" lvl="1" indent="-171450">
              <a:lnSpc>
                <a:spcPct val="150000"/>
              </a:lnSpc>
            </a:pPr>
            <a:r>
              <a:rPr lang="en-US" sz="2000" dirty="0" smtClean="0"/>
              <a:t> Describe </a:t>
            </a:r>
            <a:r>
              <a:rPr lang="en-US" sz="2000" dirty="0"/>
              <a:t>Gridding Methodology</a:t>
            </a:r>
          </a:p>
          <a:p>
            <a:pPr marL="571500" lvl="1" indent="-171450">
              <a:lnSpc>
                <a:spcPct val="150000"/>
              </a:lnSpc>
            </a:pPr>
            <a:r>
              <a:rPr lang="en-US" sz="2000" dirty="0"/>
              <a:t> Define Grid Resolution Guidance</a:t>
            </a:r>
          </a:p>
          <a:p>
            <a:pPr marL="571500" lvl="1" indent="-171450">
              <a:lnSpc>
                <a:spcPct val="150000"/>
              </a:lnSpc>
            </a:pPr>
            <a:r>
              <a:rPr lang="en-US" sz="2000" dirty="0"/>
              <a:t> Finalize File Size Limit Guidance</a:t>
            </a:r>
          </a:p>
          <a:p>
            <a:pPr marL="571500" lvl="1" indent="-171450">
              <a:lnSpc>
                <a:spcPct val="150000"/>
              </a:lnSpc>
            </a:pPr>
            <a:r>
              <a:rPr lang="en-US" sz="2000" dirty="0"/>
              <a:t> Investigate Use of a Tiling Scheme</a:t>
            </a:r>
          </a:p>
          <a:p>
            <a:pPr marL="571500" lvl="1" indent="-171450">
              <a:lnSpc>
                <a:spcPct val="150000"/>
              </a:lnSpc>
            </a:pPr>
            <a:r>
              <a:rPr lang="en-US" sz="2000" dirty="0"/>
              <a:t> Finalize Coordinate Reference System</a:t>
            </a:r>
          </a:p>
          <a:p>
            <a:pPr marL="571500" lvl="1" indent="-171450">
              <a:lnSpc>
                <a:spcPct val="150000"/>
              </a:lnSpc>
            </a:pPr>
            <a:r>
              <a:rPr lang="en-US" sz="2000" b="1" u="sng" dirty="0">
                <a:solidFill>
                  <a:srgbClr val="FFFF00"/>
                </a:solidFill>
              </a:rPr>
              <a:t> </a:t>
            </a:r>
            <a:r>
              <a:rPr lang="en-US" sz="2000" b="1" u="sng" dirty="0" smtClean="0">
                <a:solidFill>
                  <a:srgbClr val="FFFF00"/>
                </a:solidFill>
              </a:rPr>
              <a:t>Generate an Actual S-102 Dataset</a:t>
            </a:r>
          </a:p>
          <a:p>
            <a:pPr marL="571500" lvl="1" indent="-171450"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Establish path for variable-resolution gridding (Fall 2017)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sz="500" b="1" u="sng" dirty="0">
              <a:solidFill>
                <a:srgbClr val="FFFF00"/>
              </a:solidFill>
            </a:endParaRPr>
          </a:p>
          <a:p>
            <a:pPr marL="53975" lvl="1" indent="0">
              <a:lnSpc>
                <a:spcPct val="150000"/>
              </a:lnSpc>
              <a:buNone/>
            </a:pPr>
            <a:r>
              <a:rPr lang="en-US" sz="2300" b="1" u="sng" dirty="0" smtClean="0"/>
              <a:t>Project Team Milestone:</a:t>
            </a:r>
          </a:p>
          <a:p>
            <a:pPr marL="627063" lvl="1">
              <a:lnSpc>
                <a:spcPct val="150000"/>
              </a:lnSpc>
            </a:pPr>
            <a:r>
              <a:rPr lang="en-US" sz="2300" b="1" dirty="0" smtClean="0"/>
              <a:t>Finalize </a:t>
            </a:r>
            <a:r>
              <a:rPr lang="en-US" sz="2300" b="1" dirty="0"/>
              <a:t>S-102 v2.0 for submission to HSSC9 (</a:t>
            </a:r>
            <a:r>
              <a:rPr lang="en-US" sz="2300" b="1" dirty="0" smtClean="0"/>
              <a:t>May </a:t>
            </a:r>
            <a:r>
              <a:rPr lang="en-US" sz="2300" b="1" dirty="0"/>
              <a:t>2018).</a:t>
            </a:r>
          </a:p>
          <a:p>
            <a:pPr marL="571500" lvl="1" indent="-171450">
              <a:lnSpc>
                <a:spcPct val="150000"/>
              </a:lnSpc>
            </a:pPr>
            <a:endParaRPr lang="en-US" sz="2200" u="sng" dirty="0">
              <a:solidFill>
                <a:srgbClr val="FFFF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S-102 Project Team </a:t>
            </a:r>
            <a:r>
              <a:rPr lang="en-US" sz="3200" dirty="0" smtClean="0"/>
              <a:t>Areas of Focus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909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S-102 Portrayal </a:t>
            </a:r>
            <a:br>
              <a:rPr lang="en-US" sz="3200" dirty="0" smtClean="0"/>
            </a:br>
            <a:r>
              <a:rPr lang="en-US" sz="2400" dirty="0" smtClean="0"/>
              <a:t>(Options Proposed at S-100 WG2)</a:t>
            </a:r>
            <a:endParaRPr lang="en-US" sz="24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28600" y="1223726"/>
            <a:ext cx="4160235" cy="2433873"/>
            <a:chOff x="308785" y="1830161"/>
            <a:chExt cx="8229600" cy="4112076"/>
          </a:xfrm>
        </p:grpSpPr>
        <p:pic>
          <p:nvPicPr>
            <p:cNvPr id="2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85" y="1830161"/>
              <a:ext cx="8229600" cy="4112076"/>
            </a:xfrm>
            <a:prstGeom prst="rect">
              <a:avLst/>
            </a:prstGeom>
            <a:ln w="28575" cap="sq">
              <a:solidFill>
                <a:sysClr val="windowText" lastClr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21" name="TextBox 20"/>
            <p:cNvSpPr txBox="1"/>
            <p:nvPr/>
          </p:nvSpPr>
          <p:spPr>
            <a:xfrm>
              <a:off x="4178944" y="441960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18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6750" y="2751083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9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03482" y="320040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18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42744" y="388620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18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59555" y="2496977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18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48400" y="3886199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18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3800" y="274320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18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53200" y="2496978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18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9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48600" y="3010441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19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48400" y="2966434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19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91400" y="3195144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19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30982" y="2948923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15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7676" y="454271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15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38338" y="502920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15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</p:grpSp>
      <p:pic>
        <p:nvPicPr>
          <p:cNvPr id="39" name="Picture 2" descr="C:\Users\david.brazier\AppData\Local\Microsoft\Windows\Temporary Internet Files\Content.Outlook\3B9XQUKW\1m_Contour_S102_19m_Safety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1" r="16293"/>
          <a:stretch/>
        </p:blipFill>
        <p:spPr bwMode="auto">
          <a:xfrm>
            <a:off x="4709066" y="1219200"/>
            <a:ext cx="4267200" cy="243840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lated image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31950">
            <a:off x="6019800" y="3072714"/>
            <a:ext cx="338641" cy="360813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6335934" y="3254730"/>
            <a:ext cx="1309824" cy="40011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Depth: 19.2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Uncertainty: 0.11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42" name="Picture 2" descr="C:\Users\david.brazier\AppData\Local\Microsoft\Windows\Temporary Internet Files\Content.Outlook\3B9XQUKW\qrtrm_contours_S102 (2)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3" r="10862"/>
          <a:stretch/>
        </p:blipFill>
        <p:spPr bwMode="auto">
          <a:xfrm>
            <a:off x="234263" y="4114800"/>
            <a:ext cx="4160520" cy="2438400"/>
          </a:xfrm>
          <a:prstGeom prst="rect">
            <a:avLst/>
          </a:prstGeom>
          <a:noFill/>
          <a:ln w="28575">
            <a:solidFill>
              <a:sysClr val="windowText" lastClr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/>
          <p:cNvGrpSpPr/>
          <p:nvPr/>
        </p:nvGrpSpPr>
        <p:grpSpPr>
          <a:xfrm>
            <a:off x="4709066" y="4114800"/>
            <a:ext cx="4267200" cy="2438400"/>
            <a:chOff x="1016876" y="762000"/>
            <a:chExt cx="6149686" cy="3968496"/>
          </a:xfrm>
        </p:grpSpPr>
        <p:pic>
          <p:nvPicPr>
            <p:cNvPr id="44" name="Picture 2" descr="C:\Users\david.brazier\AppData\Local\Microsoft\Windows\Temporary Internet Files\Content.Outlook\3B9XQUKW\1m_Contour_S102_19m_Safety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21" r="16293"/>
            <a:stretch/>
          </p:blipFill>
          <p:spPr bwMode="auto">
            <a:xfrm>
              <a:off x="1016876" y="762000"/>
              <a:ext cx="5761162" cy="3968496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/>
            <p:cNvSpPr/>
            <p:nvPr/>
          </p:nvSpPr>
          <p:spPr>
            <a:xfrm>
              <a:off x="2483136" y="3886200"/>
              <a:ext cx="1180722" cy="663743"/>
            </a:xfrm>
            <a:prstGeom prst="rect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19m Safety Contour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2133599" y="3886200"/>
              <a:ext cx="349536" cy="19050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47" name="Rectangle 46"/>
            <p:cNvSpPr/>
            <p:nvPr/>
          </p:nvSpPr>
          <p:spPr>
            <a:xfrm>
              <a:off x="6778038" y="762000"/>
              <a:ext cx="384762" cy="2971800"/>
            </a:xfrm>
            <a:prstGeom prst="rect">
              <a:avLst/>
            </a:prstGeom>
            <a:solidFill>
              <a:srgbClr val="FF0000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vert="wordArt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UNSAFE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781800" y="3733800"/>
              <a:ext cx="384762" cy="990600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vert="wordArt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SAFE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56288" y="3321865"/>
            <a:ext cx="2250937" cy="307777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Auto Selected Soundings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60612" y="1249072"/>
            <a:ext cx="2396810" cy="307777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Depth/</a:t>
            </a:r>
            <a:r>
              <a:rPr lang="en-US" sz="1400" b="1" dirty="0" err="1" smtClean="0">
                <a:solidFill>
                  <a:schemeClr val="bg1"/>
                </a:solidFill>
              </a:rPr>
              <a:t>Uncert</a:t>
            </a:r>
            <a:r>
              <a:rPr lang="en-US" sz="1400" b="1" dirty="0" smtClean="0">
                <a:solidFill>
                  <a:schemeClr val="bg1"/>
                </a:solidFill>
              </a:rPr>
              <a:t>. from Cursor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9178" y="6209262"/>
            <a:ext cx="2294218" cy="307777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Auto Generated Contours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42069" y="4144574"/>
            <a:ext cx="2880917" cy="5232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- Safe/Unsafe </a:t>
            </a:r>
            <a:r>
              <a:rPr lang="en-US" sz="1400" b="1" dirty="0" err="1" smtClean="0">
                <a:solidFill>
                  <a:schemeClr val="bg1"/>
                </a:solidFill>
              </a:rPr>
              <a:t>Colouring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- Auto Generated Safety Contour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S-102 Portrayal (Post S-100 WG2) </a:t>
            </a:r>
            <a:endParaRPr lang="en-US" sz="32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28601" y="1617988"/>
            <a:ext cx="2048862" cy="1111885"/>
            <a:chOff x="308785" y="1830161"/>
            <a:chExt cx="8229600" cy="4112076"/>
          </a:xfrm>
        </p:grpSpPr>
        <p:pic>
          <p:nvPicPr>
            <p:cNvPr id="2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85" y="1830161"/>
              <a:ext cx="8229600" cy="4112076"/>
            </a:xfrm>
            <a:prstGeom prst="rect">
              <a:avLst/>
            </a:prstGeom>
            <a:ln w="28575" cap="sq">
              <a:solidFill>
                <a:sysClr val="windowText" lastClr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21" name="TextBox 20"/>
            <p:cNvSpPr txBox="1"/>
            <p:nvPr/>
          </p:nvSpPr>
          <p:spPr>
            <a:xfrm>
              <a:off x="4178944" y="441960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18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6750" y="2751083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9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03482" y="320040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18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42744" y="388620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18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59555" y="2496977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18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48400" y="3886199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18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3800" y="274320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18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53200" y="2496978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18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9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48600" y="3010441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19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48400" y="2966434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19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91400" y="3195144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19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30982" y="2948923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15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7676" y="454271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15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38338" y="502920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prstClr val="black"/>
                  </a:solidFill>
                  <a:latin typeface="Calibri"/>
                </a:rPr>
                <a:t>15</a:t>
              </a:r>
              <a:r>
                <a:rPr lang="en-US" sz="1000" b="1" i="1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</p:grpSp>
      <p:pic>
        <p:nvPicPr>
          <p:cNvPr id="39" name="Picture 2" descr="C:\Users\david.brazier\AppData\Local\Microsoft\Windows\Temporary Internet Files\Content.Outlook\3B9XQUKW\1m_Contour_S102_19m_Safety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1" r="16293"/>
          <a:stretch/>
        </p:blipFill>
        <p:spPr bwMode="auto">
          <a:xfrm>
            <a:off x="210918" y="4008484"/>
            <a:ext cx="2066544" cy="1060704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david.brazier\AppData\Local\Microsoft\Windows\Temporary Internet Files\Content.Outlook\3B9XQUKW\qrtrm_contours_S102 (2)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3" r="10862"/>
          <a:stretch/>
        </p:blipFill>
        <p:spPr bwMode="auto">
          <a:xfrm>
            <a:off x="211283" y="2832663"/>
            <a:ext cx="2066179" cy="1061812"/>
          </a:xfrm>
          <a:prstGeom prst="rect">
            <a:avLst/>
          </a:prstGeom>
          <a:noFill/>
          <a:ln w="28575">
            <a:solidFill>
              <a:sysClr val="windowText" lastClr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78473" y="2414068"/>
            <a:ext cx="1806256" cy="261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Auto Selected Soundings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158" y="3592104"/>
            <a:ext cx="1845377" cy="261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Auto Generated Contours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2262" y="4770464"/>
            <a:ext cx="1516762" cy="261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Auto Safety Contour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066800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Rejected Portrayal</a:t>
            </a:r>
            <a:endParaRPr lang="en-US" sz="2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819400" y="1066800"/>
            <a:ext cx="624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Accepted Portrayal </a:t>
            </a:r>
            <a:endParaRPr lang="en-US" sz="2200" b="1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743200" y="1143000"/>
            <a:ext cx="0" cy="56271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583" y="5269468"/>
            <a:ext cx="25824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b="1" dirty="0" smtClean="0"/>
              <a:t>Potential legal issues with automated routines executed by mariner.</a:t>
            </a:r>
          </a:p>
          <a:p>
            <a:endParaRPr lang="en-US" sz="800" b="1" dirty="0" smtClean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b="1" dirty="0" smtClean="0"/>
              <a:t>Current automated functions still require hydrographer interaction.</a:t>
            </a: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58067" y="5275183"/>
            <a:ext cx="603353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Delineation of safe (white) and unsafe (grey) water based on mariner input parameters.</a:t>
            </a:r>
          </a:p>
          <a:p>
            <a:pPr marL="171450" indent="-171450"/>
            <a:endParaRPr lang="en-US" sz="10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Ability to view S-102 nodal depth and uncertainty based on location of the ECS system cursor. </a:t>
            </a:r>
            <a:endParaRPr lang="en-US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3396389" y="1607023"/>
            <a:ext cx="5156888" cy="3395564"/>
            <a:chOff x="5334000" y="1889125"/>
            <a:chExt cx="3017196" cy="1966094"/>
          </a:xfrm>
        </p:grpSpPr>
        <p:pic>
          <p:nvPicPr>
            <p:cNvPr id="62" name="Picture 2" descr="C:\Users\david.brazier\AppData\Local\Microsoft\Windows\Temporary Internet Files\Content.Outlook\3B9XQUKW\1m_Contour_S102_19m_Safety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21" r="16293"/>
            <a:stretch/>
          </p:blipFill>
          <p:spPr bwMode="auto">
            <a:xfrm>
              <a:off x="5334000" y="1905000"/>
              <a:ext cx="2826576" cy="1948674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ectangle 62"/>
            <p:cNvSpPr/>
            <p:nvPr/>
          </p:nvSpPr>
          <p:spPr>
            <a:xfrm>
              <a:off x="8160576" y="1889125"/>
              <a:ext cx="188774" cy="1485185"/>
            </a:xfrm>
            <a:prstGeom prst="rect">
              <a:avLst/>
            </a:prstGeom>
            <a:solidFill>
              <a:srgbClr val="FF0000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vert="wordArt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162422" y="3379701"/>
              <a:ext cx="188774" cy="475518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vert="wordArt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4" name="Picture 4" descr="Related imag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31950">
            <a:off x="4200594" y="4142187"/>
            <a:ext cx="447090" cy="49507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4588317" y="4449212"/>
            <a:ext cx="1027409" cy="44697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Depth: 19.2</a:t>
            </a:r>
          </a:p>
          <a:p>
            <a:r>
              <a:rPr lang="en-US" sz="800" b="1" dirty="0" err="1" smtClean="0">
                <a:solidFill>
                  <a:schemeClr val="bg1"/>
                </a:solidFill>
              </a:rPr>
              <a:t>Uncert</a:t>
            </a:r>
            <a:r>
              <a:rPr lang="en-US" sz="800" b="1" dirty="0" smtClean="0">
                <a:solidFill>
                  <a:schemeClr val="bg1"/>
                </a:solidFill>
              </a:rPr>
              <a:t>: 0.11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rot="16200000">
            <a:off x="7956361" y="4350805"/>
            <a:ext cx="78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Safe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7111814" y="2659892"/>
            <a:ext cx="2571827" cy="506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Unsafe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10918" y="1634440"/>
            <a:ext cx="2066544" cy="10954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10918" y="2832663"/>
            <a:ext cx="2066544" cy="10618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10918" y="4008484"/>
            <a:ext cx="2066544" cy="1060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S-102: Describe Gridding Methodology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200" y="1066800"/>
            <a:ext cx="8991599" cy="5638800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Hydrographic software provides multiple gridding options:</a:t>
            </a:r>
          </a:p>
          <a:p>
            <a:pPr lvl="1"/>
            <a:r>
              <a:rPr lang="en-US" dirty="0" smtClean="0"/>
              <a:t>Shoal Biased (center node)</a:t>
            </a:r>
          </a:p>
          <a:p>
            <a:pPr lvl="1"/>
            <a:r>
              <a:rPr lang="en-US" dirty="0" smtClean="0"/>
              <a:t>Shoal </a:t>
            </a:r>
            <a:r>
              <a:rPr lang="en-US" dirty="0" smtClean="0"/>
              <a:t>Biased </a:t>
            </a:r>
            <a:r>
              <a:rPr lang="en-US" dirty="0" smtClean="0"/>
              <a:t>(t</a:t>
            </a:r>
            <a:r>
              <a:rPr lang="en-US" dirty="0" smtClean="0"/>
              <a:t>rue </a:t>
            </a:r>
            <a:r>
              <a:rPr lang="en-US" dirty="0"/>
              <a:t>p</a:t>
            </a:r>
            <a:r>
              <a:rPr lang="en-US" dirty="0" smtClean="0"/>
              <a:t>osition)</a:t>
            </a:r>
            <a:endParaRPr lang="en-US" dirty="0" smtClean="0"/>
          </a:p>
          <a:p>
            <a:pPr lvl="1"/>
            <a:r>
              <a:rPr lang="en-US" dirty="0" smtClean="0"/>
              <a:t>Average</a:t>
            </a:r>
          </a:p>
          <a:p>
            <a:pPr lvl="1"/>
            <a:r>
              <a:rPr lang="en-US" dirty="0" smtClean="0"/>
              <a:t>Basic Weighted Mean </a:t>
            </a:r>
          </a:p>
          <a:p>
            <a:pPr lvl="1"/>
            <a:r>
              <a:rPr lang="en-US" dirty="0" smtClean="0"/>
              <a:t>Combined Uncertainty Bathymetry Estimator (CUBE)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800" b="1" dirty="0" smtClean="0"/>
              <a:t>No one gridding option is ideal!</a:t>
            </a:r>
          </a:p>
          <a:p>
            <a:pPr marL="0" indent="0">
              <a:buNone/>
            </a:pPr>
            <a:endParaRPr lang="en-US" sz="2800" b="1" dirty="0" smtClean="0"/>
          </a:p>
          <a:p>
            <a:r>
              <a:rPr lang="en-US" sz="2800" b="1" dirty="0" smtClean="0"/>
              <a:t>Project Team agreed that it was up to the HO to identify their gridding method. </a:t>
            </a:r>
            <a:r>
              <a:rPr lang="en-US" dirty="0" smtClean="0"/>
              <a:t>   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What is required is the ability to capture the gridding method within the S-102 metadata.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8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S-102: Define Grid Resolution </a:t>
            </a:r>
            <a:endParaRPr lang="en-US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03044"/>
              </p:ext>
            </p:extLst>
          </p:nvPr>
        </p:nvGraphicFramePr>
        <p:xfrm>
          <a:off x="6629400" y="1056640"/>
          <a:ext cx="2362200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Compilation Scale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Grid</a:t>
                      </a:r>
                      <a:r>
                        <a:rPr lang="en-US" sz="1400" baseline="0" dirty="0" smtClean="0"/>
                        <a:t> Size</a:t>
                      </a:r>
                      <a:endParaRPr lang="en-US" sz="14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1:10,000,000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900 m</a:t>
                      </a:r>
                      <a:endParaRPr lang="en-US" sz="14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1:3,500,000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900 m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1:1,500,000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????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1:700,000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210 m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1:350,000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105 m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1:180,000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54 m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1:90,000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27 m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1:45,000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 m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1:22,000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 m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1:12,000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 m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1:8,000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m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1:4,000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m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1:3,000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m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1:2,000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m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1:1,000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m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200" y="939254"/>
            <a:ext cx="6400800" cy="55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Question: How </a:t>
            </a:r>
            <a:r>
              <a:rPr lang="en-US" b="1" dirty="0"/>
              <a:t>should the grid resolution be </a:t>
            </a:r>
            <a:r>
              <a:rPr lang="en-US" b="1" dirty="0" smtClean="0"/>
              <a:t>determined?</a:t>
            </a:r>
          </a:p>
          <a:p>
            <a:endParaRPr lang="en-US" sz="1050" b="1" dirty="0"/>
          </a:p>
          <a:p>
            <a:r>
              <a:rPr lang="en-US" sz="1600" b="1" u="sng" dirty="0" smtClean="0"/>
              <a:t>There </a:t>
            </a:r>
            <a:r>
              <a:rPr lang="en-US" sz="1600" b="1" u="sng" dirty="0"/>
              <a:t>are </a:t>
            </a:r>
            <a:r>
              <a:rPr lang="en-US" sz="1600" b="1" u="sng" dirty="0" smtClean="0"/>
              <a:t>a number of </a:t>
            </a:r>
            <a:r>
              <a:rPr lang="en-US" sz="1600" b="1" u="sng" dirty="0"/>
              <a:t>factors </a:t>
            </a:r>
            <a:r>
              <a:rPr lang="en-US" sz="1600" b="1" u="sng" dirty="0" smtClean="0"/>
              <a:t>to consider:</a:t>
            </a:r>
          </a:p>
          <a:p>
            <a:endParaRPr lang="en-US" sz="400" dirty="0"/>
          </a:p>
          <a:p>
            <a:pPr marL="342900" indent="-342900">
              <a:buAutoNum type="arabicParenBoth"/>
            </a:pPr>
            <a:r>
              <a:rPr lang="en-US" sz="1600" dirty="0" smtClean="0"/>
              <a:t>What is the </a:t>
            </a:r>
            <a:r>
              <a:rPr lang="en-US" sz="1600" dirty="0"/>
              <a:t>intended use of the S-102 dataset (e.g., </a:t>
            </a:r>
            <a:r>
              <a:rPr lang="en-US" sz="1600" dirty="0" smtClean="0"/>
              <a:t>to enable </a:t>
            </a:r>
            <a:r>
              <a:rPr lang="en-US" sz="1600" dirty="0"/>
              <a:t>precision navigation, for generalized </a:t>
            </a:r>
            <a:r>
              <a:rPr lang="en-US" sz="1600" dirty="0" smtClean="0"/>
              <a:t>bathymetry, etc.)</a:t>
            </a:r>
          </a:p>
          <a:p>
            <a:pPr marL="342900" indent="-342900">
              <a:buAutoNum type="arabicParenBoth"/>
            </a:pPr>
            <a:r>
              <a:rPr lang="en-US" sz="1600" dirty="0"/>
              <a:t>W</a:t>
            </a:r>
            <a:r>
              <a:rPr lang="en-US" sz="1600" dirty="0" smtClean="0"/>
              <a:t>ill the product be </a:t>
            </a:r>
            <a:r>
              <a:rPr lang="en-US" sz="1600" dirty="0"/>
              <a:t>visible on ECDIS at the specified display </a:t>
            </a:r>
            <a:r>
              <a:rPr lang="en-US" sz="1600" dirty="0" smtClean="0"/>
              <a:t>scale</a:t>
            </a:r>
            <a:endParaRPr lang="en-US" sz="1600" dirty="0"/>
          </a:p>
          <a:p>
            <a:pPr marL="342900" indent="-342900">
              <a:buAutoNum type="arabicParenBoth"/>
            </a:pPr>
            <a:r>
              <a:rPr lang="en-US" sz="1600" dirty="0" smtClean="0"/>
              <a:t>File </a:t>
            </a:r>
            <a:r>
              <a:rPr lang="en-US" sz="1600" dirty="0" smtClean="0"/>
              <a:t>Size (function </a:t>
            </a:r>
            <a:r>
              <a:rPr lang="en-US" sz="1600" dirty="0"/>
              <a:t>of both grid resolution and tile </a:t>
            </a:r>
            <a:r>
              <a:rPr lang="en-US" sz="1600" dirty="0" smtClean="0"/>
              <a:t>size). </a:t>
            </a:r>
          </a:p>
          <a:p>
            <a:pPr marL="342900" indent="-342900">
              <a:buAutoNum type="arabicParenBoth"/>
            </a:pPr>
            <a:r>
              <a:rPr lang="en-US" sz="1600" dirty="0" smtClean="0"/>
              <a:t>Interoperability </a:t>
            </a:r>
            <a:r>
              <a:rPr lang="en-US" sz="1600" dirty="0"/>
              <a:t>with S-101 </a:t>
            </a:r>
            <a:r>
              <a:rPr lang="en-US" sz="1600" dirty="0" smtClean="0"/>
              <a:t>will also </a:t>
            </a:r>
            <a:r>
              <a:rPr lang="en-US" sz="1600" dirty="0"/>
              <a:t>have to be considered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dirty="0"/>
              <a:t>German Hydrographic Office </a:t>
            </a:r>
            <a:r>
              <a:rPr lang="en-US" sz="1600" dirty="0" smtClean="0"/>
              <a:t>proposed </a:t>
            </a:r>
            <a:r>
              <a:rPr lang="en-US" sz="1600" dirty="0"/>
              <a:t>a grid resolution scheme </a:t>
            </a:r>
            <a:r>
              <a:rPr lang="en-US" sz="1600" dirty="0" smtClean="0"/>
              <a:t>derived from </a:t>
            </a:r>
            <a:r>
              <a:rPr lang="en-US" sz="1600" dirty="0"/>
              <a:t>requirements in the ENC product specification (“linear features must not </a:t>
            </a:r>
            <a:r>
              <a:rPr lang="en-US" sz="1600" dirty="0" smtClean="0"/>
              <a:t>be encoded </a:t>
            </a:r>
            <a:r>
              <a:rPr lang="en-US" sz="1600" dirty="0"/>
              <a:t>at a point density greater than 0.3mm at compilation scale”).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AU" sz="1600" dirty="0"/>
              <a:t>The Finnish Transport Agency (FTA) noted that complex bathymetry areas may require higher grid resolutions. FTA’s solution is to create a surface model with a base resolution of 5m and generalize to coarser resolutions (10m, 20m, 50m</a:t>
            </a:r>
            <a:r>
              <a:rPr lang="en-AU" sz="1600" dirty="0" smtClean="0"/>
              <a:t>). Some </a:t>
            </a:r>
            <a:r>
              <a:rPr lang="en-AU" sz="1600" dirty="0"/>
              <a:t>areas, however, may require local surface models with higher resolution (1m to 2.5m).</a:t>
            </a:r>
            <a:endParaRPr lang="en-US" sz="1600" dirty="0"/>
          </a:p>
          <a:p>
            <a:endParaRPr lang="en-US" sz="1000" b="1" dirty="0"/>
          </a:p>
          <a:p>
            <a:r>
              <a:rPr lang="en-US" sz="2000" b="1" u="sng" dirty="0" smtClean="0">
                <a:solidFill>
                  <a:srgbClr val="FFFF00"/>
                </a:solidFill>
              </a:rPr>
              <a:t>This is an ongoing discussion.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610894" y="6172200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Grid Size (ENC Spec)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393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15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is the source of modern bathymetry?</a:t>
            </a:r>
          </a:p>
          <a:p>
            <a:pPr marL="0" indent="0">
              <a:buNone/>
            </a:pPr>
            <a:endParaRPr lang="en-US" sz="11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Modern sonars are high resolution collection systems.</a:t>
            </a:r>
          </a:p>
          <a:p>
            <a:pPr marL="168275" lvl="1" indent="0">
              <a:buNone/>
            </a:pPr>
            <a:endParaRPr lang="en-US" sz="2400" b="1" dirty="0"/>
          </a:p>
          <a:p>
            <a:pPr marL="168275" lvl="1" indent="0">
              <a:buNone/>
            </a:pPr>
            <a:r>
              <a:rPr lang="en-US" sz="2400" b="1" dirty="0" smtClean="0"/>
              <a:t>Example: </a:t>
            </a:r>
            <a:r>
              <a:rPr lang="en-US" sz="2400" b="1" u="sng" dirty="0" smtClean="0"/>
              <a:t>SIMRAD EM2040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Beam Width (1° x 0.5 °)</a:t>
            </a:r>
          </a:p>
          <a:p>
            <a:pPr lvl="2">
              <a:buFontTx/>
              <a:buChar char="-"/>
            </a:pPr>
            <a:r>
              <a:rPr lang="en-US" sz="2000" b="1" dirty="0" smtClean="0">
                <a:solidFill>
                  <a:srgbClr val="FFFF00"/>
                </a:solidFill>
              </a:rPr>
              <a:t>400 Soundings per ping (single swath / single receiver)</a:t>
            </a:r>
          </a:p>
          <a:p>
            <a:pPr lvl="2">
              <a:buFontTx/>
              <a:buChar char="-"/>
            </a:pPr>
            <a:r>
              <a:rPr lang="en-US" sz="2000" dirty="0" smtClean="0"/>
              <a:t>800 Soundings per ping (dual swath / single receiver)</a:t>
            </a:r>
          </a:p>
          <a:p>
            <a:pPr lvl="2">
              <a:buFontTx/>
              <a:buChar char="-"/>
            </a:pPr>
            <a:r>
              <a:rPr lang="en-US" sz="2000" dirty="0" smtClean="0"/>
              <a:t>800 Soundings per ping (single swath / dual receiver)</a:t>
            </a:r>
          </a:p>
          <a:p>
            <a:pPr lvl="2">
              <a:buFontTx/>
              <a:buChar char="-"/>
            </a:pPr>
            <a:r>
              <a:rPr lang="en-US" sz="2000" dirty="0" smtClean="0"/>
              <a:t>1600 Soundings per ping (dual swath / dual receiver)</a:t>
            </a:r>
          </a:p>
          <a:p>
            <a:pPr marL="914400" lvl="2" indent="0">
              <a:buNone/>
            </a:pPr>
            <a:endParaRPr lang="en-US" sz="1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Max ping rate (20 Hz)</a:t>
            </a:r>
          </a:p>
          <a:p>
            <a:pPr lvl="1">
              <a:buFontTx/>
              <a:buChar char="-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Coverage (5.5 times water depth)</a:t>
            </a:r>
          </a:p>
          <a:p>
            <a:pPr marL="457200" lvl="1" indent="0">
              <a:buNone/>
            </a:pPr>
            <a:endParaRPr lang="en-US" sz="11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At 40 meters the nadir footprint is 0.7m x 0.35m: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Rate of collection:</a:t>
            </a:r>
          </a:p>
          <a:p>
            <a:pPr marL="457200" lvl="1" indent="0">
              <a:buNone/>
            </a:pPr>
            <a:endParaRPr lang="en-US" sz="700" dirty="0"/>
          </a:p>
          <a:p>
            <a:pPr marL="457200" lvl="1" indent="0"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400 soundings  X 20 pings/sec = </a:t>
            </a:r>
            <a:r>
              <a:rPr lang="en-US" sz="2000" b="1" i="1" u="sng" dirty="0" smtClean="0"/>
              <a:t>8000 soundings/sec.</a:t>
            </a:r>
            <a:endParaRPr lang="en-US" sz="2400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S-102: Why is Grid Resolution Important? </a:t>
            </a:r>
            <a:endParaRPr lang="en-US" sz="32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7796932" y="4883338"/>
            <a:ext cx="996458" cy="1481554"/>
            <a:chOff x="990600" y="2667000"/>
            <a:chExt cx="996458" cy="1481554"/>
          </a:xfrm>
        </p:grpSpPr>
        <p:sp>
          <p:nvSpPr>
            <p:cNvPr id="6" name="Oval 5"/>
            <p:cNvSpPr/>
            <p:nvPr/>
          </p:nvSpPr>
          <p:spPr>
            <a:xfrm>
              <a:off x="990600" y="2667000"/>
              <a:ext cx="320040" cy="6400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371600" y="26670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71600" y="3312812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313476" y="2837506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0.7 m</a:t>
              </a:r>
              <a:endParaRPr lang="en-US" sz="16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542106" y="3144859"/>
              <a:ext cx="0" cy="1317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536829" y="2676053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13476" y="3307080"/>
              <a:ext cx="0" cy="42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90600" y="3316133"/>
              <a:ext cx="0" cy="42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90600" y="3810000"/>
              <a:ext cx="776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0.35 m</a:t>
              </a:r>
              <a:endParaRPr lang="en-US" sz="16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990600" y="3520440"/>
              <a:ext cx="3228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1152038" y="3581400"/>
              <a:ext cx="79301" cy="2710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57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S-102: Why is Grid Resolution Important? 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1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single thirty (30) day survey (12 hour days):</a:t>
            </a:r>
          </a:p>
          <a:p>
            <a:pPr lvl="1"/>
            <a:r>
              <a:rPr lang="en-US" sz="2000" dirty="0" smtClean="0"/>
              <a:t>345.6 million soundings collected each day</a:t>
            </a:r>
          </a:p>
          <a:p>
            <a:pPr lvl="1"/>
            <a:r>
              <a:rPr lang="en-US" sz="2000" b="1" u="sng" dirty="0" smtClean="0"/>
              <a:t>10.4 billion</a:t>
            </a:r>
            <a:r>
              <a:rPr lang="en-US" sz="2000" b="1" dirty="0" smtClean="0"/>
              <a:t> </a:t>
            </a:r>
            <a:r>
              <a:rPr lang="en-US" sz="2000" dirty="0" smtClean="0"/>
              <a:t>soundings collected each month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S</a:t>
            </a:r>
            <a:r>
              <a:rPr lang="en-US" sz="2400" dirty="0" smtClean="0"/>
              <a:t>urvey coverage at 8kts:</a:t>
            </a:r>
          </a:p>
          <a:p>
            <a:pPr lvl="1"/>
            <a:r>
              <a:rPr lang="en-US" sz="2000" dirty="0" smtClean="0"/>
              <a:t>39 km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/ day</a:t>
            </a:r>
          </a:p>
          <a:p>
            <a:pPr lvl="1"/>
            <a:r>
              <a:rPr lang="en-US" sz="2000" dirty="0" smtClean="0"/>
              <a:t>1172 km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/ month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Hydrographic Offices utilize gridded surfaces to process bathymetry:</a:t>
            </a:r>
          </a:p>
          <a:p>
            <a:pPr lvl="1"/>
            <a:r>
              <a:rPr lang="en-US" sz="2000" dirty="0" smtClean="0"/>
              <a:t>Typical grid size in 40 meters of water: </a:t>
            </a:r>
            <a:r>
              <a:rPr lang="en-US" sz="2000" b="1" u="sng" dirty="0" smtClean="0"/>
              <a:t>1-meter</a:t>
            </a:r>
            <a:r>
              <a:rPr lang="en-US" sz="2000" dirty="0" smtClean="0"/>
              <a:t>  </a:t>
            </a:r>
          </a:p>
          <a:p>
            <a:pPr lvl="1"/>
            <a:r>
              <a:rPr lang="en-US" sz="2000" dirty="0" smtClean="0"/>
              <a:t>To grid up entire survey area at 1-meter resolution: </a:t>
            </a:r>
            <a:r>
              <a:rPr lang="en-US" sz="2000" b="1" u="sng" dirty="0" smtClean="0"/>
              <a:t>554.4 million </a:t>
            </a:r>
            <a:r>
              <a:rPr lang="en-US" sz="2000" b="1" u="sng" dirty="0" smtClean="0"/>
              <a:t>nodes</a:t>
            </a:r>
            <a:endParaRPr lang="en-US" sz="2000" b="1" dirty="0" smtClean="0"/>
          </a:p>
          <a:p>
            <a:pPr marL="457200" lvl="1" indent="0">
              <a:buNone/>
            </a:pPr>
            <a:endParaRPr lang="en-US" sz="2000" b="1" dirty="0" smtClean="0"/>
          </a:p>
          <a:p>
            <a:r>
              <a:rPr lang="en-US" sz="2400" b="1" dirty="0" smtClean="0"/>
              <a:t>The final 1-meter grid is the “</a:t>
            </a:r>
            <a:r>
              <a:rPr lang="en-US" sz="2400" b="1" u="sng" dirty="0" smtClean="0"/>
              <a:t>Navigation Surface</a:t>
            </a:r>
            <a:r>
              <a:rPr lang="en-US" sz="2400" b="1" dirty="0" smtClean="0"/>
              <a:t>”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94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657600" y="3429000"/>
            <a:ext cx="4724401" cy="266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S-102 Why is Grid Resolution Important? </a:t>
            </a:r>
            <a:endParaRPr lang="en-US" sz="3200" dirty="0"/>
          </a:p>
        </p:txBody>
      </p:sp>
      <p:sp>
        <p:nvSpPr>
          <p:cNvPr id="11" name="Right Bracket 10"/>
          <p:cNvSpPr/>
          <p:nvPr/>
        </p:nvSpPr>
        <p:spPr>
          <a:xfrm flipH="1">
            <a:off x="4876800" y="3621387"/>
            <a:ext cx="457200" cy="2080373"/>
          </a:xfrm>
          <a:prstGeom prst="rightBracke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53633"/>
            <a:ext cx="2941078" cy="261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57600" y="4173659"/>
            <a:ext cx="1241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3.5 mm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r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77 m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real world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2952" y="2998381"/>
            <a:ext cx="366384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0" i="1" dirty="0">
                <a:solidFill>
                  <a:schemeClr val="bg1"/>
                </a:solidFill>
                <a:latin typeface="Antique Olive Roman" pitchFamily="34" charset="0"/>
                <a:cs typeface="Miriam" panose="020B0502050101010101" pitchFamily="34" charset="-79"/>
              </a:rPr>
              <a:t>4</a:t>
            </a:r>
            <a:r>
              <a:rPr lang="en-US" sz="22500" i="1" dirty="0" smtClean="0">
                <a:solidFill>
                  <a:schemeClr val="bg1"/>
                </a:solidFill>
                <a:latin typeface="Antique Olive Roman" pitchFamily="34" charset="0"/>
                <a:cs typeface="Miriam" panose="020B0502050101010101" pitchFamily="34" charset="-79"/>
              </a:rPr>
              <a:t>0</a:t>
            </a:r>
            <a:endParaRPr lang="en-US" sz="22500" i="1" dirty="0">
              <a:solidFill>
                <a:schemeClr val="bg1"/>
              </a:solidFill>
              <a:latin typeface="Antique Olive Roman" pitchFamily="34" charset="0"/>
              <a:cs typeface="Miriam" panose="020B0502050101010101" pitchFamily="34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6224826"/>
            <a:ext cx="891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*IEC 60945 specifies that character size in mm be not less than 3.5 x the viewing distance in metres. Hence "readable from 1 </a:t>
            </a:r>
            <a:r>
              <a:rPr lang="en-US" sz="1600" dirty="0" err="1"/>
              <a:t>metre</a:t>
            </a:r>
            <a:r>
              <a:rPr lang="en-US" sz="1600" dirty="0"/>
              <a:t>" requires that characters be not less than 3.5 mm in size."</a:t>
            </a:r>
          </a:p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produce a 1:22K  ENC: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Defocus the 1-meter “Navigation Surface” to 6-meters.</a:t>
            </a:r>
          </a:p>
          <a:p>
            <a:pPr lvl="1"/>
            <a:r>
              <a:rPr lang="en-US" sz="2000" dirty="0" smtClean="0"/>
              <a:t>554.4 million nodes (1-meter navigation surface)</a:t>
            </a:r>
          </a:p>
          <a:p>
            <a:pPr lvl="1"/>
            <a:r>
              <a:rPr lang="en-US" sz="2000" dirty="0" smtClean="0"/>
              <a:t>92.4 millions nodes (6-meter production grid)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Select soundings from the 6-meter grid.</a:t>
            </a:r>
          </a:p>
          <a:p>
            <a:pPr lvl="1"/>
            <a:r>
              <a:rPr lang="en-US" sz="2000" dirty="0" smtClean="0"/>
              <a:t>~500 to 1000 soundings make it to a digital chart, or &lt; 1% of the original data.</a:t>
            </a:r>
          </a:p>
          <a:p>
            <a:pPr marL="0" indent="0">
              <a:buNone/>
            </a:pPr>
            <a:endParaRPr lang="en-US" sz="2400" dirty="0" smtClean="0"/>
          </a:p>
          <a:p>
            <a:pPr marL="227013" indent="0"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169 nodal </a:t>
            </a:r>
            <a:r>
              <a:rPr lang="en-US" sz="2000" b="1" dirty="0">
                <a:solidFill>
                  <a:srgbClr val="FFFF00"/>
                </a:solidFill>
              </a:rPr>
              <a:t>d</a:t>
            </a:r>
            <a:r>
              <a:rPr lang="en-US" sz="2000" b="1" dirty="0" smtClean="0">
                <a:solidFill>
                  <a:srgbClr val="FFFF00"/>
                </a:solidFill>
              </a:rPr>
              <a:t>epths</a:t>
            </a:r>
          </a:p>
          <a:p>
            <a:pPr marL="227013" indent="0">
              <a:buNone/>
            </a:pPr>
            <a:r>
              <a:rPr lang="en-US" sz="2000" b="1" dirty="0">
                <a:solidFill>
                  <a:srgbClr val="FFFF00"/>
                </a:solidFill>
              </a:rPr>
              <a:t>u</a:t>
            </a:r>
            <a:r>
              <a:rPr lang="en-US" sz="2000" b="1" dirty="0" smtClean="0">
                <a:solidFill>
                  <a:srgbClr val="FFFF00"/>
                </a:solidFill>
              </a:rPr>
              <a:t>nderneath a single </a:t>
            </a:r>
          </a:p>
          <a:p>
            <a:pPr marL="227013" indent="0"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charted sounding</a:t>
            </a:r>
          </a:p>
          <a:p>
            <a:pPr marL="227013" indent="0">
              <a:buNone/>
            </a:pPr>
            <a:endParaRPr lang="en-US" sz="20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2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Dave</Template>
  <TotalTime>4499</TotalTime>
  <Words>1531</Words>
  <Application>Microsoft Office PowerPoint</Application>
  <PresentationFormat>On-screen Show (4:3)</PresentationFormat>
  <Paragraphs>378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Antique Olive Roman</vt:lpstr>
      <vt:lpstr>Arial</vt:lpstr>
      <vt:lpstr>Calibri</vt:lpstr>
      <vt:lpstr>Miriam</vt:lpstr>
      <vt:lpstr>Palatino Linotype</vt:lpstr>
      <vt:lpstr>Dave</vt:lpstr>
      <vt:lpstr>S-102 Status Brief</vt:lpstr>
      <vt:lpstr>S-102 Project Team Areas of Focus</vt:lpstr>
      <vt:lpstr>S-102 Portrayal  (Options Proposed at S-100 WG2)</vt:lpstr>
      <vt:lpstr>S-102 Portrayal (Post S-100 WG2) </vt:lpstr>
      <vt:lpstr>S-102: Describe Gridding Methodology</vt:lpstr>
      <vt:lpstr>S-102: Define Grid Resolution </vt:lpstr>
      <vt:lpstr>S-102: Why is Grid Resolution Important? </vt:lpstr>
      <vt:lpstr>S-102: Why is Grid Resolution Important? </vt:lpstr>
      <vt:lpstr>S-102 Why is Grid Resolution Important?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S-102 Status Brief</dc:title>
  <dc:creator>Brazier, David W CIV N62306</dc:creator>
  <cp:lastModifiedBy>David Brazier</cp:lastModifiedBy>
  <cp:revision>223</cp:revision>
  <cp:lastPrinted>2017-09-12T13:32:04Z</cp:lastPrinted>
  <dcterms:created xsi:type="dcterms:W3CDTF">2017-09-11T17:51:31Z</dcterms:created>
  <dcterms:modified xsi:type="dcterms:W3CDTF">2017-09-19T03:15:21Z</dcterms:modified>
</cp:coreProperties>
</file>