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59" r:id="rId6"/>
    <p:sldId id="262" r:id="rId7"/>
    <p:sldId id="263" r:id="rId8"/>
    <p:sldId id="264" r:id="rId9"/>
    <p:sldId id="265" r:id="rId10"/>
    <p:sldId id="266" r:id="rId11"/>
    <p:sldId id="267" r:id="rId12"/>
    <p:sldId id="272" r:id="rId13"/>
    <p:sldId id="269" r:id="rId14"/>
    <p:sldId id="273" r:id="rId15"/>
    <p:sldId id="270" r:id="rId16"/>
    <p:sldId id="26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phael Malyankar" initials="rmm" lastIdx="4" clrIdx="0">
    <p:extLst>
      <p:ext uri="{19B8F6BF-5375-455C-9EA6-DF929625EA0E}">
        <p15:presenceInfo xmlns:p15="http://schemas.microsoft.com/office/powerpoint/2012/main" userId="Raphael Malyan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85932" autoAdjust="0"/>
  </p:normalViewPr>
  <p:slideViewPr>
    <p:cSldViewPr snapToGrid="0">
      <p:cViewPr varScale="1">
        <p:scale>
          <a:sx n="75" d="100"/>
          <a:sy n="75"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3BE9E-3586-44E4-B157-9ED6E59A74B6}" type="datetimeFigureOut">
              <a:rPr lang="en-CA" smtClean="0"/>
              <a:t>13/09/2018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8949C7-4EBD-40AF-8819-1F96D2BAC488}" type="slidenum">
              <a:rPr lang="en-CA" smtClean="0"/>
              <a:t>‹#›</a:t>
            </a:fld>
            <a:endParaRPr lang="en-CA"/>
          </a:p>
        </p:txBody>
      </p:sp>
    </p:spTree>
    <p:extLst>
      <p:ext uri="{BB962C8B-B14F-4D97-AF65-F5344CB8AC3E}">
        <p14:creationId xmlns:p14="http://schemas.microsoft.com/office/powerpoint/2010/main" val="719489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IALA is working on their own guidelines, so IHO can influence IALA development by presenting its own rules. Harmonized rules within e-Navigation will be advantageous. IALA ENAV23 in early October will be a good venue to submit IHO guidelines as an information paper.</a:t>
            </a:r>
          </a:p>
        </p:txBody>
      </p:sp>
      <p:sp>
        <p:nvSpPr>
          <p:cNvPr id="4" name="Slide Number Placeholder 3"/>
          <p:cNvSpPr>
            <a:spLocks noGrp="1"/>
          </p:cNvSpPr>
          <p:nvPr>
            <p:ph type="sldNum" sz="quarter" idx="10"/>
          </p:nvPr>
        </p:nvSpPr>
        <p:spPr/>
        <p:txBody>
          <a:bodyPr/>
          <a:lstStyle/>
          <a:p>
            <a:fld id="{898949C7-4EBD-40AF-8819-1F96D2BAC488}" type="slidenum">
              <a:rPr lang="en-CA" smtClean="0"/>
              <a:t>2</a:t>
            </a:fld>
            <a:endParaRPr lang="en-CA"/>
          </a:p>
        </p:txBody>
      </p:sp>
    </p:spTree>
    <p:extLst>
      <p:ext uri="{BB962C8B-B14F-4D97-AF65-F5344CB8AC3E}">
        <p14:creationId xmlns:p14="http://schemas.microsoft.com/office/powerpoint/2010/main" val="4123168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98949C7-4EBD-40AF-8819-1F96D2BAC488}" type="slidenum">
              <a:rPr lang="en-CA" smtClean="0"/>
              <a:t>17</a:t>
            </a:fld>
            <a:endParaRPr lang="en-CA"/>
          </a:p>
        </p:txBody>
      </p:sp>
    </p:spTree>
    <p:extLst>
      <p:ext uri="{BB962C8B-B14F-4D97-AF65-F5344CB8AC3E}">
        <p14:creationId xmlns:p14="http://schemas.microsoft.com/office/powerpoint/2010/main" val="40037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98949C7-4EBD-40AF-8819-1F96D2BAC488}" type="slidenum">
              <a:rPr lang="en-CA" smtClean="0"/>
              <a:t>6</a:t>
            </a:fld>
            <a:endParaRPr lang="en-CA"/>
          </a:p>
        </p:txBody>
      </p:sp>
    </p:spTree>
    <p:extLst>
      <p:ext uri="{BB962C8B-B14F-4D97-AF65-F5344CB8AC3E}">
        <p14:creationId xmlns:p14="http://schemas.microsoft.com/office/powerpoint/2010/main" val="284089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More on the question of one data object being the same or not later.</a:t>
            </a:r>
          </a:p>
        </p:txBody>
      </p:sp>
      <p:sp>
        <p:nvSpPr>
          <p:cNvPr id="4" name="Slide Number Placeholder 3"/>
          <p:cNvSpPr>
            <a:spLocks noGrp="1"/>
          </p:cNvSpPr>
          <p:nvPr>
            <p:ph type="sldNum" sz="quarter" idx="10"/>
          </p:nvPr>
        </p:nvSpPr>
        <p:spPr/>
        <p:txBody>
          <a:bodyPr/>
          <a:lstStyle/>
          <a:p>
            <a:fld id="{898949C7-4EBD-40AF-8819-1F96D2BAC488}" type="slidenum">
              <a:rPr lang="en-CA" smtClean="0"/>
              <a:t>7</a:t>
            </a:fld>
            <a:endParaRPr lang="en-CA"/>
          </a:p>
        </p:txBody>
      </p:sp>
    </p:spTree>
    <p:extLst>
      <p:ext uri="{BB962C8B-B14F-4D97-AF65-F5344CB8AC3E}">
        <p14:creationId xmlns:p14="http://schemas.microsoft.com/office/powerpoint/2010/main" val="159668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Public location means that the MRN should be listed in a public place so it can be found by systems.</a:t>
            </a:r>
          </a:p>
        </p:txBody>
      </p:sp>
      <p:sp>
        <p:nvSpPr>
          <p:cNvPr id="4" name="Slide Number Placeholder 3"/>
          <p:cNvSpPr>
            <a:spLocks noGrp="1"/>
          </p:cNvSpPr>
          <p:nvPr>
            <p:ph type="sldNum" sz="quarter" idx="10"/>
          </p:nvPr>
        </p:nvSpPr>
        <p:spPr/>
        <p:txBody>
          <a:bodyPr/>
          <a:lstStyle/>
          <a:p>
            <a:fld id="{898949C7-4EBD-40AF-8819-1F96D2BAC488}" type="slidenum">
              <a:rPr lang="en-CA" smtClean="0"/>
              <a:t>9</a:t>
            </a:fld>
            <a:endParaRPr lang="en-CA"/>
          </a:p>
        </p:txBody>
      </p:sp>
    </p:spTree>
    <p:extLst>
      <p:ext uri="{BB962C8B-B14F-4D97-AF65-F5344CB8AC3E}">
        <p14:creationId xmlns:p14="http://schemas.microsoft.com/office/powerpoint/2010/main" val="413898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Process for leveraging the common ID structure for reducing total data volume should be same in all specifications, else specification specific process may have to be implemented, increasing implementation cost.</a:t>
            </a:r>
          </a:p>
        </p:txBody>
      </p:sp>
      <p:sp>
        <p:nvSpPr>
          <p:cNvPr id="4" name="Slide Number Placeholder 3"/>
          <p:cNvSpPr>
            <a:spLocks noGrp="1"/>
          </p:cNvSpPr>
          <p:nvPr>
            <p:ph type="sldNum" sz="quarter" idx="10"/>
          </p:nvPr>
        </p:nvSpPr>
        <p:spPr/>
        <p:txBody>
          <a:bodyPr/>
          <a:lstStyle/>
          <a:p>
            <a:fld id="{898949C7-4EBD-40AF-8819-1F96D2BAC488}" type="slidenum">
              <a:rPr lang="en-CA" smtClean="0"/>
              <a:t>10</a:t>
            </a:fld>
            <a:endParaRPr lang="en-CA"/>
          </a:p>
        </p:txBody>
      </p:sp>
    </p:spTree>
    <p:extLst>
      <p:ext uri="{BB962C8B-B14F-4D97-AF65-F5344CB8AC3E}">
        <p14:creationId xmlns:p14="http://schemas.microsoft.com/office/powerpoint/2010/main" val="2762079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 for recreating GUIDs may be needed in user and production software</a:t>
            </a:r>
            <a:r>
              <a:rPr lang="en-CA" dirty="0"/>
              <a:t> would be needed to permit functions that identify same instances across products. </a:t>
            </a:r>
          </a:p>
        </p:txBody>
      </p:sp>
      <p:sp>
        <p:nvSpPr>
          <p:cNvPr id="4" name="Slide Number Placeholder 3"/>
          <p:cNvSpPr>
            <a:spLocks noGrp="1"/>
          </p:cNvSpPr>
          <p:nvPr>
            <p:ph type="sldNum" sz="quarter" idx="10"/>
          </p:nvPr>
        </p:nvSpPr>
        <p:spPr/>
        <p:txBody>
          <a:bodyPr/>
          <a:lstStyle/>
          <a:p>
            <a:fld id="{898949C7-4EBD-40AF-8819-1F96D2BAC488}" type="slidenum">
              <a:rPr lang="en-CA" smtClean="0"/>
              <a:t>11</a:t>
            </a:fld>
            <a:endParaRPr lang="en-CA"/>
          </a:p>
        </p:txBody>
      </p:sp>
    </p:spTree>
    <p:extLst>
      <p:ext uri="{BB962C8B-B14F-4D97-AF65-F5344CB8AC3E}">
        <p14:creationId xmlns:p14="http://schemas.microsoft.com/office/powerpoint/2010/main" val="372259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Information about these constraints already exist with the ID guidance in Part 11. An additional note can be added to 10b-9.5 to remind product specification developers about this restriction or refer them to guidance in Part 11. Any XML encoding that uses the XML schema ID datatype for identifiers will have the same issue as GML.</a:t>
            </a:r>
          </a:p>
        </p:txBody>
      </p:sp>
      <p:sp>
        <p:nvSpPr>
          <p:cNvPr id="4" name="Slide Number Placeholder 3"/>
          <p:cNvSpPr>
            <a:spLocks noGrp="1"/>
          </p:cNvSpPr>
          <p:nvPr>
            <p:ph type="sldNum" sz="quarter" idx="10"/>
          </p:nvPr>
        </p:nvSpPr>
        <p:spPr/>
        <p:txBody>
          <a:bodyPr/>
          <a:lstStyle/>
          <a:p>
            <a:fld id="{898949C7-4EBD-40AF-8819-1F96D2BAC488}" type="slidenum">
              <a:rPr lang="en-CA" smtClean="0"/>
              <a:t>12</a:t>
            </a:fld>
            <a:endParaRPr lang="en-CA"/>
          </a:p>
        </p:txBody>
      </p:sp>
    </p:spTree>
    <p:extLst>
      <p:ext uri="{BB962C8B-B14F-4D97-AF65-F5344CB8AC3E}">
        <p14:creationId xmlns:p14="http://schemas.microsoft.com/office/powerpoint/2010/main" val="338275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98949C7-4EBD-40AF-8819-1F96D2BAC488}" type="slidenum">
              <a:rPr lang="en-CA" smtClean="0"/>
              <a:t>15</a:t>
            </a:fld>
            <a:endParaRPr lang="en-CA"/>
          </a:p>
        </p:txBody>
      </p:sp>
    </p:spTree>
    <p:extLst>
      <p:ext uri="{BB962C8B-B14F-4D97-AF65-F5344CB8AC3E}">
        <p14:creationId xmlns:p14="http://schemas.microsoft.com/office/powerpoint/2010/main" val="344341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adding some of this to product specification </a:t>
            </a:r>
            <a:r>
              <a:rPr lang="en-CA"/>
              <a:t>template and/or </a:t>
            </a:r>
            <a:r>
              <a:rPr lang="en-CA" dirty="0"/>
              <a:t>S-97.</a:t>
            </a:r>
          </a:p>
        </p:txBody>
      </p:sp>
      <p:sp>
        <p:nvSpPr>
          <p:cNvPr id="4" name="Slide Number Placeholder 3"/>
          <p:cNvSpPr>
            <a:spLocks noGrp="1"/>
          </p:cNvSpPr>
          <p:nvPr>
            <p:ph type="sldNum" sz="quarter" idx="10"/>
          </p:nvPr>
        </p:nvSpPr>
        <p:spPr/>
        <p:txBody>
          <a:bodyPr/>
          <a:lstStyle/>
          <a:p>
            <a:fld id="{898949C7-4EBD-40AF-8819-1F96D2BAC488}" type="slidenum">
              <a:rPr lang="en-CA" smtClean="0"/>
              <a:t>16</a:t>
            </a:fld>
            <a:endParaRPr lang="en-CA"/>
          </a:p>
        </p:txBody>
      </p:sp>
    </p:spTree>
    <p:extLst>
      <p:ext uri="{BB962C8B-B14F-4D97-AF65-F5344CB8AC3E}">
        <p14:creationId xmlns:p14="http://schemas.microsoft.com/office/powerpoint/2010/main" val="31008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0926-18DA-404D-B78F-3585B0A6AA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09F7D7C-D62C-4404-BA42-8D8051D55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BBDFA8-4717-4F5D-8EAD-35696D9B214B}"/>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5" name="Footer Placeholder 4">
            <a:extLst>
              <a:ext uri="{FF2B5EF4-FFF2-40B4-BE49-F238E27FC236}">
                <a16:creationId xmlns:a16="http://schemas.microsoft.com/office/drawing/2014/main" id="{94B0D9F9-1715-4C91-92EA-93CCDB7277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A9ADF9-04CE-469F-BF37-E15FC35681C2}"/>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200316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E29F-26E7-409D-A57C-68850C3CC9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96AAB80-922A-4EB6-958F-F09DFC7706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27741A-7EA0-4FF2-B840-7548038A4A35}"/>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5" name="Footer Placeholder 4">
            <a:extLst>
              <a:ext uri="{FF2B5EF4-FFF2-40B4-BE49-F238E27FC236}">
                <a16:creationId xmlns:a16="http://schemas.microsoft.com/office/drawing/2014/main" id="{6C0080C7-4519-4CD0-B0FC-B9E55608BD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F49ADA-8F3A-467E-9C16-125282D46C37}"/>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133006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45919-4125-4704-91B2-A168D9640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820B356-B2D5-4867-9BEA-394DD252D5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000BBB-7EEA-4806-A421-C73F7E7043C5}"/>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5" name="Footer Placeholder 4">
            <a:extLst>
              <a:ext uri="{FF2B5EF4-FFF2-40B4-BE49-F238E27FC236}">
                <a16:creationId xmlns:a16="http://schemas.microsoft.com/office/drawing/2014/main" id="{FA570E64-93C9-4563-93E0-69422B080B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CD4991-4C0E-4C80-8BCD-F4E81CA135D9}"/>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97510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9144-08FB-4509-A74A-73F06DCC36B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4BF25F6-D112-4E6B-A56E-80CEC0B278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616F50-A6BD-45EB-B826-B688B87A7334}"/>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5" name="Footer Placeholder 4">
            <a:extLst>
              <a:ext uri="{FF2B5EF4-FFF2-40B4-BE49-F238E27FC236}">
                <a16:creationId xmlns:a16="http://schemas.microsoft.com/office/drawing/2014/main" id="{0CF5DD7B-1D1D-461D-911D-43D925DBE1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47316F-8288-4C6F-81B0-7F7F3772384B}"/>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229018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57A1-CE3C-4C81-807A-5FD9A2BF2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8109DB6-E5B5-4DE9-B21C-486EDCE2C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B246AC-0E57-4449-8651-0C7B18D9FC31}"/>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5" name="Footer Placeholder 4">
            <a:extLst>
              <a:ext uri="{FF2B5EF4-FFF2-40B4-BE49-F238E27FC236}">
                <a16:creationId xmlns:a16="http://schemas.microsoft.com/office/drawing/2014/main" id="{69178811-EB02-4BFE-87D2-69BA99C04E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DCC33E-0750-483B-8143-8BC5E0D9D520}"/>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251536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3BE4-40F5-4070-9EE3-E82F877ED9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9DF1FE7-B2E2-4B94-9B25-9FA1C97A84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1C7BE2D-7C5C-4C89-A82F-1184221C1F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429C9D5-1EAB-4A79-B50F-2C72474067DF}"/>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6" name="Footer Placeholder 5">
            <a:extLst>
              <a:ext uri="{FF2B5EF4-FFF2-40B4-BE49-F238E27FC236}">
                <a16:creationId xmlns:a16="http://schemas.microsoft.com/office/drawing/2014/main" id="{F6BF372D-C798-4F59-B550-DBB5C16F3D4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C7BAB8-3132-46E5-880D-6793D13BE7CD}"/>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145165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9D2A-7142-4A59-A906-0A3EFC0B752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4CB33E-4F62-4F08-96F3-46F1651CA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AB2143-5A3B-43B1-9180-16A69C48F7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9182587-34EE-41BC-8625-4666D9C3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984CAC-C9C4-4213-997F-F944F4962E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2BC0870-B086-4329-B100-59C4CFF2F497}"/>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8" name="Footer Placeholder 7">
            <a:extLst>
              <a:ext uri="{FF2B5EF4-FFF2-40B4-BE49-F238E27FC236}">
                <a16:creationId xmlns:a16="http://schemas.microsoft.com/office/drawing/2014/main" id="{B1E888D0-797E-451D-AF56-6070109C25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84BB76F-D7B6-46AC-86D1-6CD05B96E57C}"/>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198946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650A-8D85-4231-8430-4A3240C24B1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717622-0D3C-42F4-8459-F2355E8EFFF8}"/>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4" name="Footer Placeholder 3">
            <a:extLst>
              <a:ext uri="{FF2B5EF4-FFF2-40B4-BE49-F238E27FC236}">
                <a16:creationId xmlns:a16="http://schemas.microsoft.com/office/drawing/2014/main" id="{04B2F218-C78D-4C32-B7C2-0CBEB4028DE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93F2068-6C5C-491A-B720-B051C448806B}"/>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393138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2F2B8-C1AE-4886-BFBC-10BF49A921F6}"/>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3" name="Footer Placeholder 2">
            <a:extLst>
              <a:ext uri="{FF2B5EF4-FFF2-40B4-BE49-F238E27FC236}">
                <a16:creationId xmlns:a16="http://schemas.microsoft.com/office/drawing/2014/main" id="{8A93A3C2-1A2F-4D6E-BCDD-BA7D27F1A10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0C200DF-BCE5-4350-85FF-124FED2C39B5}"/>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77875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3727-07AF-4E9C-8077-6E4FB31EB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0ABB07E-4621-4CB9-9455-90210F947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54AA409-4AD4-4F05-8B45-FEAE4232E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1C6A3F-1A57-49A9-A7FD-F8ACE22421FC}"/>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6" name="Footer Placeholder 5">
            <a:extLst>
              <a:ext uri="{FF2B5EF4-FFF2-40B4-BE49-F238E27FC236}">
                <a16:creationId xmlns:a16="http://schemas.microsoft.com/office/drawing/2014/main" id="{9A38E0CA-6AE8-4A72-BAE6-A22FAF12263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457F8D-F60C-4CA7-950D-42F834E8BA48}"/>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280761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4F24-6EA6-418D-8D00-58FF211B3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17033F1-B725-476D-AFEA-82C0902B1E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0EE00B-2396-4486-925C-8414E8D5B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97C087-1B55-4CEA-B4AB-374630AEFF36}"/>
              </a:ext>
            </a:extLst>
          </p:cNvPr>
          <p:cNvSpPr>
            <a:spLocks noGrp="1"/>
          </p:cNvSpPr>
          <p:nvPr>
            <p:ph type="dt" sz="half" idx="10"/>
          </p:nvPr>
        </p:nvSpPr>
        <p:spPr/>
        <p:txBody>
          <a:bodyPr/>
          <a:lstStyle/>
          <a:p>
            <a:fld id="{62F73128-1966-4705-9C09-B7B497CC7454}" type="datetimeFigureOut">
              <a:rPr lang="en-CA" smtClean="0"/>
              <a:t>13/09/2018</a:t>
            </a:fld>
            <a:endParaRPr lang="en-CA"/>
          </a:p>
        </p:txBody>
      </p:sp>
      <p:sp>
        <p:nvSpPr>
          <p:cNvPr id="6" name="Footer Placeholder 5">
            <a:extLst>
              <a:ext uri="{FF2B5EF4-FFF2-40B4-BE49-F238E27FC236}">
                <a16:creationId xmlns:a16="http://schemas.microsoft.com/office/drawing/2014/main" id="{4A41790C-028F-40FB-931E-9B293464E4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7AB87B3-820F-4059-AE7C-D27B2FF7E5AF}"/>
              </a:ext>
            </a:extLst>
          </p:cNvPr>
          <p:cNvSpPr>
            <a:spLocks noGrp="1"/>
          </p:cNvSpPr>
          <p:nvPr>
            <p:ph type="sldNum" sz="quarter" idx="12"/>
          </p:nvPr>
        </p:nvSpPr>
        <p:spPr/>
        <p:txBody>
          <a:bodyPr/>
          <a:lstStyle/>
          <a:p>
            <a:fld id="{F3B8D2B9-017C-45D9-AF46-6E9C179118DF}" type="slidenum">
              <a:rPr lang="en-CA" smtClean="0"/>
              <a:t>‹#›</a:t>
            </a:fld>
            <a:endParaRPr lang="en-CA"/>
          </a:p>
        </p:txBody>
      </p:sp>
    </p:spTree>
    <p:extLst>
      <p:ext uri="{BB962C8B-B14F-4D97-AF65-F5344CB8AC3E}">
        <p14:creationId xmlns:p14="http://schemas.microsoft.com/office/powerpoint/2010/main" val="100150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A5F98-FB1A-4225-82C4-45F215C9D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69B7116-D4C4-40CA-AFEE-19F34224B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1C38C2-90B9-4D44-AF8D-07BEFBDDF8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73128-1966-4705-9C09-B7B497CC7454}" type="datetimeFigureOut">
              <a:rPr lang="en-CA" smtClean="0"/>
              <a:t>13/09/2018</a:t>
            </a:fld>
            <a:endParaRPr lang="en-CA"/>
          </a:p>
        </p:txBody>
      </p:sp>
      <p:sp>
        <p:nvSpPr>
          <p:cNvPr id="5" name="Footer Placeholder 4">
            <a:extLst>
              <a:ext uri="{FF2B5EF4-FFF2-40B4-BE49-F238E27FC236}">
                <a16:creationId xmlns:a16="http://schemas.microsoft.com/office/drawing/2014/main" id="{B874A689-A359-43E1-B37F-25C146D48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BAB94C1-CED2-44F0-9438-1618A28B5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8D2B9-017C-45D9-AF46-6E9C179118DF}" type="slidenum">
              <a:rPr lang="en-CA" smtClean="0"/>
              <a:t>‹#›</a:t>
            </a:fld>
            <a:endParaRPr lang="en-CA"/>
          </a:p>
        </p:txBody>
      </p:sp>
    </p:spTree>
    <p:extLst>
      <p:ext uri="{BB962C8B-B14F-4D97-AF65-F5344CB8AC3E}">
        <p14:creationId xmlns:p14="http://schemas.microsoft.com/office/powerpoint/2010/main" val="401920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ools.ietf.org/html/rfc398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9EEE-A81A-42E4-8B37-65085267B6F9}"/>
              </a:ext>
            </a:extLst>
          </p:cNvPr>
          <p:cNvSpPr>
            <a:spLocks noGrp="1"/>
          </p:cNvSpPr>
          <p:nvPr>
            <p:ph type="ctrTitle"/>
          </p:nvPr>
        </p:nvSpPr>
        <p:spPr/>
        <p:txBody>
          <a:bodyPr/>
          <a:lstStyle/>
          <a:p>
            <a:r>
              <a:rPr lang="en-CA" dirty="0"/>
              <a:t>MRN Guidelines for IHO</a:t>
            </a:r>
          </a:p>
        </p:txBody>
      </p:sp>
      <p:sp>
        <p:nvSpPr>
          <p:cNvPr id="3" name="Subtitle 2">
            <a:extLst>
              <a:ext uri="{FF2B5EF4-FFF2-40B4-BE49-F238E27FC236}">
                <a16:creationId xmlns:a16="http://schemas.microsoft.com/office/drawing/2014/main" id="{83AAF257-4D88-4925-867B-7DA514B15E75}"/>
              </a:ext>
            </a:extLst>
          </p:cNvPr>
          <p:cNvSpPr>
            <a:spLocks noGrp="1"/>
          </p:cNvSpPr>
          <p:nvPr>
            <p:ph type="subTitle" idx="1"/>
          </p:nvPr>
        </p:nvSpPr>
        <p:spPr>
          <a:xfrm>
            <a:off x="1524000" y="3957638"/>
            <a:ext cx="9144000" cy="1655762"/>
          </a:xfrm>
        </p:spPr>
        <p:txBody>
          <a:bodyPr>
            <a:normAutofit lnSpcReduction="10000"/>
          </a:bodyPr>
          <a:lstStyle/>
          <a:p>
            <a:pPr algn="just">
              <a:lnSpc>
                <a:spcPct val="100000"/>
              </a:lnSpc>
              <a:spcBef>
                <a:spcPts val="0"/>
              </a:spcBef>
            </a:pPr>
            <a:r>
              <a:rPr lang="en-CA" sz="1600" dirty="0"/>
              <a:t>S-100 TSM6</a:t>
            </a:r>
          </a:p>
          <a:p>
            <a:pPr algn="just">
              <a:lnSpc>
                <a:spcPct val="100000"/>
              </a:lnSpc>
              <a:spcBef>
                <a:spcPts val="0"/>
              </a:spcBef>
            </a:pPr>
            <a:r>
              <a:rPr lang="en-CA" sz="1600" dirty="0"/>
              <a:t>18-20 September 2018</a:t>
            </a:r>
          </a:p>
          <a:p>
            <a:pPr algn="just">
              <a:lnSpc>
                <a:spcPct val="100000"/>
              </a:lnSpc>
              <a:spcBef>
                <a:spcPts val="0"/>
              </a:spcBef>
            </a:pPr>
            <a:endParaRPr lang="en-CA" sz="1600" dirty="0"/>
          </a:p>
          <a:p>
            <a:pPr algn="just">
              <a:lnSpc>
                <a:spcPct val="100000"/>
              </a:lnSpc>
              <a:spcBef>
                <a:spcPts val="0"/>
              </a:spcBef>
            </a:pPr>
            <a:endParaRPr lang="en-CA" sz="1600" dirty="0"/>
          </a:p>
          <a:p>
            <a:pPr algn="just">
              <a:lnSpc>
                <a:spcPct val="100000"/>
              </a:lnSpc>
              <a:spcBef>
                <a:spcPts val="0"/>
              </a:spcBef>
            </a:pPr>
            <a:r>
              <a:rPr lang="en-CA" sz="1600" dirty="0" err="1"/>
              <a:t>Eivind</a:t>
            </a:r>
            <a:r>
              <a:rPr lang="en-CA" sz="1600" dirty="0"/>
              <a:t> </a:t>
            </a:r>
            <a:r>
              <a:rPr lang="en-CA" sz="1600" dirty="0" err="1"/>
              <a:t>Mong</a:t>
            </a:r>
            <a:endParaRPr lang="en-CA" sz="1600" dirty="0"/>
          </a:p>
          <a:p>
            <a:pPr algn="just">
              <a:lnSpc>
                <a:spcPct val="100000"/>
              </a:lnSpc>
              <a:spcBef>
                <a:spcPts val="0"/>
              </a:spcBef>
            </a:pPr>
            <a:r>
              <a:rPr lang="en-CA" sz="1600" dirty="0"/>
              <a:t>Raphael Malyankar</a:t>
            </a:r>
          </a:p>
          <a:p>
            <a:pPr algn="r">
              <a:lnSpc>
                <a:spcPct val="100000"/>
              </a:lnSpc>
              <a:spcBef>
                <a:spcPts val="0"/>
              </a:spcBef>
            </a:pPr>
            <a:r>
              <a:rPr lang="en-CA" sz="1600" dirty="0"/>
              <a:t>Sponsored by NOAA</a:t>
            </a:r>
          </a:p>
        </p:txBody>
      </p:sp>
    </p:spTree>
    <p:extLst>
      <p:ext uri="{BB962C8B-B14F-4D97-AF65-F5344CB8AC3E}">
        <p14:creationId xmlns:p14="http://schemas.microsoft.com/office/powerpoint/2010/main" val="11425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a:t>
            </a:r>
            <a:r>
              <a:rPr lang="en-US" dirty="0"/>
              <a:t>Object instances</a:t>
            </a:r>
            <a:endParaRPr lang="en-CA" dirty="0"/>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fontScale="92500"/>
          </a:bodyPr>
          <a:lstStyle/>
          <a:p>
            <a:r>
              <a:rPr lang="en-CA" dirty="0"/>
              <a:t>Propose common structure for all MRN identifiers for object instances. </a:t>
            </a:r>
          </a:p>
          <a:p>
            <a:r>
              <a:rPr lang="en-CA" dirty="0"/>
              <a:t>Predicable ID structure can be leveraged for reducing total data volume. </a:t>
            </a:r>
          </a:p>
          <a:p>
            <a:r>
              <a:rPr lang="en-CA" dirty="0"/>
              <a:t>Proposing this format of MRN for object instances; </a:t>
            </a:r>
          </a:p>
          <a:p>
            <a:pPr lvl="1"/>
            <a:r>
              <a:rPr lang="en-CA" dirty="0" err="1">
                <a:solidFill>
                  <a:schemeClr val="accent2">
                    <a:lumMod val="75000"/>
                  </a:schemeClr>
                </a:solidFill>
              </a:rPr>
              <a:t>urn:mrn:iho</a:t>
            </a:r>
            <a:r>
              <a:rPr lang="en-CA" dirty="0">
                <a:solidFill>
                  <a:schemeClr val="accent2">
                    <a:lumMod val="75000"/>
                  </a:schemeClr>
                </a:solidFill>
              </a:rPr>
              <a:t>:&lt;product specification&gt;:&lt;producer code&gt;:&lt;producer governed namespaces&gt;</a:t>
            </a:r>
            <a:endParaRPr lang="en-CA" dirty="0"/>
          </a:p>
          <a:p>
            <a:r>
              <a:rPr lang="en-CA" dirty="0"/>
              <a:t>This format gives a consistent structure across product specifications.</a:t>
            </a:r>
          </a:p>
          <a:p>
            <a:pPr lvl="1"/>
            <a:r>
              <a:rPr lang="en-CA" dirty="0"/>
              <a:t>Greater harmonization. </a:t>
            </a:r>
          </a:p>
          <a:p>
            <a:pPr lvl="1"/>
            <a:r>
              <a:rPr lang="en-CA" dirty="0"/>
              <a:t>Makes more of the upper level GUID namespace predictable.</a:t>
            </a:r>
          </a:p>
          <a:p>
            <a:pPr lvl="1"/>
            <a:r>
              <a:rPr lang="en-CA" dirty="0"/>
              <a:t>Data producers have flexibility over how they wish to manage their namespaces.</a:t>
            </a:r>
          </a:p>
          <a:p>
            <a:pPr lvl="1"/>
            <a:r>
              <a:rPr lang="en-CA" dirty="0"/>
              <a:t>Clear delineation between the fixed upper level and flexible lower level.</a:t>
            </a:r>
          </a:p>
        </p:txBody>
      </p:sp>
      <p:sp>
        <p:nvSpPr>
          <p:cNvPr id="4" name="TextBox 3">
            <a:extLst>
              <a:ext uri="{FF2B5EF4-FFF2-40B4-BE49-F238E27FC236}">
                <a16:creationId xmlns:a16="http://schemas.microsoft.com/office/drawing/2014/main" id="{20428C72-6F35-4F7A-9F90-DFB2E1471D08}"/>
              </a:ext>
            </a:extLst>
          </p:cNvPr>
          <p:cNvSpPr txBox="1"/>
          <p:nvPr/>
        </p:nvSpPr>
        <p:spPr>
          <a:xfrm>
            <a:off x="838200" y="1321356"/>
            <a:ext cx="1095796" cy="369332"/>
          </a:xfrm>
          <a:prstGeom prst="rect">
            <a:avLst/>
          </a:prstGeom>
          <a:noFill/>
        </p:spPr>
        <p:txBody>
          <a:bodyPr wrap="square" rtlCol="0">
            <a:spAutoFit/>
          </a:bodyPr>
          <a:lstStyle/>
          <a:p>
            <a:r>
              <a:rPr lang="en-CA" u="sng" dirty="0"/>
              <a:t>Structure</a:t>
            </a:r>
          </a:p>
        </p:txBody>
      </p:sp>
    </p:spTree>
    <p:extLst>
      <p:ext uri="{BB962C8B-B14F-4D97-AF65-F5344CB8AC3E}">
        <p14:creationId xmlns:p14="http://schemas.microsoft.com/office/powerpoint/2010/main" val="409837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a:t>
            </a:r>
            <a:r>
              <a:rPr lang="en-US" dirty="0"/>
              <a:t>Object instances</a:t>
            </a:r>
            <a:endParaRPr lang="en-CA" dirty="0"/>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fontScale="92500" lnSpcReduction="20000"/>
          </a:bodyPr>
          <a:lstStyle/>
          <a:p>
            <a:r>
              <a:rPr lang="en-CA" dirty="0"/>
              <a:t>Fixed structure for each product specification</a:t>
            </a:r>
          </a:p>
          <a:p>
            <a:pPr lvl="1"/>
            <a:r>
              <a:rPr lang="en-CA" dirty="0"/>
              <a:t> (</a:t>
            </a:r>
            <a:r>
              <a:rPr lang="en-CA" dirty="0" err="1">
                <a:solidFill>
                  <a:schemeClr val="accent2"/>
                </a:solidFill>
              </a:rPr>
              <a:t>urn:mrn:iho:sØØØ:CCYY</a:t>
            </a:r>
            <a:r>
              <a:rPr lang="en-CA" dirty="0"/>
              <a:t>: - ØØØ is the product specification number, CCYY is the S-62 code pending change as per S-100WG3-6.4) </a:t>
            </a:r>
          </a:p>
          <a:p>
            <a:r>
              <a:rPr lang="en-CA" dirty="0"/>
              <a:t>Predictability of the fixed part of the GUID enables byte saving schemes, such as storing the fixed part in metadata. </a:t>
            </a:r>
          </a:p>
          <a:p>
            <a:pPr lvl="1"/>
            <a:r>
              <a:rPr lang="en-CA" dirty="0"/>
              <a:t>All producers need to use the same rules (same as with ENC FOID today).</a:t>
            </a:r>
          </a:p>
          <a:p>
            <a:pPr lvl="1"/>
            <a:r>
              <a:rPr lang="en-CA" dirty="0"/>
              <a:t>Rules must be included in the specification as a required structure.</a:t>
            </a:r>
          </a:p>
          <a:p>
            <a:pPr lvl="1"/>
            <a:r>
              <a:rPr lang="en-CA" dirty="0"/>
              <a:t>Function for recreating GUIDs may be needed in user and production software.</a:t>
            </a:r>
          </a:p>
          <a:p>
            <a:pPr lvl="1"/>
            <a:r>
              <a:rPr lang="en-CA" dirty="0"/>
              <a:t>Need rules for how to preserve GUIDs of objects that originate in other domains</a:t>
            </a:r>
          </a:p>
          <a:p>
            <a:pPr lvl="2"/>
            <a:r>
              <a:rPr lang="en-CA" dirty="0"/>
              <a:t>for example checks can see that if GUID start with MRN the origin is elsewhere, and all other cases the GUID should begin with the &lt;producer code&gt;. The same rules can also be configured with a list of permitted MRN name spaces to ensure that only permitted inputs are used and help identify erroneous MRN.</a:t>
            </a:r>
          </a:p>
          <a:p>
            <a:pPr lvl="1"/>
            <a:r>
              <a:rPr lang="en-CA" dirty="0"/>
              <a:t>Checks can be designed to look for permitted sources and flag all cases that do not meet the condition.</a:t>
            </a:r>
          </a:p>
        </p:txBody>
      </p:sp>
      <p:sp>
        <p:nvSpPr>
          <p:cNvPr id="4" name="TextBox 3">
            <a:extLst>
              <a:ext uri="{FF2B5EF4-FFF2-40B4-BE49-F238E27FC236}">
                <a16:creationId xmlns:a16="http://schemas.microsoft.com/office/drawing/2014/main" id="{6FC75D38-AADE-46DB-AA66-5D1CB119A2DF}"/>
              </a:ext>
            </a:extLst>
          </p:cNvPr>
          <p:cNvSpPr txBox="1"/>
          <p:nvPr/>
        </p:nvSpPr>
        <p:spPr>
          <a:xfrm>
            <a:off x="838199" y="1321356"/>
            <a:ext cx="2083025" cy="369332"/>
          </a:xfrm>
          <a:prstGeom prst="rect">
            <a:avLst/>
          </a:prstGeom>
          <a:noFill/>
        </p:spPr>
        <p:txBody>
          <a:bodyPr wrap="square" rtlCol="0">
            <a:spAutoFit/>
          </a:bodyPr>
          <a:lstStyle/>
          <a:p>
            <a:r>
              <a:rPr lang="en-CA" u="sng" dirty="0"/>
              <a:t>Byte saving options</a:t>
            </a:r>
          </a:p>
        </p:txBody>
      </p:sp>
    </p:spTree>
    <p:extLst>
      <p:ext uri="{BB962C8B-B14F-4D97-AF65-F5344CB8AC3E}">
        <p14:creationId xmlns:p14="http://schemas.microsoft.com/office/powerpoint/2010/main" val="164809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a:t>
            </a:r>
            <a:r>
              <a:rPr lang="en-US" dirty="0"/>
              <a:t>Object instances</a:t>
            </a:r>
            <a:endParaRPr lang="en-CA" dirty="0"/>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lnSpcReduction="10000"/>
          </a:bodyPr>
          <a:lstStyle/>
          <a:p>
            <a:r>
              <a:rPr lang="en-CA" dirty="0"/>
              <a:t>Important considerations</a:t>
            </a:r>
          </a:p>
          <a:p>
            <a:pPr lvl="1"/>
            <a:r>
              <a:rPr lang="en-CA" dirty="0"/>
              <a:t>The URN format cannot be used for values of the built-in XML Schema type ID</a:t>
            </a:r>
          </a:p>
          <a:p>
            <a:pPr lvl="2">
              <a:lnSpc>
                <a:spcPct val="100000"/>
              </a:lnSpc>
            </a:pPr>
            <a:r>
              <a:rPr lang="en-CA" dirty="0"/>
              <a:t>The “</a:t>
            </a:r>
            <a:r>
              <a:rPr lang="en-CA" dirty="0" err="1"/>
              <a:t>gml:id</a:t>
            </a:r>
            <a:r>
              <a:rPr lang="en-CA" dirty="0"/>
              <a:t>” attribute in GML 3.2.1 is of this datatype. It is mandatory in GML 3.2.1 and is used by associations.</a:t>
            </a:r>
          </a:p>
          <a:p>
            <a:pPr lvl="2"/>
            <a:r>
              <a:rPr lang="en-CA" dirty="0"/>
              <a:t>The ID datatype is what XML provides to identify chunks of XML. It can’t be ignored.</a:t>
            </a:r>
          </a:p>
          <a:p>
            <a:pPr lvl="1"/>
            <a:r>
              <a:rPr lang="en-CA" dirty="0"/>
              <a:t>The “:” character in an XML tag (including tags in GML) is reserved for separating namespaces from “local names”.</a:t>
            </a:r>
          </a:p>
          <a:p>
            <a:pPr lvl="1"/>
            <a:r>
              <a:rPr lang="en-CA" dirty="0"/>
              <a:t>MRNs should not be used verbatim for GML identifiers (“</a:t>
            </a:r>
            <a:r>
              <a:rPr lang="en-CA" dirty="0" err="1"/>
              <a:t>gml:id</a:t>
            </a:r>
            <a:r>
              <a:rPr lang="en-CA" dirty="0"/>
              <a:t>”) or tags (in any XML data format, including GML).</a:t>
            </a:r>
          </a:p>
          <a:p>
            <a:pPr lvl="2"/>
            <a:r>
              <a:rPr lang="en-CA" dirty="0"/>
              <a:t>Datasets that try to use MRNs verbatim for </a:t>
            </a:r>
            <a:r>
              <a:rPr lang="en-CA" dirty="0" err="1"/>
              <a:t>gml:id’s</a:t>
            </a:r>
            <a:r>
              <a:rPr lang="en-CA" dirty="0"/>
              <a:t> or in tags will fail schema validation.</a:t>
            </a:r>
          </a:p>
          <a:p>
            <a:pPr lvl="2"/>
            <a:r>
              <a:rPr lang="en-CA" dirty="0"/>
              <a:t>MRNs can be used as values for an </a:t>
            </a:r>
            <a:r>
              <a:rPr lang="en-CA" i="1" dirty="0"/>
              <a:t>identifier</a:t>
            </a:r>
            <a:r>
              <a:rPr lang="en-CA" dirty="0"/>
              <a:t> attribute, or</a:t>
            </a:r>
          </a:p>
          <a:p>
            <a:pPr lvl="2"/>
            <a:r>
              <a:rPr lang="en-CA" dirty="0"/>
              <a:t>the product specification define a rule for mapping MRNs to </a:t>
            </a:r>
            <a:r>
              <a:rPr lang="en-CA" i="1" dirty="0" err="1"/>
              <a:t>gml:id</a:t>
            </a:r>
            <a:r>
              <a:rPr lang="en-CA" dirty="0"/>
              <a:t> values.</a:t>
            </a:r>
            <a:br>
              <a:rPr lang="en-CA" dirty="0"/>
            </a:br>
            <a:endParaRPr lang="en-CA" dirty="0"/>
          </a:p>
          <a:p>
            <a:endParaRPr lang="en-CA" dirty="0"/>
          </a:p>
        </p:txBody>
      </p:sp>
      <p:sp>
        <p:nvSpPr>
          <p:cNvPr id="4" name="TextBox 3">
            <a:extLst>
              <a:ext uri="{FF2B5EF4-FFF2-40B4-BE49-F238E27FC236}">
                <a16:creationId xmlns:a16="http://schemas.microsoft.com/office/drawing/2014/main" id="{7D0C0E2B-9375-4474-9C20-21DB3F5C9558}"/>
              </a:ext>
            </a:extLst>
          </p:cNvPr>
          <p:cNvSpPr txBox="1"/>
          <p:nvPr/>
        </p:nvSpPr>
        <p:spPr>
          <a:xfrm>
            <a:off x="838199" y="1321356"/>
            <a:ext cx="2180130" cy="369332"/>
          </a:xfrm>
          <a:prstGeom prst="rect">
            <a:avLst/>
          </a:prstGeom>
          <a:noFill/>
        </p:spPr>
        <p:txBody>
          <a:bodyPr wrap="square" rtlCol="0">
            <a:spAutoFit/>
          </a:bodyPr>
          <a:lstStyle/>
          <a:p>
            <a:r>
              <a:rPr lang="en-CA" u="sng" dirty="0"/>
              <a:t>Challenges with GML</a:t>
            </a:r>
          </a:p>
        </p:txBody>
      </p:sp>
    </p:spTree>
    <p:extLst>
      <p:ext uri="{BB962C8B-B14F-4D97-AF65-F5344CB8AC3E}">
        <p14:creationId xmlns:p14="http://schemas.microsoft.com/office/powerpoint/2010/main" val="177830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a:t>
            </a:r>
            <a:r>
              <a:rPr lang="en-US" dirty="0"/>
              <a:t>Object instances</a:t>
            </a:r>
            <a:endParaRPr lang="en-CA" dirty="0"/>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lnSpcReduction="10000"/>
          </a:bodyPr>
          <a:lstStyle/>
          <a:p>
            <a:r>
              <a:rPr lang="en-CA" dirty="0"/>
              <a:t>Proposed rules for deciding if the MRN of an object should be preserved</a:t>
            </a:r>
          </a:p>
          <a:p>
            <a:pPr lvl="1"/>
            <a:r>
              <a:rPr lang="en-CA" dirty="0"/>
              <a:t>product specification authors should include guidance for data producers on how to determine how similar instances are to the original. Suggest these points as a start of such guidance</a:t>
            </a:r>
          </a:p>
          <a:p>
            <a:pPr lvl="2"/>
            <a:r>
              <a:rPr lang="en-CA" dirty="0"/>
              <a:t>Classes whose attributes are subsets of the original object class attributes should be considered the same and their instances should have the MRN preserved.</a:t>
            </a:r>
          </a:p>
          <a:p>
            <a:pPr lvl="2"/>
            <a:r>
              <a:rPr lang="en-CA" dirty="0"/>
              <a:t>When adding attributes, consideration should be given to intent of the object, and as long as it is to describe the same physical phenomenon and the instance uses the original feature as a starting point, the ID should be preserved.</a:t>
            </a:r>
          </a:p>
          <a:p>
            <a:pPr lvl="2"/>
            <a:r>
              <a:rPr lang="en-CA" dirty="0"/>
              <a:t>Objects that are generally considered scale independent, and preserved in the same location and with the same shape through scales and products should retain the same MRN ID in those products. </a:t>
            </a:r>
          </a:p>
          <a:p>
            <a:pPr lvl="2"/>
            <a:r>
              <a:rPr lang="en-CA" dirty="0"/>
              <a:t>Scaled objects need not be considered as the same object between scales.</a:t>
            </a:r>
          </a:p>
          <a:p>
            <a:endParaRPr lang="en-CA" dirty="0"/>
          </a:p>
        </p:txBody>
      </p:sp>
      <p:sp>
        <p:nvSpPr>
          <p:cNvPr id="4" name="TextBox 3">
            <a:extLst>
              <a:ext uri="{FF2B5EF4-FFF2-40B4-BE49-F238E27FC236}">
                <a16:creationId xmlns:a16="http://schemas.microsoft.com/office/drawing/2014/main" id="{E3CC64CE-D04A-435B-93AA-15EA8D7604CF}"/>
              </a:ext>
            </a:extLst>
          </p:cNvPr>
          <p:cNvSpPr txBox="1"/>
          <p:nvPr/>
        </p:nvSpPr>
        <p:spPr>
          <a:xfrm>
            <a:off x="838199" y="1321356"/>
            <a:ext cx="3054070" cy="369332"/>
          </a:xfrm>
          <a:prstGeom prst="rect">
            <a:avLst/>
          </a:prstGeom>
          <a:noFill/>
        </p:spPr>
        <p:txBody>
          <a:bodyPr wrap="square" rtlCol="0">
            <a:spAutoFit/>
          </a:bodyPr>
          <a:lstStyle/>
          <a:p>
            <a:r>
              <a:rPr lang="en-CA" u="sng" dirty="0"/>
              <a:t>Rules for preservation of MRN</a:t>
            </a:r>
          </a:p>
        </p:txBody>
      </p:sp>
    </p:spTree>
    <p:extLst>
      <p:ext uri="{BB962C8B-B14F-4D97-AF65-F5344CB8AC3E}">
        <p14:creationId xmlns:p14="http://schemas.microsoft.com/office/powerpoint/2010/main" val="13900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a:t>
            </a:r>
            <a:r>
              <a:rPr lang="en-US" dirty="0"/>
              <a:t>Object instances</a:t>
            </a:r>
            <a:endParaRPr lang="en-CA" dirty="0"/>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a:bodyPr>
          <a:lstStyle/>
          <a:p>
            <a:r>
              <a:rPr lang="en-CA" dirty="0"/>
              <a:t>Leaving the decision of what are same instance completely to data producers may lead to inconsistencies within the same data product. </a:t>
            </a:r>
          </a:p>
          <a:p>
            <a:r>
              <a:rPr lang="en-CA" dirty="0"/>
              <a:t>There should be some guidelines for data producers to follow. </a:t>
            </a:r>
          </a:p>
          <a:p>
            <a:pPr lvl="1"/>
            <a:r>
              <a:rPr lang="en-CA" dirty="0"/>
              <a:t>Product specification teams should determine the guidelines.</a:t>
            </a:r>
          </a:p>
          <a:p>
            <a:pPr lvl="1"/>
            <a:r>
              <a:rPr lang="en-CA" dirty="0"/>
              <a:t>Best place for the guidelines is the individual product specification.</a:t>
            </a:r>
          </a:p>
          <a:p>
            <a:endParaRPr lang="en-CA" dirty="0"/>
          </a:p>
        </p:txBody>
      </p:sp>
      <p:sp>
        <p:nvSpPr>
          <p:cNvPr id="4" name="TextBox 3">
            <a:extLst>
              <a:ext uri="{FF2B5EF4-FFF2-40B4-BE49-F238E27FC236}">
                <a16:creationId xmlns:a16="http://schemas.microsoft.com/office/drawing/2014/main" id="{E3CC64CE-D04A-435B-93AA-15EA8D7604CF}"/>
              </a:ext>
            </a:extLst>
          </p:cNvPr>
          <p:cNvSpPr txBox="1"/>
          <p:nvPr/>
        </p:nvSpPr>
        <p:spPr>
          <a:xfrm>
            <a:off x="838199" y="1321356"/>
            <a:ext cx="3054070" cy="369332"/>
          </a:xfrm>
          <a:prstGeom prst="rect">
            <a:avLst/>
          </a:prstGeom>
          <a:noFill/>
        </p:spPr>
        <p:txBody>
          <a:bodyPr wrap="square" rtlCol="0">
            <a:spAutoFit/>
          </a:bodyPr>
          <a:lstStyle/>
          <a:p>
            <a:r>
              <a:rPr lang="en-CA" u="sng" dirty="0"/>
              <a:t>Rules for preservation of MRN</a:t>
            </a:r>
          </a:p>
        </p:txBody>
      </p:sp>
    </p:spTree>
    <p:extLst>
      <p:ext uri="{BB962C8B-B14F-4D97-AF65-F5344CB8AC3E}">
        <p14:creationId xmlns:p14="http://schemas.microsoft.com/office/powerpoint/2010/main" val="297241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a:t>
            </a:r>
            <a:r>
              <a:rPr lang="en-US" dirty="0"/>
              <a:t>Future considerations</a:t>
            </a:r>
            <a:endParaRPr lang="en-CA" dirty="0"/>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fontScale="77500" lnSpcReduction="20000"/>
          </a:bodyPr>
          <a:lstStyle/>
          <a:p>
            <a:r>
              <a:rPr lang="en-CA" dirty="0"/>
              <a:t>Some management challenges remain to be addressed. An example is the current GI Registry which has the camelCase ID as a GUID for feature concepts in all domains. </a:t>
            </a:r>
          </a:p>
          <a:p>
            <a:pPr lvl="1"/>
            <a:r>
              <a:rPr lang="en-CA" dirty="0"/>
              <a:t>Uncertainty of which MRN structure can manage this.</a:t>
            </a:r>
          </a:p>
          <a:p>
            <a:pPr lvl="1"/>
            <a:r>
              <a:rPr lang="en-CA" dirty="0"/>
              <a:t>Ideally be a common harmonized structure for the GI registry as a whole.</a:t>
            </a:r>
          </a:p>
          <a:p>
            <a:pPr lvl="1"/>
            <a:r>
              <a:rPr lang="en-CA" dirty="0"/>
              <a:t>Would submitters use the IHO namespace, or use their own name spaces (e.g., IALA).	</a:t>
            </a:r>
          </a:p>
          <a:p>
            <a:pPr lvl="1"/>
            <a:r>
              <a:rPr lang="en-CA" dirty="0"/>
              <a:t>How to structure MRN for different domains.</a:t>
            </a:r>
          </a:p>
          <a:p>
            <a:pPr lvl="1"/>
            <a:r>
              <a:rPr lang="en-CA" dirty="0"/>
              <a:t>Harmonization could become an issue.</a:t>
            </a:r>
          </a:p>
          <a:p>
            <a:r>
              <a:rPr lang="en-CA" dirty="0"/>
              <a:t>MRN format should take into consideration whether mapping of an MRN to a URL may be needed in the future, for example to facilitate lookup of additional information, metadata, or updates to a data object. See S-100 11-7.4 and  TSMAD26/DIPWG5_11.7E for more information and hypothetical use cases.</a:t>
            </a:r>
          </a:p>
          <a:p>
            <a:r>
              <a:rPr lang="en-CA" dirty="0"/>
              <a:t>Consider giving all organizations with an S-62 ID, an OSNID that match the S-62 ID. </a:t>
            </a:r>
          </a:p>
          <a:p>
            <a:pPr lvl="1"/>
            <a:r>
              <a:rPr lang="en-CA" dirty="0"/>
              <a:t>Enables a link between S-62 and producers of data</a:t>
            </a:r>
          </a:p>
          <a:p>
            <a:pPr lvl="1"/>
            <a:r>
              <a:rPr lang="en-CA" dirty="0"/>
              <a:t>Recommend that there is no automated creation of S-62-linked OSNID in order to clean up the content of S-62.</a:t>
            </a:r>
          </a:p>
          <a:p>
            <a:pPr lvl="1"/>
            <a:r>
              <a:rPr lang="en-CA" dirty="0"/>
              <a:t>Linking to S-62 codes permits organizational name change without needing a code change.</a:t>
            </a:r>
          </a:p>
          <a:p>
            <a:endParaRPr lang="en-CA" dirty="0"/>
          </a:p>
          <a:p>
            <a:endParaRPr lang="en-CA" dirty="0"/>
          </a:p>
        </p:txBody>
      </p:sp>
    </p:spTree>
    <p:extLst>
      <p:ext uri="{BB962C8B-B14F-4D97-AF65-F5344CB8AC3E}">
        <p14:creationId xmlns:p14="http://schemas.microsoft.com/office/powerpoint/2010/main" val="383233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F519-701D-4B00-A311-4F8585A9FB9B}"/>
              </a:ext>
            </a:extLst>
          </p:cNvPr>
          <p:cNvSpPr>
            <a:spLocks noGrp="1"/>
          </p:cNvSpPr>
          <p:nvPr>
            <p:ph type="title"/>
          </p:nvPr>
        </p:nvSpPr>
        <p:spPr/>
        <p:txBody>
          <a:bodyPr/>
          <a:lstStyle/>
          <a:p>
            <a:r>
              <a:rPr lang="en-CA" dirty="0"/>
              <a:t>Member State level guidance</a:t>
            </a:r>
          </a:p>
        </p:txBody>
      </p:sp>
      <p:sp>
        <p:nvSpPr>
          <p:cNvPr id="3" name="Content Placeholder 2">
            <a:extLst>
              <a:ext uri="{FF2B5EF4-FFF2-40B4-BE49-F238E27FC236}">
                <a16:creationId xmlns:a16="http://schemas.microsoft.com/office/drawing/2014/main" id="{AE7448EF-5C30-4351-9A98-18162FFD0638}"/>
              </a:ext>
            </a:extLst>
          </p:cNvPr>
          <p:cNvSpPr>
            <a:spLocks noGrp="1"/>
          </p:cNvSpPr>
          <p:nvPr>
            <p:ph idx="1"/>
          </p:nvPr>
        </p:nvSpPr>
        <p:spPr/>
        <p:txBody>
          <a:bodyPr>
            <a:normAutofit fontScale="70000" lnSpcReduction="20000"/>
          </a:bodyPr>
          <a:lstStyle/>
          <a:p>
            <a:r>
              <a:rPr lang="en-CA" dirty="0"/>
              <a:t>Intended for producer organizations that generate data in compliance with IHO product specifications. </a:t>
            </a:r>
          </a:p>
          <a:p>
            <a:r>
              <a:rPr lang="en-CA" dirty="0"/>
              <a:t>Namespace owners should develop a guideline for managing their name spaces. </a:t>
            </a:r>
          </a:p>
          <a:p>
            <a:r>
              <a:rPr lang="en-CA" dirty="0"/>
              <a:t>Consider the following paragraphs a draft guideline that provide the starting point for implemented guidelines.</a:t>
            </a:r>
          </a:p>
          <a:p>
            <a:pPr lvl="1"/>
            <a:r>
              <a:rPr lang="en-CA" dirty="0"/>
              <a:t>Recommend maximum total length should be no more than 128 bytes</a:t>
            </a:r>
          </a:p>
          <a:p>
            <a:pPr lvl="2"/>
            <a:r>
              <a:rPr lang="en-CA" dirty="0"/>
              <a:t>Upper level name spaces (</a:t>
            </a:r>
            <a:r>
              <a:rPr lang="en-CA" dirty="0" err="1"/>
              <a:t>urn:mrn:iho:sØØØ:CCYY</a:t>
            </a:r>
            <a:r>
              <a:rPr lang="en-CA" dirty="0"/>
              <a:t>:) takes 22 bytes.</a:t>
            </a:r>
          </a:p>
          <a:p>
            <a:pPr lvl="2"/>
            <a:r>
              <a:rPr lang="en-CA" dirty="0"/>
              <a:t>Up to 106 bytes/characters ( characters include colon) for producer governed namespaces. </a:t>
            </a:r>
          </a:p>
          <a:p>
            <a:pPr lvl="2"/>
            <a:r>
              <a:rPr lang="en-CA" dirty="0"/>
              <a:t>Shorter MRN reduce file sizes of products.</a:t>
            </a:r>
          </a:p>
          <a:p>
            <a:pPr lvl="1"/>
            <a:r>
              <a:rPr lang="en-CA" dirty="0"/>
              <a:t>It may be advantageous for some producers to subdivide MRN IDs. </a:t>
            </a:r>
          </a:p>
          <a:p>
            <a:pPr lvl="2"/>
            <a:r>
              <a:rPr lang="en-CA" dirty="0"/>
              <a:t>more than one office/contractors produce data in a particular domain inside one.</a:t>
            </a:r>
          </a:p>
          <a:p>
            <a:pPr lvl="2"/>
            <a:r>
              <a:rPr lang="en-CA" dirty="0"/>
              <a:t>IDs can be subdivided at a national level by provinces, by projects or by topics where a specification contains several topics, such as ENC. </a:t>
            </a:r>
          </a:p>
          <a:p>
            <a:pPr lvl="1"/>
            <a:r>
              <a:rPr lang="en-CA" dirty="0"/>
              <a:t>The data production process should include functions to preserve MRN IDs from original source to all derived products, as far as possible. </a:t>
            </a:r>
          </a:p>
          <a:p>
            <a:pPr lvl="2"/>
            <a:r>
              <a:rPr lang="en-CA" dirty="0"/>
              <a:t>Consider the intent of objects, if the purpose is to describe the same physical phenomenon, the ID should be preserved. </a:t>
            </a:r>
          </a:p>
          <a:p>
            <a:pPr lvl="2"/>
            <a:r>
              <a:rPr lang="en-CA" dirty="0"/>
              <a:t>If the instance use the original feature as a starting point, the ID should be preserved. </a:t>
            </a:r>
          </a:p>
          <a:p>
            <a:pPr lvl="2"/>
            <a:r>
              <a:rPr lang="en-CA" dirty="0"/>
              <a:t>It is not necessary (but not prohibited) to preserve the MRN of scale dependent features.</a:t>
            </a:r>
          </a:p>
        </p:txBody>
      </p:sp>
    </p:spTree>
    <p:extLst>
      <p:ext uri="{BB962C8B-B14F-4D97-AF65-F5344CB8AC3E}">
        <p14:creationId xmlns:p14="http://schemas.microsoft.com/office/powerpoint/2010/main" val="255687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7BA4A-8292-4763-ABC4-A1433B59C486}"/>
              </a:ext>
            </a:extLst>
          </p:cNvPr>
          <p:cNvSpPr>
            <a:spLocks noGrp="1"/>
          </p:cNvSpPr>
          <p:nvPr>
            <p:ph idx="1"/>
          </p:nvPr>
        </p:nvSpPr>
        <p:spPr>
          <a:xfrm>
            <a:off x="4976602" y="331773"/>
            <a:ext cx="6377198" cy="5845190"/>
          </a:xfrm>
        </p:spPr>
        <p:txBody>
          <a:bodyPr>
            <a:normAutofit fontScale="55000" lnSpcReduction="20000"/>
          </a:bodyPr>
          <a:lstStyle/>
          <a:p>
            <a:r>
              <a:rPr lang="en-CA" dirty="0"/>
              <a:t>Examples of how a GUID from another domain may look among other product producer generated MRN IDs;</a:t>
            </a:r>
          </a:p>
          <a:p>
            <a:r>
              <a:rPr lang="en-CA" dirty="0"/>
              <a:t>Feature: Recommended Track</a:t>
            </a:r>
          </a:p>
          <a:p>
            <a:pPr lvl="1"/>
            <a:r>
              <a:rPr lang="en-CA" dirty="0"/>
              <a:t>Attribute: category of recommended track: Based on a system of fixed marks</a:t>
            </a:r>
          </a:p>
          <a:p>
            <a:pPr lvl="1"/>
            <a:r>
              <a:rPr lang="en-CA" dirty="0"/>
              <a:t>Attribute: orientation: 270 degrees</a:t>
            </a:r>
          </a:p>
          <a:p>
            <a:pPr lvl="1"/>
            <a:r>
              <a:rPr lang="en-CA" dirty="0"/>
              <a:t>Attribute: MRN: urn:mrn:iho:s101:jsho:12345678</a:t>
            </a:r>
          </a:p>
          <a:p>
            <a:r>
              <a:rPr lang="en-CA" dirty="0"/>
              <a:t>Feature: Navigational Line</a:t>
            </a:r>
          </a:p>
          <a:p>
            <a:pPr lvl="1"/>
            <a:r>
              <a:rPr lang="en-CA" dirty="0"/>
              <a:t>Attribute: category of navigation line: leading line bearing a recommended track</a:t>
            </a:r>
          </a:p>
          <a:p>
            <a:pPr lvl="1"/>
            <a:r>
              <a:rPr lang="en-CA" dirty="0"/>
              <a:t>Attribute: orientation: 270 degrees</a:t>
            </a:r>
          </a:p>
          <a:p>
            <a:pPr lvl="1"/>
            <a:r>
              <a:rPr lang="en-CA" dirty="0"/>
              <a:t>Attribute: MRN: urn:mrn:iho:s101:jsho:87654321</a:t>
            </a:r>
          </a:p>
          <a:p>
            <a:r>
              <a:rPr lang="en-CA" dirty="0"/>
              <a:t>Feature: Landmark</a:t>
            </a:r>
          </a:p>
          <a:p>
            <a:pPr lvl="1"/>
            <a:r>
              <a:rPr lang="en-CA" dirty="0"/>
              <a:t>Attribute: category of landmark: tower</a:t>
            </a:r>
          </a:p>
          <a:p>
            <a:pPr lvl="1"/>
            <a:r>
              <a:rPr lang="en-CA" dirty="0"/>
              <a:t>Attribute: function: light support</a:t>
            </a:r>
          </a:p>
          <a:p>
            <a:pPr lvl="1"/>
            <a:r>
              <a:rPr lang="en-CA" dirty="0"/>
              <a:t>Attribute: MRN: urn:mrn:iala:s201:jscg:54321678	</a:t>
            </a:r>
          </a:p>
          <a:p>
            <a:r>
              <a:rPr lang="en-CA" dirty="0"/>
              <a:t>Feature: Light</a:t>
            </a:r>
          </a:p>
          <a:p>
            <a:pPr lvl="1"/>
            <a:r>
              <a:rPr lang="en-CA" dirty="0"/>
              <a:t>Attribute: category of light: leading light</a:t>
            </a:r>
          </a:p>
          <a:p>
            <a:pPr lvl="1"/>
            <a:r>
              <a:rPr lang="en-CA" dirty="0"/>
              <a:t>Attribute: colour: white</a:t>
            </a:r>
          </a:p>
          <a:p>
            <a:pPr lvl="1"/>
            <a:r>
              <a:rPr lang="en-CA" dirty="0"/>
              <a:t>Attribute: MRN: urn:mrn:iala:s201:jscg:45678123</a:t>
            </a:r>
          </a:p>
          <a:p>
            <a:r>
              <a:rPr lang="en-CA" dirty="0"/>
              <a:t>Feature: Range System</a:t>
            </a:r>
          </a:p>
          <a:p>
            <a:pPr lvl="1"/>
            <a:r>
              <a:rPr lang="en-CA" dirty="0"/>
              <a:t>Attribute: name: </a:t>
            </a:r>
            <a:r>
              <a:rPr lang="en-CA" dirty="0" err="1"/>
              <a:t>Micklefirth</a:t>
            </a:r>
            <a:r>
              <a:rPr lang="en-CA" dirty="0"/>
              <a:t> approach range</a:t>
            </a:r>
          </a:p>
          <a:p>
            <a:pPr lvl="1"/>
            <a:r>
              <a:rPr lang="en-CA" dirty="0"/>
              <a:t>Attribute MRN: urn:mrn:iho:s101:jsho:23456781</a:t>
            </a:r>
          </a:p>
          <a:p>
            <a:r>
              <a:rPr lang="en-CA" dirty="0"/>
              <a:t>Aggregation: Range System Aggregation</a:t>
            </a:r>
          </a:p>
          <a:p>
            <a:pPr lvl="1"/>
            <a:r>
              <a:rPr lang="en-CA" dirty="0"/>
              <a:t>Consists of: MRN: urn:mrn:iho:s101:jsho:12345678</a:t>
            </a:r>
          </a:p>
          <a:p>
            <a:pPr lvl="1"/>
            <a:r>
              <a:rPr lang="en-CA" dirty="0"/>
              <a:t>Consists of: MRN: urn:mrn:iho:s101:jsho:87654321</a:t>
            </a:r>
          </a:p>
          <a:p>
            <a:pPr lvl="1"/>
            <a:r>
              <a:rPr lang="en-CA" dirty="0"/>
              <a:t>Consists of: MRN: urn:mrn:iala:s201:jscg:54321678</a:t>
            </a:r>
          </a:p>
          <a:p>
            <a:pPr lvl="1"/>
            <a:r>
              <a:rPr lang="en-CA" dirty="0"/>
              <a:t>Consists of: MRN: urn:mrn:iala:s201:jscg:45678123</a:t>
            </a:r>
          </a:p>
          <a:p>
            <a:endParaRPr lang="en-CA" dirty="0"/>
          </a:p>
        </p:txBody>
      </p:sp>
      <p:pic>
        <p:nvPicPr>
          <p:cNvPr id="1026" name="Picture 2" descr="https://upload.wikimedia.org/wikipedia/commons/thumb/d/d9/NOAA_Chart_13296_detail_showing_Range.png/800px-NOAA_Chart_13296_detail_showing_Range.png">
            <a:extLst>
              <a:ext uri="{FF2B5EF4-FFF2-40B4-BE49-F238E27FC236}">
                <a16:creationId xmlns:a16="http://schemas.microsoft.com/office/drawing/2014/main" id="{A415E628-8C2D-4435-AA64-718A362D1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619" y="399902"/>
            <a:ext cx="4295734" cy="5385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22FE34-385C-4DB1-907B-F758B0378975}"/>
              </a:ext>
            </a:extLst>
          </p:cNvPr>
          <p:cNvSpPr txBox="1"/>
          <p:nvPr/>
        </p:nvSpPr>
        <p:spPr>
          <a:xfrm>
            <a:off x="536619" y="5785152"/>
            <a:ext cx="4295734" cy="646331"/>
          </a:xfrm>
          <a:prstGeom prst="rect">
            <a:avLst/>
          </a:prstGeom>
          <a:noFill/>
        </p:spPr>
        <p:txBody>
          <a:bodyPr wrap="square" rtlCol="0">
            <a:spAutoFit/>
          </a:bodyPr>
          <a:lstStyle/>
          <a:p>
            <a:r>
              <a:rPr lang="en-US" dirty="0"/>
              <a:t>Doubling Point Range Lights on NOAA chart 13296. (Image from Wikipedia.com)</a:t>
            </a:r>
            <a:endParaRPr lang="en-CA" dirty="0"/>
          </a:p>
        </p:txBody>
      </p:sp>
    </p:spTree>
    <p:extLst>
      <p:ext uri="{BB962C8B-B14F-4D97-AF65-F5344CB8AC3E}">
        <p14:creationId xmlns:p14="http://schemas.microsoft.com/office/powerpoint/2010/main" val="358281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1E2D-10AD-42D6-AD31-BE1BA1CD548C}"/>
              </a:ext>
            </a:extLst>
          </p:cNvPr>
          <p:cNvSpPr>
            <a:spLocks noGrp="1"/>
          </p:cNvSpPr>
          <p:nvPr>
            <p:ph type="title"/>
          </p:nvPr>
        </p:nvSpPr>
        <p:spPr/>
        <p:txBody>
          <a:bodyPr/>
          <a:lstStyle/>
          <a:p>
            <a:r>
              <a:rPr lang="en-CA" dirty="0"/>
              <a:t>MRN Background</a:t>
            </a:r>
          </a:p>
        </p:txBody>
      </p:sp>
      <p:sp>
        <p:nvSpPr>
          <p:cNvPr id="3" name="Content Placeholder 2">
            <a:extLst>
              <a:ext uri="{FF2B5EF4-FFF2-40B4-BE49-F238E27FC236}">
                <a16:creationId xmlns:a16="http://schemas.microsoft.com/office/drawing/2014/main" id="{F230B951-2FCE-45D8-99B8-304665EA8DD7}"/>
              </a:ext>
            </a:extLst>
          </p:cNvPr>
          <p:cNvSpPr>
            <a:spLocks noGrp="1"/>
          </p:cNvSpPr>
          <p:nvPr>
            <p:ph idx="1"/>
          </p:nvPr>
        </p:nvSpPr>
        <p:spPr/>
        <p:txBody>
          <a:bodyPr/>
          <a:lstStyle/>
          <a:p>
            <a:r>
              <a:rPr lang="en-CA" dirty="0"/>
              <a:t>Top level name space is </a:t>
            </a:r>
            <a:r>
              <a:rPr lang="en-CA" dirty="0" err="1"/>
              <a:t>urn:mrn</a:t>
            </a:r>
            <a:endParaRPr lang="en-CA" dirty="0"/>
          </a:p>
          <a:p>
            <a:r>
              <a:rPr lang="en-CA" dirty="0"/>
              <a:t>IALA developed based on </a:t>
            </a:r>
            <a:r>
              <a:rPr lang="en-US" dirty="0"/>
              <a:t>uniform resource identifier (URI) is defined in RFC 3986 (</a:t>
            </a:r>
            <a:r>
              <a:rPr lang="en-US" dirty="0">
                <a:hlinkClick r:id="rId3"/>
              </a:rPr>
              <a:t>http://tools.ietf.org/html/rfc3986</a:t>
            </a:r>
            <a:r>
              <a:rPr lang="en-US" dirty="0"/>
              <a:t>)</a:t>
            </a:r>
            <a:endParaRPr lang="en-CA" dirty="0"/>
          </a:p>
          <a:p>
            <a:r>
              <a:rPr lang="en-CA" dirty="0"/>
              <a:t>Governed by IALA  through mrnregistry.org</a:t>
            </a:r>
          </a:p>
          <a:p>
            <a:r>
              <a:rPr lang="en-CA" dirty="0"/>
              <a:t>MRN added to S-100 4.0.0 (3-10 &amp; 11-7.4) as the recommended Globally Unique Identifier (GUID).</a:t>
            </a:r>
          </a:p>
          <a:p>
            <a:r>
              <a:rPr lang="en-CA" dirty="0"/>
              <a:t>IHO has been granted </a:t>
            </a:r>
            <a:r>
              <a:rPr lang="en-CA" dirty="0" err="1"/>
              <a:t>urn:mrn:iho</a:t>
            </a:r>
            <a:r>
              <a:rPr lang="en-CA" dirty="0"/>
              <a:t>, and should define management rules.</a:t>
            </a:r>
          </a:p>
          <a:p>
            <a:pPr marL="0" indent="0">
              <a:buNone/>
            </a:pPr>
            <a:endParaRPr lang="en-CA" dirty="0"/>
          </a:p>
        </p:txBody>
      </p:sp>
    </p:spTree>
    <p:extLst>
      <p:ext uri="{BB962C8B-B14F-4D97-AF65-F5344CB8AC3E}">
        <p14:creationId xmlns:p14="http://schemas.microsoft.com/office/powerpoint/2010/main" val="86313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FB72-5EC1-409A-904F-5B442106EDE4}"/>
              </a:ext>
            </a:extLst>
          </p:cNvPr>
          <p:cNvSpPr>
            <a:spLocks noGrp="1"/>
          </p:cNvSpPr>
          <p:nvPr>
            <p:ph type="title"/>
          </p:nvPr>
        </p:nvSpPr>
        <p:spPr/>
        <p:txBody>
          <a:bodyPr/>
          <a:lstStyle/>
          <a:p>
            <a:r>
              <a:rPr lang="en-CA" dirty="0"/>
              <a:t>Two levels of guidance for IHO suggested</a:t>
            </a:r>
          </a:p>
        </p:txBody>
      </p:sp>
      <p:sp>
        <p:nvSpPr>
          <p:cNvPr id="3" name="Content Placeholder 2">
            <a:extLst>
              <a:ext uri="{FF2B5EF4-FFF2-40B4-BE49-F238E27FC236}">
                <a16:creationId xmlns:a16="http://schemas.microsoft.com/office/drawing/2014/main" id="{D19503BB-0160-4B87-BBB7-750D13F1A548}"/>
              </a:ext>
            </a:extLst>
          </p:cNvPr>
          <p:cNvSpPr>
            <a:spLocks noGrp="1"/>
          </p:cNvSpPr>
          <p:nvPr>
            <p:ph idx="1"/>
          </p:nvPr>
        </p:nvSpPr>
        <p:spPr/>
        <p:txBody>
          <a:bodyPr/>
          <a:lstStyle/>
          <a:p>
            <a:r>
              <a:rPr lang="en-CA" dirty="0"/>
              <a:t>IHO level</a:t>
            </a:r>
          </a:p>
          <a:p>
            <a:pPr lvl="1"/>
            <a:r>
              <a:rPr lang="en-CA" dirty="0"/>
              <a:t>Applies to all of IHO, e.g. publications, standards, products and the Member State level.</a:t>
            </a:r>
          </a:p>
          <a:p>
            <a:pPr lvl="1"/>
            <a:r>
              <a:rPr lang="en-CA" dirty="0"/>
              <a:t>Specific guidance included.</a:t>
            </a:r>
          </a:p>
          <a:p>
            <a:r>
              <a:rPr lang="en-CA" dirty="0"/>
              <a:t>Member State level</a:t>
            </a:r>
          </a:p>
          <a:p>
            <a:pPr lvl="1"/>
            <a:r>
              <a:rPr lang="en-CA" dirty="0"/>
              <a:t>Applies to solely to Member State level. </a:t>
            </a:r>
          </a:p>
          <a:p>
            <a:pPr lvl="1"/>
            <a:r>
              <a:rPr lang="en-CA" dirty="0"/>
              <a:t>Should be general guidance to permit Member States to adopt to their specific needs.</a:t>
            </a:r>
          </a:p>
        </p:txBody>
      </p:sp>
    </p:spTree>
    <p:extLst>
      <p:ext uri="{BB962C8B-B14F-4D97-AF65-F5344CB8AC3E}">
        <p14:creationId xmlns:p14="http://schemas.microsoft.com/office/powerpoint/2010/main" val="35873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35757A-6DF3-4E03-9F05-F137C4A364A3}"/>
              </a:ext>
            </a:extLst>
          </p:cNvPr>
          <p:cNvSpPr>
            <a:spLocks noGrp="1"/>
          </p:cNvSpPr>
          <p:nvPr>
            <p:ph idx="1"/>
          </p:nvPr>
        </p:nvSpPr>
        <p:spPr/>
        <p:txBody>
          <a:bodyPr>
            <a:normAutofit/>
          </a:bodyPr>
          <a:lstStyle/>
          <a:p>
            <a:r>
              <a:rPr lang="en-US" dirty="0"/>
              <a:t>Governing body needed for the management of the IHO MRN domain</a:t>
            </a:r>
          </a:p>
          <a:p>
            <a:pPr lvl="1"/>
            <a:r>
              <a:rPr lang="en-US" dirty="0"/>
              <a:t>Suggested to be done in a similar way as S-62, with the IHO Secretariat managing the domain on behalf of IHO.</a:t>
            </a:r>
          </a:p>
          <a:p>
            <a:pPr lvl="1"/>
            <a:r>
              <a:rPr lang="en-US" dirty="0"/>
              <a:t>Public location (e.g. IHO website or GI Registry) for publishing the designated MRN namespaces should be set up.</a:t>
            </a:r>
          </a:p>
          <a:p>
            <a:pPr marL="0" indent="0">
              <a:buNone/>
            </a:pPr>
            <a:endParaRPr lang="en-US" dirty="0"/>
          </a:p>
          <a:p>
            <a:endParaRPr lang="en-CA" dirty="0"/>
          </a:p>
        </p:txBody>
      </p:sp>
      <p:sp>
        <p:nvSpPr>
          <p:cNvPr id="4" name="Title 1">
            <a:extLst>
              <a:ext uri="{FF2B5EF4-FFF2-40B4-BE49-F238E27FC236}">
                <a16:creationId xmlns:a16="http://schemas.microsoft.com/office/drawing/2014/main" id="{25234D04-8C01-4B50-B428-E90B404641A8}"/>
              </a:ext>
            </a:extLst>
          </p:cNvPr>
          <p:cNvSpPr>
            <a:spLocks noGrp="1"/>
          </p:cNvSpPr>
          <p:nvPr>
            <p:ph type="title"/>
          </p:nvPr>
        </p:nvSpPr>
        <p:spPr>
          <a:xfrm>
            <a:off x="838200" y="365125"/>
            <a:ext cx="10515600" cy="1325563"/>
          </a:xfrm>
        </p:spPr>
        <p:txBody>
          <a:bodyPr/>
          <a:lstStyle/>
          <a:p>
            <a:r>
              <a:rPr lang="en-CA" dirty="0"/>
              <a:t>IHO Level guidance</a:t>
            </a:r>
          </a:p>
        </p:txBody>
      </p:sp>
    </p:spTree>
    <p:extLst>
      <p:ext uri="{BB962C8B-B14F-4D97-AF65-F5344CB8AC3E}">
        <p14:creationId xmlns:p14="http://schemas.microsoft.com/office/powerpoint/2010/main" val="426805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high level rules</a:t>
            </a:r>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lstStyle/>
          <a:p>
            <a:r>
              <a:rPr lang="en-CA" dirty="0"/>
              <a:t>Establish ranges of reserved codes, such as producer codes, and other codes (product, publication, etc.).</a:t>
            </a:r>
          </a:p>
          <a:p>
            <a:pPr lvl="1"/>
            <a:r>
              <a:rPr lang="en-CA" dirty="0"/>
              <a:t>For use during development of specifications (S100, S101, etc.). </a:t>
            </a:r>
          </a:p>
          <a:p>
            <a:pPr lvl="1"/>
            <a:r>
              <a:rPr lang="en-CA" dirty="0"/>
              <a:t>For example, JS00 should be a reserved producer code for “</a:t>
            </a:r>
            <a:r>
              <a:rPr lang="en-CA" dirty="0" err="1"/>
              <a:t>Jussland</a:t>
            </a:r>
            <a:r>
              <a:rPr lang="en-CA" dirty="0"/>
              <a:t>” test datasets.</a:t>
            </a:r>
          </a:p>
          <a:p>
            <a:pPr lvl="1"/>
            <a:r>
              <a:rPr lang="en-CA" dirty="0"/>
              <a:t>Producer codes should follow the recommendation given in S-100WG3-6.4</a:t>
            </a:r>
          </a:p>
        </p:txBody>
      </p:sp>
    </p:spTree>
    <p:extLst>
      <p:ext uri="{BB962C8B-B14F-4D97-AF65-F5344CB8AC3E}">
        <p14:creationId xmlns:p14="http://schemas.microsoft.com/office/powerpoint/2010/main" val="59970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high level rules</a:t>
            </a:r>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lstStyle/>
          <a:p>
            <a:r>
              <a:rPr lang="en-CA" dirty="0"/>
              <a:t>MRN specification gives no limit to the length of a MRN. </a:t>
            </a:r>
          </a:p>
          <a:p>
            <a:r>
              <a:rPr lang="en-CA" dirty="0"/>
              <a:t>Length of an MRN adds to the byte size of a dataset, and longer MRNs add more than shorter ones. </a:t>
            </a:r>
          </a:p>
          <a:p>
            <a:r>
              <a:rPr lang="en-CA" dirty="0"/>
              <a:t>The </a:t>
            </a:r>
            <a:r>
              <a:rPr lang="en-CA" dirty="0" err="1"/>
              <a:t>urn:mrn:iho</a:t>
            </a:r>
            <a:r>
              <a:rPr lang="en-CA" dirty="0"/>
              <a:t> part is 11 bytes, and additional characters will add one byte per character, per instance. </a:t>
            </a:r>
          </a:p>
          <a:p>
            <a:r>
              <a:rPr lang="en-CA" dirty="0"/>
              <a:t>Some flexibility may be useful in the length to give sufficient space to give enough space for different cataloging purposes. </a:t>
            </a:r>
          </a:p>
          <a:p>
            <a:r>
              <a:rPr lang="en-CA" dirty="0"/>
              <a:t>Recommended that maximum length of IHO MRN should 128 bytes.</a:t>
            </a:r>
          </a:p>
          <a:p>
            <a:pPr lvl="1"/>
            <a:endParaRPr lang="en-CA" dirty="0"/>
          </a:p>
        </p:txBody>
      </p:sp>
    </p:spTree>
    <p:extLst>
      <p:ext uri="{BB962C8B-B14F-4D97-AF65-F5344CB8AC3E}">
        <p14:creationId xmlns:p14="http://schemas.microsoft.com/office/powerpoint/2010/main" val="143709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high level rules</a:t>
            </a:r>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fontScale="92500" lnSpcReduction="20000"/>
          </a:bodyPr>
          <a:lstStyle/>
          <a:p>
            <a:r>
              <a:rPr lang="en-CA" dirty="0"/>
              <a:t>MRN GUIDs should be preserved throughout an object’s lifetime.</a:t>
            </a:r>
          </a:p>
          <a:p>
            <a:pPr lvl="1"/>
            <a:r>
              <a:rPr lang="en-CA" dirty="0"/>
              <a:t>Including when objects are reused in new products.</a:t>
            </a:r>
          </a:p>
          <a:p>
            <a:pPr lvl="1"/>
            <a:r>
              <a:rPr lang="en-CA" dirty="0"/>
              <a:t>For traceability source of an object.</a:t>
            </a:r>
          </a:p>
          <a:p>
            <a:pPr lvl="1"/>
            <a:r>
              <a:rPr lang="en-CA" dirty="0"/>
              <a:t>Enable user systems to link instances of the same object across products.</a:t>
            </a:r>
          </a:p>
          <a:p>
            <a:r>
              <a:rPr lang="en-CA" dirty="0"/>
              <a:t>Whether one data object is the same as another can be complex.</a:t>
            </a:r>
          </a:p>
          <a:p>
            <a:pPr lvl="1"/>
            <a:r>
              <a:rPr lang="en-CA" dirty="0"/>
              <a:t>Different data products or different versions of the same product may add or remove attributes,</a:t>
            </a:r>
          </a:p>
          <a:p>
            <a:pPr lvl="1"/>
            <a:r>
              <a:rPr lang="en-CA" dirty="0"/>
              <a:t>Coordinates may be different at different scales</a:t>
            </a:r>
          </a:p>
          <a:p>
            <a:pPr lvl="2"/>
            <a:r>
              <a:rPr lang="en-CA" dirty="0"/>
              <a:t>the number of points in a curve, surface boundary, multipoint</a:t>
            </a:r>
          </a:p>
          <a:p>
            <a:pPr lvl="2"/>
            <a:r>
              <a:rPr lang="en-CA" dirty="0"/>
              <a:t>grid may be different resolution</a:t>
            </a:r>
          </a:p>
          <a:p>
            <a:pPr lvl="2"/>
            <a:r>
              <a:rPr lang="en-CA" dirty="0"/>
              <a:t>spatial primitive may change as scale increases or decreases</a:t>
            </a:r>
          </a:p>
          <a:p>
            <a:pPr lvl="2"/>
            <a:r>
              <a:rPr lang="en-CA" dirty="0"/>
              <a:t>feature geometries may be merged at some scale</a:t>
            </a:r>
          </a:p>
          <a:p>
            <a:r>
              <a:rPr lang="en-CA" dirty="0"/>
              <a:t>Need guidance to help producers decide</a:t>
            </a:r>
          </a:p>
          <a:p>
            <a:pPr lvl="1"/>
            <a:endParaRPr lang="en-CA" dirty="0"/>
          </a:p>
        </p:txBody>
      </p:sp>
    </p:spTree>
    <p:extLst>
      <p:ext uri="{BB962C8B-B14F-4D97-AF65-F5344CB8AC3E}">
        <p14:creationId xmlns:p14="http://schemas.microsoft.com/office/powerpoint/2010/main" val="150829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IHO Publications</a:t>
            </a:r>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fontScale="62500" lnSpcReduction="20000"/>
          </a:bodyPr>
          <a:lstStyle/>
          <a:p>
            <a:r>
              <a:rPr lang="en-CA" dirty="0"/>
              <a:t>For IHO Publications it will be useful to have a namespace for publications, followed by a few distinguishing characteristics for the individual publication to aid in distinguishability, and to make the MRN ID globally unique.</a:t>
            </a:r>
          </a:p>
          <a:p>
            <a:r>
              <a:rPr lang="en-CA" dirty="0"/>
              <a:t> Proposing this format of the Publications MRN: </a:t>
            </a:r>
          </a:p>
          <a:p>
            <a:pPr lvl="1"/>
            <a:r>
              <a:rPr lang="en-CA" dirty="0" err="1">
                <a:solidFill>
                  <a:schemeClr val="accent2">
                    <a:lumMod val="75000"/>
                  </a:schemeClr>
                </a:solidFill>
              </a:rPr>
              <a:t>urn:mrn:iho:pub</a:t>
            </a:r>
            <a:r>
              <a:rPr lang="en-CA" dirty="0">
                <a:solidFill>
                  <a:schemeClr val="accent2">
                    <a:lumMod val="75000"/>
                  </a:schemeClr>
                </a:solidFill>
              </a:rPr>
              <a:t>:&lt;publication type&gt;:&lt;publication name or number&gt;:&lt;edition number&gt;:&lt;correction number&gt;:&lt;clarification number&gt;:&lt;optional and additional version information&gt;</a:t>
            </a:r>
          </a:p>
          <a:p>
            <a:pPr lvl="2"/>
            <a:r>
              <a:rPr lang="en-CA" dirty="0"/>
              <a:t>&lt;pub&gt; a fixed namespace for publications. </a:t>
            </a:r>
          </a:p>
          <a:p>
            <a:pPr lvl="2"/>
            <a:r>
              <a:rPr lang="en-CA" dirty="0"/>
              <a:t>&lt;optional and additional version information&gt; can be used for additional name spaces as per need.</a:t>
            </a:r>
          </a:p>
          <a:p>
            <a:r>
              <a:rPr lang="en-CA" dirty="0"/>
              <a:t>IHO’s current publication types and proposed codes for these are; </a:t>
            </a:r>
          </a:p>
          <a:p>
            <a:pPr lvl="1"/>
            <a:r>
              <a:rPr lang="en-CA" dirty="0"/>
              <a:t>Bathymetric Publications - bathy;</a:t>
            </a:r>
          </a:p>
          <a:p>
            <a:pPr lvl="1"/>
            <a:r>
              <a:rPr lang="en-CA" dirty="0"/>
              <a:t>Capacity Building Publications - </a:t>
            </a:r>
            <a:r>
              <a:rPr lang="en-CA" dirty="0" err="1"/>
              <a:t>cb</a:t>
            </a:r>
            <a:r>
              <a:rPr lang="en-CA" dirty="0"/>
              <a:t>;</a:t>
            </a:r>
          </a:p>
          <a:p>
            <a:pPr lvl="1"/>
            <a:r>
              <a:rPr lang="en-CA" dirty="0"/>
              <a:t>Miscellaneous (Base Regulatory Publications) - reg;</a:t>
            </a:r>
          </a:p>
          <a:p>
            <a:pPr lvl="1"/>
            <a:r>
              <a:rPr lang="en-CA" dirty="0"/>
              <a:t>Periodic Publications - per;</a:t>
            </a:r>
          </a:p>
          <a:p>
            <a:pPr lvl="1"/>
            <a:r>
              <a:rPr lang="en-CA" dirty="0"/>
              <a:t>Standards and Specifications - spec.</a:t>
            </a:r>
          </a:p>
          <a:p>
            <a:r>
              <a:rPr lang="en-CA" dirty="0"/>
              <a:t>For example S-57 with supplement 3 can be given the following MRN identifier;</a:t>
            </a:r>
          </a:p>
          <a:p>
            <a:pPr lvl="1"/>
            <a:endParaRPr lang="en-CA" dirty="0"/>
          </a:p>
          <a:p>
            <a:pPr lvl="1"/>
            <a:r>
              <a:rPr lang="en-CA" sz="2900" dirty="0">
                <a:solidFill>
                  <a:schemeClr val="accent2">
                    <a:lumMod val="75000"/>
                  </a:schemeClr>
                </a:solidFill>
              </a:rPr>
              <a:t>urn:mrn:iho:pub:spec:s57:3:1:supplement3</a:t>
            </a:r>
          </a:p>
        </p:txBody>
      </p:sp>
    </p:spTree>
    <p:extLst>
      <p:ext uri="{BB962C8B-B14F-4D97-AF65-F5344CB8AC3E}">
        <p14:creationId xmlns:p14="http://schemas.microsoft.com/office/powerpoint/2010/main" val="65122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A815-3E55-4E4E-AAE6-662991E1889E}"/>
              </a:ext>
            </a:extLst>
          </p:cNvPr>
          <p:cNvSpPr>
            <a:spLocks noGrp="1"/>
          </p:cNvSpPr>
          <p:nvPr>
            <p:ph type="title"/>
          </p:nvPr>
        </p:nvSpPr>
        <p:spPr/>
        <p:txBody>
          <a:bodyPr/>
          <a:lstStyle/>
          <a:p>
            <a:r>
              <a:rPr lang="en-CA" dirty="0"/>
              <a:t>IHO Level guidance – IHO Data Products</a:t>
            </a:r>
          </a:p>
        </p:txBody>
      </p:sp>
      <p:sp>
        <p:nvSpPr>
          <p:cNvPr id="3" name="Content Placeholder 2">
            <a:extLst>
              <a:ext uri="{FF2B5EF4-FFF2-40B4-BE49-F238E27FC236}">
                <a16:creationId xmlns:a16="http://schemas.microsoft.com/office/drawing/2014/main" id="{92DB0260-DF80-4409-946C-426B24FFD68D}"/>
              </a:ext>
            </a:extLst>
          </p:cNvPr>
          <p:cNvSpPr>
            <a:spLocks noGrp="1"/>
          </p:cNvSpPr>
          <p:nvPr>
            <p:ph idx="1"/>
          </p:nvPr>
        </p:nvSpPr>
        <p:spPr/>
        <p:txBody>
          <a:bodyPr>
            <a:normAutofit fontScale="70000" lnSpcReduction="20000"/>
          </a:bodyPr>
          <a:lstStyle/>
          <a:p>
            <a:r>
              <a:rPr lang="en-CA" sz="3200" dirty="0"/>
              <a:t>For IHO data products it will be useful to have a namespace that clearly reveal that the MRN is about products.</a:t>
            </a:r>
          </a:p>
          <a:p>
            <a:r>
              <a:rPr lang="en-CA" sz="3200" dirty="0"/>
              <a:t>Proposing this format of the Products MRN</a:t>
            </a:r>
          </a:p>
          <a:p>
            <a:pPr lvl="1"/>
            <a:r>
              <a:rPr lang="en-CA" dirty="0" err="1">
                <a:solidFill>
                  <a:schemeClr val="accent2">
                    <a:lumMod val="75000"/>
                  </a:schemeClr>
                </a:solidFill>
              </a:rPr>
              <a:t>urn:mrn:iho:prod</a:t>
            </a:r>
            <a:r>
              <a:rPr lang="en-CA" dirty="0">
                <a:solidFill>
                  <a:schemeClr val="accent2">
                    <a:lumMod val="75000"/>
                  </a:schemeClr>
                </a:solidFill>
              </a:rPr>
              <a:t>:&lt;product name&gt;:&lt;edition number&gt;:&lt;correction number&gt;:&lt;clarification number&gt;:&lt;optional information about related specification&gt;</a:t>
            </a:r>
          </a:p>
          <a:p>
            <a:pPr lvl="2"/>
            <a:r>
              <a:rPr lang="en-CA" sz="2200" dirty="0"/>
              <a:t>&lt;prod&gt; is a fixed namespace for products, and means that any part of the identifier that comes after indicate the type and name of the IHO product. </a:t>
            </a:r>
          </a:p>
          <a:p>
            <a:pPr lvl="2"/>
            <a:r>
              <a:rPr lang="en-CA" sz="2200" dirty="0"/>
              <a:t>&lt;optional  information about related specification&gt; can be used for additional name spaces as per need.</a:t>
            </a:r>
          </a:p>
          <a:p>
            <a:pPr marL="0" indent="0">
              <a:buNone/>
            </a:pPr>
            <a:r>
              <a:rPr lang="en-CA" dirty="0"/>
              <a:t> Example for S-64 ENC test dataset version 3.0.1, unencrypted used for the power up check the ID could be:</a:t>
            </a:r>
          </a:p>
          <a:p>
            <a:pPr lvl="1"/>
            <a:r>
              <a:rPr lang="en-CA" dirty="0">
                <a:solidFill>
                  <a:schemeClr val="accent2">
                    <a:lumMod val="75000"/>
                  </a:schemeClr>
                </a:solidFill>
              </a:rPr>
              <a:t>urn:mrn:iho:prod:s64tds:3:0:1:unencrypted:powerup</a:t>
            </a:r>
          </a:p>
          <a:p>
            <a:r>
              <a:rPr lang="en-CA" dirty="0"/>
              <a:t>Example for IHO INT3 version 3.5, </a:t>
            </a:r>
            <a:r>
              <a:rPr lang="en-CA" dirty="0" err="1"/>
              <a:t>Lowesmouth</a:t>
            </a:r>
            <a:r>
              <a:rPr lang="en-CA" dirty="0"/>
              <a:t> to Port </a:t>
            </a:r>
            <a:r>
              <a:rPr lang="en-CA" dirty="0" err="1"/>
              <a:t>Rimon</a:t>
            </a:r>
            <a:r>
              <a:rPr lang="en-CA" dirty="0"/>
              <a:t> panel, the ID could be;</a:t>
            </a:r>
          </a:p>
          <a:p>
            <a:pPr lvl="1"/>
            <a:r>
              <a:rPr lang="en-CA" dirty="0">
                <a:solidFill>
                  <a:schemeClr val="accent2">
                    <a:lumMod val="75000"/>
                  </a:schemeClr>
                </a:solidFill>
              </a:rPr>
              <a:t>urn:mrn:iho:prod:int3:3:5:19000</a:t>
            </a:r>
          </a:p>
          <a:p>
            <a:r>
              <a:rPr lang="en-CA" dirty="0"/>
              <a:t>A public location for listing the MRN for the IHO product specifications should be established. </a:t>
            </a:r>
          </a:p>
          <a:p>
            <a:r>
              <a:rPr lang="en-CA" dirty="0"/>
              <a:t>The MRN for the product specification should be included in the specification.</a:t>
            </a:r>
          </a:p>
        </p:txBody>
      </p:sp>
    </p:spTree>
    <p:extLst>
      <p:ext uri="{BB962C8B-B14F-4D97-AF65-F5344CB8AC3E}">
        <p14:creationId xmlns:p14="http://schemas.microsoft.com/office/powerpoint/2010/main" val="109846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5962</TotalTime>
  <Words>2179</Words>
  <Application>Microsoft Office PowerPoint</Application>
  <PresentationFormat>Widescreen</PresentationFormat>
  <Paragraphs>193</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MRN Guidelines for IHO</vt:lpstr>
      <vt:lpstr>MRN Background</vt:lpstr>
      <vt:lpstr>Two levels of guidance for IHO suggested</vt:lpstr>
      <vt:lpstr>IHO Level guidance</vt:lpstr>
      <vt:lpstr>IHO Level guidance – high level rules</vt:lpstr>
      <vt:lpstr>IHO Level guidance – high level rules</vt:lpstr>
      <vt:lpstr>IHO Level guidance – high level rules</vt:lpstr>
      <vt:lpstr>IHO Level guidance – IHO Publications</vt:lpstr>
      <vt:lpstr>IHO Level guidance – IHO Data Products</vt:lpstr>
      <vt:lpstr>IHO Level guidance – Object instances</vt:lpstr>
      <vt:lpstr>IHO Level guidance – Object instances</vt:lpstr>
      <vt:lpstr>IHO Level guidance – Object instances</vt:lpstr>
      <vt:lpstr>IHO Level guidance – Object instances</vt:lpstr>
      <vt:lpstr>IHO Level guidance – Object instances</vt:lpstr>
      <vt:lpstr>IHO Level guidance – Future considerations</vt:lpstr>
      <vt:lpstr>Member State level guidance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MRN Guidelines for IHO</dc:title>
  <dc:creator>Eivind Mong</dc:creator>
  <cp:lastModifiedBy>Raphael Malyankar</cp:lastModifiedBy>
  <cp:revision>79</cp:revision>
  <dcterms:created xsi:type="dcterms:W3CDTF">2018-09-05T21:03:18Z</dcterms:created>
  <dcterms:modified xsi:type="dcterms:W3CDTF">2018-09-13T23:49:28Z</dcterms:modified>
</cp:coreProperties>
</file>