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6"/>
  </p:notesMasterIdLst>
  <p:sldIdLst>
    <p:sldId id="256" r:id="rId3"/>
    <p:sldId id="305" r:id="rId4"/>
    <p:sldId id="306" r:id="rId5"/>
    <p:sldId id="343" r:id="rId6"/>
    <p:sldId id="307" r:id="rId7"/>
    <p:sldId id="308" r:id="rId8"/>
    <p:sldId id="309" r:id="rId9"/>
    <p:sldId id="310" r:id="rId10"/>
    <p:sldId id="344" r:id="rId11"/>
    <p:sldId id="345" r:id="rId12"/>
    <p:sldId id="336" r:id="rId13"/>
    <p:sldId id="312" r:id="rId14"/>
    <p:sldId id="346" r:id="rId15"/>
    <p:sldId id="339" r:id="rId16"/>
    <p:sldId id="337" r:id="rId17"/>
    <p:sldId id="347" r:id="rId18"/>
    <p:sldId id="348" r:id="rId19"/>
    <p:sldId id="349" r:id="rId20"/>
    <p:sldId id="350" r:id="rId21"/>
    <p:sldId id="316" r:id="rId22"/>
    <p:sldId id="341" r:id="rId23"/>
    <p:sldId id="325" r:id="rId24"/>
    <p:sldId id="326" r:id="rId2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FEF54D-1846-4496-958F-8A20EB669FED}">
          <p14:sldIdLst>
            <p14:sldId id="256"/>
            <p14:sldId id="305"/>
            <p14:sldId id="306"/>
            <p14:sldId id="343"/>
            <p14:sldId id="307"/>
            <p14:sldId id="308"/>
            <p14:sldId id="309"/>
            <p14:sldId id="310"/>
            <p14:sldId id="344"/>
            <p14:sldId id="345"/>
            <p14:sldId id="336"/>
            <p14:sldId id="312"/>
            <p14:sldId id="346"/>
            <p14:sldId id="339"/>
            <p14:sldId id="337"/>
            <p14:sldId id="347"/>
            <p14:sldId id="348"/>
            <p14:sldId id="349"/>
            <p14:sldId id="350"/>
            <p14:sldId id="316"/>
            <p14:sldId id="341"/>
          </p14:sldIdLst>
        </p14:section>
        <p14:section name="Backup" id="{11223697-54E1-4FC6-8C5C-841C44C0F63B}">
          <p14:sldIdLst>
            <p14:sldId id="325"/>
            <p14:sldId id="3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CCCC00"/>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98" autoAdjust="0"/>
    <p:restoredTop sz="84848" autoAdjust="0"/>
  </p:normalViewPr>
  <p:slideViewPr>
    <p:cSldViewPr snapToGrid="0">
      <p:cViewPr varScale="1">
        <p:scale>
          <a:sx n="153" d="100"/>
          <a:sy n="153" d="100"/>
        </p:scale>
        <p:origin x="264" y="138"/>
      </p:cViewPr>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134" d="100"/>
          <a:sy n="134" d="100"/>
        </p:scale>
        <p:origin x="4668"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C339B2-2ECC-4640-A6A5-6B295E5C3AD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B04EA4D-BAC9-48F1-B2F0-9079EC8C0A1B}">
      <dgm:prSet/>
      <dgm:spPr/>
      <dgm:t>
        <a:bodyPr/>
        <a:lstStyle/>
        <a:p>
          <a:r>
            <a:rPr lang="en-US" dirty="0"/>
            <a:t>Issues apply to Lua and XSLT</a:t>
          </a:r>
        </a:p>
      </dgm:t>
    </dgm:pt>
    <dgm:pt modelId="{09D0BAA5-361A-42C4-BD7A-4E95CD71B885}" type="parTrans" cxnId="{B99081DB-A7A2-475D-9F48-3C57A94FACF7}">
      <dgm:prSet/>
      <dgm:spPr/>
      <dgm:t>
        <a:bodyPr/>
        <a:lstStyle/>
        <a:p>
          <a:endParaRPr lang="en-US"/>
        </a:p>
      </dgm:t>
    </dgm:pt>
    <dgm:pt modelId="{2DF0535C-12AF-4D3E-84B8-675EE270841E}" type="sibTrans" cxnId="{B99081DB-A7A2-475D-9F48-3C57A94FACF7}">
      <dgm:prSet/>
      <dgm:spPr/>
      <dgm:t>
        <a:bodyPr/>
        <a:lstStyle/>
        <a:p>
          <a:endParaRPr lang="en-US"/>
        </a:p>
      </dgm:t>
    </dgm:pt>
    <dgm:pt modelId="{11B6AF58-E7D6-4C6D-BF74-3F9FE3903FED}">
      <dgm:prSet/>
      <dgm:spPr/>
      <dgm:t>
        <a:bodyPr/>
        <a:lstStyle/>
        <a:p>
          <a:r>
            <a:rPr lang="en-US" dirty="0"/>
            <a:t>Implementing Date Dependent selector(s) poses challenges</a:t>
          </a:r>
        </a:p>
      </dgm:t>
    </dgm:pt>
    <dgm:pt modelId="{6BDEB52F-14AD-4190-AFC0-1ABAC53E98D6}" type="parTrans" cxnId="{8BCF800A-ECD6-4056-A19B-E3E41FB8D6EE}">
      <dgm:prSet/>
      <dgm:spPr/>
      <dgm:t>
        <a:bodyPr/>
        <a:lstStyle/>
        <a:p>
          <a:endParaRPr lang="en-US"/>
        </a:p>
      </dgm:t>
    </dgm:pt>
    <dgm:pt modelId="{0F1C6DDE-A64F-49E0-9EEB-678711DCA63A}" type="sibTrans" cxnId="{8BCF800A-ECD6-4056-A19B-E3E41FB8D6EE}">
      <dgm:prSet/>
      <dgm:spPr/>
      <dgm:t>
        <a:bodyPr/>
        <a:lstStyle/>
        <a:p>
          <a:endParaRPr lang="en-US"/>
        </a:p>
      </dgm:t>
    </dgm:pt>
    <dgm:pt modelId="{469A00D0-14F7-4860-AD50-7676E025A8AD}">
      <dgm:prSet/>
      <dgm:spPr/>
      <dgm:t>
        <a:bodyPr/>
        <a:lstStyle/>
        <a:p>
          <a:r>
            <a:rPr lang="en-US" dirty="0"/>
            <a:t>A mariner selected date, such as the current date</a:t>
          </a:r>
        </a:p>
      </dgm:t>
    </dgm:pt>
    <dgm:pt modelId="{F5B9834A-065A-4D51-8A3E-5FF52B185074}" type="parTrans" cxnId="{259F24EF-B8C3-4A5E-9072-34A45DBA746C}">
      <dgm:prSet/>
      <dgm:spPr/>
      <dgm:t>
        <a:bodyPr/>
        <a:lstStyle/>
        <a:p>
          <a:endParaRPr lang="en-US"/>
        </a:p>
      </dgm:t>
    </dgm:pt>
    <dgm:pt modelId="{E54AC082-7A37-4460-9B6A-E803A9D53C24}" type="sibTrans" cxnId="{259F24EF-B8C3-4A5E-9072-34A45DBA746C}">
      <dgm:prSet/>
      <dgm:spPr/>
      <dgm:t>
        <a:bodyPr/>
        <a:lstStyle/>
        <a:p>
          <a:endParaRPr lang="en-US"/>
        </a:p>
      </dgm:t>
    </dgm:pt>
    <dgm:pt modelId="{4A0F1D5E-0337-49F5-B986-1580BB631059}">
      <dgm:prSet/>
      <dgm:spPr/>
      <dgm:t>
        <a:bodyPr/>
        <a:lstStyle/>
        <a:p>
          <a:r>
            <a:rPr lang="en-US" dirty="0"/>
            <a:t>A date range</a:t>
          </a:r>
        </a:p>
      </dgm:t>
    </dgm:pt>
    <dgm:pt modelId="{6C0F9D3A-0A1B-4991-8378-9781B0BD7C5B}" type="parTrans" cxnId="{EC93218D-8002-44ED-A504-C51777AB8787}">
      <dgm:prSet/>
      <dgm:spPr/>
      <dgm:t>
        <a:bodyPr/>
        <a:lstStyle/>
        <a:p>
          <a:endParaRPr lang="en-US"/>
        </a:p>
      </dgm:t>
    </dgm:pt>
    <dgm:pt modelId="{6485869B-0323-4A40-9C09-643E4E7AFB54}" type="sibTrans" cxnId="{EC93218D-8002-44ED-A504-C51777AB8787}">
      <dgm:prSet/>
      <dgm:spPr/>
      <dgm:t>
        <a:bodyPr/>
        <a:lstStyle/>
        <a:p>
          <a:endParaRPr lang="en-US"/>
        </a:p>
      </dgm:t>
    </dgm:pt>
    <dgm:pt modelId="{A04C7AF0-C9BF-4B5D-9C56-E21E93EB3AD1}">
      <dgm:prSet/>
      <dgm:spPr/>
      <dgm:t>
        <a:bodyPr/>
        <a:lstStyle/>
        <a:p>
          <a:r>
            <a:rPr lang="en-US" dirty="0"/>
            <a:t>Selector must be able to represent:</a:t>
          </a:r>
        </a:p>
      </dgm:t>
    </dgm:pt>
    <dgm:pt modelId="{D574CBF9-7FAF-480D-BFA4-7D56F3989DC5}" type="parTrans" cxnId="{0929F67A-48AF-4385-AA17-47234E205788}">
      <dgm:prSet/>
      <dgm:spPr/>
      <dgm:t>
        <a:bodyPr/>
        <a:lstStyle/>
        <a:p>
          <a:endParaRPr lang="en-US"/>
        </a:p>
      </dgm:t>
    </dgm:pt>
    <dgm:pt modelId="{5AD9821F-1966-4672-A06C-D8AEDC1C282B}" type="sibTrans" cxnId="{0929F67A-48AF-4385-AA17-47234E205788}">
      <dgm:prSet/>
      <dgm:spPr/>
      <dgm:t>
        <a:bodyPr/>
        <a:lstStyle/>
        <a:p>
          <a:endParaRPr lang="en-US"/>
        </a:p>
      </dgm:t>
    </dgm:pt>
    <dgm:pt modelId="{B26B9A6C-5A45-420A-B9C1-5CC29FD31DF4}">
      <dgm:prSet/>
      <dgm:spPr/>
      <dgm:t>
        <a:bodyPr/>
        <a:lstStyle/>
        <a:p>
          <a:r>
            <a:rPr lang="en-US" dirty="0"/>
            <a:t>Current portrayal requires regeneration whenever a date dependent selector is changed</a:t>
          </a:r>
        </a:p>
      </dgm:t>
    </dgm:pt>
    <dgm:pt modelId="{AF847EBE-9586-466D-BFCF-BE41E9187A5F}" type="parTrans" cxnId="{09A8ACA2-43CD-4884-B945-2C699772446D}">
      <dgm:prSet/>
      <dgm:spPr/>
      <dgm:t>
        <a:bodyPr/>
        <a:lstStyle/>
        <a:p>
          <a:endParaRPr lang="en-US"/>
        </a:p>
      </dgm:t>
    </dgm:pt>
    <dgm:pt modelId="{6E596770-74DE-498C-BD12-9D2C6F274C56}" type="sibTrans" cxnId="{09A8ACA2-43CD-4884-B945-2C699772446D}">
      <dgm:prSet/>
      <dgm:spPr/>
      <dgm:t>
        <a:bodyPr/>
        <a:lstStyle/>
        <a:p>
          <a:endParaRPr lang="en-US"/>
        </a:p>
      </dgm:t>
    </dgm:pt>
    <dgm:pt modelId="{F731691E-C680-40E2-8481-50ED7F6C9B08}">
      <dgm:prSet/>
      <dgm:spPr/>
      <dgm:t>
        <a:bodyPr/>
        <a:lstStyle/>
        <a:p>
          <a:r>
            <a:rPr lang="en-US" dirty="0"/>
            <a:t>Products may require users make frequent changes to date selectors</a:t>
          </a:r>
        </a:p>
      </dgm:t>
    </dgm:pt>
    <dgm:pt modelId="{473EA246-D94D-4F54-A3A9-438B81E03A5F}" type="parTrans" cxnId="{BEBC4217-2181-42FD-9C57-6EEBECE2A8D2}">
      <dgm:prSet/>
      <dgm:spPr/>
      <dgm:t>
        <a:bodyPr/>
        <a:lstStyle/>
        <a:p>
          <a:endParaRPr lang="en-US"/>
        </a:p>
      </dgm:t>
    </dgm:pt>
    <dgm:pt modelId="{A7D966F6-1E47-4221-9C40-9188654C3674}" type="sibTrans" cxnId="{BEBC4217-2181-42FD-9C57-6EEBECE2A8D2}">
      <dgm:prSet/>
      <dgm:spPr/>
      <dgm:t>
        <a:bodyPr/>
        <a:lstStyle/>
        <a:p>
          <a:endParaRPr lang="en-US"/>
        </a:p>
      </dgm:t>
    </dgm:pt>
    <dgm:pt modelId="{D8FC325F-0726-45A4-BE57-45CA098F40E7}">
      <dgm:prSet/>
      <dgm:spPr/>
      <dgm:t>
        <a:bodyPr/>
        <a:lstStyle/>
        <a:p>
          <a:r>
            <a:rPr lang="en-US">
              <a:solidFill>
                <a:schemeClr val="bg1"/>
              </a:solidFill>
            </a:rPr>
            <a:t>There is no way to specify the following as default values for context parameters</a:t>
          </a:r>
          <a:endParaRPr lang="en-US" dirty="0"/>
        </a:p>
      </dgm:t>
    </dgm:pt>
    <dgm:pt modelId="{5FA06441-EEAE-4B34-B16C-7FF99E455AE6}" type="parTrans" cxnId="{18DECD2C-F2E8-4437-B86F-FDCA30DEABC9}">
      <dgm:prSet/>
      <dgm:spPr/>
    </dgm:pt>
    <dgm:pt modelId="{514D7312-28B8-4941-9F72-56114F204E8D}" type="sibTrans" cxnId="{18DECD2C-F2E8-4437-B86F-FDCA30DEABC9}">
      <dgm:prSet/>
      <dgm:spPr/>
    </dgm:pt>
    <dgm:pt modelId="{74B9238F-24B8-4001-A221-0690837CA669}">
      <dgm:prSet/>
      <dgm:spPr/>
      <dgm:t>
        <a:bodyPr/>
        <a:lstStyle/>
        <a:p>
          <a:r>
            <a:rPr lang="en-US" dirty="0">
              <a:solidFill>
                <a:schemeClr val="tx1"/>
              </a:solidFill>
            </a:rPr>
            <a:t>The current date and/or time</a:t>
          </a:r>
        </a:p>
      </dgm:t>
    </dgm:pt>
    <dgm:pt modelId="{6B0CF399-113E-48B8-BA4E-FAB0054769ED}" type="parTrans" cxnId="{B82090C6-326A-4C85-B656-E2B0FEA34915}">
      <dgm:prSet/>
      <dgm:spPr/>
      <dgm:t>
        <a:bodyPr/>
        <a:lstStyle/>
        <a:p>
          <a:endParaRPr lang="en-US"/>
        </a:p>
      </dgm:t>
    </dgm:pt>
    <dgm:pt modelId="{D9B0C75C-EABF-420A-B2D3-64B61C4F8855}" type="sibTrans" cxnId="{B82090C6-326A-4C85-B656-E2B0FEA34915}">
      <dgm:prSet/>
      <dgm:spPr/>
      <dgm:t>
        <a:bodyPr/>
        <a:lstStyle/>
        <a:p>
          <a:endParaRPr lang="en-US"/>
        </a:p>
      </dgm:t>
    </dgm:pt>
    <dgm:pt modelId="{645867BD-F7E0-4586-91D7-DEF9292A28F6}">
      <dgm:prSet/>
      <dgm:spPr/>
      <dgm:t>
        <a:bodyPr/>
        <a:lstStyle/>
        <a:p>
          <a:r>
            <a:rPr lang="en-US" dirty="0">
              <a:solidFill>
                <a:schemeClr val="tx1"/>
              </a:solidFill>
            </a:rPr>
            <a:t>The date and/or time of creation or modification</a:t>
          </a:r>
        </a:p>
      </dgm:t>
    </dgm:pt>
    <dgm:pt modelId="{F7E0D7A2-9293-420B-BA25-96431A8FAD3D}" type="parTrans" cxnId="{A774C453-70C5-4379-A670-55D0149E549C}">
      <dgm:prSet/>
      <dgm:spPr/>
      <dgm:t>
        <a:bodyPr/>
        <a:lstStyle/>
        <a:p>
          <a:endParaRPr lang="en-US"/>
        </a:p>
      </dgm:t>
    </dgm:pt>
    <dgm:pt modelId="{0F92B1BE-C55C-4009-82FD-445A4E711BC0}" type="sibTrans" cxnId="{A774C453-70C5-4379-A670-55D0149E549C}">
      <dgm:prSet/>
      <dgm:spPr/>
      <dgm:t>
        <a:bodyPr/>
        <a:lstStyle/>
        <a:p>
          <a:endParaRPr lang="en-US"/>
        </a:p>
      </dgm:t>
    </dgm:pt>
    <dgm:pt modelId="{73BA99C6-0E4C-4978-9C85-2F216B8D4808}" type="pres">
      <dgm:prSet presAssocID="{D6C339B2-2ECC-4640-A6A5-6B295E5C3AD5}" presName="Name0" presStyleCnt="0">
        <dgm:presLayoutVars>
          <dgm:dir/>
          <dgm:animLvl val="lvl"/>
          <dgm:resizeHandles val="exact"/>
        </dgm:presLayoutVars>
      </dgm:prSet>
      <dgm:spPr/>
    </dgm:pt>
    <dgm:pt modelId="{DD27EE05-1160-4447-B86A-D3F5D4BE2A4C}" type="pres">
      <dgm:prSet presAssocID="{0B04EA4D-BAC9-48F1-B2F0-9079EC8C0A1B}" presName="composite" presStyleCnt="0"/>
      <dgm:spPr/>
    </dgm:pt>
    <dgm:pt modelId="{EE0BBDC7-58B9-4CB6-8E82-F58AE0B47748}" type="pres">
      <dgm:prSet presAssocID="{0B04EA4D-BAC9-48F1-B2F0-9079EC8C0A1B}" presName="parTx" presStyleLbl="alignNode1" presStyleIdx="0" presStyleCnt="3">
        <dgm:presLayoutVars>
          <dgm:chMax val="0"/>
          <dgm:chPref val="0"/>
          <dgm:bulletEnabled val="1"/>
        </dgm:presLayoutVars>
      </dgm:prSet>
      <dgm:spPr/>
    </dgm:pt>
    <dgm:pt modelId="{A9F84FEA-E906-4F9D-8DB1-54DF6954935F}" type="pres">
      <dgm:prSet presAssocID="{0B04EA4D-BAC9-48F1-B2F0-9079EC8C0A1B}" presName="desTx" presStyleLbl="alignAccFollowNode1" presStyleIdx="0" presStyleCnt="3">
        <dgm:presLayoutVars>
          <dgm:bulletEnabled val="1"/>
        </dgm:presLayoutVars>
      </dgm:prSet>
      <dgm:spPr/>
    </dgm:pt>
    <dgm:pt modelId="{F7942229-5A91-4FE8-ADC4-E90DF1A7F34F}" type="pres">
      <dgm:prSet presAssocID="{2DF0535C-12AF-4D3E-84B8-675EE270841E}" presName="space" presStyleCnt="0"/>
      <dgm:spPr/>
    </dgm:pt>
    <dgm:pt modelId="{14407E15-8216-4379-BD61-735FB2E4F4E2}" type="pres">
      <dgm:prSet presAssocID="{11B6AF58-E7D6-4C6D-BF74-3F9FE3903FED}" presName="composite" presStyleCnt="0"/>
      <dgm:spPr/>
    </dgm:pt>
    <dgm:pt modelId="{F5FF9B24-57AB-4D7F-92E0-3026F04148AA}" type="pres">
      <dgm:prSet presAssocID="{11B6AF58-E7D6-4C6D-BF74-3F9FE3903FED}" presName="parTx" presStyleLbl="alignNode1" presStyleIdx="1" presStyleCnt="3">
        <dgm:presLayoutVars>
          <dgm:chMax val="0"/>
          <dgm:chPref val="0"/>
          <dgm:bulletEnabled val="1"/>
        </dgm:presLayoutVars>
      </dgm:prSet>
      <dgm:spPr/>
    </dgm:pt>
    <dgm:pt modelId="{6B3E548C-619F-4C13-BF39-9046C78B7970}" type="pres">
      <dgm:prSet presAssocID="{11B6AF58-E7D6-4C6D-BF74-3F9FE3903FED}" presName="desTx" presStyleLbl="alignAccFollowNode1" presStyleIdx="1" presStyleCnt="3">
        <dgm:presLayoutVars>
          <dgm:bulletEnabled val="1"/>
        </dgm:presLayoutVars>
      </dgm:prSet>
      <dgm:spPr/>
    </dgm:pt>
    <dgm:pt modelId="{334F38A7-39FC-4CA1-8E49-1B0015DB3F71}" type="pres">
      <dgm:prSet presAssocID="{0F1C6DDE-A64F-49E0-9EEB-678711DCA63A}" presName="space" presStyleCnt="0"/>
      <dgm:spPr/>
    </dgm:pt>
    <dgm:pt modelId="{29002B18-3775-4BFA-BF44-2217283DE871}" type="pres">
      <dgm:prSet presAssocID="{D8FC325F-0726-45A4-BE57-45CA098F40E7}" presName="composite" presStyleCnt="0"/>
      <dgm:spPr/>
    </dgm:pt>
    <dgm:pt modelId="{99A42003-6914-4C8D-8142-6A128FF11C5E}" type="pres">
      <dgm:prSet presAssocID="{D8FC325F-0726-45A4-BE57-45CA098F40E7}" presName="parTx" presStyleLbl="alignNode1" presStyleIdx="2" presStyleCnt="3">
        <dgm:presLayoutVars>
          <dgm:chMax val="0"/>
          <dgm:chPref val="0"/>
          <dgm:bulletEnabled val="1"/>
        </dgm:presLayoutVars>
      </dgm:prSet>
      <dgm:spPr/>
    </dgm:pt>
    <dgm:pt modelId="{AE192E24-CB03-4B68-8F4E-B1405B7269DE}" type="pres">
      <dgm:prSet presAssocID="{D8FC325F-0726-45A4-BE57-45CA098F40E7}" presName="desTx" presStyleLbl="alignAccFollowNode1" presStyleIdx="2" presStyleCnt="3">
        <dgm:presLayoutVars>
          <dgm:bulletEnabled val="1"/>
        </dgm:presLayoutVars>
      </dgm:prSet>
      <dgm:spPr/>
    </dgm:pt>
  </dgm:ptLst>
  <dgm:cxnLst>
    <dgm:cxn modelId="{8BCF800A-ECD6-4056-A19B-E3E41FB8D6EE}" srcId="{D6C339B2-2ECC-4640-A6A5-6B295E5C3AD5}" destId="{11B6AF58-E7D6-4C6D-BF74-3F9FE3903FED}" srcOrd="1" destOrd="0" parTransId="{6BDEB52F-14AD-4190-AFC0-1ABAC53E98D6}" sibTransId="{0F1C6DDE-A64F-49E0-9EEB-678711DCA63A}"/>
    <dgm:cxn modelId="{81A19211-8E1F-4528-BA35-BCAB3148526F}" type="presOf" srcId="{11B6AF58-E7D6-4C6D-BF74-3F9FE3903FED}" destId="{F5FF9B24-57AB-4D7F-92E0-3026F04148AA}" srcOrd="0" destOrd="0" presId="urn:microsoft.com/office/officeart/2005/8/layout/hList1"/>
    <dgm:cxn modelId="{BEBC4217-2181-42FD-9C57-6EEBECE2A8D2}" srcId="{0B04EA4D-BAC9-48F1-B2F0-9079EC8C0A1B}" destId="{F731691E-C680-40E2-8481-50ED7F6C9B08}" srcOrd="1" destOrd="0" parTransId="{473EA246-D94D-4F54-A3A9-438B81E03A5F}" sibTransId="{A7D966F6-1E47-4221-9C40-9188654C3674}"/>
    <dgm:cxn modelId="{18DECD2C-F2E8-4437-B86F-FDCA30DEABC9}" srcId="{D6C339B2-2ECC-4640-A6A5-6B295E5C3AD5}" destId="{D8FC325F-0726-45A4-BE57-45CA098F40E7}" srcOrd="2" destOrd="0" parTransId="{5FA06441-EEAE-4B34-B16C-7FF99E455AE6}" sibTransId="{514D7312-28B8-4941-9F72-56114F204E8D}"/>
    <dgm:cxn modelId="{598C0A61-7E6A-42ED-AF20-7551160E019B}" type="presOf" srcId="{D8FC325F-0726-45A4-BE57-45CA098F40E7}" destId="{99A42003-6914-4C8D-8142-6A128FF11C5E}" srcOrd="0" destOrd="0" presId="urn:microsoft.com/office/officeart/2005/8/layout/hList1"/>
    <dgm:cxn modelId="{0A16CE63-9AC8-471F-B4B0-92D8DD96131C}" type="presOf" srcId="{B26B9A6C-5A45-420A-B9C1-5CC29FD31DF4}" destId="{A9F84FEA-E906-4F9D-8DB1-54DF6954935F}" srcOrd="0" destOrd="0" presId="urn:microsoft.com/office/officeart/2005/8/layout/hList1"/>
    <dgm:cxn modelId="{A774C453-70C5-4379-A670-55D0149E549C}" srcId="{D8FC325F-0726-45A4-BE57-45CA098F40E7}" destId="{645867BD-F7E0-4586-91D7-DEF9292A28F6}" srcOrd="1" destOrd="0" parTransId="{F7E0D7A2-9293-420B-BA25-96431A8FAD3D}" sibTransId="{0F92B1BE-C55C-4009-82FD-445A4E711BC0}"/>
    <dgm:cxn modelId="{67227C56-8DA4-4FC5-8D6F-39F2ABDECD41}" type="presOf" srcId="{0B04EA4D-BAC9-48F1-B2F0-9079EC8C0A1B}" destId="{EE0BBDC7-58B9-4CB6-8E82-F58AE0B47748}" srcOrd="0" destOrd="0" presId="urn:microsoft.com/office/officeart/2005/8/layout/hList1"/>
    <dgm:cxn modelId="{78D9A578-8713-4BAB-BAAA-6D97306B4B54}" type="presOf" srcId="{4A0F1D5E-0337-49F5-B986-1580BB631059}" destId="{6B3E548C-619F-4C13-BF39-9046C78B7970}" srcOrd="0" destOrd="2" presId="urn:microsoft.com/office/officeart/2005/8/layout/hList1"/>
    <dgm:cxn modelId="{5C7BB659-CE6E-4521-BA6E-4E8363F020C3}" type="presOf" srcId="{F731691E-C680-40E2-8481-50ED7F6C9B08}" destId="{A9F84FEA-E906-4F9D-8DB1-54DF6954935F}" srcOrd="0" destOrd="1" presId="urn:microsoft.com/office/officeart/2005/8/layout/hList1"/>
    <dgm:cxn modelId="{0929F67A-48AF-4385-AA17-47234E205788}" srcId="{11B6AF58-E7D6-4C6D-BF74-3F9FE3903FED}" destId="{A04C7AF0-C9BF-4B5D-9C56-E21E93EB3AD1}" srcOrd="0" destOrd="0" parTransId="{D574CBF9-7FAF-480D-BFA4-7D56F3989DC5}" sibTransId="{5AD9821F-1966-4672-A06C-D8AEDC1C282B}"/>
    <dgm:cxn modelId="{2BB59481-D964-4578-9BFF-78DDB4D69556}" type="presOf" srcId="{645867BD-F7E0-4586-91D7-DEF9292A28F6}" destId="{AE192E24-CB03-4B68-8F4E-B1405B7269DE}" srcOrd="0" destOrd="1" presId="urn:microsoft.com/office/officeart/2005/8/layout/hList1"/>
    <dgm:cxn modelId="{EC93218D-8002-44ED-A504-C51777AB8787}" srcId="{A04C7AF0-C9BF-4B5D-9C56-E21E93EB3AD1}" destId="{4A0F1D5E-0337-49F5-B986-1580BB631059}" srcOrd="1" destOrd="0" parTransId="{6C0F9D3A-0A1B-4991-8378-9781B0BD7C5B}" sibTransId="{6485869B-0323-4A40-9C09-643E4E7AFB54}"/>
    <dgm:cxn modelId="{09A8ACA2-43CD-4884-B945-2C699772446D}" srcId="{0B04EA4D-BAC9-48F1-B2F0-9079EC8C0A1B}" destId="{B26B9A6C-5A45-420A-B9C1-5CC29FD31DF4}" srcOrd="0" destOrd="0" parTransId="{AF847EBE-9586-466D-BFCF-BE41E9187A5F}" sibTransId="{6E596770-74DE-498C-BD12-9D2C6F274C56}"/>
    <dgm:cxn modelId="{963C4FAA-BE9D-4A65-9ADE-E7E8224454C5}" type="presOf" srcId="{469A00D0-14F7-4860-AD50-7676E025A8AD}" destId="{6B3E548C-619F-4C13-BF39-9046C78B7970}" srcOrd="0" destOrd="1" presId="urn:microsoft.com/office/officeart/2005/8/layout/hList1"/>
    <dgm:cxn modelId="{269863B8-B0A6-4511-B860-60A0DEDB9004}" type="presOf" srcId="{A04C7AF0-C9BF-4B5D-9C56-E21E93EB3AD1}" destId="{6B3E548C-619F-4C13-BF39-9046C78B7970}" srcOrd="0" destOrd="0" presId="urn:microsoft.com/office/officeart/2005/8/layout/hList1"/>
    <dgm:cxn modelId="{9E0988C0-1C33-4918-9FEC-C72685746B95}" type="presOf" srcId="{D6C339B2-2ECC-4640-A6A5-6B295E5C3AD5}" destId="{73BA99C6-0E4C-4978-9C85-2F216B8D4808}" srcOrd="0" destOrd="0" presId="urn:microsoft.com/office/officeart/2005/8/layout/hList1"/>
    <dgm:cxn modelId="{B82090C6-326A-4C85-B656-E2B0FEA34915}" srcId="{D8FC325F-0726-45A4-BE57-45CA098F40E7}" destId="{74B9238F-24B8-4001-A221-0690837CA669}" srcOrd="0" destOrd="0" parTransId="{6B0CF399-113E-48B8-BA4E-FAB0054769ED}" sibTransId="{D9B0C75C-EABF-420A-B2D3-64B61C4F8855}"/>
    <dgm:cxn modelId="{B99081DB-A7A2-475D-9F48-3C57A94FACF7}" srcId="{D6C339B2-2ECC-4640-A6A5-6B295E5C3AD5}" destId="{0B04EA4D-BAC9-48F1-B2F0-9079EC8C0A1B}" srcOrd="0" destOrd="0" parTransId="{09D0BAA5-361A-42C4-BD7A-4E95CD71B885}" sibTransId="{2DF0535C-12AF-4D3E-84B8-675EE270841E}"/>
    <dgm:cxn modelId="{259F24EF-B8C3-4A5E-9072-34A45DBA746C}" srcId="{A04C7AF0-C9BF-4B5D-9C56-E21E93EB3AD1}" destId="{469A00D0-14F7-4860-AD50-7676E025A8AD}" srcOrd="0" destOrd="0" parTransId="{F5B9834A-065A-4D51-8A3E-5FF52B185074}" sibTransId="{E54AC082-7A37-4460-9B6A-E803A9D53C24}"/>
    <dgm:cxn modelId="{0F50F8F3-E5A4-4BDF-AB77-5790FE2361A7}" type="presOf" srcId="{74B9238F-24B8-4001-A221-0690837CA669}" destId="{AE192E24-CB03-4B68-8F4E-B1405B7269DE}" srcOrd="0" destOrd="0" presId="urn:microsoft.com/office/officeart/2005/8/layout/hList1"/>
    <dgm:cxn modelId="{3A5BE442-CAAC-4E72-B22B-77157D1F56C5}" type="presParOf" srcId="{73BA99C6-0E4C-4978-9C85-2F216B8D4808}" destId="{DD27EE05-1160-4447-B86A-D3F5D4BE2A4C}" srcOrd="0" destOrd="0" presId="urn:microsoft.com/office/officeart/2005/8/layout/hList1"/>
    <dgm:cxn modelId="{5781BBAF-6A31-41BE-913A-185FEDB39411}" type="presParOf" srcId="{DD27EE05-1160-4447-B86A-D3F5D4BE2A4C}" destId="{EE0BBDC7-58B9-4CB6-8E82-F58AE0B47748}" srcOrd="0" destOrd="0" presId="urn:microsoft.com/office/officeart/2005/8/layout/hList1"/>
    <dgm:cxn modelId="{9B9DE435-B3C5-4474-A031-4EEC2F3BF0F8}" type="presParOf" srcId="{DD27EE05-1160-4447-B86A-D3F5D4BE2A4C}" destId="{A9F84FEA-E906-4F9D-8DB1-54DF6954935F}" srcOrd="1" destOrd="0" presId="urn:microsoft.com/office/officeart/2005/8/layout/hList1"/>
    <dgm:cxn modelId="{E2978C25-B383-401A-8F49-0BC232C61A61}" type="presParOf" srcId="{73BA99C6-0E4C-4978-9C85-2F216B8D4808}" destId="{F7942229-5A91-4FE8-ADC4-E90DF1A7F34F}" srcOrd="1" destOrd="0" presId="urn:microsoft.com/office/officeart/2005/8/layout/hList1"/>
    <dgm:cxn modelId="{B4BC274E-ED6C-4BA2-BF2E-6C2F6362DC83}" type="presParOf" srcId="{73BA99C6-0E4C-4978-9C85-2F216B8D4808}" destId="{14407E15-8216-4379-BD61-735FB2E4F4E2}" srcOrd="2" destOrd="0" presId="urn:microsoft.com/office/officeart/2005/8/layout/hList1"/>
    <dgm:cxn modelId="{62BB3035-E40E-423F-81EB-163EAEF40F66}" type="presParOf" srcId="{14407E15-8216-4379-BD61-735FB2E4F4E2}" destId="{F5FF9B24-57AB-4D7F-92E0-3026F04148AA}" srcOrd="0" destOrd="0" presId="urn:microsoft.com/office/officeart/2005/8/layout/hList1"/>
    <dgm:cxn modelId="{CD96BA9D-3626-49B0-9E60-34201BBCFD88}" type="presParOf" srcId="{14407E15-8216-4379-BD61-735FB2E4F4E2}" destId="{6B3E548C-619F-4C13-BF39-9046C78B7970}" srcOrd="1" destOrd="0" presId="urn:microsoft.com/office/officeart/2005/8/layout/hList1"/>
    <dgm:cxn modelId="{D21608C9-29C6-43AC-9ABA-2976D84A583A}" type="presParOf" srcId="{73BA99C6-0E4C-4978-9C85-2F216B8D4808}" destId="{334F38A7-39FC-4CA1-8E49-1B0015DB3F71}" srcOrd="3" destOrd="0" presId="urn:microsoft.com/office/officeart/2005/8/layout/hList1"/>
    <dgm:cxn modelId="{DF377F28-1B2F-4065-9B88-C18620B87E2F}" type="presParOf" srcId="{73BA99C6-0E4C-4978-9C85-2F216B8D4808}" destId="{29002B18-3775-4BFA-BF44-2217283DE871}" srcOrd="4" destOrd="0" presId="urn:microsoft.com/office/officeart/2005/8/layout/hList1"/>
    <dgm:cxn modelId="{8F664FE2-09CA-492E-AF74-9390E40359DB}" type="presParOf" srcId="{29002B18-3775-4BFA-BF44-2217283DE871}" destId="{99A42003-6914-4C8D-8142-6A128FF11C5E}" srcOrd="0" destOrd="0" presId="urn:microsoft.com/office/officeart/2005/8/layout/hList1"/>
    <dgm:cxn modelId="{0ED936A8-ABD4-4CE6-9165-E0F93CE1EA09}" type="presParOf" srcId="{29002B18-3775-4BFA-BF44-2217283DE871}" destId="{AE192E24-CB03-4B68-8F4E-B1405B7269D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339B2-2ECC-4640-A6A5-6B295E5C3AD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C6DF166-8B71-46B4-BDEE-3405DA18BA20}">
      <dgm:prSet/>
      <dgm:spPr/>
      <dgm:t>
        <a:bodyPr/>
        <a:lstStyle/>
        <a:p>
          <a:r>
            <a:rPr lang="en-US" dirty="0"/>
            <a:t>Granularity of “Date” context parameter may be insufficient</a:t>
          </a:r>
          <a:endParaRPr lang="en-US" dirty="0">
            <a:solidFill>
              <a:srgbClr val="FFFF00"/>
            </a:solidFill>
          </a:endParaRPr>
        </a:p>
      </dgm:t>
    </dgm:pt>
    <dgm:pt modelId="{DC456D47-E800-42CF-B9BF-D083D2FC70BE}" type="parTrans" cxnId="{ACB6F98D-EF35-46D8-B94D-9A903558222D}">
      <dgm:prSet/>
      <dgm:spPr/>
      <dgm:t>
        <a:bodyPr/>
        <a:lstStyle/>
        <a:p>
          <a:endParaRPr lang="en-US"/>
        </a:p>
      </dgm:t>
    </dgm:pt>
    <dgm:pt modelId="{64CF0F1C-FCAC-418F-9D2C-C366C4393E00}" type="sibTrans" cxnId="{ACB6F98D-EF35-46D8-B94D-9A903558222D}">
      <dgm:prSet/>
      <dgm:spPr/>
      <dgm:t>
        <a:bodyPr/>
        <a:lstStyle/>
        <a:p>
          <a:endParaRPr lang="en-US"/>
        </a:p>
      </dgm:t>
    </dgm:pt>
    <dgm:pt modelId="{1F351BF6-A99B-49D7-A237-8B8CA1515D9E}">
      <dgm:prSet/>
      <dgm:spPr/>
      <dgm:t>
        <a:bodyPr/>
        <a:lstStyle/>
        <a:p>
          <a:r>
            <a:rPr lang="en-US" dirty="0"/>
            <a:t>Granularity of one day</a:t>
          </a:r>
          <a:endParaRPr lang="en-US" dirty="0">
            <a:solidFill>
              <a:srgbClr val="FFFF00"/>
            </a:solidFill>
          </a:endParaRPr>
        </a:p>
      </dgm:t>
    </dgm:pt>
    <dgm:pt modelId="{5829A34A-0E16-4323-8B10-5E4CB981C0D2}" type="parTrans" cxnId="{829B6C74-3ED5-4481-9D2B-4454AA9FC9F4}">
      <dgm:prSet/>
      <dgm:spPr/>
      <dgm:t>
        <a:bodyPr/>
        <a:lstStyle/>
        <a:p>
          <a:endParaRPr lang="en-US"/>
        </a:p>
      </dgm:t>
    </dgm:pt>
    <dgm:pt modelId="{8115726A-9D36-4111-877E-C3E28398D72D}" type="sibTrans" cxnId="{829B6C74-3ED5-4481-9D2B-4454AA9FC9F4}">
      <dgm:prSet/>
      <dgm:spPr/>
      <dgm:t>
        <a:bodyPr/>
        <a:lstStyle/>
        <a:p>
          <a:endParaRPr lang="en-US"/>
        </a:p>
      </dgm:t>
    </dgm:pt>
    <dgm:pt modelId="{E0BDD969-4083-4B15-BD81-46075BF5F94A}">
      <dgm:prSet/>
      <dgm:spPr/>
      <dgm:t>
        <a:bodyPr/>
        <a:lstStyle/>
        <a:p>
          <a:r>
            <a:rPr lang="en-US" dirty="0">
              <a:solidFill>
                <a:schemeClr val="tx1"/>
              </a:solidFill>
            </a:rPr>
            <a:t>Future products may require more granularity</a:t>
          </a:r>
        </a:p>
      </dgm:t>
    </dgm:pt>
    <dgm:pt modelId="{4AED7F42-D30F-4CBD-9227-41EEC387E78E}" type="parTrans" cxnId="{F68617C7-5468-4807-8AB7-AB93BE2D0611}">
      <dgm:prSet/>
      <dgm:spPr/>
      <dgm:t>
        <a:bodyPr/>
        <a:lstStyle/>
        <a:p>
          <a:endParaRPr lang="en-US"/>
        </a:p>
      </dgm:t>
    </dgm:pt>
    <dgm:pt modelId="{EFC41B59-9F99-4E26-A83A-542F2D740041}" type="sibTrans" cxnId="{F68617C7-5468-4807-8AB7-AB93BE2D0611}">
      <dgm:prSet/>
      <dgm:spPr/>
      <dgm:t>
        <a:bodyPr/>
        <a:lstStyle/>
        <a:p>
          <a:endParaRPr lang="en-US"/>
        </a:p>
      </dgm:t>
    </dgm:pt>
    <dgm:pt modelId="{A8E88C05-7404-4B82-8593-89D6F1F69134}">
      <dgm:prSet/>
      <dgm:spPr/>
      <dgm:t>
        <a:bodyPr/>
        <a:lstStyle/>
        <a:p>
          <a:r>
            <a:rPr lang="en-US" dirty="0">
              <a:solidFill>
                <a:schemeClr val="accent4">
                  <a:lumMod val="75000"/>
                </a:schemeClr>
              </a:solidFill>
            </a:rPr>
            <a:t>Consider required granularity</a:t>
          </a:r>
        </a:p>
      </dgm:t>
    </dgm:pt>
    <dgm:pt modelId="{1C87A379-1290-460B-A580-C91FB0603B5E}" type="parTrans" cxnId="{BAC9ED8F-8329-4A9D-B271-CECAA130C580}">
      <dgm:prSet/>
      <dgm:spPr/>
      <dgm:t>
        <a:bodyPr/>
        <a:lstStyle/>
        <a:p>
          <a:endParaRPr lang="en-US"/>
        </a:p>
      </dgm:t>
    </dgm:pt>
    <dgm:pt modelId="{D44AF8A7-A3A3-4168-B079-0E379C83D9A3}" type="sibTrans" cxnId="{BAC9ED8F-8329-4A9D-B271-CECAA130C580}">
      <dgm:prSet/>
      <dgm:spPr/>
      <dgm:t>
        <a:bodyPr/>
        <a:lstStyle/>
        <a:p>
          <a:endParaRPr lang="en-US"/>
        </a:p>
      </dgm:t>
    </dgm:pt>
    <dgm:pt modelId="{31E8D00E-5D05-4D1D-83B2-C372F87507DA}">
      <dgm:prSet/>
      <dgm:spPr/>
      <dgm:t>
        <a:bodyPr/>
        <a:lstStyle/>
        <a:p>
          <a:r>
            <a:rPr lang="en-US" dirty="0"/>
            <a:t>Part 9 context parameter enumerated type “Date” is unclear</a:t>
          </a:r>
        </a:p>
        <a:p>
          <a:r>
            <a:rPr lang="en-US" dirty="0">
              <a:solidFill>
                <a:schemeClr val="bg1"/>
              </a:solidFill>
            </a:rPr>
            <a:t>OPTIONS:</a:t>
          </a:r>
        </a:p>
      </dgm:t>
    </dgm:pt>
    <dgm:pt modelId="{3AB09897-2BF0-4405-80FD-4DCAF444B730}" type="parTrans" cxnId="{13F196D8-0D50-4032-8878-425A59AD274B}">
      <dgm:prSet/>
      <dgm:spPr/>
      <dgm:t>
        <a:bodyPr/>
        <a:lstStyle/>
        <a:p>
          <a:endParaRPr lang="en-US"/>
        </a:p>
      </dgm:t>
    </dgm:pt>
    <dgm:pt modelId="{814654AB-5092-4AA8-91EF-A63F3CEE37FE}" type="sibTrans" cxnId="{13F196D8-0D50-4032-8878-425A59AD274B}">
      <dgm:prSet/>
      <dgm:spPr/>
      <dgm:t>
        <a:bodyPr/>
        <a:lstStyle/>
        <a:p>
          <a:endParaRPr lang="en-US"/>
        </a:p>
      </dgm:t>
    </dgm:pt>
    <dgm:pt modelId="{1F89E733-1F1C-47C1-BBE4-C921257431E8}">
      <dgm:prSet/>
      <dgm:spPr/>
      <dgm:t>
        <a:bodyPr/>
        <a:lstStyle/>
        <a:p>
          <a:pPr>
            <a:buFont typeface="+mj-lt"/>
            <a:buAutoNum type="arabicPeriod"/>
          </a:pPr>
          <a:r>
            <a:rPr lang="en-US" dirty="0">
              <a:solidFill>
                <a:schemeClr val="accent4">
                  <a:lumMod val="75000"/>
                </a:schemeClr>
              </a:solidFill>
            </a:rPr>
            <a:t>Reference an ISO or S-100 date type in enumeration comments</a:t>
          </a:r>
        </a:p>
      </dgm:t>
    </dgm:pt>
    <dgm:pt modelId="{892D8CE8-4863-41EF-B2E5-525EC0EDF2F0}" type="parTrans" cxnId="{5A4CB1C7-8C54-4715-9DA0-0507A6AE4D0C}">
      <dgm:prSet/>
      <dgm:spPr/>
      <dgm:t>
        <a:bodyPr/>
        <a:lstStyle/>
        <a:p>
          <a:endParaRPr lang="en-US"/>
        </a:p>
      </dgm:t>
    </dgm:pt>
    <dgm:pt modelId="{3F1E770F-842C-473B-ADDB-CB229FF4B9F1}" type="sibTrans" cxnId="{5A4CB1C7-8C54-4715-9DA0-0507A6AE4D0C}">
      <dgm:prSet/>
      <dgm:spPr/>
      <dgm:t>
        <a:bodyPr/>
        <a:lstStyle/>
        <a:p>
          <a:endParaRPr lang="en-US"/>
        </a:p>
      </dgm:t>
    </dgm:pt>
    <dgm:pt modelId="{854A169C-4C55-445F-B0A3-EB787B5D4CB1}">
      <dgm:prSet/>
      <dgm:spPr/>
      <dgm:t>
        <a:bodyPr/>
        <a:lstStyle/>
        <a:p>
          <a:pPr>
            <a:buFont typeface="+mj-lt"/>
            <a:buAutoNum type="arabicPeriod"/>
          </a:pPr>
          <a:r>
            <a:rPr lang="en-US" dirty="0">
              <a:solidFill>
                <a:schemeClr val="accent4">
                  <a:lumMod val="75000"/>
                </a:schemeClr>
              </a:solidFill>
            </a:rPr>
            <a:t>Provide a context parameter type capable of expressing a date or date range in a standard format</a:t>
          </a:r>
        </a:p>
      </dgm:t>
    </dgm:pt>
    <dgm:pt modelId="{BE1D381D-9DAC-4CCE-8F58-E3FA1A41D398}" type="parTrans" cxnId="{CC9D994D-7800-407F-B461-DEE31BCE68EC}">
      <dgm:prSet/>
      <dgm:spPr/>
      <dgm:t>
        <a:bodyPr/>
        <a:lstStyle/>
        <a:p>
          <a:endParaRPr lang="en-US"/>
        </a:p>
      </dgm:t>
    </dgm:pt>
    <dgm:pt modelId="{99BDBF52-88CE-44EA-97B8-039DFB7C81D2}" type="sibTrans" cxnId="{CC9D994D-7800-407F-B461-DEE31BCE68EC}">
      <dgm:prSet/>
      <dgm:spPr/>
      <dgm:t>
        <a:bodyPr/>
        <a:lstStyle/>
        <a:p>
          <a:endParaRPr lang="en-US"/>
        </a:p>
      </dgm:t>
    </dgm:pt>
    <dgm:pt modelId="{3B28FC86-EAC3-446F-8598-BFA173A7544E}">
      <dgm:prSet/>
      <dgm:spPr/>
      <dgm:t>
        <a:bodyPr/>
        <a:lstStyle/>
        <a:p>
          <a:pPr>
            <a:buFont typeface="+mj-lt"/>
            <a:buAutoNum type="arabicPeriod"/>
          </a:pPr>
          <a:r>
            <a:rPr lang="en-US" dirty="0">
              <a:solidFill>
                <a:schemeClr val="accent4">
                  <a:lumMod val="75000"/>
                </a:schemeClr>
              </a:solidFill>
            </a:rPr>
            <a:t>Provide date / date range in the drawing instruction(s) (similar to line suppression) so that portrayal does not require periodic regeneration</a:t>
          </a:r>
        </a:p>
      </dgm:t>
    </dgm:pt>
    <dgm:pt modelId="{65380B0C-EE83-4187-A826-7238EA4D5189}" type="parTrans" cxnId="{4F6DBB93-5C05-42BB-8539-DE743B68D422}">
      <dgm:prSet/>
      <dgm:spPr/>
      <dgm:t>
        <a:bodyPr/>
        <a:lstStyle/>
        <a:p>
          <a:endParaRPr lang="en-US"/>
        </a:p>
      </dgm:t>
    </dgm:pt>
    <dgm:pt modelId="{8E076B04-AB2A-4EB0-BDC2-1B6CAAD1E3EC}" type="sibTrans" cxnId="{4F6DBB93-5C05-42BB-8539-DE743B68D422}">
      <dgm:prSet/>
      <dgm:spPr/>
      <dgm:t>
        <a:bodyPr/>
        <a:lstStyle/>
        <a:p>
          <a:endParaRPr lang="en-US"/>
        </a:p>
      </dgm:t>
    </dgm:pt>
    <dgm:pt modelId="{30B47A7A-F09A-4E91-9C9E-0AFB95D54C3D}">
      <dgm:prSet/>
      <dgm:spPr/>
      <dgm:t>
        <a:bodyPr/>
        <a:lstStyle/>
        <a:p>
          <a:pPr>
            <a:buFont typeface="Arial" panose="020B0604020202020204" pitchFamily="34" charset="0"/>
            <a:buChar char="•"/>
          </a:pPr>
          <a:r>
            <a:rPr lang="en-US" dirty="0">
              <a:solidFill>
                <a:schemeClr val="tx1"/>
              </a:solidFill>
            </a:rPr>
            <a:t>S-100 4a-5.6.4 “Data and Date Time Information”</a:t>
          </a:r>
        </a:p>
      </dgm:t>
    </dgm:pt>
    <dgm:pt modelId="{D9B67B24-40FD-4F33-87B0-51BD221DAD09}" type="parTrans" cxnId="{DD5059C7-4949-467F-8F22-45EA29608693}">
      <dgm:prSet/>
      <dgm:spPr/>
      <dgm:t>
        <a:bodyPr/>
        <a:lstStyle/>
        <a:p>
          <a:endParaRPr lang="en-US"/>
        </a:p>
      </dgm:t>
    </dgm:pt>
    <dgm:pt modelId="{88896001-0AE0-4B46-AAB0-BA3C2A935CD0}" type="sibTrans" cxnId="{DD5059C7-4949-467F-8F22-45EA29608693}">
      <dgm:prSet/>
      <dgm:spPr/>
      <dgm:t>
        <a:bodyPr/>
        <a:lstStyle/>
        <a:p>
          <a:endParaRPr lang="en-US"/>
        </a:p>
      </dgm:t>
    </dgm:pt>
    <dgm:pt modelId="{73BA99C6-0E4C-4978-9C85-2F216B8D4808}" type="pres">
      <dgm:prSet presAssocID="{D6C339B2-2ECC-4640-A6A5-6B295E5C3AD5}" presName="Name0" presStyleCnt="0">
        <dgm:presLayoutVars>
          <dgm:dir/>
          <dgm:animLvl val="lvl"/>
          <dgm:resizeHandles val="exact"/>
        </dgm:presLayoutVars>
      </dgm:prSet>
      <dgm:spPr/>
    </dgm:pt>
    <dgm:pt modelId="{4214BC8F-2E0A-4A46-BCB7-86A05599FD67}" type="pres">
      <dgm:prSet presAssocID="{6C6DF166-8B71-46B4-BDEE-3405DA18BA20}" presName="composite" presStyleCnt="0"/>
      <dgm:spPr/>
    </dgm:pt>
    <dgm:pt modelId="{1DFA12E5-49E7-4B0D-8D8C-B078014D4735}" type="pres">
      <dgm:prSet presAssocID="{6C6DF166-8B71-46B4-BDEE-3405DA18BA20}" presName="parTx" presStyleLbl="alignNode1" presStyleIdx="0" presStyleCnt="2">
        <dgm:presLayoutVars>
          <dgm:chMax val="0"/>
          <dgm:chPref val="0"/>
          <dgm:bulletEnabled val="1"/>
        </dgm:presLayoutVars>
      </dgm:prSet>
      <dgm:spPr/>
    </dgm:pt>
    <dgm:pt modelId="{F61547C1-7424-4DA4-A1B2-C2762F6566B1}" type="pres">
      <dgm:prSet presAssocID="{6C6DF166-8B71-46B4-BDEE-3405DA18BA20}" presName="desTx" presStyleLbl="alignAccFollowNode1" presStyleIdx="0" presStyleCnt="2">
        <dgm:presLayoutVars>
          <dgm:bulletEnabled val="1"/>
        </dgm:presLayoutVars>
      </dgm:prSet>
      <dgm:spPr/>
    </dgm:pt>
    <dgm:pt modelId="{8CE31B28-62A8-4F95-A296-DC15E41A654D}" type="pres">
      <dgm:prSet presAssocID="{64CF0F1C-FCAC-418F-9D2C-C366C4393E00}" presName="space" presStyleCnt="0"/>
      <dgm:spPr/>
    </dgm:pt>
    <dgm:pt modelId="{58FD59C0-5F85-4B8B-8D28-ED828EA5CC3B}" type="pres">
      <dgm:prSet presAssocID="{31E8D00E-5D05-4D1D-83B2-C372F87507DA}" presName="composite" presStyleCnt="0"/>
      <dgm:spPr/>
    </dgm:pt>
    <dgm:pt modelId="{D4A9DD87-239E-4939-95BD-8A0B904C7AEA}" type="pres">
      <dgm:prSet presAssocID="{31E8D00E-5D05-4D1D-83B2-C372F87507DA}" presName="parTx" presStyleLbl="alignNode1" presStyleIdx="1" presStyleCnt="2">
        <dgm:presLayoutVars>
          <dgm:chMax val="0"/>
          <dgm:chPref val="0"/>
          <dgm:bulletEnabled val="1"/>
        </dgm:presLayoutVars>
      </dgm:prSet>
      <dgm:spPr/>
    </dgm:pt>
    <dgm:pt modelId="{5922FDBB-A7F7-4D6C-B295-93CA746FC2C9}" type="pres">
      <dgm:prSet presAssocID="{31E8D00E-5D05-4D1D-83B2-C372F87507DA}" presName="desTx" presStyleLbl="alignAccFollowNode1" presStyleIdx="1" presStyleCnt="2">
        <dgm:presLayoutVars>
          <dgm:bulletEnabled val="1"/>
        </dgm:presLayoutVars>
      </dgm:prSet>
      <dgm:spPr/>
    </dgm:pt>
  </dgm:ptLst>
  <dgm:cxnLst>
    <dgm:cxn modelId="{8BA32D19-9135-46B4-9809-7CEA53EF5038}" type="presOf" srcId="{D6C339B2-2ECC-4640-A6A5-6B295E5C3AD5}" destId="{73BA99C6-0E4C-4978-9C85-2F216B8D4808}" srcOrd="0" destOrd="0" presId="urn:microsoft.com/office/officeart/2005/8/layout/hList1"/>
    <dgm:cxn modelId="{CDBFB15F-BD39-4319-A948-A32E7F714E69}" type="presOf" srcId="{1F89E733-1F1C-47C1-BBE4-C921257431E8}" destId="{5922FDBB-A7F7-4D6C-B295-93CA746FC2C9}" srcOrd="0" destOrd="0" presId="urn:microsoft.com/office/officeart/2005/8/layout/hList1"/>
    <dgm:cxn modelId="{CC9D994D-7800-407F-B461-DEE31BCE68EC}" srcId="{31E8D00E-5D05-4D1D-83B2-C372F87507DA}" destId="{854A169C-4C55-445F-B0A3-EB787B5D4CB1}" srcOrd="1" destOrd="0" parTransId="{BE1D381D-9DAC-4CCE-8F58-E3FA1A41D398}" sibTransId="{99BDBF52-88CE-44EA-97B8-039DFB7C81D2}"/>
    <dgm:cxn modelId="{829B6C74-3ED5-4481-9D2B-4454AA9FC9F4}" srcId="{6C6DF166-8B71-46B4-BDEE-3405DA18BA20}" destId="{1F351BF6-A99B-49D7-A237-8B8CA1515D9E}" srcOrd="0" destOrd="0" parTransId="{5829A34A-0E16-4323-8B10-5E4CB981C0D2}" sibTransId="{8115726A-9D36-4111-877E-C3E28398D72D}"/>
    <dgm:cxn modelId="{15527B78-C760-4D24-B482-F5474C4AE95F}" type="presOf" srcId="{31E8D00E-5D05-4D1D-83B2-C372F87507DA}" destId="{D4A9DD87-239E-4939-95BD-8A0B904C7AEA}" srcOrd="0" destOrd="0" presId="urn:microsoft.com/office/officeart/2005/8/layout/hList1"/>
    <dgm:cxn modelId="{B730157B-29D2-4E5B-9230-B8B745782B87}" type="presOf" srcId="{854A169C-4C55-445F-B0A3-EB787B5D4CB1}" destId="{5922FDBB-A7F7-4D6C-B295-93CA746FC2C9}" srcOrd="0" destOrd="2" presId="urn:microsoft.com/office/officeart/2005/8/layout/hList1"/>
    <dgm:cxn modelId="{ACB6F98D-EF35-46D8-B94D-9A903558222D}" srcId="{D6C339B2-2ECC-4640-A6A5-6B295E5C3AD5}" destId="{6C6DF166-8B71-46B4-BDEE-3405DA18BA20}" srcOrd="0" destOrd="0" parTransId="{DC456D47-E800-42CF-B9BF-D083D2FC70BE}" sibTransId="{64CF0F1C-FCAC-418F-9D2C-C366C4393E00}"/>
    <dgm:cxn modelId="{A10CE78F-E6AB-41AE-930A-16E540E5C1B1}" type="presOf" srcId="{E0BDD969-4083-4B15-BD81-46075BF5F94A}" destId="{F61547C1-7424-4DA4-A1B2-C2762F6566B1}" srcOrd="0" destOrd="1" presId="urn:microsoft.com/office/officeart/2005/8/layout/hList1"/>
    <dgm:cxn modelId="{BAC9ED8F-8329-4A9D-B271-CECAA130C580}" srcId="{6C6DF166-8B71-46B4-BDEE-3405DA18BA20}" destId="{A8E88C05-7404-4B82-8593-89D6F1F69134}" srcOrd="2" destOrd="0" parTransId="{1C87A379-1290-460B-A580-C91FB0603B5E}" sibTransId="{D44AF8A7-A3A3-4168-B079-0E379C83D9A3}"/>
    <dgm:cxn modelId="{4F6DBB93-5C05-42BB-8539-DE743B68D422}" srcId="{31E8D00E-5D05-4D1D-83B2-C372F87507DA}" destId="{3B28FC86-EAC3-446F-8598-BFA173A7544E}" srcOrd="2" destOrd="0" parTransId="{65380B0C-EE83-4187-A826-7238EA4D5189}" sibTransId="{8E076B04-AB2A-4EB0-BDC2-1B6CAAD1E3EC}"/>
    <dgm:cxn modelId="{E7A3D5B3-1B6C-4C33-B785-71CF6D73AFB2}" type="presOf" srcId="{6C6DF166-8B71-46B4-BDEE-3405DA18BA20}" destId="{1DFA12E5-49E7-4B0D-8D8C-B078014D4735}" srcOrd="0" destOrd="0" presId="urn:microsoft.com/office/officeart/2005/8/layout/hList1"/>
    <dgm:cxn modelId="{43A631C2-C847-4930-8DEC-7DF5776F5DBB}" type="presOf" srcId="{3B28FC86-EAC3-446F-8598-BFA173A7544E}" destId="{5922FDBB-A7F7-4D6C-B295-93CA746FC2C9}" srcOrd="0" destOrd="3" presId="urn:microsoft.com/office/officeart/2005/8/layout/hList1"/>
    <dgm:cxn modelId="{F68617C7-5468-4807-8AB7-AB93BE2D0611}" srcId="{6C6DF166-8B71-46B4-BDEE-3405DA18BA20}" destId="{E0BDD969-4083-4B15-BD81-46075BF5F94A}" srcOrd="1" destOrd="0" parTransId="{4AED7F42-D30F-4CBD-9227-41EEC387E78E}" sibTransId="{EFC41B59-9F99-4E26-A83A-542F2D740041}"/>
    <dgm:cxn modelId="{DD5059C7-4949-467F-8F22-45EA29608693}" srcId="{1F89E733-1F1C-47C1-BBE4-C921257431E8}" destId="{30B47A7A-F09A-4E91-9C9E-0AFB95D54C3D}" srcOrd="0" destOrd="0" parTransId="{D9B67B24-40FD-4F33-87B0-51BD221DAD09}" sibTransId="{88896001-0AE0-4B46-AAB0-BA3C2A935CD0}"/>
    <dgm:cxn modelId="{5A4CB1C7-8C54-4715-9DA0-0507A6AE4D0C}" srcId="{31E8D00E-5D05-4D1D-83B2-C372F87507DA}" destId="{1F89E733-1F1C-47C1-BBE4-C921257431E8}" srcOrd="0" destOrd="0" parTransId="{892D8CE8-4863-41EF-B2E5-525EC0EDF2F0}" sibTransId="{3F1E770F-842C-473B-ADDB-CB229FF4B9F1}"/>
    <dgm:cxn modelId="{2E7523CE-1EA8-4D56-9E84-9A578F7FD13F}" type="presOf" srcId="{1F351BF6-A99B-49D7-A237-8B8CA1515D9E}" destId="{F61547C1-7424-4DA4-A1B2-C2762F6566B1}" srcOrd="0" destOrd="0" presId="urn:microsoft.com/office/officeart/2005/8/layout/hList1"/>
    <dgm:cxn modelId="{13F196D8-0D50-4032-8878-425A59AD274B}" srcId="{D6C339B2-2ECC-4640-A6A5-6B295E5C3AD5}" destId="{31E8D00E-5D05-4D1D-83B2-C372F87507DA}" srcOrd="1" destOrd="0" parTransId="{3AB09897-2BF0-4405-80FD-4DCAF444B730}" sibTransId="{814654AB-5092-4AA8-91EF-A63F3CEE37FE}"/>
    <dgm:cxn modelId="{BF8F22DD-8CEE-46FB-B01D-46543A7F9E57}" type="presOf" srcId="{A8E88C05-7404-4B82-8593-89D6F1F69134}" destId="{F61547C1-7424-4DA4-A1B2-C2762F6566B1}" srcOrd="0" destOrd="2" presId="urn:microsoft.com/office/officeart/2005/8/layout/hList1"/>
    <dgm:cxn modelId="{91D408F4-D553-4917-99EA-FA4771FF45F7}" type="presOf" srcId="{30B47A7A-F09A-4E91-9C9E-0AFB95D54C3D}" destId="{5922FDBB-A7F7-4D6C-B295-93CA746FC2C9}" srcOrd="0" destOrd="1" presId="urn:microsoft.com/office/officeart/2005/8/layout/hList1"/>
    <dgm:cxn modelId="{9762EBDD-5ABE-4CB8-986E-EC9E2FA297A1}" type="presParOf" srcId="{73BA99C6-0E4C-4978-9C85-2F216B8D4808}" destId="{4214BC8F-2E0A-4A46-BCB7-86A05599FD67}" srcOrd="0" destOrd="0" presId="urn:microsoft.com/office/officeart/2005/8/layout/hList1"/>
    <dgm:cxn modelId="{22BA877D-4FA0-4DE8-A2C5-0C23F90617B7}" type="presParOf" srcId="{4214BC8F-2E0A-4A46-BCB7-86A05599FD67}" destId="{1DFA12E5-49E7-4B0D-8D8C-B078014D4735}" srcOrd="0" destOrd="0" presId="urn:microsoft.com/office/officeart/2005/8/layout/hList1"/>
    <dgm:cxn modelId="{2D27CB7C-C4FC-49A5-957F-E0BB935FC0C1}" type="presParOf" srcId="{4214BC8F-2E0A-4A46-BCB7-86A05599FD67}" destId="{F61547C1-7424-4DA4-A1B2-C2762F6566B1}" srcOrd="1" destOrd="0" presId="urn:microsoft.com/office/officeart/2005/8/layout/hList1"/>
    <dgm:cxn modelId="{E9636D63-FB89-4AEF-8F22-26EB46FBF923}" type="presParOf" srcId="{73BA99C6-0E4C-4978-9C85-2F216B8D4808}" destId="{8CE31B28-62A8-4F95-A296-DC15E41A654D}" srcOrd="1" destOrd="0" presId="urn:microsoft.com/office/officeart/2005/8/layout/hList1"/>
    <dgm:cxn modelId="{ACC3964D-63AF-4507-9634-BBDFF59D222F}" type="presParOf" srcId="{73BA99C6-0E4C-4978-9C85-2F216B8D4808}" destId="{58FD59C0-5F85-4B8B-8D28-ED828EA5CC3B}" srcOrd="2" destOrd="0" presId="urn:microsoft.com/office/officeart/2005/8/layout/hList1"/>
    <dgm:cxn modelId="{64685075-E313-4942-AB70-E83709558174}" type="presParOf" srcId="{58FD59C0-5F85-4B8B-8D28-ED828EA5CC3B}" destId="{D4A9DD87-239E-4939-95BD-8A0B904C7AEA}" srcOrd="0" destOrd="0" presId="urn:microsoft.com/office/officeart/2005/8/layout/hList1"/>
    <dgm:cxn modelId="{E85C1AB2-039F-4C82-9F6E-9E290070B960}" type="presParOf" srcId="{58FD59C0-5F85-4B8B-8D28-ED828EA5CC3B}" destId="{5922FDBB-A7F7-4D6C-B295-93CA746FC2C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BBDC7-58B9-4CB6-8E82-F58AE0B47748}">
      <dsp:nvSpPr>
        <dsp:cNvPr id="0" name=""/>
        <dsp:cNvSpPr/>
      </dsp:nvSpPr>
      <dsp:spPr>
        <a:xfrm>
          <a:off x="3286" y="655024"/>
          <a:ext cx="3203971" cy="12815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Issues apply to Lua and XSLT</a:t>
          </a:r>
        </a:p>
      </dsp:txBody>
      <dsp:txXfrm>
        <a:off x="3286" y="655024"/>
        <a:ext cx="3203971" cy="1281588"/>
      </dsp:txXfrm>
    </dsp:sp>
    <dsp:sp modelId="{A9F84FEA-E906-4F9D-8DB1-54DF6954935F}">
      <dsp:nvSpPr>
        <dsp:cNvPr id="0" name=""/>
        <dsp:cNvSpPr/>
      </dsp:nvSpPr>
      <dsp:spPr>
        <a:xfrm>
          <a:off x="3286" y="1936613"/>
          <a:ext cx="3203971" cy="2305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Current portrayal requires regeneration whenever a date dependent selector is changed</a:t>
          </a:r>
        </a:p>
        <a:p>
          <a:pPr marL="228600" lvl="1" indent="-228600" algn="l" defTabSz="889000">
            <a:lnSpc>
              <a:spcPct val="90000"/>
            </a:lnSpc>
            <a:spcBef>
              <a:spcPct val="0"/>
            </a:spcBef>
            <a:spcAft>
              <a:spcPct val="15000"/>
            </a:spcAft>
            <a:buChar char="•"/>
          </a:pPr>
          <a:r>
            <a:rPr lang="en-US" sz="2000" kern="1200" dirty="0"/>
            <a:t>Products may require users make frequent changes to date selectors</a:t>
          </a:r>
        </a:p>
      </dsp:txBody>
      <dsp:txXfrm>
        <a:off x="3286" y="1936613"/>
        <a:ext cx="3203971" cy="2305799"/>
      </dsp:txXfrm>
    </dsp:sp>
    <dsp:sp modelId="{F5FF9B24-57AB-4D7F-92E0-3026F04148AA}">
      <dsp:nvSpPr>
        <dsp:cNvPr id="0" name=""/>
        <dsp:cNvSpPr/>
      </dsp:nvSpPr>
      <dsp:spPr>
        <a:xfrm>
          <a:off x="3655814" y="655024"/>
          <a:ext cx="3203971" cy="12815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Implementing Date Dependent selector(s) poses challenges</a:t>
          </a:r>
        </a:p>
      </dsp:txBody>
      <dsp:txXfrm>
        <a:off x="3655814" y="655024"/>
        <a:ext cx="3203971" cy="1281588"/>
      </dsp:txXfrm>
    </dsp:sp>
    <dsp:sp modelId="{6B3E548C-619F-4C13-BF39-9046C78B7970}">
      <dsp:nvSpPr>
        <dsp:cNvPr id="0" name=""/>
        <dsp:cNvSpPr/>
      </dsp:nvSpPr>
      <dsp:spPr>
        <a:xfrm>
          <a:off x="3655814" y="1936613"/>
          <a:ext cx="3203971" cy="2305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Selector must be able to represent:</a:t>
          </a:r>
        </a:p>
        <a:p>
          <a:pPr marL="457200" lvl="2" indent="-228600" algn="l" defTabSz="889000">
            <a:lnSpc>
              <a:spcPct val="90000"/>
            </a:lnSpc>
            <a:spcBef>
              <a:spcPct val="0"/>
            </a:spcBef>
            <a:spcAft>
              <a:spcPct val="15000"/>
            </a:spcAft>
            <a:buChar char="•"/>
          </a:pPr>
          <a:r>
            <a:rPr lang="en-US" sz="2000" kern="1200" dirty="0"/>
            <a:t>A mariner selected date, such as the current date</a:t>
          </a:r>
        </a:p>
        <a:p>
          <a:pPr marL="457200" lvl="2" indent="-228600" algn="l" defTabSz="889000">
            <a:lnSpc>
              <a:spcPct val="90000"/>
            </a:lnSpc>
            <a:spcBef>
              <a:spcPct val="0"/>
            </a:spcBef>
            <a:spcAft>
              <a:spcPct val="15000"/>
            </a:spcAft>
            <a:buChar char="•"/>
          </a:pPr>
          <a:r>
            <a:rPr lang="en-US" sz="2000" kern="1200" dirty="0"/>
            <a:t>A date range</a:t>
          </a:r>
        </a:p>
      </dsp:txBody>
      <dsp:txXfrm>
        <a:off x="3655814" y="1936613"/>
        <a:ext cx="3203971" cy="2305799"/>
      </dsp:txXfrm>
    </dsp:sp>
    <dsp:sp modelId="{99A42003-6914-4C8D-8142-6A128FF11C5E}">
      <dsp:nvSpPr>
        <dsp:cNvPr id="0" name=""/>
        <dsp:cNvSpPr/>
      </dsp:nvSpPr>
      <dsp:spPr>
        <a:xfrm>
          <a:off x="7308342" y="655024"/>
          <a:ext cx="3203971" cy="12815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bg1"/>
              </a:solidFill>
            </a:rPr>
            <a:t>There is no way to specify the following as default values for context parameters</a:t>
          </a:r>
          <a:endParaRPr lang="en-US" sz="2000" kern="1200" dirty="0"/>
        </a:p>
      </dsp:txBody>
      <dsp:txXfrm>
        <a:off x="7308342" y="655024"/>
        <a:ext cx="3203971" cy="1281588"/>
      </dsp:txXfrm>
    </dsp:sp>
    <dsp:sp modelId="{AE192E24-CB03-4B68-8F4E-B1405B7269DE}">
      <dsp:nvSpPr>
        <dsp:cNvPr id="0" name=""/>
        <dsp:cNvSpPr/>
      </dsp:nvSpPr>
      <dsp:spPr>
        <a:xfrm>
          <a:off x="7308342" y="1936613"/>
          <a:ext cx="3203971" cy="2305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rPr>
            <a:t>The current date and/or time</a:t>
          </a:r>
        </a:p>
        <a:p>
          <a:pPr marL="228600" lvl="1" indent="-228600" algn="l" defTabSz="889000">
            <a:lnSpc>
              <a:spcPct val="90000"/>
            </a:lnSpc>
            <a:spcBef>
              <a:spcPct val="0"/>
            </a:spcBef>
            <a:spcAft>
              <a:spcPct val="15000"/>
            </a:spcAft>
            <a:buChar char="•"/>
          </a:pPr>
          <a:r>
            <a:rPr lang="en-US" sz="2000" kern="1200" dirty="0">
              <a:solidFill>
                <a:schemeClr val="tx1"/>
              </a:solidFill>
            </a:rPr>
            <a:t>The date and/or time of creation or modification</a:t>
          </a:r>
        </a:p>
      </dsp:txBody>
      <dsp:txXfrm>
        <a:off x="7308342" y="1936613"/>
        <a:ext cx="3203971" cy="2305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A12E5-49E7-4B0D-8D8C-B078014D4735}">
      <dsp:nvSpPr>
        <dsp:cNvPr id="0" name=""/>
        <dsp:cNvSpPr/>
      </dsp:nvSpPr>
      <dsp:spPr>
        <a:xfrm>
          <a:off x="51" y="8393"/>
          <a:ext cx="4913783" cy="11841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Granularity of “Date” context parameter may be insufficient</a:t>
          </a:r>
          <a:endParaRPr lang="en-US" sz="2100" kern="1200" dirty="0">
            <a:solidFill>
              <a:srgbClr val="FFFF00"/>
            </a:solidFill>
          </a:endParaRPr>
        </a:p>
      </dsp:txBody>
      <dsp:txXfrm>
        <a:off x="51" y="8393"/>
        <a:ext cx="4913783" cy="1184166"/>
      </dsp:txXfrm>
    </dsp:sp>
    <dsp:sp modelId="{F61547C1-7424-4DA4-A1B2-C2762F6566B1}">
      <dsp:nvSpPr>
        <dsp:cNvPr id="0" name=""/>
        <dsp:cNvSpPr/>
      </dsp:nvSpPr>
      <dsp:spPr>
        <a:xfrm>
          <a:off x="51" y="1192559"/>
          <a:ext cx="4913783" cy="36964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Granularity of one day</a:t>
          </a:r>
          <a:endParaRPr lang="en-US" sz="2100" kern="1200" dirty="0">
            <a:solidFill>
              <a:srgbClr val="FFFF00"/>
            </a:solidFill>
          </a:endParaRPr>
        </a:p>
        <a:p>
          <a:pPr marL="228600" lvl="1" indent="-228600" algn="l" defTabSz="933450">
            <a:lnSpc>
              <a:spcPct val="90000"/>
            </a:lnSpc>
            <a:spcBef>
              <a:spcPct val="0"/>
            </a:spcBef>
            <a:spcAft>
              <a:spcPct val="15000"/>
            </a:spcAft>
            <a:buChar char="•"/>
          </a:pPr>
          <a:r>
            <a:rPr lang="en-US" sz="2100" kern="1200" dirty="0">
              <a:solidFill>
                <a:schemeClr val="tx1"/>
              </a:solidFill>
            </a:rPr>
            <a:t>Future products may require more granularity</a:t>
          </a:r>
        </a:p>
        <a:p>
          <a:pPr marL="228600" lvl="1" indent="-228600" algn="l" defTabSz="933450">
            <a:lnSpc>
              <a:spcPct val="90000"/>
            </a:lnSpc>
            <a:spcBef>
              <a:spcPct val="0"/>
            </a:spcBef>
            <a:spcAft>
              <a:spcPct val="15000"/>
            </a:spcAft>
            <a:buChar char="•"/>
          </a:pPr>
          <a:r>
            <a:rPr lang="en-US" sz="2100" kern="1200" dirty="0">
              <a:solidFill>
                <a:schemeClr val="accent4">
                  <a:lumMod val="75000"/>
                </a:schemeClr>
              </a:solidFill>
            </a:rPr>
            <a:t>Consider required granularity</a:t>
          </a:r>
        </a:p>
      </dsp:txBody>
      <dsp:txXfrm>
        <a:off x="51" y="1192559"/>
        <a:ext cx="4913783" cy="3696485"/>
      </dsp:txXfrm>
    </dsp:sp>
    <dsp:sp modelId="{D4A9DD87-239E-4939-95BD-8A0B904C7AEA}">
      <dsp:nvSpPr>
        <dsp:cNvPr id="0" name=""/>
        <dsp:cNvSpPr/>
      </dsp:nvSpPr>
      <dsp:spPr>
        <a:xfrm>
          <a:off x="5601764" y="8393"/>
          <a:ext cx="4913783" cy="11841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Part 9 context parameter enumerated type “Date” is unclear</a:t>
          </a:r>
        </a:p>
        <a:p>
          <a:pPr marL="0" lvl="0" indent="0" algn="ctr" defTabSz="933450">
            <a:lnSpc>
              <a:spcPct val="90000"/>
            </a:lnSpc>
            <a:spcBef>
              <a:spcPct val="0"/>
            </a:spcBef>
            <a:spcAft>
              <a:spcPct val="35000"/>
            </a:spcAft>
            <a:buNone/>
          </a:pPr>
          <a:r>
            <a:rPr lang="en-US" sz="2100" kern="1200" dirty="0">
              <a:solidFill>
                <a:schemeClr val="bg1"/>
              </a:solidFill>
            </a:rPr>
            <a:t>OPTIONS:</a:t>
          </a:r>
        </a:p>
      </dsp:txBody>
      <dsp:txXfrm>
        <a:off x="5601764" y="8393"/>
        <a:ext cx="4913783" cy="1184166"/>
      </dsp:txXfrm>
    </dsp:sp>
    <dsp:sp modelId="{5922FDBB-A7F7-4D6C-B295-93CA746FC2C9}">
      <dsp:nvSpPr>
        <dsp:cNvPr id="0" name=""/>
        <dsp:cNvSpPr/>
      </dsp:nvSpPr>
      <dsp:spPr>
        <a:xfrm>
          <a:off x="5601764" y="1192559"/>
          <a:ext cx="4913783" cy="36964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Font typeface="+mj-lt"/>
            <a:buAutoNum type="arabicPeriod"/>
          </a:pPr>
          <a:r>
            <a:rPr lang="en-US" sz="2100" kern="1200" dirty="0">
              <a:solidFill>
                <a:schemeClr val="accent4">
                  <a:lumMod val="75000"/>
                </a:schemeClr>
              </a:solidFill>
            </a:rPr>
            <a:t>Reference an ISO or S-100 date type in enumeration comments</a:t>
          </a:r>
        </a:p>
        <a:p>
          <a:pPr marL="457200" lvl="2" indent="-228600" algn="l" defTabSz="933450">
            <a:lnSpc>
              <a:spcPct val="90000"/>
            </a:lnSpc>
            <a:spcBef>
              <a:spcPct val="0"/>
            </a:spcBef>
            <a:spcAft>
              <a:spcPct val="15000"/>
            </a:spcAft>
            <a:buFont typeface="Arial" panose="020B0604020202020204" pitchFamily="34" charset="0"/>
            <a:buChar char="•"/>
          </a:pPr>
          <a:r>
            <a:rPr lang="en-US" sz="2100" kern="1200" dirty="0">
              <a:solidFill>
                <a:schemeClr val="tx1"/>
              </a:solidFill>
            </a:rPr>
            <a:t>S-100 4a-5.6.4 “Data and Date Time Information”</a:t>
          </a:r>
        </a:p>
        <a:p>
          <a:pPr marL="228600" lvl="1" indent="-228600" algn="l" defTabSz="933450">
            <a:lnSpc>
              <a:spcPct val="90000"/>
            </a:lnSpc>
            <a:spcBef>
              <a:spcPct val="0"/>
            </a:spcBef>
            <a:spcAft>
              <a:spcPct val="15000"/>
            </a:spcAft>
            <a:buFont typeface="+mj-lt"/>
            <a:buAutoNum type="arabicPeriod"/>
          </a:pPr>
          <a:r>
            <a:rPr lang="en-US" sz="2100" kern="1200" dirty="0">
              <a:solidFill>
                <a:schemeClr val="accent4">
                  <a:lumMod val="75000"/>
                </a:schemeClr>
              </a:solidFill>
            </a:rPr>
            <a:t>Provide a context parameter type capable of expressing a date or date range in a standard format</a:t>
          </a:r>
        </a:p>
        <a:p>
          <a:pPr marL="228600" lvl="1" indent="-228600" algn="l" defTabSz="933450">
            <a:lnSpc>
              <a:spcPct val="90000"/>
            </a:lnSpc>
            <a:spcBef>
              <a:spcPct val="0"/>
            </a:spcBef>
            <a:spcAft>
              <a:spcPct val="15000"/>
            </a:spcAft>
            <a:buFont typeface="+mj-lt"/>
            <a:buAutoNum type="arabicPeriod"/>
          </a:pPr>
          <a:r>
            <a:rPr lang="en-US" sz="2100" kern="1200" dirty="0">
              <a:solidFill>
                <a:schemeClr val="accent4">
                  <a:lumMod val="75000"/>
                </a:schemeClr>
              </a:solidFill>
            </a:rPr>
            <a:t>Provide date / date range in the drawing instruction(s) (similar to line suppression) so that portrayal does not require periodic regeneration</a:t>
          </a:r>
        </a:p>
      </dsp:txBody>
      <dsp:txXfrm>
        <a:off x="5601764" y="1192559"/>
        <a:ext cx="4913783" cy="369648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3" tIns="48327" rIns="96653" bIns="48327" rtlCol="0"/>
          <a:lstStyle>
            <a:lvl1pPr algn="r">
              <a:defRPr sz="1200"/>
            </a:lvl1pPr>
          </a:lstStyle>
          <a:p>
            <a:fld id="{9ABF67ED-5682-47F8-A817-102759DDA8DC}" type="datetimeFigureOut">
              <a:rPr lang="en-US" smtClean="0"/>
              <a:t>09/12/2018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C16652D6-DF5D-4D6C-99C9-B02E48B09F63}" type="slidenum">
              <a:rPr lang="en-US" smtClean="0"/>
              <a:t>‹#›</a:t>
            </a:fld>
            <a:endParaRPr lang="en-US"/>
          </a:p>
        </p:txBody>
      </p:sp>
    </p:spTree>
    <p:extLst>
      <p:ext uri="{BB962C8B-B14F-4D97-AF65-F5344CB8AC3E}">
        <p14:creationId xmlns:p14="http://schemas.microsoft.com/office/powerpoint/2010/main" val="1733738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652D6-DF5D-4D6C-99C9-B02E48B09F63}" type="slidenum">
              <a:rPr lang="en-US" smtClean="0"/>
              <a:t>1</a:t>
            </a:fld>
            <a:endParaRPr lang="en-US"/>
          </a:p>
        </p:txBody>
      </p:sp>
    </p:spTree>
    <p:extLst>
      <p:ext uri="{BB962C8B-B14F-4D97-AF65-F5344CB8AC3E}">
        <p14:creationId xmlns:p14="http://schemas.microsoft.com/office/powerpoint/2010/main" val="3096495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dirty="0">
                <a:solidFill>
                  <a:schemeClr val="tx1"/>
                </a:solidFill>
                <a:effectLst/>
                <a:latin typeface="+mn-lt"/>
                <a:ea typeface="+mn-ea"/>
                <a:cs typeface="+mn-cs"/>
              </a:rPr>
              <a:t>Portrayal of Masked Edges</a:t>
            </a:r>
          </a:p>
          <a:p>
            <a:r>
              <a:rPr lang="en-US" sz="1200" kern="1200" dirty="0">
                <a:solidFill>
                  <a:schemeClr val="tx1"/>
                </a:solidFill>
                <a:effectLst/>
                <a:latin typeface="+mn-lt"/>
                <a:ea typeface="+mn-ea"/>
                <a:cs typeface="+mn-cs"/>
              </a:rPr>
              <a:t>Masked edges are used to indicate to portrayal that the edge shall not be drawn during portrayal.  Placing the responsibility on the portrayal rules to process the masked edges requires that the portrayal examine all edges of all curve and area features to determine if masked edges exist.  Since the vast majority of features do not contain masked edges this places a significant processing burden on the portrayal rules.</a:t>
            </a:r>
          </a:p>
          <a:p>
            <a:r>
              <a:rPr lang="en-US" sz="1200" kern="1200" dirty="0">
                <a:solidFill>
                  <a:schemeClr val="tx1"/>
                </a:solidFill>
                <a:effectLst/>
                <a:latin typeface="+mn-lt"/>
                <a:ea typeface="+mn-ea"/>
                <a:cs typeface="+mn-cs"/>
              </a:rPr>
              <a:t>Part 9A specifies that the processing of masked edges is a manufacturer’s responsibility.</a:t>
            </a:r>
          </a:p>
        </p:txBody>
      </p:sp>
      <p:sp>
        <p:nvSpPr>
          <p:cNvPr id="4" name="Slide Number Placeholder 3"/>
          <p:cNvSpPr>
            <a:spLocks noGrp="1"/>
          </p:cNvSpPr>
          <p:nvPr>
            <p:ph type="sldNum" sz="quarter" idx="5"/>
          </p:nvPr>
        </p:nvSpPr>
        <p:spPr/>
        <p:txBody>
          <a:bodyPr/>
          <a:lstStyle/>
          <a:p>
            <a:fld id="{C16652D6-DF5D-4D6C-99C9-B02E48B09F63}" type="slidenum">
              <a:rPr lang="en-US" smtClean="0"/>
              <a:t>19</a:t>
            </a:fld>
            <a:endParaRPr lang="en-US"/>
          </a:p>
        </p:txBody>
      </p:sp>
    </p:spTree>
    <p:extLst>
      <p:ext uri="{BB962C8B-B14F-4D97-AF65-F5344CB8AC3E}">
        <p14:creationId xmlns:p14="http://schemas.microsoft.com/office/powerpoint/2010/main" val="1087415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16652D6-DF5D-4D6C-99C9-B02E48B09F63}"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44378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C16652D6-DF5D-4D6C-99C9-B02E48B09F63}"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050931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C16652D6-DF5D-4D6C-99C9-B02E48B09F63}"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34444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Identified by </a:t>
            </a:r>
            <a:r>
              <a:rPr lang="en-US" dirty="0" err="1"/>
              <a:t>Svein</a:t>
            </a:r>
            <a:r>
              <a:rPr lang="en-US" dirty="0"/>
              <a:t> </a:t>
            </a:r>
            <a:r>
              <a:rPr lang="en-US" dirty="0" err="1"/>
              <a:t>Skjæveland</a:t>
            </a:r>
            <a:r>
              <a:rPr lang="en-US" dirty="0"/>
              <a:t>  of ECC</a:t>
            </a:r>
          </a:p>
        </p:txBody>
      </p:sp>
      <p:sp>
        <p:nvSpPr>
          <p:cNvPr id="4" name="Slide Number Placeholder 3"/>
          <p:cNvSpPr>
            <a:spLocks noGrp="1"/>
          </p:cNvSpPr>
          <p:nvPr>
            <p:ph type="sldNum" sz="quarter" idx="5"/>
          </p:nvPr>
        </p:nvSpPr>
        <p:spPr/>
        <p:txBody>
          <a:bodyPr/>
          <a:lstStyle/>
          <a:p>
            <a:fld id="{C16652D6-DF5D-4D6C-99C9-B02E48B09F63}" type="slidenum">
              <a:rPr lang="en-US" smtClean="0"/>
              <a:t>2</a:t>
            </a:fld>
            <a:endParaRPr lang="en-US"/>
          </a:p>
        </p:txBody>
      </p:sp>
    </p:spTree>
    <p:extLst>
      <p:ext uri="{BB962C8B-B14F-4D97-AF65-F5344CB8AC3E}">
        <p14:creationId xmlns:p14="http://schemas.microsoft.com/office/powerpoint/2010/main" val="1190329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Added context parameter </a:t>
            </a:r>
            <a:r>
              <a:rPr lang="en-US" sz="1200" i="1" kern="1200" dirty="0">
                <a:solidFill>
                  <a:schemeClr val="tx1"/>
                </a:solidFill>
                <a:effectLst/>
                <a:latin typeface="+mn-lt"/>
                <a:ea typeface="+mn-ea"/>
                <a:cs typeface="+mn-cs"/>
              </a:rPr>
              <a:t>IGNORE_SCAMIN</a:t>
            </a:r>
            <a:r>
              <a:rPr lang="en-US" sz="1200" kern="1200" dirty="0">
                <a:solidFill>
                  <a:schemeClr val="tx1"/>
                </a:solidFill>
                <a:effectLst/>
                <a:latin typeface="+mn-lt"/>
                <a:ea typeface="+mn-ea"/>
                <a:cs typeface="+mn-cs"/>
              </a:rPr>
              <a:t>. If this parameter is set, portrayal will not emit any </a:t>
            </a:r>
            <a:r>
              <a:rPr lang="en-US" sz="1200" i="1" kern="1200" dirty="0" err="1">
                <a:solidFill>
                  <a:schemeClr val="tx1"/>
                </a:solidFill>
                <a:effectLst/>
                <a:latin typeface="+mn-lt"/>
                <a:ea typeface="+mn-ea"/>
                <a:cs typeface="+mn-cs"/>
              </a:rPr>
              <a:t>ScaleMinimum</a:t>
            </a:r>
            <a:r>
              <a:rPr lang="en-US" sz="1200" kern="1200" dirty="0">
                <a:solidFill>
                  <a:schemeClr val="tx1"/>
                </a:solidFill>
                <a:effectLst/>
                <a:latin typeface="+mn-lt"/>
                <a:ea typeface="+mn-ea"/>
                <a:cs typeface="+mn-cs"/>
              </a:rPr>
              <a:t> instructions. This effectively causes all features to be drawn at all display scales. Note that this could be implemented more efficiently by having the manufacturer ignore </a:t>
            </a:r>
            <a:r>
              <a:rPr lang="en-US" sz="1200" i="1" kern="1200" dirty="0" err="1">
                <a:solidFill>
                  <a:schemeClr val="tx1"/>
                </a:solidFill>
                <a:effectLst/>
                <a:latin typeface="+mn-lt"/>
                <a:ea typeface="+mn-ea"/>
                <a:cs typeface="+mn-cs"/>
              </a:rPr>
              <a:t>ScaleMinimum</a:t>
            </a:r>
            <a:r>
              <a:rPr lang="en-US" sz="1200" kern="1200" dirty="0">
                <a:solidFill>
                  <a:schemeClr val="tx1"/>
                </a:solidFill>
                <a:effectLst/>
                <a:latin typeface="+mn-lt"/>
                <a:ea typeface="+mn-ea"/>
                <a:cs typeface="+mn-cs"/>
              </a:rPr>
              <a:t> instructions in the drawing commands emitted by the portrayal.</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Added portrayal context parameter </a:t>
            </a:r>
            <a:r>
              <a:rPr lang="en-US" sz="1200" i="1" kern="1200" dirty="0">
                <a:solidFill>
                  <a:schemeClr val="tx1"/>
                </a:solidFill>
                <a:effectLst/>
                <a:latin typeface="+mn-lt"/>
                <a:ea typeface="+mn-ea"/>
                <a:cs typeface="+mn-cs"/>
              </a:rPr>
              <a:t>NATIONAL_LANGUAGE</a:t>
            </a:r>
            <a:r>
              <a:rPr lang="en-US" sz="1200" kern="1200" dirty="0">
                <a:solidFill>
                  <a:schemeClr val="tx1"/>
                </a:solidFill>
                <a:effectLst/>
                <a:latin typeface="+mn-lt"/>
                <a:ea typeface="+mn-ea"/>
                <a:cs typeface="+mn-cs"/>
              </a:rPr>
              <a:t> and removed viewing group 31 (National Language Text). This context parameter allows the mariner to select his language of preference for chart text. The portrayal will emit text in the specified language if it is available, otherwise the default language will be emitted.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Drawing priority is now properly ordered by priority then by drawing type (area, line, point, text).</a:t>
            </a:r>
          </a:p>
          <a:p>
            <a:pPr lvl="0"/>
            <a:r>
              <a:rPr lang="en-US" sz="1200" kern="1200" dirty="0">
                <a:solidFill>
                  <a:schemeClr val="tx1"/>
                </a:solidFill>
                <a:effectLst/>
                <a:latin typeface="+mn-lt"/>
                <a:ea typeface="+mn-ea"/>
                <a:cs typeface="+mn-cs"/>
              </a:rPr>
              <a:t>Modified performance logging to support Lua portrayal evaluation.</a:t>
            </a:r>
          </a:p>
          <a:p>
            <a:pPr lvl="0"/>
            <a:r>
              <a:rPr lang="en-US" sz="1200" kern="1200" dirty="0">
                <a:solidFill>
                  <a:schemeClr val="tx1"/>
                </a:solidFill>
                <a:effectLst/>
                <a:latin typeface="+mn-lt"/>
                <a:ea typeface="+mn-ea"/>
                <a:cs typeface="+mn-cs"/>
              </a:rPr>
              <a:t>Updated simulated RADAR sweep to use portrayal color palette.</a:t>
            </a:r>
          </a:p>
          <a:p>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3</a:t>
            </a:fld>
            <a:endParaRPr lang="en-US"/>
          </a:p>
        </p:txBody>
      </p:sp>
    </p:spTree>
    <p:extLst>
      <p:ext uri="{BB962C8B-B14F-4D97-AF65-F5344CB8AC3E}">
        <p14:creationId xmlns:p14="http://schemas.microsoft.com/office/powerpoint/2010/main" val="293684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Supports S-100 4.0 feature catalogue schema (S100FC.xsd) changes. Feature catalogs which do not conform to the latest schema are no longer supported.</a:t>
            </a:r>
          </a:p>
          <a:p>
            <a:pPr lvl="1"/>
            <a:r>
              <a:rPr lang="en-US" sz="1200" kern="1200" dirty="0">
                <a:solidFill>
                  <a:schemeClr val="tx1"/>
                </a:solidFill>
                <a:effectLst/>
                <a:latin typeface="+mn-lt"/>
                <a:ea typeface="+mn-ea"/>
                <a:cs typeface="+mn-cs"/>
              </a:rPr>
              <a:t>S100_FC_SpatialPrimitiveType - removed </a:t>
            </a:r>
            <a:r>
              <a:rPr lang="en-US" sz="1200" kern="1200" dirty="0" err="1">
                <a:solidFill>
                  <a:schemeClr val="tx1"/>
                </a:solidFill>
                <a:effectLst/>
                <a:latin typeface="+mn-lt"/>
                <a:ea typeface="+mn-ea"/>
                <a:cs typeface="+mn-cs"/>
              </a:rPr>
              <a:t>arcByCenterPoint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circleByCenterPoint</a:t>
            </a:r>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S100CI:Citation -&gt; S100CI:CI_Citation_Type (name and schema changed)</a:t>
            </a:r>
          </a:p>
          <a:p>
            <a:pPr lvl="1"/>
            <a:r>
              <a:rPr lang="en-US" sz="1200" kern="1200" dirty="0">
                <a:solidFill>
                  <a:schemeClr val="tx1"/>
                </a:solidFill>
                <a:effectLst/>
                <a:latin typeface="+mn-lt"/>
                <a:ea typeface="+mn-ea"/>
                <a:cs typeface="+mn-cs"/>
              </a:rPr>
              <a:t> S100CI:ResponsibleParty -&gt; S100CI:CI_Responsiblity_Type (name and schema changed)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Uses a new rendering engine in anticipation of Shore ECDIS requirements for multiple datasets along with interoperability support.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Implemented S-52 equivalent portrayal of </a:t>
            </a:r>
            <a:r>
              <a:rPr lang="en-US" sz="1200" kern="1200" dirty="0" err="1">
                <a:solidFill>
                  <a:schemeClr val="tx1"/>
                </a:solidFill>
                <a:effectLst/>
                <a:latin typeface="+mn-lt"/>
                <a:ea typeface="+mn-ea"/>
                <a:cs typeface="+mn-cs"/>
              </a:rPr>
              <a:t>qualityOfBathymetricData</a:t>
            </a:r>
            <a:r>
              <a:rPr lang="en-US" sz="1200" kern="1200" dirty="0">
                <a:solidFill>
                  <a:schemeClr val="tx1"/>
                </a:solidFill>
                <a:effectLst/>
                <a:latin typeface="+mn-lt"/>
                <a:ea typeface="+mn-ea"/>
                <a:cs typeface="+mn-cs"/>
              </a:rPr>
              <a:t> (viewing group 31010 - Accuracy of data, survey reliability, quality of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Will be available on Basecamp once S-101 Feature Catalogue and accompanying dataset converter are finalized and converted datasets can be tested with the updated portrayal.</a:t>
            </a:r>
          </a:p>
          <a:p>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4</a:t>
            </a:fld>
            <a:endParaRPr lang="en-US"/>
          </a:p>
        </p:txBody>
      </p:sp>
    </p:spTree>
    <p:extLst>
      <p:ext uri="{BB962C8B-B14F-4D97-AF65-F5344CB8AC3E}">
        <p14:creationId xmlns:p14="http://schemas.microsoft.com/office/powerpoint/2010/main" val="60606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S-100 Part 9 indicates the stylesheet should be swapped out when the palette changes.</a:t>
            </a:r>
          </a:p>
        </p:txBody>
      </p:sp>
      <p:sp>
        <p:nvSpPr>
          <p:cNvPr id="4" name="Slide Number Placeholder 3"/>
          <p:cNvSpPr>
            <a:spLocks noGrp="1"/>
          </p:cNvSpPr>
          <p:nvPr>
            <p:ph type="sldNum" sz="quarter" idx="5"/>
          </p:nvPr>
        </p:nvSpPr>
        <p:spPr/>
        <p:txBody>
          <a:bodyPr/>
          <a:lstStyle/>
          <a:p>
            <a:fld id="{C16652D6-DF5D-4D6C-99C9-B02E48B09F63}" type="slidenum">
              <a:rPr lang="en-US" smtClean="0"/>
              <a:t>6</a:t>
            </a:fld>
            <a:endParaRPr lang="en-US"/>
          </a:p>
        </p:txBody>
      </p:sp>
    </p:spTree>
    <p:extLst>
      <p:ext uri="{BB962C8B-B14F-4D97-AF65-F5344CB8AC3E}">
        <p14:creationId xmlns:p14="http://schemas.microsoft.com/office/powerpoint/2010/main" val="281666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600"/>
              </a:spcBef>
              <a:spcAft>
                <a:spcPts val="600"/>
              </a:spcAft>
              <a:buFont typeface="+mj-lt"/>
              <a:buAutoNum type="arabicPeriod"/>
            </a:pPr>
            <a:r>
              <a:rPr lang="en-US" sz="1200" dirty="0">
                <a:effectLst/>
                <a:latin typeface="Calibri" panose="020F0502020204030204" pitchFamily="34" charset="0"/>
                <a:ea typeface="SimSun" panose="02010600030101010101" pitchFamily="2" charset="-122"/>
                <a:cs typeface="Arial" panose="020B0604020202020204" pitchFamily="34" charset="0"/>
              </a:rPr>
              <a:t>The title attribute of the stylesheet reference should match the id of a </a:t>
            </a:r>
            <a:r>
              <a:rPr lang="en-US" sz="1200" dirty="0" err="1">
                <a:effectLst/>
                <a:latin typeface="Calibri" panose="020F0502020204030204" pitchFamily="34" charset="0"/>
                <a:ea typeface="SimSun" panose="02010600030101010101" pitchFamily="2" charset="-122"/>
                <a:cs typeface="Arial" panose="020B0604020202020204" pitchFamily="34" charset="0"/>
              </a:rPr>
              <a:t>ColorPalette</a:t>
            </a:r>
            <a:r>
              <a:rPr lang="en-US" sz="1200" dirty="0">
                <a:effectLst/>
                <a:latin typeface="Calibri" panose="020F0502020204030204" pitchFamily="34" charset="0"/>
                <a:ea typeface="SimSun" panose="02010600030101010101" pitchFamily="2" charset="-122"/>
                <a:cs typeface="Arial" panose="020B0604020202020204" pitchFamily="34" charset="0"/>
              </a:rPr>
              <a:t>. This removes the need for a </a:t>
            </a:r>
            <a:r>
              <a:rPr lang="en-US" sz="1200" dirty="0" err="1">
                <a:effectLst/>
                <a:latin typeface="Calibri" panose="020F0502020204030204" pitchFamily="34" charset="0"/>
                <a:ea typeface="SimSun" panose="02010600030101010101" pitchFamily="2" charset="-122"/>
                <a:cs typeface="Arial" panose="020B0604020202020204" pitchFamily="34" charset="0"/>
              </a:rPr>
              <a:t>paletteName</a:t>
            </a:r>
            <a:r>
              <a:rPr lang="en-US" sz="1200" dirty="0">
                <a:effectLst/>
                <a:latin typeface="Calibri" panose="020F0502020204030204" pitchFamily="34" charset="0"/>
                <a:ea typeface="SimSun" panose="02010600030101010101" pitchFamily="2" charset="-122"/>
                <a:cs typeface="Arial" panose="020B0604020202020204" pitchFamily="34" charset="0"/>
              </a:rPr>
              <a:t> attribute when cataloging the stylesheets.</a:t>
            </a:r>
          </a:p>
          <a:p>
            <a:pPr marL="742950" marR="0" lvl="1" indent="-285750">
              <a:lnSpc>
                <a:spcPct val="107000"/>
              </a:lnSpc>
              <a:spcBef>
                <a:spcPts val="600"/>
              </a:spcBef>
              <a:spcAft>
                <a:spcPts val="600"/>
              </a:spcAft>
              <a:buFont typeface="+mj-lt"/>
              <a:buAutoNum type="alphaLcPeriod"/>
            </a:pPr>
            <a:r>
              <a:rPr lang="en-US" sz="1200" dirty="0">
                <a:effectLst/>
                <a:latin typeface="Calibri" panose="020F0502020204030204" pitchFamily="34" charset="0"/>
                <a:ea typeface="SimSun" panose="02010600030101010101" pitchFamily="2" charset="-122"/>
                <a:cs typeface="Arial" panose="020B0604020202020204" pitchFamily="34" charset="0"/>
              </a:rPr>
              <a:t>&lt;?xml-stylesheet </a:t>
            </a:r>
            <a:r>
              <a:rPr lang="en-US" sz="1200" dirty="0" err="1">
                <a:effectLst/>
                <a:latin typeface="Calibri" panose="020F0502020204030204" pitchFamily="34" charset="0"/>
                <a:ea typeface="SimSun" panose="02010600030101010101" pitchFamily="2" charset="-122"/>
                <a:cs typeface="Arial" panose="020B0604020202020204" pitchFamily="34" charset="0"/>
              </a:rPr>
              <a:t>href</a:t>
            </a:r>
            <a:r>
              <a:rPr lang="en-US" sz="1200" dirty="0">
                <a:effectLst/>
                <a:latin typeface="Calibri" panose="020F0502020204030204" pitchFamily="34" charset="0"/>
                <a:ea typeface="SimSun" panose="02010600030101010101" pitchFamily="2" charset="-122"/>
                <a:cs typeface="Arial" panose="020B0604020202020204" pitchFamily="34" charset="0"/>
              </a:rPr>
              <a:t>="nightSvgStyle.css" alternate="yes" </a:t>
            </a:r>
            <a:r>
              <a:rPr lang="en-US" sz="1200" b="1" i="1" dirty="0">
                <a:effectLst/>
                <a:latin typeface="Calibri" panose="020F0502020204030204" pitchFamily="34" charset="0"/>
                <a:ea typeface="SimSun" panose="02010600030101010101" pitchFamily="2" charset="-122"/>
                <a:cs typeface="Arial" panose="020B0604020202020204" pitchFamily="34" charset="0"/>
              </a:rPr>
              <a:t>title="Night"</a:t>
            </a:r>
            <a:r>
              <a:rPr lang="en-US" sz="1200" dirty="0">
                <a:effectLst/>
                <a:latin typeface="Calibri" panose="020F0502020204030204" pitchFamily="34" charset="0"/>
                <a:ea typeface="SimSun" panose="02010600030101010101" pitchFamily="2" charset="-122"/>
                <a:cs typeface="Arial" panose="020B0604020202020204" pitchFamily="34" charset="0"/>
              </a:rPr>
              <a:t> type="text/</a:t>
            </a:r>
            <a:r>
              <a:rPr lang="en-US" sz="1200" dirty="0" err="1">
                <a:effectLst/>
                <a:latin typeface="Calibri" panose="020F0502020204030204" pitchFamily="34" charset="0"/>
                <a:ea typeface="SimSun" panose="02010600030101010101" pitchFamily="2" charset="-122"/>
                <a:cs typeface="Arial" panose="020B0604020202020204" pitchFamily="34" charset="0"/>
              </a:rPr>
              <a:t>css</a:t>
            </a:r>
            <a:r>
              <a:rPr lang="en-US" sz="1200" dirty="0">
                <a:effectLst/>
                <a:latin typeface="Calibri" panose="020F0502020204030204" pitchFamily="34" charset="0"/>
                <a:ea typeface="SimSun" panose="02010600030101010101" pitchFamily="2" charset="-122"/>
                <a:cs typeface="Arial" panose="020B0604020202020204" pitchFamily="34" charset="0"/>
              </a:rPr>
              <a:t>"?&gt;</a:t>
            </a:r>
          </a:p>
          <a:p>
            <a:pPr marL="342900" marR="0" lvl="0" indent="-342900">
              <a:lnSpc>
                <a:spcPct val="107000"/>
              </a:lnSpc>
              <a:spcBef>
                <a:spcPts val="600"/>
              </a:spcBef>
              <a:spcAft>
                <a:spcPts val="600"/>
              </a:spcAft>
              <a:buFont typeface="+mj-lt"/>
              <a:buAutoNum type="arabicPeriod"/>
            </a:pPr>
            <a:r>
              <a:rPr lang="en-US" sz="1200" dirty="0">
                <a:effectLst/>
                <a:latin typeface="Calibri" panose="020F0502020204030204" pitchFamily="34" charset="0"/>
                <a:ea typeface="SimSun" panose="02010600030101010101" pitchFamily="2" charset="-122"/>
                <a:cs typeface="Arial" panose="020B0604020202020204" pitchFamily="34" charset="0"/>
              </a:rPr>
              <a:t>If the stylesheets are placed in the "Symbols" folder it is not required to catalog them because they are implicitly cataloged by reference from the SVG files. It may still be desirable to catalog the stylesheets within the portrayal catalog in order to support encryption, digital signature, etc.</a:t>
            </a:r>
          </a:p>
          <a:p>
            <a:pPr marL="342900" marR="0" lvl="0" indent="-342900">
              <a:lnSpc>
                <a:spcPct val="107000"/>
              </a:lnSpc>
              <a:spcBef>
                <a:spcPts val="600"/>
              </a:spcBef>
              <a:spcAft>
                <a:spcPts val="600"/>
              </a:spcAft>
              <a:buFont typeface="+mj-lt"/>
              <a:buAutoNum type="arabicPeriod"/>
            </a:pPr>
            <a:r>
              <a:rPr lang="en-US" sz="1200" dirty="0">
                <a:effectLst/>
                <a:latin typeface="Calibri" panose="020F0502020204030204" pitchFamily="34" charset="0"/>
                <a:ea typeface="SimSun" panose="02010600030101010101" pitchFamily="2" charset="-122"/>
                <a:cs typeface="Arial" panose="020B0604020202020204" pitchFamily="34" charset="0"/>
              </a:rPr>
              <a:t>It has been noted that alternate stylesheets are not supported by all browsers. In particular, Chrome does not support them unless an extension is used. This can be overcome via </a:t>
            </a:r>
            <a:r>
              <a:rPr lang="en-US" sz="1200" dirty="0" err="1">
                <a:effectLst/>
                <a:latin typeface="Calibri" panose="020F0502020204030204" pitchFamily="34" charset="0"/>
                <a:ea typeface="SimSun" panose="02010600030101010101" pitchFamily="2" charset="-122"/>
                <a:cs typeface="Arial" panose="020B0604020202020204" pitchFamily="34" charset="0"/>
              </a:rPr>
              <a:t>javascript</a:t>
            </a:r>
            <a:r>
              <a:rPr lang="en-US" sz="1200" dirty="0">
                <a:effectLst/>
                <a:latin typeface="Calibri" panose="020F0502020204030204" pitchFamily="34" charset="0"/>
                <a:ea typeface="SimSun" panose="02010600030101010101" pitchFamily="2" charset="-122"/>
                <a:cs typeface="Arial" panose="020B0604020202020204" pitchFamily="34" charset="0"/>
              </a:rPr>
              <a:t> added to the webpage which displays the SVG symbols, as shown in Figure 1. A sample implementation of the </a:t>
            </a:r>
            <a:r>
              <a:rPr lang="en-US" sz="1200" dirty="0" err="1">
                <a:effectLst/>
                <a:latin typeface="Calibri" panose="020F0502020204030204" pitchFamily="34" charset="0"/>
                <a:ea typeface="SimSun" panose="02010600030101010101" pitchFamily="2" charset="-122"/>
                <a:cs typeface="Arial" panose="020B0604020202020204" pitchFamily="34" charset="0"/>
              </a:rPr>
              <a:t>javascript</a:t>
            </a:r>
            <a:r>
              <a:rPr lang="en-US" sz="1200" dirty="0">
                <a:effectLst/>
                <a:latin typeface="Calibri" panose="020F0502020204030204" pitchFamily="34" charset="0"/>
                <a:ea typeface="SimSun" panose="02010600030101010101" pitchFamily="2" charset="-122"/>
                <a:cs typeface="Arial" panose="020B0604020202020204" pitchFamily="34" charset="0"/>
              </a:rPr>
              <a:t> will be provided along with this report. </a:t>
            </a:r>
          </a:p>
          <a:p>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7</a:t>
            </a:fld>
            <a:endParaRPr lang="en-US"/>
          </a:p>
        </p:txBody>
      </p:sp>
    </p:spTree>
    <p:extLst>
      <p:ext uri="{BB962C8B-B14F-4D97-AF65-F5344CB8AC3E}">
        <p14:creationId xmlns:p14="http://schemas.microsoft.com/office/powerpoint/2010/main" val="4007837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4"/>
            <a:r>
              <a:rPr lang="en-US" sz="1200" b="1" kern="1200" dirty="0">
                <a:solidFill>
                  <a:schemeClr val="tx1"/>
                </a:solidFill>
                <a:effectLst/>
                <a:latin typeface="+mn-lt"/>
                <a:ea typeface="+mn-ea"/>
                <a:cs typeface="+mn-cs"/>
              </a:rPr>
              <a:t>Coverage Instruction Does Not Specify Interpolation Method</a:t>
            </a:r>
          </a:p>
          <a:p>
            <a:r>
              <a:rPr lang="en-US" sz="1200" kern="1200" dirty="0">
                <a:solidFill>
                  <a:schemeClr val="tx1"/>
                </a:solidFill>
                <a:effectLst/>
                <a:latin typeface="+mn-lt"/>
                <a:ea typeface="+mn-ea"/>
                <a:cs typeface="+mn-cs"/>
              </a:rPr>
              <a:t>The </a:t>
            </a:r>
            <a:r>
              <a:rPr lang="en-US" sz="1200" i="1" kern="1200" dirty="0" err="1">
                <a:solidFill>
                  <a:schemeClr val="tx1"/>
                </a:solidFill>
                <a:effectLst/>
                <a:latin typeface="+mn-lt"/>
                <a:ea typeface="+mn-ea"/>
                <a:cs typeface="+mn-cs"/>
              </a:rPr>
              <a:t>LookupEntry</a:t>
            </a:r>
            <a:r>
              <a:rPr lang="en-US" sz="1200" kern="1200" dirty="0">
                <a:solidFill>
                  <a:schemeClr val="tx1"/>
                </a:solidFill>
                <a:effectLst/>
                <a:latin typeface="+mn-lt"/>
                <a:ea typeface="+mn-ea"/>
                <a:cs typeface="+mn-cs"/>
              </a:rPr>
              <a:t> class (9-12.7.4.2) may reference a </a:t>
            </a:r>
            <a:r>
              <a:rPr lang="en-US" sz="1200" i="1" kern="1200" dirty="0" err="1">
                <a:solidFill>
                  <a:schemeClr val="tx1"/>
                </a:solidFill>
                <a:effectLst/>
                <a:latin typeface="+mn-lt"/>
                <a:ea typeface="+mn-ea"/>
                <a:cs typeface="+mn-cs"/>
              </a:rPr>
              <a:t>CoverageColor</a:t>
            </a:r>
            <a:r>
              <a:rPr lang="en-US" sz="1200" kern="1200" dirty="0">
                <a:solidFill>
                  <a:schemeClr val="tx1"/>
                </a:solidFill>
                <a:effectLst/>
                <a:latin typeface="+mn-lt"/>
                <a:ea typeface="+mn-ea"/>
                <a:cs typeface="+mn-cs"/>
              </a:rPr>
              <a:t> class (9-12.7.4.3) in order to map an attribute value to a single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or an interpolated value.  For interpolated values, the implied interpolation method is linear.</a:t>
            </a:r>
          </a:p>
          <a:p>
            <a:endParaRPr lang="en-US" dirty="0"/>
          </a:p>
          <a:p>
            <a:pPr lvl="4"/>
            <a:r>
              <a:rPr lang="en-US" sz="1200" b="1" kern="1200" dirty="0">
                <a:solidFill>
                  <a:schemeClr val="tx1"/>
                </a:solidFill>
                <a:effectLst/>
                <a:latin typeface="+mn-lt"/>
                <a:ea typeface="+mn-ea"/>
                <a:cs typeface="+mn-cs"/>
              </a:rPr>
              <a:t>Coverage Instruction Does Not Specify </a:t>
            </a:r>
            <a:r>
              <a:rPr lang="en-US" sz="1200" b="1" kern="1200" dirty="0" err="1">
                <a:solidFill>
                  <a:schemeClr val="tx1"/>
                </a:solidFill>
                <a:effectLst/>
                <a:latin typeface="+mn-lt"/>
                <a:ea typeface="+mn-ea"/>
                <a:cs typeface="+mn-cs"/>
              </a:rPr>
              <a:t>Colour</a:t>
            </a:r>
            <a:r>
              <a:rPr lang="en-US" sz="1200" b="1" kern="1200" dirty="0">
                <a:solidFill>
                  <a:schemeClr val="tx1"/>
                </a:solidFill>
                <a:effectLst/>
                <a:latin typeface="+mn-lt"/>
                <a:ea typeface="+mn-ea"/>
                <a:cs typeface="+mn-cs"/>
              </a:rPr>
              <a:t> Space to Use for Interpolation</a:t>
            </a:r>
          </a:p>
          <a:p>
            <a:r>
              <a:rPr lang="en-US" sz="1200" kern="1200" dirty="0">
                <a:solidFill>
                  <a:schemeClr val="tx1"/>
                </a:solidFill>
                <a:effectLst/>
                <a:latin typeface="+mn-lt"/>
                <a:ea typeface="+mn-ea"/>
                <a:cs typeface="+mn-cs"/>
              </a:rPr>
              <a:t>The </a:t>
            </a:r>
            <a:r>
              <a:rPr lang="en-US" sz="1200" i="1" kern="1200" dirty="0" err="1">
                <a:solidFill>
                  <a:schemeClr val="tx1"/>
                </a:solidFill>
                <a:effectLst/>
                <a:latin typeface="+mn-lt"/>
                <a:ea typeface="+mn-ea"/>
                <a:cs typeface="+mn-cs"/>
              </a:rPr>
              <a:t>LookupEntry</a:t>
            </a:r>
            <a:r>
              <a:rPr lang="en-US" sz="1200" kern="1200" dirty="0">
                <a:solidFill>
                  <a:schemeClr val="tx1"/>
                </a:solidFill>
                <a:effectLst/>
                <a:latin typeface="+mn-lt"/>
                <a:ea typeface="+mn-ea"/>
                <a:cs typeface="+mn-cs"/>
              </a:rPr>
              <a:t> class (9-12.7.4.2) may reference a </a:t>
            </a:r>
            <a:r>
              <a:rPr lang="en-US" sz="1200" i="1" kern="1200" dirty="0" err="1">
                <a:solidFill>
                  <a:schemeClr val="tx1"/>
                </a:solidFill>
                <a:effectLst/>
                <a:latin typeface="+mn-lt"/>
                <a:ea typeface="+mn-ea"/>
                <a:cs typeface="+mn-cs"/>
              </a:rPr>
              <a:t>CoverageColor</a:t>
            </a:r>
            <a:r>
              <a:rPr lang="en-US" sz="1200" kern="1200" dirty="0">
                <a:solidFill>
                  <a:schemeClr val="tx1"/>
                </a:solidFill>
                <a:effectLst/>
                <a:latin typeface="+mn-lt"/>
                <a:ea typeface="+mn-ea"/>
                <a:cs typeface="+mn-cs"/>
              </a:rPr>
              <a:t> class (9-12.7.4.3) in order to map an attribute value to a single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or an interpolated value.  In the case of an interpolated value, the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space used for interpolation is not specified. Note that linear interpolation within the sRGB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space may result in undesirable luminosities.</a:t>
            </a:r>
          </a:p>
          <a:p>
            <a:endParaRPr lang="en-US" dirty="0"/>
          </a:p>
          <a:p>
            <a:pPr lvl="4"/>
            <a:r>
              <a:rPr lang="en-US" sz="1200" b="1" kern="1200" dirty="0">
                <a:solidFill>
                  <a:schemeClr val="tx1"/>
                </a:solidFill>
                <a:effectLst/>
                <a:latin typeface="+mn-lt"/>
                <a:ea typeface="+mn-ea"/>
                <a:cs typeface="+mn-cs"/>
              </a:rPr>
              <a:t>Color Profile Does Not Allow for Specification of Transparency</a:t>
            </a:r>
          </a:p>
          <a:p>
            <a:r>
              <a:rPr lang="en-US" sz="1200" kern="1200" dirty="0">
                <a:solidFill>
                  <a:schemeClr val="tx1"/>
                </a:solidFill>
                <a:effectLst/>
                <a:latin typeface="+mn-lt"/>
                <a:ea typeface="+mn-ea"/>
                <a:cs typeface="+mn-cs"/>
              </a:rPr>
              <a:t>When defining the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value for a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token, the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profile does not allow for the specification of a transparency (alpha) value. In other words, the color profile should specify ARGB (sRGB with alpha) rather than RGB (sRGB), or </a:t>
            </a:r>
            <a:r>
              <a:rPr lang="en-US" sz="1200" kern="1200" dirty="0" err="1">
                <a:solidFill>
                  <a:schemeClr val="tx1"/>
                </a:solidFill>
                <a:effectLst/>
                <a:latin typeface="+mn-lt"/>
                <a:ea typeface="+mn-ea"/>
                <a:cs typeface="+mn-cs"/>
              </a:rPr>
              <a:t>AxyL</a:t>
            </a:r>
            <a:r>
              <a:rPr lang="en-US" sz="1200" kern="1200" dirty="0">
                <a:solidFill>
                  <a:schemeClr val="tx1"/>
                </a:solidFill>
                <a:effectLst/>
                <a:latin typeface="+mn-lt"/>
                <a:ea typeface="+mn-ea"/>
                <a:cs typeface="+mn-cs"/>
              </a:rPr>
              <a:t> (CIE with alpha) rather than </a:t>
            </a:r>
            <a:r>
              <a:rPr lang="en-US" sz="1200" kern="1200" dirty="0" err="1">
                <a:solidFill>
                  <a:schemeClr val="tx1"/>
                </a:solidFill>
                <a:effectLst/>
                <a:latin typeface="+mn-lt"/>
                <a:ea typeface="+mn-ea"/>
                <a:cs typeface="+mn-cs"/>
              </a:rPr>
              <a:t>xyL</a:t>
            </a:r>
            <a:r>
              <a:rPr lang="en-US" sz="1200" kern="1200" dirty="0">
                <a:solidFill>
                  <a:schemeClr val="tx1"/>
                </a:solidFill>
                <a:effectLst/>
                <a:latin typeface="+mn-lt"/>
                <a:ea typeface="+mn-ea"/>
                <a:cs typeface="+mn-cs"/>
              </a:rPr>
              <a:t> (CIE).</a:t>
            </a:r>
          </a:p>
          <a:p>
            <a:r>
              <a:rPr lang="en-US" sz="1200" b="1" kern="1200" dirty="0">
                <a:solidFill>
                  <a:schemeClr val="tx1"/>
                </a:solidFill>
                <a:effectLst/>
                <a:latin typeface="+mn-lt"/>
                <a:ea typeface="+mn-ea"/>
                <a:cs typeface="+mn-cs"/>
              </a:rPr>
              <a:t>BACKGROUND</a:t>
            </a:r>
            <a:r>
              <a:rPr lang="en-US" sz="1200" kern="1200" dirty="0">
                <a:solidFill>
                  <a:schemeClr val="tx1"/>
                </a:solidFill>
                <a:effectLst/>
                <a:latin typeface="+mn-lt"/>
                <a:ea typeface="+mn-ea"/>
                <a:cs typeface="+mn-cs"/>
              </a:rPr>
              <a:t>: S-102 portrayal (issue applies to S-111 as well, Version 1.0.0, Date August 2018, Section 9.2.6, Table 9.5) uses different transparency values (Alpha values in version 2.0.0, Section 9.2.3, Table 9.2) depending on which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palette (day/night/dusk) is currently selected.  For instance, water deeper than the deep contour displays the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token DEPDW with zero transparency for the day palette.  Whereas the deep contour displays the same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token with 60% transparency for the dusk palette.</a:t>
            </a:r>
          </a:p>
          <a:p>
            <a:r>
              <a:rPr lang="en-US" sz="1200" kern="1200" dirty="0">
                <a:solidFill>
                  <a:schemeClr val="tx1"/>
                </a:solidFill>
                <a:effectLst/>
                <a:latin typeface="+mn-lt"/>
                <a:ea typeface="+mn-ea"/>
                <a:cs typeface="+mn-cs"/>
              </a:rPr>
              <a:t>Portrayal cannot use the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override capability in this case because the selected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palette is not available to the portrayal.</a:t>
            </a:r>
          </a:p>
          <a:p>
            <a:r>
              <a:rPr lang="en-US" sz="1200" kern="1200" dirty="0">
                <a:solidFill>
                  <a:schemeClr val="tx1"/>
                </a:solidFill>
                <a:effectLst/>
                <a:latin typeface="+mn-lt"/>
                <a:ea typeface="+mn-ea"/>
                <a:cs typeface="+mn-cs"/>
              </a:rPr>
              <a:t>Any additive effects of applying transparency to a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profile entry shall be accomplished by multiplying the alpha channel values together.  This allows the default transparency value of zero (i.e. alpha of 1.0) to not affect the original specified transparency. For instance, when drawing a 25% transparent feature the final transparency value would be  1 / 25% * the alpha of the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token.</a:t>
            </a:r>
          </a:p>
          <a:p>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11</a:t>
            </a:fld>
            <a:endParaRPr lang="en-US"/>
          </a:p>
        </p:txBody>
      </p:sp>
    </p:spTree>
    <p:extLst>
      <p:ext uri="{BB962C8B-B14F-4D97-AF65-F5344CB8AC3E}">
        <p14:creationId xmlns:p14="http://schemas.microsoft.com/office/powerpoint/2010/main" val="977420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dirty="0">
                <a:solidFill>
                  <a:schemeClr val="tx1"/>
                </a:solidFill>
                <a:effectLst/>
                <a:latin typeface="+mn-lt"/>
                <a:ea typeface="+mn-ea"/>
                <a:cs typeface="+mn-cs"/>
              </a:rPr>
              <a:t>Symbolization of Chart Updates</a:t>
            </a:r>
          </a:p>
          <a:p>
            <a:r>
              <a:rPr lang="en-US" sz="1200" kern="1200" dirty="0">
                <a:solidFill>
                  <a:schemeClr val="tx1"/>
                </a:solidFill>
                <a:effectLst/>
                <a:latin typeface="+mn-lt"/>
                <a:ea typeface="+mn-ea"/>
                <a:cs typeface="+mn-cs"/>
              </a:rPr>
              <a:t>The portrayal does not generate drawing instructions for symbols associated with automatic or manual chart updates such as CHRVDEL1. The symbols are available in the portrayal catalogue but it is the manufacturer’s responsibility to generate drawing instructions and render them as part of the portrayal.</a:t>
            </a:r>
          </a:p>
          <a:p>
            <a:endParaRPr lang="en-US" dirty="0"/>
          </a:p>
          <a:p>
            <a:pPr lvl="2"/>
            <a:r>
              <a:rPr lang="en-US" sz="1200" b="1" kern="1200" dirty="0">
                <a:solidFill>
                  <a:schemeClr val="tx1"/>
                </a:solidFill>
                <a:effectLst/>
                <a:latin typeface="+mn-lt"/>
                <a:ea typeface="+mn-ea"/>
                <a:cs typeface="+mn-cs"/>
              </a:rPr>
              <a:t>Symbolization of Chart Scale Boundaries</a:t>
            </a:r>
          </a:p>
          <a:p>
            <a:r>
              <a:rPr lang="en-US" sz="1200" kern="1200" dirty="0">
                <a:solidFill>
                  <a:schemeClr val="tx1"/>
                </a:solidFill>
                <a:effectLst/>
                <a:latin typeface="+mn-lt"/>
                <a:ea typeface="+mn-ea"/>
                <a:cs typeface="+mn-cs"/>
              </a:rPr>
              <a:t>Symbolization of the chart scale boundaries requires knowledge of the datasets which are visible, adjacent, and have the same maximum display scale. Portrayal does not have this knowledge.</a:t>
            </a:r>
          </a:p>
          <a:p>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17</a:t>
            </a:fld>
            <a:endParaRPr lang="en-US"/>
          </a:p>
        </p:txBody>
      </p:sp>
    </p:spTree>
    <p:extLst>
      <p:ext uri="{BB962C8B-B14F-4D97-AF65-F5344CB8AC3E}">
        <p14:creationId xmlns:p14="http://schemas.microsoft.com/office/powerpoint/2010/main" val="4033738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dirty="0">
                <a:solidFill>
                  <a:schemeClr val="tx1"/>
                </a:solidFill>
                <a:effectLst/>
                <a:latin typeface="+mn-lt"/>
                <a:ea typeface="+mn-ea"/>
                <a:cs typeface="+mn-cs"/>
              </a:rPr>
              <a:t>Symbolization of Overscale Data Pattern</a:t>
            </a:r>
          </a:p>
          <a:p>
            <a:r>
              <a:rPr lang="en-US" sz="1200" kern="1200" dirty="0">
                <a:solidFill>
                  <a:schemeClr val="tx1"/>
                </a:solidFill>
                <a:effectLst/>
                <a:latin typeface="+mn-lt"/>
                <a:ea typeface="+mn-ea"/>
                <a:cs typeface="+mn-cs"/>
              </a:rPr>
              <a:t>Symbolization of this pattern requires knowledge of the display scale, and whether the mariner has intentionally over-scaled the display. Portrayal does not have this knowledge.</a:t>
            </a:r>
          </a:p>
          <a:p>
            <a:endParaRPr lang="en-US" dirty="0"/>
          </a:p>
          <a:p>
            <a:pPr lvl="2"/>
            <a:r>
              <a:rPr lang="en-US" sz="1200" b="1" kern="1200" dirty="0">
                <a:solidFill>
                  <a:schemeClr val="tx1"/>
                </a:solidFill>
                <a:effectLst/>
                <a:latin typeface="+mn-lt"/>
                <a:ea typeface="+mn-ea"/>
                <a:cs typeface="+mn-cs"/>
              </a:rPr>
              <a:t>Symbolization of Non-HO (Non-ENC) Chart Information</a:t>
            </a:r>
          </a:p>
          <a:p>
            <a:r>
              <a:rPr lang="en-US" sz="1200" kern="1200" dirty="0">
                <a:solidFill>
                  <a:schemeClr val="tx1"/>
                </a:solidFill>
                <a:effectLst/>
                <a:latin typeface="+mn-lt"/>
                <a:ea typeface="+mn-ea"/>
                <a:cs typeface="+mn-cs"/>
              </a:rPr>
              <a:t>Augmenting HO ENC data with Non-HO data requires superimposing SY(</a:t>
            </a:r>
            <a:r>
              <a:rPr lang="en-US" sz="1200" kern="1200" dirty="0" err="1">
                <a:solidFill>
                  <a:schemeClr val="tx1"/>
                </a:solidFill>
                <a:effectLst/>
                <a:latin typeface="+mn-lt"/>
                <a:ea typeface="+mn-ea"/>
                <a:cs typeface="+mn-cs"/>
              </a:rPr>
              <a:t>CHCRIDnn</a:t>
            </a:r>
            <a:r>
              <a:rPr lang="en-US" sz="1200" kern="1200" dirty="0">
                <a:solidFill>
                  <a:schemeClr val="tx1"/>
                </a:solidFill>
                <a:effectLst/>
                <a:latin typeface="+mn-lt"/>
                <a:ea typeface="+mn-ea"/>
                <a:cs typeface="+mn-cs"/>
              </a:rPr>
              <a:t>) / LC(</a:t>
            </a:r>
            <a:r>
              <a:rPr lang="en-US" sz="1200" kern="1200" dirty="0" err="1">
                <a:solidFill>
                  <a:schemeClr val="tx1"/>
                </a:solidFill>
                <a:effectLst/>
                <a:latin typeface="+mn-lt"/>
                <a:ea typeface="+mn-ea"/>
                <a:cs typeface="+mn-cs"/>
              </a:rPr>
              <a:t>CHCRIDnn</a:t>
            </a:r>
            <a:r>
              <a:rPr lang="en-US" sz="1200" kern="1200" dirty="0">
                <a:solidFill>
                  <a:schemeClr val="tx1"/>
                </a:solidFill>
                <a:effectLst/>
                <a:latin typeface="+mn-lt"/>
                <a:ea typeface="+mn-ea"/>
                <a:cs typeface="+mn-cs"/>
              </a:rPr>
              <a:t>). Since the portrayal has no knowledge of non-HO data it cannot portray the superimposed symbology.</a:t>
            </a:r>
          </a:p>
          <a:p>
            <a:r>
              <a:rPr lang="en-US" sz="1200" kern="1200" dirty="0">
                <a:solidFill>
                  <a:schemeClr val="tx1"/>
                </a:solidFill>
                <a:effectLst/>
                <a:latin typeface="+mn-lt"/>
                <a:ea typeface="+mn-ea"/>
                <a:cs typeface="+mn-cs"/>
              </a:rPr>
              <a:t>If non-HO data is shown on a separate area of the display its boundary must be identified by </a:t>
            </a:r>
            <a:r>
              <a:rPr lang="en-US" sz="1200" kern="1200" dirty="0" err="1">
                <a:solidFill>
                  <a:schemeClr val="tx1"/>
                </a:solidFill>
                <a:effectLst/>
                <a:latin typeface="+mn-lt"/>
                <a:ea typeface="+mn-ea"/>
                <a:cs typeface="+mn-cs"/>
              </a:rPr>
              <a:t>linestyle</a:t>
            </a:r>
            <a:r>
              <a:rPr lang="en-US" sz="1200" kern="1200" dirty="0">
                <a:solidFill>
                  <a:schemeClr val="tx1"/>
                </a:solidFill>
                <a:effectLst/>
                <a:latin typeface="+mn-lt"/>
                <a:ea typeface="+mn-ea"/>
                <a:cs typeface="+mn-cs"/>
              </a:rPr>
              <a:t> LC(NONHODAT); display priority 3, over radar; display base; viewing group 11060, stroke to the non-HO data side of the line.</a:t>
            </a:r>
          </a:p>
          <a:p>
            <a:endParaRPr lang="en-US" dirty="0"/>
          </a:p>
          <a:p>
            <a:pPr lvl="2"/>
            <a:r>
              <a:rPr lang="en-US" sz="1200" b="1" kern="1200" dirty="0">
                <a:solidFill>
                  <a:schemeClr val="tx1"/>
                </a:solidFill>
                <a:effectLst/>
                <a:latin typeface="+mn-lt"/>
                <a:ea typeface="+mn-ea"/>
                <a:cs typeface="+mn-cs"/>
              </a:rPr>
              <a:t>Symbolization of No Data Areas</a:t>
            </a:r>
          </a:p>
          <a:p>
            <a:r>
              <a:rPr lang="en-US" sz="1200" kern="1200" dirty="0">
                <a:solidFill>
                  <a:schemeClr val="tx1"/>
                </a:solidFill>
                <a:effectLst/>
                <a:latin typeface="+mn-lt"/>
                <a:ea typeface="+mn-ea"/>
                <a:cs typeface="+mn-cs"/>
              </a:rPr>
              <a:t>The screen must be filled with the grey NODTA </a:t>
            </a:r>
            <a:r>
              <a:rPr lang="en-US" sz="1200" kern="1200" dirty="0" err="1">
                <a:solidFill>
                  <a:schemeClr val="tx1"/>
                </a:solidFill>
                <a:effectLst/>
                <a:latin typeface="+mn-lt"/>
                <a:ea typeface="+mn-ea"/>
                <a:cs typeface="+mn-cs"/>
              </a:rPr>
              <a:t>colour</a:t>
            </a:r>
            <a:r>
              <a:rPr lang="en-US" sz="1200" kern="1200" dirty="0">
                <a:solidFill>
                  <a:schemeClr val="tx1"/>
                </a:solidFill>
                <a:effectLst/>
                <a:latin typeface="+mn-lt"/>
                <a:ea typeface="+mn-ea"/>
                <a:cs typeface="+mn-cs"/>
              </a:rPr>
              <a:t> fill together with the fill pattern AP(NODATA03) prior to drawing any other information. This could be done by portrayal at the start of the drawing instructions, however that could obscure other non-S-101 datasets.</a:t>
            </a:r>
          </a:p>
          <a:p>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18</a:t>
            </a:fld>
            <a:endParaRPr lang="en-US"/>
          </a:p>
        </p:txBody>
      </p:sp>
    </p:spTree>
    <p:extLst>
      <p:ext uri="{BB962C8B-B14F-4D97-AF65-F5344CB8AC3E}">
        <p14:creationId xmlns:p14="http://schemas.microsoft.com/office/powerpoint/2010/main" val="165250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p:cNvSpPr>
            <a:spLocks noGrp="1"/>
          </p:cNvSpPr>
          <p:nvPr>
            <p:ph type="dt" sz="half" idx="10"/>
          </p:nvPr>
        </p:nvSpPr>
        <p:spPr/>
        <p:txBody>
          <a:bodyPr/>
          <a:lstStyle/>
          <a:p>
            <a:fld id="{F0DC0BB9-CAED-47CA-A1CF-4BCEF520F99D}" type="datetime1">
              <a:rPr lang="en-US" smtClean="0"/>
              <a:t>09/12/2018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28620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94EC2-BCC1-4C11-8C68-65C976AF00A1}" type="datetime1">
              <a:rPr lang="en-US" smtClean="0"/>
              <a:t>09/12/2018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287186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C26A59-3728-4669-AFDA-B08371E74A19}" type="datetime1">
              <a:rPr lang="en-US" smtClean="0"/>
              <a:t>09/12/2018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298224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2142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0160"/>
            <a:ext cx="10515600" cy="489680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F2140FCE-B0F8-4EED-8AA8-6B02B4A7D4E4}"/>
              </a:ext>
            </a:extLst>
          </p:cNvPr>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9" name="Footer Placeholder 8">
            <a:extLst>
              <a:ext uri="{FF2B5EF4-FFF2-40B4-BE49-F238E27FC236}">
                <a16:creationId xmlns:a16="http://schemas.microsoft.com/office/drawing/2014/main" id="{55DC9F97-7DA8-4A8A-8389-E695CFFD8E95}"/>
              </a:ext>
            </a:extLst>
          </p:cNvPr>
          <p:cNvSpPr>
            <a:spLocks noGrp="1"/>
          </p:cNvSpPr>
          <p:nvPr>
            <p:ph type="ftr" sz="quarter" idx="11"/>
          </p:nvPr>
        </p:nvSpPr>
        <p:spPr/>
        <p:txBody>
          <a:bodyPr/>
          <a:lstStyle/>
          <a:p>
            <a:endParaRPr lang="en-US">
              <a:solidFill>
                <a:prstClr val="black">
                  <a:tint val="75000"/>
                </a:prstClr>
              </a:solidFill>
            </a:endParaRPr>
          </a:p>
        </p:txBody>
      </p:sp>
      <p:sp>
        <p:nvSpPr>
          <p:cNvPr id="10" name="Slide Number Placeholder 9">
            <a:extLst>
              <a:ext uri="{FF2B5EF4-FFF2-40B4-BE49-F238E27FC236}">
                <a16:creationId xmlns:a16="http://schemas.microsoft.com/office/drawing/2014/main" id="{DBFFCF0F-F202-46F2-83BE-271E492C823C}"/>
              </a:ext>
            </a:extLst>
          </p:cNvPr>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
        <p:nvSpPr>
          <p:cNvPr id="11" name="Title 10">
            <a:extLst>
              <a:ext uri="{FF2B5EF4-FFF2-40B4-BE49-F238E27FC236}">
                <a16:creationId xmlns:a16="http://schemas.microsoft.com/office/drawing/2014/main" id="{BE182384-188E-420E-ACB3-821D7A3A7126}"/>
              </a:ext>
            </a:extLst>
          </p:cNvPr>
          <p:cNvSpPr>
            <a:spLocks noGrp="1"/>
          </p:cNvSpPr>
          <p:nvPr>
            <p:ph type="title"/>
          </p:nvPr>
        </p:nvSpPr>
        <p:spPr>
          <a:xfrm>
            <a:off x="838200" y="365125"/>
            <a:ext cx="10515600" cy="726059"/>
          </a:xfrm>
        </p:spPr>
        <p:txBody>
          <a:bodyPr/>
          <a:lstStyle/>
          <a:p>
            <a:r>
              <a:rPr lang="en-US" dirty="0"/>
              <a:t>Click to edit Master title style</a:t>
            </a:r>
          </a:p>
        </p:txBody>
      </p:sp>
    </p:spTree>
    <p:extLst>
      <p:ext uri="{BB962C8B-B14F-4D97-AF65-F5344CB8AC3E}">
        <p14:creationId xmlns:p14="http://schemas.microsoft.com/office/powerpoint/2010/main" val="3874311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177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489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7275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8566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1643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730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0160"/>
            <a:ext cx="10515600" cy="489680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F2140FCE-B0F8-4EED-8AA8-6B02B4A7D4E4}"/>
              </a:ext>
            </a:extLst>
          </p:cNvPr>
          <p:cNvSpPr>
            <a:spLocks noGrp="1"/>
          </p:cNvSpPr>
          <p:nvPr>
            <p:ph type="dt" sz="half" idx="10"/>
          </p:nvPr>
        </p:nvSpPr>
        <p:spPr/>
        <p:txBody>
          <a:bodyPr/>
          <a:lstStyle/>
          <a:p>
            <a:fld id="{CDF296A1-F689-4206-ADC2-11F79C153E6B}" type="datetime1">
              <a:rPr lang="en-US" smtClean="0"/>
              <a:t>09/12/2018</a:t>
            </a:fld>
            <a:endParaRPr lang="en-US"/>
          </a:p>
        </p:txBody>
      </p:sp>
      <p:sp>
        <p:nvSpPr>
          <p:cNvPr id="9" name="Footer Placeholder 8">
            <a:extLst>
              <a:ext uri="{FF2B5EF4-FFF2-40B4-BE49-F238E27FC236}">
                <a16:creationId xmlns:a16="http://schemas.microsoft.com/office/drawing/2014/main" id="{55DC9F97-7DA8-4A8A-8389-E695CFFD8E95}"/>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DBFFCF0F-F202-46F2-83BE-271E492C823C}"/>
              </a:ext>
            </a:extLst>
          </p:cNvPr>
          <p:cNvSpPr>
            <a:spLocks noGrp="1"/>
          </p:cNvSpPr>
          <p:nvPr>
            <p:ph type="sldNum" sz="quarter" idx="12"/>
          </p:nvPr>
        </p:nvSpPr>
        <p:spPr/>
        <p:txBody>
          <a:bodyPr/>
          <a:lstStyle/>
          <a:p>
            <a:fld id="{BC7CCCD8-3CB2-4DED-B9EB-DEFFA2306F2E}" type="slidenum">
              <a:rPr lang="en-US" smtClean="0"/>
              <a:t>‹#›</a:t>
            </a:fld>
            <a:endParaRPr lang="en-US"/>
          </a:p>
        </p:txBody>
      </p:sp>
      <p:sp>
        <p:nvSpPr>
          <p:cNvPr id="11" name="Title 10">
            <a:extLst>
              <a:ext uri="{FF2B5EF4-FFF2-40B4-BE49-F238E27FC236}">
                <a16:creationId xmlns:a16="http://schemas.microsoft.com/office/drawing/2014/main" id="{BE182384-188E-420E-ACB3-821D7A3A7126}"/>
              </a:ext>
            </a:extLst>
          </p:cNvPr>
          <p:cNvSpPr>
            <a:spLocks noGrp="1"/>
          </p:cNvSpPr>
          <p:nvPr>
            <p:ph type="title"/>
          </p:nvPr>
        </p:nvSpPr>
        <p:spPr>
          <a:xfrm>
            <a:off x="838200" y="365125"/>
            <a:ext cx="10515600" cy="726059"/>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1797235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2595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2523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36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AF8B31-BF99-4234-85AF-42E9907A20E0}" type="datetime1">
              <a:rPr lang="en-US" smtClean="0"/>
              <a:t>09/12/2018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391511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D2E410-A183-4C6C-B67B-F5772F747330}" type="datetime1">
              <a:rPr lang="en-US" smtClean="0"/>
              <a:t>09/12/2018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429051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3623DA-4711-45D1-8FE9-466D11ADFCEF}" type="datetime1">
              <a:rPr lang="en-US" smtClean="0"/>
              <a:t>09/12/2018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59014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93FA5A-1CA8-41B4-A654-C823CA3539AE}" type="datetime1">
              <a:rPr lang="en-US" smtClean="0"/>
              <a:t>09/12/2018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404832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C0BB2-8B8A-4B71-A5AB-19C57E1F9548}" type="datetime1">
              <a:rPr lang="en-US" smtClean="0"/>
              <a:t>09/12/2018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178136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571C2C-E597-4591-8276-25B63CE3264D}" type="datetime1">
              <a:rPr lang="en-US" smtClean="0"/>
              <a:t>09/12/2018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421015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97B08E-81A7-44AE-A73C-072B3D4515CE}" type="datetime1">
              <a:rPr lang="en-US" smtClean="0"/>
              <a:t>09/12/2018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401194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B8A12-032B-4783-A85A-5CF1403FD6EC}" type="datetime1">
              <a:rPr lang="en-US" smtClean="0"/>
              <a:t>09/12/2018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CCCD8-3CB2-4DED-B9EB-DEFFA2306F2E}" type="slidenum">
              <a:rPr lang="en-US" smtClean="0"/>
              <a:t>‹#›</a:t>
            </a:fld>
            <a:endParaRPr lang="en-US"/>
          </a:p>
        </p:txBody>
      </p:sp>
    </p:spTree>
    <p:extLst>
      <p:ext uri="{BB962C8B-B14F-4D97-AF65-F5344CB8AC3E}">
        <p14:creationId xmlns:p14="http://schemas.microsoft.com/office/powerpoint/2010/main" val="2935657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29AD9-E2C3-4095-90DB-8C770717AFD2}" type="datetimeFigureOut">
              <a:rPr lang="en-US" smtClean="0">
                <a:solidFill>
                  <a:prstClr val="black">
                    <a:tint val="75000"/>
                  </a:prstClr>
                </a:solidFill>
              </a:rPr>
              <a:pPr/>
              <a:t>09/12/2018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CCCD8-3CB2-4DED-B9EB-DEFFA2306F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6335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SPAWAR S-100 Testbed Report</a:t>
            </a:r>
          </a:p>
        </p:txBody>
      </p:sp>
      <p:sp>
        <p:nvSpPr>
          <p:cNvPr id="3" name="Subtitle 2"/>
          <p:cNvSpPr>
            <a:spLocks noGrp="1"/>
          </p:cNvSpPr>
          <p:nvPr>
            <p:ph type="subTitle" idx="1"/>
          </p:nvPr>
        </p:nvSpPr>
        <p:spPr/>
        <p:txBody>
          <a:bodyPr>
            <a:normAutofit/>
          </a:bodyPr>
          <a:lstStyle/>
          <a:p>
            <a:r>
              <a:rPr lang="en-US" dirty="0"/>
              <a:t>Presented by SPAWAR</a:t>
            </a:r>
          </a:p>
          <a:p>
            <a:r>
              <a:rPr lang="en-US" dirty="0"/>
              <a:t>for TSM6</a:t>
            </a:r>
          </a:p>
          <a:p>
            <a:r>
              <a:rPr lang="en-US" dirty="0"/>
              <a:t>Sept 2018</a:t>
            </a:r>
          </a:p>
        </p:txBody>
      </p:sp>
    </p:spTree>
    <p:extLst>
      <p:ext uri="{BB962C8B-B14F-4D97-AF65-F5344CB8AC3E}">
        <p14:creationId xmlns:p14="http://schemas.microsoft.com/office/powerpoint/2010/main" val="215269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80160"/>
            <a:ext cx="10515600" cy="5320337"/>
          </a:xfrm>
        </p:spPr>
        <p:txBody>
          <a:bodyPr>
            <a:normAutofit/>
          </a:bodyPr>
          <a:lstStyle/>
          <a:p>
            <a:r>
              <a:rPr lang="en-US" sz="3200" i="1" dirty="0" err="1"/>
              <a:t>QualityOfBathymetricData</a:t>
            </a:r>
            <a:endParaRPr lang="en-US" sz="3200" i="1" dirty="0"/>
          </a:p>
          <a:p>
            <a:pPr lvl="1"/>
            <a:r>
              <a:rPr lang="en-US" sz="2800" dirty="0"/>
              <a:t>Replaces S-57 </a:t>
            </a:r>
            <a:r>
              <a:rPr lang="en-US" sz="2800" i="1" dirty="0"/>
              <a:t>CATZOC</a:t>
            </a:r>
            <a:r>
              <a:rPr lang="en-US" sz="2800" dirty="0"/>
              <a:t> attribute of </a:t>
            </a:r>
            <a:r>
              <a:rPr lang="en-US" sz="2800" i="1" dirty="0"/>
              <a:t>M_QUAL</a:t>
            </a:r>
          </a:p>
          <a:p>
            <a:pPr lvl="1"/>
            <a:r>
              <a:rPr lang="en-US" sz="2800" dirty="0"/>
              <a:t>Portrayal not finalized</a:t>
            </a:r>
          </a:p>
          <a:p>
            <a:pPr lvl="1"/>
            <a:r>
              <a:rPr lang="en-US" sz="2800" dirty="0"/>
              <a:t>S-100 Viewer 1.5: not portrayed</a:t>
            </a:r>
          </a:p>
          <a:p>
            <a:pPr lvl="1"/>
            <a:r>
              <a:rPr lang="en-US" sz="2800" dirty="0"/>
              <a:t>S-100 Viewer 1.6: S-52 equivalent portrayal</a:t>
            </a:r>
          </a:p>
          <a:p>
            <a:pPr lvl="1"/>
            <a:r>
              <a:rPr lang="en-US" sz="2800" b="1" dirty="0">
                <a:solidFill>
                  <a:schemeClr val="accent5"/>
                </a:solidFill>
              </a:rPr>
              <a:t>RECOMMENDATION 12</a:t>
            </a:r>
            <a:r>
              <a:rPr lang="en-US" sz="2800" dirty="0"/>
              <a:t>: Provide guidance on desired portrayal</a:t>
            </a:r>
          </a:p>
        </p:txBody>
      </p:sp>
      <p:sp>
        <p:nvSpPr>
          <p:cNvPr id="3" name="Slide Number Placeholder 2"/>
          <p:cNvSpPr>
            <a:spLocks noGrp="1"/>
          </p:cNvSpPr>
          <p:nvPr>
            <p:ph type="sldNum" sz="quarter" idx="12"/>
          </p:nvPr>
        </p:nvSpPr>
        <p:spPr/>
        <p:txBody>
          <a:bodyPr/>
          <a:lstStyle/>
          <a:p>
            <a:fld id="{BC7CCCD8-3CB2-4DED-B9EB-DEFFA2306F2E}" type="slidenum">
              <a:rPr lang="en-US" smtClean="0"/>
              <a:t>10</a:t>
            </a:fld>
            <a:endParaRPr lang="en-US"/>
          </a:p>
        </p:txBody>
      </p:sp>
      <p:sp>
        <p:nvSpPr>
          <p:cNvPr id="4" name="Title 3"/>
          <p:cNvSpPr>
            <a:spLocks noGrp="1"/>
          </p:cNvSpPr>
          <p:nvPr>
            <p:ph type="title"/>
          </p:nvPr>
        </p:nvSpPr>
        <p:spPr/>
        <p:txBody>
          <a:bodyPr>
            <a:normAutofit/>
          </a:bodyPr>
          <a:lstStyle/>
          <a:p>
            <a:r>
              <a:rPr lang="en-US" dirty="0"/>
              <a:t>S-101 Portrayal</a:t>
            </a:r>
          </a:p>
        </p:txBody>
      </p:sp>
    </p:spTree>
    <p:extLst>
      <p:ext uri="{BB962C8B-B14F-4D97-AF65-F5344CB8AC3E}">
        <p14:creationId xmlns:p14="http://schemas.microsoft.com/office/powerpoint/2010/main" val="240358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80160"/>
            <a:ext cx="10515600" cy="5320337"/>
          </a:xfrm>
        </p:spPr>
        <p:txBody>
          <a:bodyPr/>
          <a:lstStyle/>
          <a:p>
            <a:r>
              <a:rPr lang="en-US" dirty="0"/>
              <a:t>Coverage Instruction: interpolation method for </a:t>
            </a:r>
            <a:r>
              <a:rPr lang="en-US" dirty="0" err="1"/>
              <a:t>colour</a:t>
            </a:r>
            <a:endParaRPr lang="en-US" dirty="0"/>
          </a:p>
          <a:p>
            <a:pPr lvl="1"/>
            <a:r>
              <a:rPr lang="en-US" b="1" dirty="0">
                <a:solidFill>
                  <a:schemeClr val="accent5"/>
                </a:solidFill>
              </a:rPr>
              <a:t>RECOMMENDATION 13</a:t>
            </a:r>
            <a:r>
              <a:rPr lang="en-US" dirty="0"/>
              <a:t>: Add interpolation method to </a:t>
            </a:r>
            <a:r>
              <a:rPr lang="en-US" i="1" dirty="0" err="1"/>
              <a:t>LookupEntry</a:t>
            </a:r>
            <a:r>
              <a:rPr lang="en-US" dirty="0"/>
              <a:t> class.  One of </a:t>
            </a:r>
            <a:r>
              <a:rPr lang="en-US" i="1" dirty="0" err="1"/>
              <a:t>CV_InterpolationMethod</a:t>
            </a:r>
            <a:r>
              <a:rPr lang="en-US" i="1" dirty="0"/>
              <a:t> </a:t>
            </a:r>
            <a:r>
              <a:rPr lang="en-US" dirty="0"/>
              <a:t>consistent with the coverage type of the data</a:t>
            </a:r>
          </a:p>
          <a:p>
            <a:r>
              <a:rPr lang="en-US" dirty="0"/>
              <a:t>Coverage Instruction: </a:t>
            </a:r>
            <a:r>
              <a:rPr lang="en-US" dirty="0" err="1"/>
              <a:t>colour</a:t>
            </a:r>
            <a:r>
              <a:rPr lang="en-US" dirty="0"/>
              <a:t> space for interpolation of </a:t>
            </a:r>
            <a:r>
              <a:rPr lang="en-US" dirty="0" err="1"/>
              <a:t>colour</a:t>
            </a:r>
            <a:endParaRPr lang="en-US" dirty="0"/>
          </a:p>
          <a:p>
            <a:pPr lvl="1"/>
            <a:r>
              <a:rPr lang="en-US" b="1" dirty="0">
                <a:solidFill>
                  <a:schemeClr val="accent5"/>
                </a:solidFill>
              </a:rPr>
              <a:t>RECOMMENDATION 14</a:t>
            </a:r>
            <a:r>
              <a:rPr lang="en-US" dirty="0"/>
              <a:t>: Add a </a:t>
            </a:r>
            <a:r>
              <a:rPr lang="en-US" dirty="0" err="1"/>
              <a:t>colour</a:t>
            </a:r>
            <a:r>
              <a:rPr lang="en-US" dirty="0"/>
              <a:t> space interpolation to </a:t>
            </a:r>
            <a:r>
              <a:rPr lang="en-US" i="1" dirty="0" err="1"/>
              <a:t>LookupEntry</a:t>
            </a:r>
            <a:r>
              <a:rPr lang="en-US" dirty="0"/>
              <a:t> class or alternatively specify the CIE </a:t>
            </a:r>
            <a:r>
              <a:rPr lang="en-US" dirty="0" err="1"/>
              <a:t>colour</a:t>
            </a:r>
            <a:r>
              <a:rPr lang="en-US" dirty="0"/>
              <a:t> space as the interpolation </a:t>
            </a:r>
            <a:r>
              <a:rPr lang="en-US" dirty="0" err="1"/>
              <a:t>colour</a:t>
            </a:r>
            <a:r>
              <a:rPr lang="en-US" dirty="0"/>
              <a:t> space</a:t>
            </a:r>
          </a:p>
          <a:p>
            <a:r>
              <a:rPr lang="en-US" dirty="0"/>
              <a:t>Color Profile: No provision for transparency</a:t>
            </a:r>
          </a:p>
          <a:p>
            <a:pPr lvl="1"/>
            <a:r>
              <a:rPr lang="en-US" dirty="0"/>
              <a:t>Transparency is affected by </a:t>
            </a:r>
            <a:r>
              <a:rPr lang="en-US" dirty="0" err="1"/>
              <a:t>colour</a:t>
            </a:r>
            <a:r>
              <a:rPr lang="en-US" dirty="0"/>
              <a:t> palette selection (day / dusk / night)</a:t>
            </a:r>
          </a:p>
          <a:p>
            <a:pPr lvl="1"/>
            <a:r>
              <a:rPr lang="en-US" dirty="0"/>
              <a:t>Portrayal has no direct knowledge of selected palette</a:t>
            </a:r>
          </a:p>
          <a:p>
            <a:pPr lvl="1"/>
            <a:r>
              <a:rPr lang="en-US" dirty="0"/>
              <a:t>Color profile species RGB &amp; </a:t>
            </a:r>
            <a:r>
              <a:rPr lang="en-US" dirty="0" err="1"/>
              <a:t>xyL</a:t>
            </a:r>
            <a:r>
              <a:rPr lang="en-US" dirty="0"/>
              <a:t>, rather than ARGB &amp; </a:t>
            </a:r>
            <a:r>
              <a:rPr lang="en-US" dirty="0" err="1"/>
              <a:t>AxyL</a:t>
            </a:r>
            <a:endParaRPr lang="en-US" dirty="0"/>
          </a:p>
          <a:p>
            <a:pPr lvl="1"/>
            <a:r>
              <a:rPr lang="en-US" b="1" dirty="0">
                <a:solidFill>
                  <a:schemeClr val="accent5"/>
                </a:solidFill>
              </a:rPr>
              <a:t>RECOMMENDATION 15</a:t>
            </a:r>
            <a:r>
              <a:rPr lang="en-US" dirty="0"/>
              <a:t>: Add ability to specify an alpha channel in the </a:t>
            </a:r>
            <a:r>
              <a:rPr lang="en-US" dirty="0" err="1"/>
              <a:t>colour</a:t>
            </a:r>
            <a:r>
              <a:rPr lang="en-US" dirty="0"/>
              <a:t> profile.</a:t>
            </a:r>
          </a:p>
          <a:p>
            <a:pPr lvl="1"/>
            <a:endParaRPr lang="en-US" dirty="0"/>
          </a:p>
          <a:p>
            <a:pPr lvl="1"/>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11</a:t>
            </a:fld>
            <a:endParaRPr lang="en-US"/>
          </a:p>
        </p:txBody>
      </p:sp>
      <p:sp>
        <p:nvSpPr>
          <p:cNvPr id="4" name="Title 3"/>
          <p:cNvSpPr>
            <a:spLocks noGrp="1"/>
          </p:cNvSpPr>
          <p:nvPr>
            <p:ph type="title"/>
          </p:nvPr>
        </p:nvSpPr>
        <p:spPr/>
        <p:txBody>
          <a:bodyPr>
            <a:normAutofit/>
          </a:bodyPr>
          <a:lstStyle/>
          <a:p>
            <a:r>
              <a:rPr lang="en-US" dirty="0"/>
              <a:t>S-102 Portrayal</a:t>
            </a:r>
          </a:p>
        </p:txBody>
      </p:sp>
    </p:spTree>
    <p:extLst>
      <p:ext uri="{BB962C8B-B14F-4D97-AF65-F5344CB8AC3E}">
        <p14:creationId xmlns:p14="http://schemas.microsoft.com/office/powerpoint/2010/main" val="263917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SPAWAR developed tool uses S-52 Presentation Library lookup tables to produce S-100 Part 9a compliant Lua rules</a:t>
            </a:r>
          </a:p>
          <a:p>
            <a:pPr lvl="1"/>
            <a:r>
              <a:rPr lang="en-US" sz="2800" dirty="0"/>
              <a:t>Source code provided to KHOA 22 August 2018</a:t>
            </a:r>
          </a:p>
          <a:p>
            <a:r>
              <a:rPr lang="en-US" sz="3200" dirty="0"/>
              <a:t>Available to assist with KHOA modifications to Portrayal Catalogue Builder</a:t>
            </a:r>
          </a:p>
          <a:p>
            <a:pPr lvl="1"/>
            <a:r>
              <a:rPr lang="en-US" sz="2800" dirty="0"/>
              <a:t>Update builder to generate S-100 Part 9a compliant portrayal rules</a:t>
            </a:r>
          </a:p>
        </p:txBody>
      </p:sp>
      <p:sp>
        <p:nvSpPr>
          <p:cNvPr id="3" name="Slide Number Placeholder 2"/>
          <p:cNvSpPr>
            <a:spLocks noGrp="1"/>
          </p:cNvSpPr>
          <p:nvPr>
            <p:ph type="sldNum" sz="quarter" idx="12"/>
          </p:nvPr>
        </p:nvSpPr>
        <p:spPr/>
        <p:txBody>
          <a:bodyPr/>
          <a:lstStyle/>
          <a:p>
            <a:fld id="{BC7CCCD8-3CB2-4DED-B9EB-DEFFA2306F2E}" type="slidenum">
              <a:rPr lang="en-US" smtClean="0"/>
              <a:t>12</a:t>
            </a:fld>
            <a:endParaRPr lang="en-US"/>
          </a:p>
        </p:txBody>
      </p:sp>
      <p:sp>
        <p:nvSpPr>
          <p:cNvPr id="4" name="Title 3"/>
          <p:cNvSpPr>
            <a:spLocks noGrp="1"/>
          </p:cNvSpPr>
          <p:nvPr>
            <p:ph type="title"/>
          </p:nvPr>
        </p:nvSpPr>
        <p:spPr/>
        <p:txBody>
          <a:bodyPr>
            <a:normAutofit/>
          </a:bodyPr>
          <a:lstStyle/>
          <a:p>
            <a:r>
              <a:rPr lang="en-US" dirty="0"/>
              <a:t>Portrayal Catalogue Builder Lua Support</a:t>
            </a:r>
          </a:p>
        </p:txBody>
      </p:sp>
    </p:spTree>
    <p:extLst>
      <p:ext uri="{BB962C8B-B14F-4D97-AF65-F5344CB8AC3E}">
        <p14:creationId xmlns:p14="http://schemas.microsoft.com/office/powerpoint/2010/main" val="3904665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S-102</a:t>
            </a:r>
          </a:p>
          <a:p>
            <a:pPr lvl="1"/>
            <a:r>
              <a:rPr lang="en-US" dirty="0"/>
              <a:t>Review / Feedback on Product Spec</a:t>
            </a:r>
          </a:p>
          <a:p>
            <a:pPr lvl="1"/>
            <a:r>
              <a:rPr lang="en-US" dirty="0"/>
              <a:t>Dialog with Dave Brazier / Stacy Johnson on test dataset, FC, PC</a:t>
            </a:r>
          </a:p>
          <a:p>
            <a:pPr lvl="1"/>
            <a:r>
              <a:rPr lang="en-US" dirty="0"/>
              <a:t>Working with test dataset against specification changes</a:t>
            </a:r>
          </a:p>
          <a:p>
            <a:pPr lvl="1"/>
            <a:r>
              <a:rPr lang="en-US" dirty="0"/>
              <a:t>Testing Linux BAG -&gt; S-102 converter; porting converter to Windows</a:t>
            </a:r>
          </a:p>
          <a:p>
            <a:pPr lvl="1"/>
            <a:r>
              <a:rPr lang="en-US" dirty="0"/>
              <a:t>Goal is support loading and portrayal in S-100 Viewer 1.6 / 1.7</a:t>
            </a:r>
          </a:p>
          <a:p>
            <a:r>
              <a:rPr lang="en-US" dirty="0"/>
              <a:t>S-111</a:t>
            </a:r>
          </a:p>
          <a:p>
            <a:pPr lvl="1"/>
            <a:r>
              <a:rPr lang="en-US" dirty="0"/>
              <a:t>Review / Feedback on Product Spec</a:t>
            </a:r>
          </a:p>
          <a:p>
            <a:pPr lvl="1"/>
            <a:r>
              <a:rPr lang="en-US" dirty="0"/>
              <a:t>Dialog with Kurt Hess</a:t>
            </a:r>
          </a:p>
          <a:p>
            <a:pPr lvl="1"/>
            <a:r>
              <a:rPr lang="en-US" dirty="0"/>
              <a:t>Awaiting preliminary FC / PC</a:t>
            </a:r>
          </a:p>
          <a:p>
            <a:pPr lvl="1"/>
            <a:r>
              <a:rPr lang="en-US" dirty="0"/>
              <a:t>Some prototyping support in S-100 Viewer</a:t>
            </a:r>
          </a:p>
          <a:p>
            <a:pPr lvl="1"/>
            <a:r>
              <a:rPr lang="en-US" dirty="0"/>
              <a:t>Updated dataset generator / validation tools to latest version of product spec</a:t>
            </a:r>
          </a:p>
        </p:txBody>
      </p:sp>
      <p:sp>
        <p:nvSpPr>
          <p:cNvPr id="3" name="Slide Number Placeholder 2"/>
          <p:cNvSpPr>
            <a:spLocks noGrp="1"/>
          </p:cNvSpPr>
          <p:nvPr>
            <p:ph type="sldNum" sz="quarter" idx="12"/>
          </p:nvPr>
        </p:nvSpPr>
        <p:spPr/>
        <p:txBody>
          <a:bodyPr/>
          <a:lstStyle/>
          <a:p>
            <a:fld id="{BC7CCCD8-3CB2-4DED-B9EB-DEFFA2306F2E}" type="slidenum">
              <a:rPr lang="en-US" smtClean="0"/>
              <a:t>13</a:t>
            </a:fld>
            <a:endParaRPr lang="en-US"/>
          </a:p>
        </p:txBody>
      </p:sp>
      <p:sp>
        <p:nvSpPr>
          <p:cNvPr id="4" name="Title 3"/>
          <p:cNvSpPr>
            <a:spLocks noGrp="1"/>
          </p:cNvSpPr>
          <p:nvPr>
            <p:ph type="title"/>
          </p:nvPr>
        </p:nvSpPr>
        <p:spPr/>
        <p:txBody>
          <a:bodyPr>
            <a:normAutofit/>
          </a:bodyPr>
          <a:lstStyle/>
          <a:p>
            <a:r>
              <a:rPr lang="en-US" dirty="0"/>
              <a:t>HDF-5 Based Products</a:t>
            </a:r>
          </a:p>
        </p:txBody>
      </p:sp>
    </p:spTree>
    <p:extLst>
      <p:ext uri="{BB962C8B-B14F-4D97-AF65-F5344CB8AC3E}">
        <p14:creationId xmlns:p14="http://schemas.microsoft.com/office/powerpoint/2010/main" val="37489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S-100WG3-9.3.3 proposed adding Section 6 to the testbed report</a:t>
            </a:r>
          </a:p>
          <a:p>
            <a:pPr lvl="1"/>
            <a:r>
              <a:rPr lang="en-US" sz="2800" dirty="0"/>
              <a:t>Renumber existing report sections starting at seven</a:t>
            </a:r>
          </a:p>
          <a:p>
            <a:pPr lvl="1"/>
            <a:r>
              <a:rPr lang="en-US" sz="2800" dirty="0"/>
              <a:t>Title: “S-100 Product Maturation / SOLAS Applicability Analysis”</a:t>
            </a:r>
          </a:p>
          <a:p>
            <a:pPr lvl="1"/>
            <a:r>
              <a:rPr lang="en-US" sz="2800" dirty="0"/>
              <a:t>Sub-section for each S-100 product analyzed</a:t>
            </a:r>
          </a:p>
          <a:p>
            <a:pPr lvl="2"/>
            <a:r>
              <a:rPr lang="en-US" sz="2400" dirty="0"/>
              <a:t>Provides an analysis table</a:t>
            </a:r>
          </a:p>
          <a:p>
            <a:pPr lvl="1"/>
            <a:r>
              <a:rPr lang="en-US" sz="2800" b="1" dirty="0">
                <a:solidFill>
                  <a:schemeClr val="accent5"/>
                </a:solidFill>
              </a:rPr>
              <a:t>RECOMMENDATION 16</a:t>
            </a:r>
            <a:r>
              <a:rPr lang="en-US" sz="2800" dirty="0"/>
              <a:t>: Provide direction on addition of section 6 to testbed report</a:t>
            </a:r>
          </a:p>
        </p:txBody>
      </p:sp>
      <p:sp>
        <p:nvSpPr>
          <p:cNvPr id="3" name="Slide Number Placeholder 2"/>
          <p:cNvSpPr>
            <a:spLocks noGrp="1"/>
          </p:cNvSpPr>
          <p:nvPr>
            <p:ph type="sldNum" sz="quarter" idx="12"/>
          </p:nvPr>
        </p:nvSpPr>
        <p:spPr/>
        <p:txBody>
          <a:bodyPr/>
          <a:lstStyle/>
          <a:p>
            <a:fld id="{BC7CCCD8-3CB2-4DED-B9EB-DEFFA2306F2E}" type="slidenum">
              <a:rPr lang="en-US" smtClean="0"/>
              <a:t>14</a:t>
            </a:fld>
            <a:endParaRPr lang="en-US"/>
          </a:p>
        </p:txBody>
      </p:sp>
      <p:sp>
        <p:nvSpPr>
          <p:cNvPr id="4" name="Title 3"/>
          <p:cNvSpPr>
            <a:spLocks noGrp="1"/>
          </p:cNvSpPr>
          <p:nvPr>
            <p:ph type="title"/>
          </p:nvPr>
        </p:nvSpPr>
        <p:spPr/>
        <p:txBody>
          <a:bodyPr/>
          <a:lstStyle/>
          <a:p>
            <a:r>
              <a:rPr lang="en-US"/>
              <a:t>Preconditions for SOLAS vessels</a:t>
            </a:r>
          </a:p>
        </p:txBody>
      </p:sp>
    </p:spTree>
    <p:extLst>
      <p:ext uri="{BB962C8B-B14F-4D97-AF65-F5344CB8AC3E}">
        <p14:creationId xmlns:p14="http://schemas.microsoft.com/office/powerpoint/2010/main" val="391781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Symbolization / Highlight of Date Dependent Features</a:t>
            </a:r>
          </a:p>
          <a:p>
            <a:pPr lvl="1"/>
            <a:r>
              <a:rPr lang="en-US" b="1" dirty="0">
                <a:solidFill>
                  <a:schemeClr val="accent5"/>
                </a:solidFill>
              </a:rPr>
              <a:t>RECOMMENDATION 17</a:t>
            </a:r>
            <a:r>
              <a:rPr lang="en-US" dirty="0"/>
              <a:t>: Address portrayal of date dependent features in S-100 v5 / S-101 v2</a:t>
            </a:r>
          </a:p>
          <a:p>
            <a:r>
              <a:rPr lang="en-US" dirty="0"/>
              <a:t>Masked Edges</a:t>
            </a:r>
          </a:p>
          <a:p>
            <a:pPr lvl="1"/>
            <a:r>
              <a:rPr lang="en-US" dirty="0"/>
              <a:t>S-100 Part 7 (Spatial Schema) does not support masked edges</a:t>
            </a:r>
          </a:p>
          <a:p>
            <a:pPr lvl="1"/>
            <a:r>
              <a:rPr lang="en-US" dirty="0"/>
              <a:t>Encoded datasets and Part 9 input schema do support masked edges</a:t>
            </a:r>
          </a:p>
          <a:p>
            <a:pPr lvl="1"/>
            <a:r>
              <a:rPr lang="en-US" dirty="0"/>
              <a:t>Portrayal evaluates masked edges as unmasked edges</a:t>
            </a:r>
          </a:p>
          <a:p>
            <a:pPr lvl="2"/>
            <a:r>
              <a:rPr lang="en-US" dirty="0"/>
              <a:t>Computationally expensive to evaluate in portrayal</a:t>
            </a:r>
          </a:p>
          <a:p>
            <a:pPr lvl="2"/>
            <a:r>
              <a:rPr lang="en-US" dirty="0"/>
              <a:t>Perform masking when executing drawing commands</a:t>
            </a:r>
          </a:p>
          <a:p>
            <a:pPr lvl="2"/>
            <a:r>
              <a:rPr lang="en-US" dirty="0"/>
              <a:t>Affect on Alerts and Indications is TBD</a:t>
            </a:r>
          </a:p>
          <a:p>
            <a:pPr lvl="1"/>
            <a:r>
              <a:rPr lang="en-US" dirty="0">
                <a:solidFill>
                  <a:schemeClr val="accent5"/>
                </a:solidFill>
              </a:rPr>
              <a:t>RECOMMENDATION 18</a:t>
            </a:r>
            <a:r>
              <a:rPr lang="en-US" dirty="0"/>
              <a:t>: Extend </a:t>
            </a:r>
            <a:r>
              <a:rPr lang="en-US" dirty="0" err="1"/>
              <a:t>GM_OrientablePrimitive</a:t>
            </a:r>
            <a:r>
              <a:rPr lang="en-US" dirty="0"/>
              <a:t> to support masking or specify manufacturer must track masking information in SENC</a:t>
            </a:r>
          </a:p>
          <a:p>
            <a:pPr marL="0" indent="0">
              <a:buNone/>
            </a:pPr>
            <a:r>
              <a:rPr lang="en-US" dirty="0"/>
              <a:t>	</a:t>
            </a:r>
          </a:p>
          <a:p>
            <a:pPr lvl="1"/>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15</a:t>
            </a:fld>
            <a:endParaRPr lang="en-US"/>
          </a:p>
        </p:txBody>
      </p:sp>
      <p:sp>
        <p:nvSpPr>
          <p:cNvPr id="4" name="Title 3"/>
          <p:cNvSpPr>
            <a:spLocks noGrp="1"/>
          </p:cNvSpPr>
          <p:nvPr>
            <p:ph type="title"/>
          </p:nvPr>
        </p:nvSpPr>
        <p:spPr/>
        <p:txBody>
          <a:bodyPr>
            <a:normAutofit/>
          </a:bodyPr>
          <a:lstStyle/>
          <a:p>
            <a:r>
              <a:rPr lang="en-US" dirty="0"/>
              <a:t>Unresolved Items From Previous Reports</a:t>
            </a:r>
          </a:p>
        </p:txBody>
      </p:sp>
    </p:spTree>
    <p:extLst>
      <p:ext uri="{BB962C8B-B14F-4D97-AF65-F5344CB8AC3E}">
        <p14:creationId xmlns:p14="http://schemas.microsoft.com/office/powerpoint/2010/main" val="396762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Highlight Info / Highlight Document</a:t>
            </a:r>
          </a:p>
          <a:p>
            <a:pPr lvl="1"/>
            <a:r>
              <a:rPr lang="en-US" i="1" dirty="0" err="1"/>
              <a:t>NauticalInformation</a:t>
            </a:r>
            <a:r>
              <a:rPr lang="en-US" dirty="0"/>
              <a:t> not output by dataset converter (may have changed)</a:t>
            </a:r>
          </a:p>
          <a:p>
            <a:pPr lvl="1"/>
            <a:r>
              <a:rPr lang="en-US" dirty="0"/>
              <a:t>Update portrayal to examine </a:t>
            </a:r>
            <a:r>
              <a:rPr lang="en-US" dirty="0" err="1"/>
              <a:t>NauticalInformation</a:t>
            </a:r>
            <a:r>
              <a:rPr lang="en-US" dirty="0"/>
              <a:t> when available</a:t>
            </a:r>
          </a:p>
          <a:p>
            <a:pPr lvl="2"/>
            <a:r>
              <a:rPr lang="en-US" dirty="0"/>
              <a:t>Output appropriate symbology using viewing group 31031 (Additional Documents)</a:t>
            </a:r>
          </a:p>
          <a:p>
            <a:pPr lvl="1"/>
            <a:r>
              <a:rPr lang="en-US" dirty="0"/>
              <a:t>No context parameter provided – use viewing groups to control display of highlights</a:t>
            </a:r>
          </a:p>
          <a:p>
            <a:pPr lvl="1"/>
            <a:r>
              <a:rPr lang="en-US" dirty="0"/>
              <a:t>Consider adding a viewing group layer to toggle on / off as a pair</a:t>
            </a:r>
          </a:p>
          <a:p>
            <a:pPr lvl="1"/>
            <a:r>
              <a:rPr lang="en-US" b="1" dirty="0">
                <a:solidFill>
                  <a:schemeClr val="accent5"/>
                </a:solidFill>
              </a:rPr>
              <a:t>RECOMMENDATION 19</a:t>
            </a:r>
            <a:r>
              <a:rPr lang="en-US" dirty="0"/>
              <a:t>: Update portrayal for S-101 v2 to support</a:t>
            </a:r>
          </a:p>
          <a:p>
            <a:pPr lvl="1"/>
            <a:r>
              <a:rPr lang="en-US" b="1" dirty="0">
                <a:solidFill>
                  <a:schemeClr val="accent5"/>
                </a:solidFill>
              </a:rPr>
              <a:t>RECOMMENDATION 20</a:t>
            </a:r>
            <a:r>
              <a:rPr lang="en-US" dirty="0"/>
              <a:t>: Add a viewing group layer to turn on / off highlights</a:t>
            </a:r>
          </a:p>
          <a:p>
            <a:r>
              <a:rPr lang="en-US" dirty="0"/>
              <a:t>Missing Symbols</a:t>
            </a:r>
          </a:p>
          <a:p>
            <a:pPr lvl="1"/>
            <a:r>
              <a:rPr lang="en-US" dirty="0"/>
              <a:t>Due to new symbols not present in S-52</a:t>
            </a:r>
          </a:p>
          <a:p>
            <a:pPr lvl="1"/>
            <a:r>
              <a:rPr lang="en-US" dirty="0"/>
              <a:t>Full list provided in testbed report</a:t>
            </a:r>
          </a:p>
          <a:p>
            <a:pPr lvl="1"/>
            <a:r>
              <a:rPr lang="en-US" dirty="0"/>
              <a:t>Currently symbolized using default symbology (magenta question mark)</a:t>
            </a:r>
          </a:p>
          <a:p>
            <a:pPr lvl="1"/>
            <a:r>
              <a:rPr lang="en-US" b="1" dirty="0">
                <a:solidFill>
                  <a:schemeClr val="accent5"/>
                </a:solidFill>
              </a:rPr>
              <a:t>RECOMMENDATION 21</a:t>
            </a:r>
            <a:r>
              <a:rPr lang="en-US" dirty="0"/>
              <a:t>: Develop and provide missing symbols with S-101 v2</a:t>
            </a:r>
          </a:p>
          <a:p>
            <a:pPr marL="0" indent="0">
              <a:buNone/>
            </a:pPr>
            <a:r>
              <a:rPr lang="en-US" dirty="0"/>
              <a:t>	</a:t>
            </a:r>
          </a:p>
          <a:p>
            <a:pPr lvl="1"/>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16</a:t>
            </a:fld>
            <a:endParaRPr lang="en-US"/>
          </a:p>
        </p:txBody>
      </p:sp>
      <p:sp>
        <p:nvSpPr>
          <p:cNvPr id="4" name="Title 3"/>
          <p:cNvSpPr>
            <a:spLocks noGrp="1"/>
          </p:cNvSpPr>
          <p:nvPr>
            <p:ph type="title"/>
          </p:nvPr>
        </p:nvSpPr>
        <p:spPr/>
        <p:txBody>
          <a:bodyPr>
            <a:normAutofit/>
          </a:bodyPr>
          <a:lstStyle/>
          <a:p>
            <a:r>
              <a:rPr lang="en-US" dirty="0"/>
              <a:t>Unresolved Items From Previous Reports</a:t>
            </a:r>
          </a:p>
        </p:txBody>
      </p:sp>
    </p:spTree>
    <p:extLst>
      <p:ext uri="{BB962C8B-B14F-4D97-AF65-F5344CB8AC3E}">
        <p14:creationId xmlns:p14="http://schemas.microsoft.com/office/powerpoint/2010/main" val="270546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Manufacturer Responsibilities</a:t>
            </a:r>
          </a:p>
          <a:p>
            <a:pPr lvl="1"/>
            <a:r>
              <a:rPr lang="en-US" dirty="0"/>
              <a:t>Consider adding a section to PC to provide information needed for implementation of manufacturer responsibilities</a:t>
            </a:r>
          </a:p>
          <a:p>
            <a:pPr lvl="1"/>
            <a:r>
              <a:rPr lang="en-US" dirty="0"/>
              <a:t>Similar to interoperability catalogue</a:t>
            </a:r>
          </a:p>
          <a:p>
            <a:pPr lvl="1"/>
            <a:r>
              <a:rPr lang="en-US" b="1" dirty="0">
                <a:solidFill>
                  <a:schemeClr val="accent5"/>
                </a:solidFill>
              </a:rPr>
              <a:t>RECOMMENDATION 22</a:t>
            </a:r>
            <a:r>
              <a:rPr lang="en-US" dirty="0"/>
              <a:t>: Extend Part 9 PC to allow consistent machine-readable implementation of manufacturer responsibilities</a:t>
            </a:r>
          </a:p>
          <a:p>
            <a:r>
              <a:rPr lang="en-US" dirty="0"/>
              <a:t>Symbolization of Chart Updates</a:t>
            </a:r>
          </a:p>
          <a:p>
            <a:pPr lvl="1"/>
            <a:r>
              <a:rPr lang="en-US" dirty="0"/>
              <a:t>CHRVDEL1 available in PC, but can’t be output by portrayal</a:t>
            </a:r>
          </a:p>
          <a:p>
            <a:pPr lvl="1"/>
            <a:r>
              <a:rPr lang="en-US" b="1" dirty="0">
                <a:solidFill>
                  <a:schemeClr val="accent5"/>
                </a:solidFill>
              </a:rPr>
              <a:t>RECOMMENDATION 23</a:t>
            </a:r>
            <a:r>
              <a:rPr lang="en-US" dirty="0"/>
              <a:t>: Update S-101 v2 to indicate manufacturer responsibility</a:t>
            </a:r>
          </a:p>
          <a:p>
            <a:r>
              <a:rPr lang="en-US" dirty="0"/>
              <a:t>Symbolization of Chart Scale Boundaries</a:t>
            </a:r>
          </a:p>
          <a:p>
            <a:pPr lvl="1"/>
            <a:r>
              <a:rPr lang="en-US" b="1" dirty="0">
                <a:solidFill>
                  <a:schemeClr val="accent5"/>
                </a:solidFill>
              </a:rPr>
              <a:t>RECOMMENDATION 24</a:t>
            </a:r>
            <a:r>
              <a:rPr lang="en-US" dirty="0"/>
              <a:t>: Update S-101 v2 to indicate manufacturer responsibility</a:t>
            </a:r>
          </a:p>
          <a:p>
            <a:pPr marL="0" indent="0">
              <a:buNone/>
            </a:pPr>
            <a:endParaRPr lang="en-US" dirty="0"/>
          </a:p>
          <a:p>
            <a:pPr lvl="1"/>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17</a:t>
            </a:fld>
            <a:endParaRPr lang="en-US"/>
          </a:p>
        </p:txBody>
      </p:sp>
      <p:sp>
        <p:nvSpPr>
          <p:cNvPr id="4" name="Title 3"/>
          <p:cNvSpPr>
            <a:spLocks noGrp="1"/>
          </p:cNvSpPr>
          <p:nvPr>
            <p:ph type="title"/>
          </p:nvPr>
        </p:nvSpPr>
        <p:spPr/>
        <p:txBody>
          <a:bodyPr>
            <a:normAutofit fontScale="90000"/>
          </a:bodyPr>
          <a:lstStyle/>
          <a:p>
            <a:r>
              <a:rPr lang="en-US" dirty="0"/>
              <a:t>Unresolved Items – Manufacturer Responsibilities</a:t>
            </a:r>
          </a:p>
        </p:txBody>
      </p:sp>
    </p:spTree>
    <p:extLst>
      <p:ext uri="{BB962C8B-B14F-4D97-AF65-F5344CB8AC3E}">
        <p14:creationId xmlns:p14="http://schemas.microsoft.com/office/powerpoint/2010/main" val="3405635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Symbolization of Overscale Data Pattern</a:t>
            </a:r>
          </a:p>
          <a:p>
            <a:pPr lvl="1"/>
            <a:r>
              <a:rPr lang="en-US" b="1" dirty="0">
                <a:solidFill>
                  <a:schemeClr val="accent5"/>
                </a:solidFill>
              </a:rPr>
              <a:t>RECOMMENDATION 25:</a:t>
            </a:r>
            <a:r>
              <a:rPr lang="en-US" dirty="0"/>
              <a:t> Update S-101 v2 to indicate manufacturer responsibility</a:t>
            </a:r>
          </a:p>
          <a:p>
            <a:r>
              <a:rPr lang="en-US" dirty="0"/>
              <a:t>Symbolization of Non-HO (Non-ENC) Chart Information</a:t>
            </a:r>
          </a:p>
          <a:p>
            <a:pPr lvl="1"/>
            <a:r>
              <a:rPr lang="en-US" b="1" dirty="0">
                <a:solidFill>
                  <a:schemeClr val="accent5"/>
                </a:solidFill>
              </a:rPr>
              <a:t>RECOMMENDATION 26</a:t>
            </a:r>
            <a:r>
              <a:rPr lang="en-US" dirty="0"/>
              <a:t>: Update S-101 v2 to indicate manufacturer responsibility</a:t>
            </a:r>
          </a:p>
          <a:p>
            <a:r>
              <a:rPr lang="en-US" dirty="0"/>
              <a:t>Symbolization of No Data Areas</a:t>
            </a:r>
          </a:p>
          <a:p>
            <a:pPr lvl="1"/>
            <a:r>
              <a:rPr lang="en-US" dirty="0"/>
              <a:t>Output by portrayal could obscure other datasets or products</a:t>
            </a:r>
          </a:p>
          <a:p>
            <a:pPr lvl="1"/>
            <a:r>
              <a:rPr lang="en-US" dirty="0"/>
              <a:t>Manufacturer can render immediately preceding drawing instructions</a:t>
            </a:r>
          </a:p>
          <a:p>
            <a:pPr lvl="1"/>
            <a:r>
              <a:rPr lang="en-US" b="1" dirty="0">
                <a:solidFill>
                  <a:schemeClr val="accent5"/>
                </a:solidFill>
              </a:rPr>
              <a:t>RECOMMENDATION 27</a:t>
            </a:r>
            <a:r>
              <a:rPr lang="en-US" dirty="0"/>
              <a:t>: Update S-101 v2 to indicate manufacturer responsibility</a:t>
            </a:r>
          </a:p>
          <a:p>
            <a:pPr lvl="1"/>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18</a:t>
            </a:fld>
            <a:endParaRPr lang="en-US"/>
          </a:p>
        </p:txBody>
      </p:sp>
      <p:sp>
        <p:nvSpPr>
          <p:cNvPr id="4" name="Title 3"/>
          <p:cNvSpPr>
            <a:spLocks noGrp="1"/>
          </p:cNvSpPr>
          <p:nvPr>
            <p:ph type="title"/>
          </p:nvPr>
        </p:nvSpPr>
        <p:spPr/>
        <p:txBody>
          <a:bodyPr>
            <a:normAutofit fontScale="90000"/>
          </a:bodyPr>
          <a:lstStyle/>
          <a:p>
            <a:r>
              <a:rPr lang="en-US" dirty="0"/>
              <a:t>Unresolved Items – Manufacturer Responsibilities</a:t>
            </a:r>
          </a:p>
        </p:txBody>
      </p:sp>
    </p:spTree>
    <p:extLst>
      <p:ext uri="{BB962C8B-B14F-4D97-AF65-F5344CB8AC3E}">
        <p14:creationId xmlns:p14="http://schemas.microsoft.com/office/powerpoint/2010/main" val="348094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Portrayal of Masked Edges</a:t>
            </a:r>
          </a:p>
          <a:p>
            <a:pPr lvl="1"/>
            <a:r>
              <a:rPr lang="en-US" sz="2800" dirty="0"/>
              <a:t>Masked edge: Don’t draw the edge when executing drawing instructions</a:t>
            </a:r>
          </a:p>
          <a:p>
            <a:pPr lvl="1"/>
            <a:r>
              <a:rPr lang="en-US" sz="2800" dirty="0"/>
              <a:t>Computationally expensive to remove the edge in portrayal</a:t>
            </a:r>
          </a:p>
          <a:p>
            <a:pPr lvl="1"/>
            <a:r>
              <a:rPr lang="en-US" sz="2800" dirty="0"/>
              <a:t>S-100 Part 9a specifies that processing of masked edges is a manufacturer’s responsibility</a:t>
            </a:r>
          </a:p>
          <a:p>
            <a:pPr lvl="1"/>
            <a:r>
              <a:rPr lang="en-US" sz="2800" b="1" dirty="0">
                <a:solidFill>
                  <a:schemeClr val="accent5"/>
                </a:solidFill>
              </a:rPr>
              <a:t>RECOMMENDATION 28:</a:t>
            </a:r>
            <a:r>
              <a:rPr lang="en-US" sz="2800" dirty="0"/>
              <a:t> Update S-100 Part 9 to indicate manufacturer responsibility</a:t>
            </a:r>
          </a:p>
        </p:txBody>
      </p:sp>
      <p:sp>
        <p:nvSpPr>
          <p:cNvPr id="3" name="Slide Number Placeholder 2"/>
          <p:cNvSpPr>
            <a:spLocks noGrp="1"/>
          </p:cNvSpPr>
          <p:nvPr>
            <p:ph type="sldNum" sz="quarter" idx="12"/>
          </p:nvPr>
        </p:nvSpPr>
        <p:spPr/>
        <p:txBody>
          <a:bodyPr/>
          <a:lstStyle/>
          <a:p>
            <a:fld id="{BC7CCCD8-3CB2-4DED-B9EB-DEFFA2306F2E}" type="slidenum">
              <a:rPr lang="en-US" smtClean="0"/>
              <a:t>19</a:t>
            </a:fld>
            <a:endParaRPr lang="en-US"/>
          </a:p>
        </p:txBody>
      </p:sp>
      <p:sp>
        <p:nvSpPr>
          <p:cNvPr id="4" name="Title 3"/>
          <p:cNvSpPr>
            <a:spLocks noGrp="1"/>
          </p:cNvSpPr>
          <p:nvPr>
            <p:ph type="title"/>
          </p:nvPr>
        </p:nvSpPr>
        <p:spPr/>
        <p:txBody>
          <a:bodyPr>
            <a:normAutofit fontScale="90000"/>
          </a:bodyPr>
          <a:lstStyle/>
          <a:p>
            <a:r>
              <a:rPr lang="en-US" dirty="0"/>
              <a:t>Unresolved Items – Manufacturer Responsibilities</a:t>
            </a:r>
          </a:p>
        </p:txBody>
      </p:sp>
    </p:spTree>
    <p:extLst>
      <p:ext uri="{BB962C8B-B14F-4D97-AF65-F5344CB8AC3E}">
        <p14:creationId xmlns:p14="http://schemas.microsoft.com/office/powerpoint/2010/main" val="260132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S-100 Part 10a</a:t>
            </a:r>
          </a:p>
          <a:p>
            <a:pPr lvl="1"/>
            <a:r>
              <a:rPr lang="en-US" sz="2800" i="1" dirty="0"/>
              <a:t>C2IT</a:t>
            </a:r>
            <a:r>
              <a:rPr lang="en-US" sz="2800" dirty="0"/>
              <a:t> &amp; </a:t>
            </a:r>
            <a:r>
              <a:rPr lang="en-US" sz="2800" i="1" dirty="0"/>
              <a:t>C3IT</a:t>
            </a:r>
            <a:r>
              <a:rPr lang="en-US" sz="2800" dirty="0"/>
              <a:t> data structure codes: first character should be “1”</a:t>
            </a:r>
          </a:p>
          <a:p>
            <a:pPr lvl="2"/>
            <a:r>
              <a:rPr lang="en-US" sz="2400" b="1" dirty="0">
                <a:solidFill>
                  <a:schemeClr val="accent5"/>
                </a:solidFill>
              </a:rPr>
              <a:t>RECOMMENDATION 1</a:t>
            </a:r>
            <a:r>
              <a:rPr lang="en-US" sz="2400" dirty="0"/>
              <a:t>: Correct S-100 Part 10a</a:t>
            </a:r>
          </a:p>
          <a:p>
            <a:pPr lvl="1"/>
            <a:r>
              <a:rPr lang="en-US" sz="2800" i="1" dirty="0"/>
              <a:t>RIAS</a:t>
            </a:r>
            <a:r>
              <a:rPr lang="en-US" sz="2800" dirty="0"/>
              <a:t> data descriptive field: add an asterisk directly in front of "</a:t>
            </a:r>
            <a:r>
              <a:rPr lang="en-US" sz="2800" i="1" dirty="0"/>
              <a:t>RRNM</a:t>
            </a:r>
            <a:r>
              <a:rPr lang="en-US" sz="2800" dirty="0"/>
              <a:t>"</a:t>
            </a:r>
          </a:p>
          <a:p>
            <a:pPr lvl="2"/>
            <a:r>
              <a:rPr lang="en-US" sz="2400" b="1" dirty="0">
                <a:solidFill>
                  <a:schemeClr val="accent5"/>
                </a:solidFill>
              </a:rPr>
              <a:t>RECOMMENDATION 2</a:t>
            </a:r>
            <a:r>
              <a:rPr lang="en-US" sz="2400" dirty="0"/>
              <a:t>: None. Already incorporated in S-100 4.0.0</a:t>
            </a:r>
          </a:p>
          <a:p>
            <a:r>
              <a:rPr lang="en-US" sz="3200" dirty="0"/>
              <a:t>S-100 Viewer</a:t>
            </a:r>
          </a:p>
          <a:p>
            <a:pPr lvl="1"/>
            <a:r>
              <a:rPr lang="en-US" sz="2800" dirty="0"/>
              <a:t>Expects all feature catalogue attributes to be provided in the </a:t>
            </a:r>
            <a:r>
              <a:rPr lang="en-US" sz="2800" i="1" dirty="0"/>
              <a:t>ATCS</a:t>
            </a:r>
            <a:r>
              <a:rPr lang="en-US" sz="2800" dirty="0"/>
              <a:t> fields, even if unused within the dataset</a:t>
            </a:r>
          </a:p>
          <a:p>
            <a:pPr lvl="2"/>
            <a:r>
              <a:rPr lang="en-US" sz="2400" b="1" dirty="0">
                <a:solidFill>
                  <a:schemeClr val="accent5"/>
                </a:solidFill>
              </a:rPr>
              <a:t>RECOMMENDATION 3</a:t>
            </a:r>
            <a:r>
              <a:rPr lang="en-US" sz="2400" dirty="0"/>
              <a:t>: Update S-100 viewer (will be in 1.6.0.0)</a:t>
            </a:r>
            <a:endParaRPr lang="en-US" dirty="0"/>
          </a:p>
          <a:p>
            <a:pPr lvl="1"/>
            <a:endParaRPr lang="en-US" dirty="0"/>
          </a:p>
          <a:p>
            <a:pPr marL="0" indent="0">
              <a:buNone/>
            </a:pPr>
            <a:endParaRPr lang="en-US" dirty="0"/>
          </a:p>
          <a:p>
            <a:pPr lvl="1"/>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2</a:t>
            </a:fld>
            <a:endParaRPr lang="en-US"/>
          </a:p>
        </p:txBody>
      </p:sp>
      <p:sp>
        <p:nvSpPr>
          <p:cNvPr id="4" name="Title 3"/>
          <p:cNvSpPr>
            <a:spLocks noGrp="1"/>
          </p:cNvSpPr>
          <p:nvPr>
            <p:ph type="title"/>
          </p:nvPr>
        </p:nvSpPr>
        <p:spPr/>
        <p:txBody>
          <a:bodyPr/>
          <a:lstStyle/>
          <a:p>
            <a:r>
              <a:rPr lang="en-US" dirty="0"/>
              <a:t>SPAWAR Testbed Respondents</a:t>
            </a:r>
          </a:p>
        </p:txBody>
      </p:sp>
    </p:spTree>
    <p:extLst>
      <p:ext uri="{BB962C8B-B14F-4D97-AF65-F5344CB8AC3E}">
        <p14:creationId xmlns:p14="http://schemas.microsoft.com/office/powerpoint/2010/main" val="73720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1BDF-E330-45D3-B0A6-D546E48E661E}"/>
              </a:ext>
            </a:extLst>
          </p:cNvPr>
          <p:cNvSpPr>
            <a:spLocks noGrp="1"/>
          </p:cNvSpPr>
          <p:nvPr>
            <p:ph type="title"/>
          </p:nvPr>
        </p:nvSpPr>
        <p:spPr/>
        <p:txBody>
          <a:bodyPr>
            <a:normAutofit/>
          </a:bodyPr>
          <a:lstStyle/>
          <a:p>
            <a:pPr algn="ctr"/>
            <a:r>
              <a:rPr lang="en-US" dirty="0"/>
              <a:t>Unresolved Items - Development Challenges</a:t>
            </a:r>
          </a:p>
        </p:txBody>
      </p:sp>
      <p:sp>
        <p:nvSpPr>
          <p:cNvPr id="3" name="Content Placeholder 2">
            <a:extLst>
              <a:ext uri="{FF2B5EF4-FFF2-40B4-BE49-F238E27FC236}">
                <a16:creationId xmlns:a16="http://schemas.microsoft.com/office/drawing/2014/main" id="{9FBACB40-4AB4-48D7-9BAB-AEF82383CFEA}"/>
              </a:ext>
            </a:extLst>
          </p:cNvPr>
          <p:cNvSpPr>
            <a:spLocks noGrp="1"/>
          </p:cNvSpPr>
          <p:nvPr>
            <p:ph idx="1"/>
          </p:nvPr>
        </p:nvSpPr>
        <p:spPr/>
        <p:txBody>
          <a:bodyPr/>
          <a:lstStyle/>
          <a:p>
            <a:pPr lvl="0"/>
            <a:r>
              <a:rPr lang="en-US" sz="3200" dirty="0"/>
              <a:t>Configuration Control</a:t>
            </a:r>
          </a:p>
          <a:p>
            <a:pPr lvl="1"/>
            <a:r>
              <a:rPr lang="en-US" sz="2800" dirty="0"/>
              <a:t>Ensure use of current (published) and / or latest (developmental) schemas via central repository</a:t>
            </a:r>
          </a:p>
          <a:p>
            <a:pPr lvl="2"/>
            <a:r>
              <a:rPr lang="en-US" sz="2400" dirty="0"/>
              <a:t>S-100Base.xsd, S100CI.xsd, S100FC.xsd, S100FD.xsd</a:t>
            </a:r>
          </a:p>
          <a:p>
            <a:pPr lvl="2"/>
            <a:r>
              <a:rPr lang="en-US" sz="2400" dirty="0"/>
              <a:t>Portrayal schemas</a:t>
            </a:r>
          </a:p>
          <a:p>
            <a:pPr lvl="2"/>
            <a:r>
              <a:rPr lang="en-US" sz="2400" dirty="0"/>
              <a:t>Product schemas</a:t>
            </a:r>
          </a:p>
        </p:txBody>
      </p:sp>
    </p:spTree>
    <p:extLst>
      <p:ext uri="{BB962C8B-B14F-4D97-AF65-F5344CB8AC3E}">
        <p14:creationId xmlns:p14="http://schemas.microsoft.com/office/powerpoint/2010/main" val="48851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Strong progress has been made since previous TSM</a:t>
            </a:r>
          </a:p>
          <a:p>
            <a:r>
              <a:rPr lang="en-US" sz="3200" dirty="0"/>
              <a:t>Recommendations provided herein can be resolved within the allotted timeframe</a:t>
            </a:r>
          </a:p>
          <a:p>
            <a:r>
              <a:rPr lang="en-US" sz="3200" dirty="0"/>
              <a:t>S-100 Viewer 1.6 will support S-100 v4 / S-101 v1</a:t>
            </a:r>
          </a:p>
          <a:p>
            <a:pPr lvl="1"/>
            <a:endParaRPr lang="en-US" dirty="0"/>
          </a:p>
          <a:p>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21</a:t>
            </a:fld>
            <a:endParaRPr lang="en-US"/>
          </a:p>
        </p:txBody>
      </p:sp>
      <p:sp>
        <p:nvSpPr>
          <p:cNvPr id="4" name="Title 3"/>
          <p:cNvSpPr>
            <a:spLocks noGrp="1"/>
          </p:cNvSpPr>
          <p:nvPr>
            <p:ph type="title"/>
          </p:nvPr>
        </p:nvSpPr>
        <p:spPr/>
        <p:txBody>
          <a:bodyPr>
            <a:normAutofit/>
          </a:bodyPr>
          <a:lstStyle/>
          <a:p>
            <a:r>
              <a:rPr lang="en-US" dirty="0"/>
              <a:t>CONCLUSIONS</a:t>
            </a:r>
          </a:p>
        </p:txBody>
      </p:sp>
    </p:spTree>
    <p:extLst>
      <p:ext uri="{BB962C8B-B14F-4D97-AF65-F5344CB8AC3E}">
        <p14:creationId xmlns:p14="http://schemas.microsoft.com/office/powerpoint/2010/main" val="3614497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362EFA3-562F-4D3D-8AD5-831631C6E67F}"/>
              </a:ext>
            </a:extLst>
          </p:cNvPr>
          <p:cNvGraphicFramePr>
            <a:graphicFrameLocks noGrp="1"/>
          </p:cNvGraphicFramePr>
          <p:nvPr>
            <p:ph idx="1"/>
            <p:extLst/>
          </p:nvPr>
        </p:nvGraphicFramePr>
        <p:xfrm>
          <a:off x="838200" y="1279525"/>
          <a:ext cx="10515600" cy="4897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91F96E1-7E0D-41A8-B191-F1019D56F69C}"/>
              </a:ext>
            </a:extLst>
          </p:cNvPr>
          <p:cNvSpPr>
            <a:spLocks noGrp="1"/>
          </p:cNvSpPr>
          <p:nvPr>
            <p:ph type="title"/>
          </p:nvPr>
        </p:nvSpPr>
        <p:spPr/>
        <p:txBody>
          <a:bodyPr>
            <a:normAutofit fontScale="90000"/>
          </a:bodyPr>
          <a:lstStyle/>
          <a:p>
            <a:pPr algn="ctr"/>
            <a:r>
              <a:rPr lang="en-US" dirty="0"/>
              <a:t>S-100 Testbed Portrayal Issues</a:t>
            </a:r>
            <a:br>
              <a:rPr lang="en-US" dirty="0"/>
            </a:br>
            <a:r>
              <a:rPr lang="en-US" dirty="0"/>
              <a:t>Date Dependent Portrayal</a:t>
            </a:r>
          </a:p>
        </p:txBody>
      </p:sp>
    </p:spTree>
    <p:extLst>
      <p:ext uri="{BB962C8B-B14F-4D97-AF65-F5344CB8AC3E}">
        <p14:creationId xmlns:p14="http://schemas.microsoft.com/office/powerpoint/2010/main" val="175478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362EFA3-562F-4D3D-8AD5-831631C6E67F}"/>
              </a:ext>
            </a:extLst>
          </p:cNvPr>
          <p:cNvGraphicFramePr>
            <a:graphicFrameLocks noGrp="1"/>
          </p:cNvGraphicFramePr>
          <p:nvPr>
            <p:ph idx="1"/>
            <p:extLst/>
          </p:nvPr>
        </p:nvGraphicFramePr>
        <p:xfrm>
          <a:off x="838200" y="1279525"/>
          <a:ext cx="10515600" cy="4897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91F96E1-7E0D-41A8-B191-F1019D56F69C}"/>
              </a:ext>
            </a:extLst>
          </p:cNvPr>
          <p:cNvSpPr>
            <a:spLocks noGrp="1"/>
          </p:cNvSpPr>
          <p:nvPr>
            <p:ph type="title"/>
          </p:nvPr>
        </p:nvSpPr>
        <p:spPr/>
        <p:txBody>
          <a:bodyPr>
            <a:normAutofit fontScale="90000"/>
          </a:bodyPr>
          <a:lstStyle/>
          <a:p>
            <a:pPr algn="ctr"/>
            <a:r>
              <a:rPr lang="en-US" dirty="0"/>
              <a:t>S-100 Testbed Portrayal Issues</a:t>
            </a:r>
            <a:br>
              <a:rPr lang="en-US" dirty="0"/>
            </a:br>
            <a:r>
              <a:rPr lang="en-US" dirty="0"/>
              <a:t>Date Dependent Portrayal</a:t>
            </a:r>
          </a:p>
        </p:txBody>
      </p:sp>
    </p:spTree>
    <p:extLst>
      <p:ext uri="{BB962C8B-B14F-4D97-AF65-F5344CB8AC3E}">
        <p14:creationId xmlns:p14="http://schemas.microsoft.com/office/powerpoint/2010/main" val="354211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t>Implement and provide empirical evidence supporting S-100 Part 13</a:t>
            </a:r>
          </a:p>
          <a:p>
            <a:pPr lvl="0"/>
            <a:r>
              <a:rPr lang="en-US" dirty="0"/>
              <a:t>Implement S-101 portrayal via S-100 Part 9a (Lua). Lua portrayal intended to facilitate stakeholder analysis of alternate portrayal</a:t>
            </a:r>
          </a:p>
          <a:p>
            <a:pPr lvl="0"/>
            <a:r>
              <a:rPr lang="en-US" dirty="0"/>
              <a:t>Select changes in version 1.5.0.0:</a:t>
            </a:r>
          </a:p>
          <a:p>
            <a:pPr lvl="1"/>
            <a:r>
              <a:rPr lang="en-US" dirty="0"/>
              <a:t>Implemented S-52 equivalent portrayal (with caveats)</a:t>
            </a:r>
          </a:p>
          <a:p>
            <a:pPr lvl="1"/>
            <a:r>
              <a:rPr lang="en-US" dirty="0"/>
              <a:t>Portrayal supports new scripting model as described in Parts 13 and 9A.</a:t>
            </a:r>
          </a:p>
          <a:p>
            <a:pPr lvl="1"/>
            <a:r>
              <a:rPr lang="en-US" dirty="0"/>
              <a:t>Text (viewing groups 11 through 30) is only displayed with associated feature</a:t>
            </a:r>
          </a:p>
          <a:p>
            <a:pPr lvl="2"/>
            <a:r>
              <a:rPr lang="en-US" b="1" dirty="0">
                <a:solidFill>
                  <a:schemeClr val="accent5"/>
                </a:solidFill>
              </a:rPr>
              <a:t>RECOMMENDATION 4</a:t>
            </a:r>
            <a:r>
              <a:rPr lang="en-US" dirty="0"/>
              <a:t>: Add requirement to S-100 Part 9</a:t>
            </a:r>
          </a:p>
          <a:p>
            <a:pPr lvl="1"/>
            <a:r>
              <a:rPr lang="en-US" dirty="0"/>
              <a:t>Added context parameter IGNORE_SCAMIN</a:t>
            </a:r>
          </a:p>
          <a:p>
            <a:pPr lvl="1"/>
            <a:r>
              <a:rPr lang="en-US" dirty="0"/>
              <a:t>Added context parameter </a:t>
            </a:r>
            <a:r>
              <a:rPr lang="en-US" i="1" dirty="0"/>
              <a:t>NATIONAL_LANGUAGE</a:t>
            </a:r>
            <a:r>
              <a:rPr lang="en-US" dirty="0"/>
              <a:t> / removed viewing group 31</a:t>
            </a:r>
          </a:p>
          <a:p>
            <a:r>
              <a:rPr lang="en-US" dirty="0"/>
              <a:t>Additional changes are documented in testbed report</a:t>
            </a:r>
          </a:p>
        </p:txBody>
      </p:sp>
      <p:sp>
        <p:nvSpPr>
          <p:cNvPr id="3" name="Slide Number Placeholder 2"/>
          <p:cNvSpPr>
            <a:spLocks noGrp="1"/>
          </p:cNvSpPr>
          <p:nvPr>
            <p:ph type="sldNum" sz="quarter" idx="12"/>
          </p:nvPr>
        </p:nvSpPr>
        <p:spPr/>
        <p:txBody>
          <a:bodyPr/>
          <a:lstStyle/>
          <a:p>
            <a:fld id="{BC7CCCD8-3CB2-4DED-B9EB-DEFFA2306F2E}" type="slidenum">
              <a:rPr lang="en-US" smtClean="0"/>
              <a:t>3</a:t>
            </a:fld>
            <a:endParaRPr lang="en-US"/>
          </a:p>
        </p:txBody>
      </p:sp>
      <p:sp>
        <p:nvSpPr>
          <p:cNvPr id="4" name="Title 3"/>
          <p:cNvSpPr>
            <a:spLocks noGrp="1"/>
          </p:cNvSpPr>
          <p:nvPr>
            <p:ph type="title"/>
          </p:nvPr>
        </p:nvSpPr>
        <p:spPr/>
        <p:txBody>
          <a:bodyPr/>
          <a:lstStyle/>
          <a:p>
            <a:r>
              <a:rPr lang="en-US" dirty="0"/>
              <a:t>S-100 Viewer Version 1.5.0.0</a:t>
            </a:r>
          </a:p>
        </p:txBody>
      </p:sp>
    </p:spTree>
    <p:extLst>
      <p:ext uri="{BB962C8B-B14F-4D97-AF65-F5344CB8AC3E}">
        <p14:creationId xmlns:p14="http://schemas.microsoft.com/office/powerpoint/2010/main" val="178094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t>Supports review of S-101 FC 1.0 / converter / S-101 PC 1.0</a:t>
            </a:r>
          </a:p>
          <a:p>
            <a:pPr lvl="0"/>
            <a:r>
              <a:rPr lang="en-US" dirty="0"/>
              <a:t>Only supports S-100 4.0 feature catalogue schema</a:t>
            </a:r>
          </a:p>
          <a:p>
            <a:pPr lvl="0"/>
            <a:r>
              <a:rPr lang="en-US" dirty="0"/>
              <a:t>New rendering engine</a:t>
            </a:r>
          </a:p>
          <a:p>
            <a:pPr lvl="0"/>
            <a:r>
              <a:rPr lang="en-US" dirty="0"/>
              <a:t>Will be delivered with S-101 Portrayal Catalog 1.0:</a:t>
            </a:r>
          </a:p>
          <a:p>
            <a:pPr lvl="1"/>
            <a:r>
              <a:rPr lang="en-US" dirty="0"/>
              <a:t>S-101 Feature Catalogue 1.0 / accompanying S-101 dataset converter</a:t>
            </a:r>
          </a:p>
          <a:p>
            <a:pPr lvl="1"/>
            <a:r>
              <a:rPr lang="en-US" dirty="0"/>
              <a:t>Will no longer support previous feature catalogues or converted datasets</a:t>
            </a:r>
          </a:p>
          <a:p>
            <a:pPr lvl="1"/>
            <a:r>
              <a:rPr lang="en-US" i="1" dirty="0" err="1"/>
              <a:t>LocalDirectionOfBuoyage</a:t>
            </a:r>
            <a:r>
              <a:rPr lang="en-US" dirty="0"/>
              <a:t> uses </a:t>
            </a:r>
            <a:r>
              <a:rPr lang="en-US" i="1" dirty="0" err="1"/>
              <a:t>marksNavigationalSystemOf</a:t>
            </a:r>
            <a:r>
              <a:rPr lang="en-US" dirty="0"/>
              <a:t> attribute</a:t>
            </a:r>
          </a:p>
          <a:p>
            <a:pPr lvl="1"/>
            <a:r>
              <a:rPr lang="en-US" dirty="0"/>
              <a:t>Provides updated symbols supporting </a:t>
            </a:r>
            <a:r>
              <a:rPr lang="en-US" dirty="0" err="1"/>
              <a:t>colour</a:t>
            </a:r>
            <a:r>
              <a:rPr lang="en-US" dirty="0"/>
              <a:t> palettes</a:t>
            </a:r>
          </a:p>
          <a:p>
            <a:pPr lvl="1"/>
            <a:r>
              <a:rPr lang="en-US" dirty="0"/>
              <a:t>Implements S-52 equivalent portrayal of </a:t>
            </a:r>
            <a:r>
              <a:rPr lang="en-US" i="1" dirty="0" err="1"/>
              <a:t>qualityOfBathymetricData</a:t>
            </a:r>
            <a:endParaRPr lang="en-US" i="1" dirty="0"/>
          </a:p>
          <a:p>
            <a:r>
              <a:rPr lang="en-US" dirty="0"/>
              <a:t>Will be available on Basecamp upon completion</a:t>
            </a:r>
          </a:p>
        </p:txBody>
      </p:sp>
      <p:sp>
        <p:nvSpPr>
          <p:cNvPr id="3" name="Slide Number Placeholder 2"/>
          <p:cNvSpPr>
            <a:spLocks noGrp="1"/>
          </p:cNvSpPr>
          <p:nvPr>
            <p:ph type="sldNum" sz="quarter" idx="12"/>
          </p:nvPr>
        </p:nvSpPr>
        <p:spPr/>
        <p:txBody>
          <a:bodyPr/>
          <a:lstStyle/>
          <a:p>
            <a:fld id="{BC7CCCD8-3CB2-4DED-B9EB-DEFFA2306F2E}" type="slidenum">
              <a:rPr lang="en-US" smtClean="0"/>
              <a:t>4</a:t>
            </a:fld>
            <a:endParaRPr lang="en-US"/>
          </a:p>
        </p:txBody>
      </p:sp>
      <p:sp>
        <p:nvSpPr>
          <p:cNvPr id="4" name="Title 3"/>
          <p:cNvSpPr>
            <a:spLocks noGrp="1"/>
          </p:cNvSpPr>
          <p:nvPr>
            <p:ph type="title"/>
          </p:nvPr>
        </p:nvSpPr>
        <p:spPr/>
        <p:txBody>
          <a:bodyPr/>
          <a:lstStyle/>
          <a:p>
            <a:r>
              <a:rPr lang="en-US" dirty="0"/>
              <a:t>S-100 Viewer Version 1.6.0.0</a:t>
            </a:r>
          </a:p>
        </p:txBody>
      </p:sp>
    </p:spTree>
    <p:extLst>
      <p:ext uri="{BB962C8B-B14F-4D97-AF65-F5344CB8AC3E}">
        <p14:creationId xmlns:p14="http://schemas.microsoft.com/office/powerpoint/2010/main" val="407420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Presented separately</a:t>
            </a:r>
          </a:p>
          <a:p>
            <a:r>
              <a:rPr lang="en-US" dirty="0"/>
              <a:t>In addition to the paper, the following are also provided</a:t>
            </a:r>
          </a:p>
          <a:p>
            <a:pPr lvl="1"/>
            <a:r>
              <a:rPr lang="en-US" dirty="0"/>
              <a:t>Required changes to existing schemas</a:t>
            </a:r>
          </a:p>
          <a:p>
            <a:pPr lvl="1"/>
            <a:r>
              <a:rPr lang="en-US" dirty="0"/>
              <a:t>UML model of an alert catalog</a:t>
            </a:r>
          </a:p>
          <a:p>
            <a:pPr lvl="1"/>
            <a:r>
              <a:rPr lang="en-US" dirty="0"/>
              <a:t>Proposed XSD schema of an alert catalog</a:t>
            </a:r>
          </a:p>
          <a:p>
            <a:pPr lvl="1"/>
            <a:r>
              <a:rPr lang="en-US" dirty="0"/>
              <a:t>Sample alert catalog</a:t>
            </a:r>
          </a:p>
        </p:txBody>
      </p:sp>
      <p:sp>
        <p:nvSpPr>
          <p:cNvPr id="3" name="Slide Number Placeholder 2"/>
          <p:cNvSpPr>
            <a:spLocks noGrp="1"/>
          </p:cNvSpPr>
          <p:nvPr>
            <p:ph type="sldNum" sz="quarter" idx="12"/>
          </p:nvPr>
        </p:nvSpPr>
        <p:spPr/>
        <p:txBody>
          <a:bodyPr/>
          <a:lstStyle/>
          <a:p>
            <a:fld id="{BC7CCCD8-3CB2-4DED-B9EB-DEFFA2306F2E}" type="slidenum">
              <a:rPr lang="en-US" smtClean="0"/>
              <a:t>5</a:t>
            </a:fld>
            <a:endParaRPr lang="en-US"/>
          </a:p>
        </p:txBody>
      </p:sp>
      <p:sp>
        <p:nvSpPr>
          <p:cNvPr id="4" name="Title 3"/>
          <p:cNvSpPr>
            <a:spLocks noGrp="1"/>
          </p:cNvSpPr>
          <p:nvPr>
            <p:ph type="title"/>
          </p:nvPr>
        </p:nvSpPr>
        <p:spPr/>
        <p:txBody>
          <a:bodyPr>
            <a:normAutofit/>
          </a:bodyPr>
          <a:lstStyle/>
          <a:p>
            <a:r>
              <a:rPr lang="en-US" dirty="0"/>
              <a:t>Alerts and Indications</a:t>
            </a:r>
          </a:p>
        </p:txBody>
      </p:sp>
    </p:spTree>
    <p:extLst>
      <p:ext uri="{BB962C8B-B14F-4D97-AF65-F5344CB8AC3E}">
        <p14:creationId xmlns:p14="http://schemas.microsoft.com/office/powerpoint/2010/main" val="270835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S-100 indicates the stylesheet should be swapped out when the palette changes</a:t>
            </a:r>
          </a:p>
          <a:p>
            <a:r>
              <a:rPr lang="en-US" dirty="0"/>
              <a:t>Challenges:</a:t>
            </a:r>
          </a:p>
          <a:p>
            <a:pPr lvl="1"/>
            <a:r>
              <a:rPr lang="en-US" dirty="0"/>
              <a:t>The stylesheet files used to change the symbol colors are not catalogued within the portrayal catalogue</a:t>
            </a:r>
          </a:p>
          <a:p>
            <a:pPr lvl="1"/>
            <a:r>
              <a:rPr lang="en-US" dirty="0"/>
              <a:t>The stylesheets are in the "</a:t>
            </a:r>
            <a:r>
              <a:rPr lang="en-US" dirty="0" err="1"/>
              <a:t>ColorProfiles</a:t>
            </a:r>
            <a:r>
              <a:rPr lang="en-US" dirty="0"/>
              <a:t>" folder, but must be referenced from the "Symbols" folder (related to previous issue)</a:t>
            </a:r>
          </a:p>
          <a:p>
            <a:pPr lvl="1"/>
            <a:r>
              <a:rPr lang="en-US" dirty="0"/>
              <a:t>The stylesheets have no relationship to the palettes defined by a </a:t>
            </a:r>
            <a:r>
              <a:rPr lang="en-US" i="1" dirty="0" err="1"/>
              <a:t>ColorProfile</a:t>
            </a:r>
            <a:r>
              <a:rPr lang="en-US" dirty="0"/>
              <a:t>; Applications can't algorithmically determine which stylesheet to use when the palette is changed.</a:t>
            </a:r>
          </a:p>
          <a:p>
            <a:pPr lvl="1"/>
            <a:r>
              <a:rPr lang="en-US" dirty="0"/>
              <a:t>Applications, particularly web-based portrayal such as the IHO registry website, may not be able to support changing the stylesheet file dynamically.</a:t>
            </a:r>
          </a:p>
          <a:p>
            <a:endParaRPr lang="en-US" dirty="0"/>
          </a:p>
          <a:p>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6</a:t>
            </a:fld>
            <a:endParaRPr lang="en-US"/>
          </a:p>
        </p:txBody>
      </p:sp>
      <p:sp>
        <p:nvSpPr>
          <p:cNvPr id="4" name="Title 3"/>
          <p:cNvSpPr>
            <a:spLocks noGrp="1"/>
          </p:cNvSpPr>
          <p:nvPr>
            <p:ph type="title"/>
          </p:nvPr>
        </p:nvSpPr>
        <p:spPr/>
        <p:txBody>
          <a:bodyPr>
            <a:normAutofit/>
          </a:bodyPr>
          <a:lstStyle/>
          <a:p>
            <a:r>
              <a:rPr lang="en-US" dirty="0"/>
              <a:t>Palette Support for SVG Symbols</a:t>
            </a:r>
          </a:p>
        </p:txBody>
      </p:sp>
    </p:spTree>
    <p:extLst>
      <p:ext uri="{BB962C8B-B14F-4D97-AF65-F5344CB8AC3E}">
        <p14:creationId xmlns:p14="http://schemas.microsoft.com/office/powerpoint/2010/main" val="10415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dirty="0"/>
              <a:t>Previous proposal: S-100WG2-8.9, items 6-7</a:t>
            </a:r>
          </a:p>
          <a:p>
            <a:pPr lvl="1"/>
            <a:r>
              <a:rPr lang="en-US" sz="2800" dirty="0"/>
              <a:t>Provide alternate stylesheet references in the SVG symbol files</a:t>
            </a:r>
          </a:p>
          <a:p>
            <a:r>
              <a:rPr lang="en-US" sz="3200" dirty="0"/>
              <a:t>Prototyped refinements to the previous proposal:</a:t>
            </a:r>
          </a:p>
          <a:p>
            <a:pPr lvl="1"/>
            <a:r>
              <a:rPr lang="en-US" sz="2800" dirty="0"/>
              <a:t>Provide stylesheets in the “Symbols” folder</a:t>
            </a:r>
          </a:p>
          <a:p>
            <a:pPr lvl="2"/>
            <a:r>
              <a:rPr lang="en-US" sz="2400" dirty="0"/>
              <a:t>Implicit cataloging via reference from SVG files</a:t>
            </a:r>
          </a:p>
          <a:p>
            <a:pPr lvl="2"/>
            <a:r>
              <a:rPr lang="en-US" sz="2400" dirty="0"/>
              <a:t>Stylesheet entries in PC may still be desired to support encryption, digital signature, etc.</a:t>
            </a:r>
          </a:p>
          <a:p>
            <a:pPr lvl="1"/>
            <a:r>
              <a:rPr lang="en-US" sz="2800" i="1" dirty="0"/>
              <a:t>title</a:t>
            </a:r>
            <a:r>
              <a:rPr lang="en-US" sz="2800" dirty="0"/>
              <a:t> attribute of stylesheet reference is a </a:t>
            </a:r>
            <a:r>
              <a:rPr lang="en-US" sz="2800" i="1" dirty="0" err="1"/>
              <a:t>ColorPalette</a:t>
            </a:r>
            <a:r>
              <a:rPr lang="en-US" sz="2800" dirty="0"/>
              <a:t> id</a:t>
            </a:r>
          </a:p>
          <a:p>
            <a:pPr lvl="2"/>
            <a:r>
              <a:rPr lang="en-US" sz="2400" i="1" dirty="0" err="1"/>
              <a:t>paletteName</a:t>
            </a:r>
            <a:r>
              <a:rPr lang="en-US" sz="2400" dirty="0"/>
              <a:t> attribute no longer required when cataloging stylesheets</a:t>
            </a:r>
          </a:p>
          <a:p>
            <a:pPr lvl="1"/>
            <a:r>
              <a:rPr lang="en-US" sz="2800" dirty="0"/>
              <a:t>HTML styling information should be added to each stylesheet</a:t>
            </a:r>
          </a:p>
          <a:p>
            <a:pPr lvl="2"/>
            <a:r>
              <a:rPr lang="en-US" sz="2400" i="1" dirty="0"/>
              <a:t>.</a:t>
            </a:r>
            <a:r>
              <a:rPr lang="en-US" sz="2400" i="1" dirty="0" err="1"/>
              <a:t>svgSymbolClass</a:t>
            </a:r>
            <a:r>
              <a:rPr lang="en-US" sz="2400" i="1" dirty="0"/>
              <a:t> { background-color #93AEBB; }</a:t>
            </a:r>
          </a:p>
          <a:p>
            <a:pPr lvl="2"/>
            <a:r>
              <a:rPr lang="en-US" sz="2400" dirty="0"/>
              <a:t>Background </a:t>
            </a:r>
            <a:r>
              <a:rPr lang="en-US" sz="2400" dirty="0" err="1"/>
              <a:t>colour</a:t>
            </a:r>
            <a:r>
              <a:rPr lang="en-US" sz="2400" dirty="0"/>
              <a:t> of NODTA when displayed in a browser</a:t>
            </a:r>
          </a:p>
          <a:p>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7</a:t>
            </a:fld>
            <a:endParaRPr lang="en-US"/>
          </a:p>
        </p:txBody>
      </p:sp>
      <p:sp>
        <p:nvSpPr>
          <p:cNvPr id="4" name="Title 3"/>
          <p:cNvSpPr>
            <a:spLocks noGrp="1"/>
          </p:cNvSpPr>
          <p:nvPr>
            <p:ph type="title"/>
          </p:nvPr>
        </p:nvSpPr>
        <p:spPr/>
        <p:txBody>
          <a:bodyPr>
            <a:normAutofit/>
          </a:bodyPr>
          <a:lstStyle/>
          <a:p>
            <a:r>
              <a:rPr lang="en-US" dirty="0"/>
              <a:t>Palette Support for SVG Symbols</a:t>
            </a:r>
          </a:p>
        </p:txBody>
      </p:sp>
    </p:spTree>
    <p:extLst>
      <p:ext uri="{BB962C8B-B14F-4D97-AF65-F5344CB8AC3E}">
        <p14:creationId xmlns:p14="http://schemas.microsoft.com/office/powerpoint/2010/main" val="265944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t>Registry / browser support for alternate stylesheets</a:t>
            </a:r>
          </a:p>
          <a:p>
            <a:pPr lvl="1"/>
            <a:r>
              <a:rPr lang="en-US" dirty="0" err="1"/>
              <a:t>Javascript</a:t>
            </a:r>
            <a:r>
              <a:rPr lang="en-US" dirty="0"/>
              <a:t> provided for cross-browser functionality</a:t>
            </a:r>
          </a:p>
          <a:p>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8</a:t>
            </a:fld>
            <a:endParaRPr lang="en-US"/>
          </a:p>
        </p:txBody>
      </p:sp>
      <p:sp>
        <p:nvSpPr>
          <p:cNvPr id="4" name="Title 3"/>
          <p:cNvSpPr>
            <a:spLocks noGrp="1"/>
          </p:cNvSpPr>
          <p:nvPr>
            <p:ph type="title"/>
          </p:nvPr>
        </p:nvSpPr>
        <p:spPr/>
        <p:txBody>
          <a:bodyPr>
            <a:normAutofit/>
          </a:bodyPr>
          <a:lstStyle/>
          <a:p>
            <a:r>
              <a:rPr lang="en-US" dirty="0"/>
              <a:t>Palette Support for SVG Symbols</a:t>
            </a:r>
          </a:p>
        </p:txBody>
      </p:sp>
      <p:pic>
        <p:nvPicPr>
          <p:cNvPr id="5" name="Picture 4">
            <a:extLst>
              <a:ext uri="{FF2B5EF4-FFF2-40B4-BE49-F238E27FC236}">
                <a16:creationId xmlns:a16="http://schemas.microsoft.com/office/drawing/2014/main" id="{CC1F5DCA-8D5D-4CD7-A4FA-F5F525C53E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0865" y="2481533"/>
            <a:ext cx="3465195" cy="3410585"/>
          </a:xfrm>
          <a:prstGeom prst="rect">
            <a:avLst/>
          </a:prstGeom>
          <a:noFill/>
          <a:ln>
            <a:noFill/>
          </a:ln>
        </p:spPr>
      </p:pic>
    </p:spTree>
    <p:extLst>
      <p:ext uri="{BB962C8B-B14F-4D97-AF65-F5344CB8AC3E}">
        <p14:creationId xmlns:p14="http://schemas.microsoft.com/office/powerpoint/2010/main" val="220192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b="1" dirty="0">
                <a:solidFill>
                  <a:schemeClr val="accent5"/>
                </a:solidFill>
              </a:rPr>
              <a:t>RECOMMENDATION 5</a:t>
            </a:r>
            <a:r>
              <a:rPr lang="en-US" dirty="0"/>
              <a:t>: Update symbols to use primary and alternate stylesheets</a:t>
            </a:r>
          </a:p>
          <a:p>
            <a:pPr lvl="0"/>
            <a:r>
              <a:rPr lang="en-US" b="1" dirty="0">
                <a:solidFill>
                  <a:schemeClr val="accent5"/>
                </a:solidFill>
              </a:rPr>
              <a:t>RECOMMENDATION 6</a:t>
            </a:r>
            <a:r>
              <a:rPr lang="en-US" dirty="0"/>
              <a:t>: Deliver stylesheets in the “Symbols” folder</a:t>
            </a:r>
          </a:p>
          <a:p>
            <a:pPr lvl="0"/>
            <a:r>
              <a:rPr lang="en-US" b="1" dirty="0">
                <a:solidFill>
                  <a:schemeClr val="accent5"/>
                </a:solidFill>
              </a:rPr>
              <a:t>RECOMMENDATION 7</a:t>
            </a:r>
            <a:r>
              <a:rPr lang="en-US" dirty="0"/>
              <a:t>: Determine whether the stylesheets should be cataloged</a:t>
            </a:r>
          </a:p>
          <a:p>
            <a:pPr lvl="0"/>
            <a:r>
              <a:rPr lang="en-US" b="1" dirty="0">
                <a:solidFill>
                  <a:schemeClr val="accent5"/>
                </a:solidFill>
              </a:rPr>
              <a:t>RECOMMENDATION 8</a:t>
            </a:r>
            <a:r>
              <a:rPr lang="en-US" dirty="0"/>
              <a:t>: Update registry website to dynamically support primary and alternate stylesheets</a:t>
            </a:r>
          </a:p>
          <a:p>
            <a:pPr lvl="0"/>
            <a:r>
              <a:rPr lang="en-US" b="1" dirty="0">
                <a:solidFill>
                  <a:schemeClr val="accent5"/>
                </a:solidFill>
              </a:rPr>
              <a:t>RECOMMENDATION 9</a:t>
            </a:r>
            <a:r>
              <a:rPr lang="en-US" dirty="0"/>
              <a:t>: Add a class (.</a:t>
            </a:r>
            <a:r>
              <a:rPr lang="en-US" dirty="0" err="1"/>
              <a:t>svgSymbolClass</a:t>
            </a:r>
            <a:r>
              <a:rPr lang="en-US" dirty="0"/>
              <a:t>) supporting HTML styling to each stylesheet</a:t>
            </a:r>
          </a:p>
          <a:p>
            <a:pPr lvl="0"/>
            <a:r>
              <a:rPr lang="en-US" b="1" dirty="0">
                <a:solidFill>
                  <a:schemeClr val="accent5"/>
                </a:solidFill>
              </a:rPr>
              <a:t>RECOMMENDATION 10</a:t>
            </a:r>
            <a:r>
              <a:rPr lang="en-US" dirty="0"/>
              <a:t>: Update portrayal catalogue builder if necessary (see report)</a:t>
            </a:r>
          </a:p>
          <a:p>
            <a:r>
              <a:rPr lang="en-US" b="1" dirty="0">
                <a:solidFill>
                  <a:schemeClr val="accent5"/>
                </a:solidFill>
              </a:rPr>
              <a:t>RECOMMENDATION 11</a:t>
            </a:r>
            <a:r>
              <a:rPr lang="en-US" dirty="0"/>
              <a:t>: Update S-100 Part 9 to reflect changes</a:t>
            </a:r>
          </a:p>
          <a:p>
            <a:endParaRPr lang="en-US" dirty="0"/>
          </a:p>
        </p:txBody>
      </p:sp>
      <p:sp>
        <p:nvSpPr>
          <p:cNvPr id="3" name="Slide Number Placeholder 2"/>
          <p:cNvSpPr>
            <a:spLocks noGrp="1"/>
          </p:cNvSpPr>
          <p:nvPr>
            <p:ph type="sldNum" sz="quarter" idx="12"/>
          </p:nvPr>
        </p:nvSpPr>
        <p:spPr/>
        <p:txBody>
          <a:bodyPr/>
          <a:lstStyle/>
          <a:p>
            <a:fld id="{BC7CCCD8-3CB2-4DED-B9EB-DEFFA2306F2E}" type="slidenum">
              <a:rPr lang="en-US" smtClean="0"/>
              <a:t>9</a:t>
            </a:fld>
            <a:endParaRPr lang="en-US"/>
          </a:p>
        </p:txBody>
      </p:sp>
      <p:sp>
        <p:nvSpPr>
          <p:cNvPr id="4" name="Title 3"/>
          <p:cNvSpPr>
            <a:spLocks noGrp="1"/>
          </p:cNvSpPr>
          <p:nvPr>
            <p:ph type="title"/>
          </p:nvPr>
        </p:nvSpPr>
        <p:spPr/>
        <p:txBody>
          <a:bodyPr>
            <a:normAutofit/>
          </a:bodyPr>
          <a:lstStyle/>
          <a:p>
            <a:r>
              <a:rPr lang="en-US" dirty="0"/>
              <a:t>Palette Support for SVG Symbols</a:t>
            </a:r>
          </a:p>
        </p:txBody>
      </p:sp>
    </p:spTree>
    <p:extLst>
      <p:ext uri="{BB962C8B-B14F-4D97-AF65-F5344CB8AC3E}">
        <p14:creationId xmlns:p14="http://schemas.microsoft.com/office/powerpoint/2010/main" val="2906788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2932</Words>
  <Application>Microsoft Office PowerPoint</Application>
  <PresentationFormat>Widescreen</PresentationFormat>
  <Paragraphs>282</Paragraphs>
  <Slides>23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SimSun</vt:lpstr>
      <vt:lpstr>Arial</vt:lpstr>
      <vt:lpstr>Calibri</vt:lpstr>
      <vt:lpstr>Calibri Light</vt:lpstr>
      <vt:lpstr>Office Theme</vt:lpstr>
      <vt:lpstr>1_Office Theme</vt:lpstr>
      <vt:lpstr>SPAWAR S-100 Testbed Report</vt:lpstr>
      <vt:lpstr>SPAWAR Testbed Respondents</vt:lpstr>
      <vt:lpstr>S-100 Viewer Version 1.5.0.0</vt:lpstr>
      <vt:lpstr>S-100 Viewer Version 1.6.0.0</vt:lpstr>
      <vt:lpstr>Alerts and Indications</vt:lpstr>
      <vt:lpstr>Palette Support for SVG Symbols</vt:lpstr>
      <vt:lpstr>Palette Support for SVG Symbols</vt:lpstr>
      <vt:lpstr>Palette Support for SVG Symbols</vt:lpstr>
      <vt:lpstr>Palette Support for SVG Symbols</vt:lpstr>
      <vt:lpstr>S-101 Portrayal</vt:lpstr>
      <vt:lpstr>S-102 Portrayal</vt:lpstr>
      <vt:lpstr>Portrayal Catalogue Builder Lua Support</vt:lpstr>
      <vt:lpstr>HDF-5 Based Products</vt:lpstr>
      <vt:lpstr>Preconditions for SOLAS vessels</vt:lpstr>
      <vt:lpstr>Unresolved Items From Previous Reports</vt:lpstr>
      <vt:lpstr>Unresolved Items From Previous Reports</vt:lpstr>
      <vt:lpstr>Unresolved Items – Manufacturer Responsibilities</vt:lpstr>
      <vt:lpstr>Unresolved Items – Manufacturer Responsibilities</vt:lpstr>
      <vt:lpstr>Unresolved Items – Manufacturer Responsibilities</vt:lpstr>
      <vt:lpstr>Unresolved Items - Development Challenges</vt:lpstr>
      <vt:lpstr>CONCLUSIONS</vt:lpstr>
      <vt:lpstr>S-100 Testbed Portrayal Issues Date Dependent Portrayal</vt:lpstr>
      <vt:lpstr>S-100 Testbed Portrayal Issues Date Dependent Portrayal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David Grant</dc:creator>
  <cp:lastModifiedBy>David Grant</cp:lastModifiedBy>
  <cp:revision>257</cp:revision>
  <cp:lastPrinted>2018-06-12T19:49:12Z</cp:lastPrinted>
  <dcterms:created xsi:type="dcterms:W3CDTF">2017-02-23T16:28:31Z</dcterms:created>
  <dcterms:modified xsi:type="dcterms:W3CDTF">2018-09-12T20:29:27Z</dcterms:modified>
</cp:coreProperties>
</file>