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313" r:id="rId3"/>
    <p:sldId id="302" r:id="rId4"/>
    <p:sldId id="306" r:id="rId5"/>
    <p:sldId id="303" r:id="rId6"/>
    <p:sldId id="305" r:id="rId7"/>
    <p:sldId id="335" r:id="rId8"/>
    <p:sldId id="319" r:id="rId9"/>
    <p:sldId id="318" r:id="rId10"/>
    <p:sldId id="265" r:id="rId11"/>
    <p:sldId id="316" r:id="rId12"/>
    <p:sldId id="324" r:id="rId13"/>
    <p:sldId id="325" r:id="rId14"/>
    <p:sldId id="312" r:id="rId15"/>
    <p:sldId id="3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Sheet1!$C$1:$C$26</c:f>
              <c:strCache>
                <c:ptCount val="26"/>
                <c:pt idx="0">
                  <c:v>CTNARE</c:v>
                </c:pt>
                <c:pt idx="1">
                  <c:v>OBSTRN</c:v>
                </c:pt>
                <c:pt idx="2">
                  <c:v>PILPNT</c:v>
                </c:pt>
                <c:pt idx="3">
                  <c:v>M_QUAL</c:v>
                </c:pt>
                <c:pt idx="4">
                  <c:v>RESARE</c:v>
                </c:pt>
                <c:pt idx="5">
                  <c:v>BRIDGE</c:v>
                </c:pt>
                <c:pt idx="6">
                  <c:v>BCNSPP</c:v>
                </c:pt>
                <c:pt idx="7">
                  <c:v>LIGHTS</c:v>
                </c:pt>
                <c:pt idx="8">
                  <c:v>LNDMRK</c:v>
                </c:pt>
                <c:pt idx="9">
                  <c:v>SLCONS</c:v>
                </c:pt>
                <c:pt idx="10">
                  <c:v>DISMAR</c:v>
                </c:pt>
                <c:pt idx="11">
                  <c:v>BOYLAT</c:v>
                </c:pt>
                <c:pt idx="12">
                  <c:v>DAYMAR</c:v>
                </c:pt>
                <c:pt idx="13">
                  <c:v>BCNLAT</c:v>
                </c:pt>
                <c:pt idx="14">
                  <c:v>BOYSPP</c:v>
                </c:pt>
                <c:pt idx="15">
                  <c:v>DRGARE</c:v>
                </c:pt>
                <c:pt idx="16">
                  <c:v>BUISGL</c:v>
                </c:pt>
                <c:pt idx="17">
                  <c:v>OFSPLF</c:v>
                </c:pt>
                <c:pt idx="18">
                  <c:v>ACHARE</c:v>
                </c:pt>
                <c:pt idx="19">
                  <c:v>SBDARE</c:v>
                </c:pt>
                <c:pt idx="20">
                  <c:v>RECTRC</c:v>
                </c:pt>
                <c:pt idx="21">
                  <c:v>CBLOHD</c:v>
                </c:pt>
                <c:pt idx="22">
                  <c:v>DMPGRD</c:v>
                </c:pt>
                <c:pt idx="23">
                  <c:v>FOGSIG</c:v>
                </c:pt>
                <c:pt idx="24">
                  <c:v>UWTROC</c:v>
                </c:pt>
                <c:pt idx="25">
                  <c:v>WRECKS</c:v>
                </c:pt>
              </c:strCache>
            </c:strRef>
          </c:cat>
          <c:val>
            <c:numRef>
              <c:f>Sheet1!$D$1:$D$26</c:f>
              <c:numCache>
                <c:formatCode>General</c:formatCode>
                <c:ptCount val="26"/>
                <c:pt idx="0">
                  <c:v>9668</c:v>
                </c:pt>
                <c:pt idx="1">
                  <c:v>6298</c:v>
                </c:pt>
                <c:pt idx="2">
                  <c:v>4699</c:v>
                </c:pt>
                <c:pt idx="3">
                  <c:v>4082</c:v>
                </c:pt>
                <c:pt idx="4">
                  <c:v>3547</c:v>
                </c:pt>
                <c:pt idx="5">
                  <c:v>3209</c:v>
                </c:pt>
                <c:pt idx="6">
                  <c:v>3177</c:v>
                </c:pt>
                <c:pt idx="7">
                  <c:v>3043</c:v>
                </c:pt>
                <c:pt idx="8">
                  <c:v>2633</c:v>
                </c:pt>
                <c:pt idx="9">
                  <c:v>2628</c:v>
                </c:pt>
                <c:pt idx="10">
                  <c:v>1902</c:v>
                </c:pt>
                <c:pt idx="11">
                  <c:v>1690</c:v>
                </c:pt>
                <c:pt idx="12">
                  <c:v>1544</c:v>
                </c:pt>
                <c:pt idx="13">
                  <c:v>1438</c:v>
                </c:pt>
                <c:pt idx="14">
                  <c:v>1407</c:v>
                </c:pt>
                <c:pt idx="15">
                  <c:v>1127</c:v>
                </c:pt>
                <c:pt idx="16">
                  <c:v>1117</c:v>
                </c:pt>
                <c:pt idx="17">
                  <c:v>970</c:v>
                </c:pt>
                <c:pt idx="18">
                  <c:v>958</c:v>
                </c:pt>
                <c:pt idx="19">
                  <c:v>922</c:v>
                </c:pt>
                <c:pt idx="20">
                  <c:v>872</c:v>
                </c:pt>
                <c:pt idx="21">
                  <c:v>862</c:v>
                </c:pt>
                <c:pt idx="22">
                  <c:v>781</c:v>
                </c:pt>
                <c:pt idx="23">
                  <c:v>743</c:v>
                </c:pt>
                <c:pt idx="24">
                  <c:v>628</c:v>
                </c:pt>
                <c:pt idx="25">
                  <c:v>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F-4F0D-A75D-7BFD47950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7761976"/>
        <c:axId val="687760056"/>
      </c:barChart>
      <c:catAx>
        <c:axId val="687761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60056"/>
        <c:crosses val="autoZero"/>
        <c:auto val="1"/>
        <c:lblAlgn val="ctr"/>
        <c:lblOffset val="100"/>
        <c:noMultiLvlLbl val="0"/>
      </c:catAx>
      <c:valAx>
        <c:axId val="687760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61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62264-2716-4725-84C3-72AA6D0BF6C7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69F2-8C6B-4E31-A95F-3BA171FE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6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3733-86D1-40F4-A1A5-6E2E8B3D2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33ED0-04D7-4A26-B9FD-67AF0CF1E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989E8-16A1-47F1-B03A-DBEFB50F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C758-0F26-4DCF-B4CE-42A0D90E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5004-036C-4CC6-8273-2F2A0320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596D-BFF3-46FF-86F2-FF86D72C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57D04-699C-476C-BA4B-81C05359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E9F68-77D6-42C4-9068-93817AAF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6E1A5-DD26-4788-84B2-3CE0DE62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C1C3-9E23-4673-AB25-2BB749CB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4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05659-50B1-4FE4-9C43-5350BB17E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BFE61-7310-456E-AFD9-643BBD98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D7525-3A19-4A7A-96C2-EB9DBBC3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B4A4C-36EA-4FDF-8A16-01877E9E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FC5C-C6FD-43EB-B65C-CF88987C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87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200" y="1183341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Straight Connector 16"/>
          <p:cNvCxnSpPr/>
          <p:nvPr/>
        </p:nvCxnSpPr>
        <p:spPr>
          <a:xfrm>
            <a:off x="0" y="6348845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04" y="136699"/>
            <a:ext cx="4092096" cy="7015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98304" y="1295401"/>
            <a:ext cx="40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3FFD53D-A371-4AB1-B8C1-9F73ECCA5F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200" y="1183341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11953-A18C-4587-8EBF-59E3FC65C434}"/>
              </a:ext>
            </a:extLst>
          </p:cNvPr>
          <p:cNvCxnSpPr/>
          <p:nvPr/>
        </p:nvCxnSpPr>
        <p:spPr>
          <a:xfrm>
            <a:off x="0" y="6348845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A5C8F-AA7A-43FD-9BF5-AD93679984BC}"/>
              </a:ext>
            </a:extLst>
          </p:cNvPr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1FEAF35-C6C9-45CC-8F9D-10DEF37D4C9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04" y="136699"/>
            <a:ext cx="4092096" cy="7015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F9DCC0-CDB7-4B53-BD0F-C78F186DD036}"/>
              </a:ext>
            </a:extLst>
          </p:cNvPr>
          <p:cNvSpPr txBox="1"/>
          <p:nvPr/>
        </p:nvSpPr>
        <p:spPr>
          <a:xfrm>
            <a:off x="7998304" y="1295401"/>
            <a:ext cx="40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dirty="0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1E5086E3-6F3B-4A34-A4F3-66C813E3D2E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200" y="1183341"/>
            <a:ext cx="7620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7E5931-F3EA-477F-9F33-CD4D606C9ED6}"/>
              </a:ext>
            </a:extLst>
          </p:cNvPr>
          <p:cNvCxnSpPr/>
          <p:nvPr userDrawn="1"/>
        </p:nvCxnSpPr>
        <p:spPr>
          <a:xfrm>
            <a:off x="0" y="6348845"/>
            <a:ext cx="1219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9AAC14-CF11-404C-8A62-D1BA7269A167}"/>
              </a:ext>
            </a:extLst>
          </p:cNvPr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CBE707A-6BF0-4B49-A148-C37F024332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304" y="136699"/>
            <a:ext cx="4092096" cy="7015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EA408DF-F17E-4880-A3B5-7AE33589CAB7}"/>
              </a:ext>
            </a:extLst>
          </p:cNvPr>
          <p:cNvSpPr txBox="1"/>
          <p:nvPr userDrawn="1"/>
        </p:nvSpPr>
        <p:spPr>
          <a:xfrm>
            <a:off x="7998304" y="1295401"/>
            <a:ext cx="409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8565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3032-68C4-4F2A-914D-84D48150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556E4-D994-4B91-B1C3-C4EA5E28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61D2-B220-442C-B6A3-6E0CD0A3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B348C-ABE3-4A91-8BE2-A1F511B4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E7EB2-BE1F-497B-859C-15E704E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2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112A-0D8B-44FD-AAD7-62ABFB5D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31D6A-EA2E-4B03-B3EE-40D67B90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17C3-50E5-4E0D-8F09-DD16DA07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CB6-9DF9-41C2-8A3E-B62C1FBD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B3F6-A018-4A5E-ABF9-8DC63D0B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93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B80D-AD00-4D55-9A47-166B03E5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8CAD-448A-4540-A8D2-323394F6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7D2C2-D580-4A93-995C-79841683E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828DC-A148-4886-9D26-2BFB28ED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02D3-D5D6-47AF-AA00-0266D508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6C11E-9613-4E9A-B1EA-FF4FF79D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4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F739-6798-4F9A-8FA7-CCB7A2C7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F966C-54AD-480C-965A-02F3F38A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AB567-1EBA-43E0-8F70-FD307A1D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8044A-3FAB-4B33-9B28-B81F5AA72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15037-0B8B-46BB-9AEA-97F481DE6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9E78-18A6-410A-97D6-E544F392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33CD0-AFA1-448A-ACA6-F1A314A2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64B03-AE78-4C47-8A77-41311ABD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7283-CED5-4250-AD56-22194CF9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273E0-B101-4A80-9701-19844FD6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0C5DE-E668-497C-B246-F0073DE2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FB932-DFA8-40F1-AE4D-70D80B16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F1D1CD-EB80-4334-ABDC-0F22696F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A9446-8CE3-4181-9541-F32A5E91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A171F-5153-4D0B-A81C-BD9A3ED9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92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B64C-8430-4A5B-B531-901AD4F7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F8B0-C99F-4628-8BA3-3505D2B3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83F45-3261-4D3B-875B-4AD999331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9FFCF-7EDF-4B2E-881F-474A59D56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5B0FF-9973-4AB8-B994-FF3F8F4A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110A1-64A5-42BB-8B1A-53210D25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53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D64-E470-418C-B56D-1D3CDAF1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1194AC-28A0-4C2C-AF27-1FA75E80D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E229D-D11C-4EB1-B258-D66E1733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C58C-DE0D-4C74-916D-621DA9B78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7846-AE9B-424A-A70F-4716B28B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3C38A-A58A-430A-A9E4-363BD26A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9F12D-B132-43E1-A6B0-208B97DE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2774-7407-404A-8694-27D500527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653D-06E2-4291-9F42-A3F2C0411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5E6F-EFB7-41AF-AC2E-D252A236884F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97FD-D0FC-405C-AB46-7690DEB9C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CFB7C-3DAC-41B9-800A-A84614FD8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9329-EEFC-4746-93C4-5F7ABD4A2E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5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7975153" y="1751013"/>
            <a:ext cx="4216847" cy="2743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S-57 =&gt; S-101 Conversion Optimisation</a:t>
            </a:r>
            <a:endParaRPr lang="en-US" sz="1800" b="1" dirty="0"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47F3E-C8A0-49CC-A39F-A5A5A29A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082" y="4776833"/>
            <a:ext cx="4216847" cy="13270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12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77B899-22D7-4074-A07E-165A6F7DCCC2}"/>
              </a:ext>
            </a:extLst>
          </p:cNvPr>
          <p:cNvSpPr txBox="1"/>
          <p:nvPr/>
        </p:nvSpPr>
        <p:spPr>
          <a:xfrm>
            <a:off x="10866921" y="211756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dirty="0"/>
              <a:t>Restricted areas….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697242-ABE1-4293-9766-BB158A8E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7" y="86628"/>
            <a:ext cx="4705985" cy="2722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8A1A4-AEB1-4911-8ACF-DB5A00053376}"/>
              </a:ext>
            </a:extLst>
          </p:cNvPr>
          <p:cNvSpPr txBox="1"/>
          <p:nvPr/>
        </p:nvSpPr>
        <p:spPr>
          <a:xfrm>
            <a:off x="914400" y="6509762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dirty="0"/>
              <a:t>navigational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FEFA3-61BD-4B79-A0DC-FD2B35F36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57" y="3004830"/>
            <a:ext cx="4837342" cy="1044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54191-D4F9-4C41-8DD5-465E75B94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257" y="3004830"/>
            <a:ext cx="4965780" cy="2630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BD3D3B-F6D2-4873-99F0-4B0AE19E5605}"/>
              </a:ext>
            </a:extLst>
          </p:cNvPr>
          <p:cNvSpPr txBox="1"/>
          <p:nvPr/>
        </p:nvSpPr>
        <p:spPr>
          <a:xfrm>
            <a:off x="10364702" y="2678206"/>
            <a:ext cx="1665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dirty="0"/>
              <a:t>“no-wake area” removed.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397FE-64D0-477B-84A4-FB53EAAD76C9}"/>
              </a:ext>
            </a:extLst>
          </p:cNvPr>
          <p:cNvSpPr txBox="1"/>
          <p:nvPr/>
        </p:nvSpPr>
        <p:spPr>
          <a:xfrm>
            <a:off x="9115124" y="6410425"/>
            <a:ext cx="7777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100" dirty="0"/>
              <a:t>regulatory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625D6-91F3-4953-B56B-DC339CE75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63" y="4466122"/>
            <a:ext cx="4961122" cy="7026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50FCC7-B728-43EA-BC96-FC6894926A15}"/>
              </a:ext>
            </a:extLst>
          </p:cNvPr>
          <p:cNvSpPr txBox="1"/>
          <p:nvPr/>
        </p:nvSpPr>
        <p:spPr>
          <a:xfrm>
            <a:off x="5544153" y="342561"/>
            <a:ext cx="50784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1" dirty="0"/>
              <a:t>RESARE summary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/>
              <a:t>Split into two features by RESTRN attribute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/>
              <a:t>Multiplicity of RESTRN leaves an ambiguity to be r4esolved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dirty="0"/>
              <a:t>No-wake area removed from regulatory. No conflicts but theoretically could exist.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Vessel speed limit? How to populate from INFORM (</a:t>
            </a:r>
            <a:r>
              <a:rPr lang="en-GB" sz="1100" dirty="0" err="1"/>
              <a:t>e.g</a:t>
            </a:r>
            <a:r>
              <a:rPr lang="en-GB" sz="1100" dirty="0"/>
              <a:t>  US2EC02M:550:37358995:64399)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What to do about the other INFORM elements.? No information association mentioned.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In alarm/indications specifications the RESTRNs probably need to be split, </a:t>
            </a:r>
            <a:r>
              <a:rPr lang="en-GB" sz="1100" dirty="0" err="1"/>
              <a:t>i.e</a:t>
            </a:r>
            <a:r>
              <a:rPr lang="en-GB" sz="1100" dirty="0"/>
              <a:t> only nav RESTRNs </a:t>
            </a:r>
            <a:r>
              <a:rPr lang="en-GB" sz="1100" dirty="0" err="1"/>
              <a:t>precipate</a:t>
            </a:r>
            <a:r>
              <a:rPr lang="en-GB" sz="1100" dirty="0"/>
              <a:t> alarms in all features?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Fishing Grounds and Harbour facilities can now have restrictions. This would need coincident RESARE features in S-57 or INFORM to unambiguously attribute.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DE59F-AC0D-40BE-B636-3BA4EBF21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17" y="5483858"/>
            <a:ext cx="5639253" cy="7026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86D863-FDE8-46C5-8576-81442A6E69F4}"/>
              </a:ext>
            </a:extLst>
          </p:cNvPr>
          <p:cNvCxnSpPr/>
          <p:nvPr/>
        </p:nvCxnSpPr>
        <p:spPr>
          <a:xfrm>
            <a:off x="4241260" y="5715495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79B847-C999-4623-B59D-C831F52AF0C3}"/>
              </a:ext>
            </a:extLst>
          </p:cNvPr>
          <p:cNvCxnSpPr/>
          <p:nvPr/>
        </p:nvCxnSpPr>
        <p:spPr>
          <a:xfrm>
            <a:off x="3634902" y="5715495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82812A-FD36-4905-BF81-3CB5E94992A3}"/>
              </a:ext>
            </a:extLst>
          </p:cNvPr>
          <p:cNvCxnSpPr/>
          <p:nvPr/>
        </p:nvCxnSpPr>
        <p:spPr>
          <a:xfrm>
            <a:off x="4966983" y="5715495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C92C61-BEA4-453D-B3A0-CCBA65000F37}"/>
              </a:ext>
            </a:extLst>
          </p:cNvPr>
          <p:cNvCxnSpPr/>
          <p:nvPr/>
        </p:nvCxnSpPr>
        <p:spPr>
          <a:xfrm>
            <a:off x="632298" y="5864653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A6C0EA-749A-4971-90E9-789C5651421E}"/>
              </a:ext>
            </a:extLst>
          </p:cNvPr>
          <p:cNvCxnSpPr/>
          <p:nvPr/>
        </p:nvCxnSpPr>
        <p:spPr>
          <a:xfrm>
            <a:off x="5544153" y="5743552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AC8F47-B433-446A-B877-EF343DB289F4}"/>
              </a:ext>
            </a:extLst>
          </p:cNvPr>
          <p:cNvCxnSpPr/>
          <p:nvPr/>
        </p:nvCxnSpPr>
        <p:spPr>
          <a:xfrm>
            <a:off x="1215957" y="5863527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0F54AE-EC70-4307-8053-D53DD4D2AD7C}"/>
              </a:ext>
            </a:extLst>
          </p:cNvPr>
          <p:cNvCxnSpPr/>
          <p:nvPr/>
        </p:nvCxnSpPr>
        <p:spPr>
          <a:xfrm>
            <a:off x="2439077" y="5872026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1BF287B-7365-4F33-9AE7-9DD450B85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586" y="6541230"/>
            <a:ext cx="1477711" cy="1063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386EEC-F348-4BC1-97BE-B95C08A9F54D}"/>
              </a:ext>
            </a:extLst>
          </p:cNvPr>
          <p:cNvCxnSpPr/>
          <p:nvPr/>
        </p:nvCxnSpPr>
        <p:spPr>
          <a:xfrm>
            <a:off x="3070009" y="5872026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CB1DED-ACDB-48B7-8679-1A6B0B22FBF9}"/>
              </a:ext>
            </a:extLst>
          </p:cNvPr>
          <p:cNvCxnSpPr/>
          <p:nvPr/>
        </p:nvCxnSpPr>
        <p:spPr>
          <a:xfrm>
            <a:off x="3634902" y="5872026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B12DD4-5CCF-455F-A4A5-935D06764C54}"/>
              </a:ext>
            </a:extLst>
          </p:cNvPr>
          <p:cNvCxnSpPr/>
          <p:nvPr/>
        </p:nvCxnSpPr>
        <p:spPr>
          <a:xfrm>
            <a:off x="4286043" y="5887113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689CC8-738D-4CCA-B2A0-43F58C103461}"/>
              </a:ext>
            </a:extLst>
          </p:cNvPr>
          <p:cNvCxnSpPr/>
          <p:nvPr/>
        </p:nvCxnSpPr>
        <p:spPr>
          <a:xfrm>
            <a:off x="4966983" y="5872026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83B429-32ED-4079-BE76-7B6D7235E9EB}"/>
              </a:ext>
            </a:extLst>
          </p:cNvPr>
          <p:cNvCxnSpPr/>
          <p:nvPr/>
        </p:nvCxnSpPr>
        <p:spPr>
          <a:xfrm>
            <a:off x="5550025" y="5888341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7656FC-8D22-4BF7-94BC-C71EA691E6B1}"/>
              </a:ext>
            </a:extLst>
          </p:cNvPr>
          <p:cNvCxnSpPr/>
          <p:nvPr/>
        </p:nvCxnSpPr>
        <p:spPr>
          <a:xfrm>
            <a:off x="618715" y="6017052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F9B0AC-7687-4391-958D-A73C042FB446}"/>
              </a:ext>
            </a:extLst>
          </p:cNvPr>
          <p:cNvCxnSpPr/>
          <p:nvPr/>
        </p:nvCxnSpPr>
        <p:spPr>
          <a:xfrm>
            <a:off x="1190222" y="6017052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622FE1-51B5-43D4-84D0-7ACCA1A28394}"/>
              </a:ext>
            </a:extLst>
          </p:cNvPr>
          <p:cNvCxnSpPr/>
          <p:nvPr/>
        </p:nvCxnSpPr>
        <p:spPr>
          <a:xfrm>
            <a:off x="1659590" y="6017052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566A91-9766-42AE-9288-08A4D91D50E6}"/>
              </a:ext>
            </a:extLst>
          </p:cNvPr>
          <p:cNvCxnSpPr/>
          <p:nvPr/>
        </p:nvCxnSpPr>
        <p:spPr>
          <a:xfrm>
            <a:off x="2274715" y="6017052"/>
            <a:ext cx="2821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8C9F757-09F6-46E8-9B1B-6C3A00F03BBF}"/>
              </a:ext>
            </a:extLst>
          </p:cNvPr>
          <p:cNvCxnSpPr>
            <a:cxnSpLocks/>
          </p:cNvCxnSpPr>
          <p:nvPr/>
        </p:nvCxnSpPr>
        <p:spPr>
          <a:xfrm>
            <a:off x="2915375" y="6017052"/>
            <a:ext cx="860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5CBCB840-2144-4FA2-A425-2AB634897C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7020" t="14139" b="8077"/>
          <a:stretch/>
        </p:blipFill>
        <p:spPr>
          <a:xfrm>
            <a:off x="4620650" y="2526376"/>
            <a:ext cx="4272569" cy="29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FACA-9F56-4C04-AD94-3CD62A8E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073426"/>
            <a:ext cx="11571865" cy="510353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Sourced from UOC</a:t>
            </a:r>
          </a:p>
          <a:p>
            <a:r>
              <a:rPr lang="en-GB" dirty="0"/>
              <a:t>Features which don’t display in ECDIS so may be encoded as something else:</a:t>
            </a:r>
          </a:p>
          <a:p>
            <a:pPr lvl="1"/>
            <a:r>
              <a:rPr lang="en-GB" dirty="0"/>
              <a:t>GRDIRN(P), SLOGRD(CATSLO=null or != 6), RAPIDS(P), WATFAL(P), VEGATN(P, CATVEG=1), TUNNEL(P), DAMCON(P CATDAM=1), ROADWY(P), BRIDGE(P), RUNWAY(P), PRDARE(P, CATPRD=null), PIPSOL(P), </a:t>
            </a:r>
          </a:p>
          <a:p>
            <a:r>
              <a:rPr lang="en-GB" dirty="0"/>
              <a:t>Member states may have others</a:t>
            </a:r>
          </a:p>
          <a:p>
            <a:pPr lvl="1"/>
            <a:r>
              <a:rPr lang="en-GB" dirty="0"/>
              <a:t>Offshore CRANES</a:t>
            </a:r>
          </a:p>
          <a:p>
            <a:pPr lvl="1"/>
            <a:r>
              <a:rPr lang="en-GB" dirty="0"/>
              <a:t>Offshore BUISGL, LNDMRK, SILTNK</a:t>
            </a:r>
          </a:p>
          <a:p>
            <a:pPr lvl="1"/>
            <a:r>
              <a:rPr lang="en-GB" dirty="0"/>
              <a:t>Offshore FORSTC</a:t>
            </a:r>
          </a:p>
          <a:p>
            <a:pPr lvl="1"/>
            <a:r>
              <a:rPr lang="en-GB" dirty="0"/>
              <a:t>SOUNDG(EXPSOU=2)</a:t>
            </a:r>
          </a:p>
          <a:p>
            <a:pPr lvl="1"/>
            <a:r>
              <a:rPr lang="en-GB" dirty="0"/>
              <a:t>ACHARE (SEAARE) for naming</a:t>
            </a:r>
          </a:p>
          <a:p>
            <a:pPr lvl="1"/>
            <a:r>
              <a:rPr lang="en-GB" dirty="0"/>
              <a:t>Offshore wind turbines</a:t>
            </a:r>
          </a:p>
          <a:p>
            <a:pPr lvl="1"/>
            <a:r>
              <a:rPr lang="en-GB" dirty="0"/>
              <a:t>FSHFAC (OBSTRN)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Features where extraneous co-incident features may exist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31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How will migration S57=&gt;S-101 take place?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AED3B-B880-4C5D-AE92-9C96C695FA6B}"/>
              </a:ext>
            </a:extLst>
          </p:cNvPr>
          <p:cNvSpPr/>
          <p:nvPr/>
        </p:nvSpPr>
        <p:spPr>
          <a:xfrm>
            <a:off x="1479396" y="4368673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S-101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4B6F19-5553-496A-B17F-0151B37B40E0}"/>
              </a:ext>
            </a:extLst>
          </p:cNvPr>
          <p:cNvSpPr/>
          <p:nvPr/>
        </p:nvSpPr>
        <p:spPr>
          <a:xfrm>
            <a:off x="1367337" y="3536239"/>
            <a:ext cx="1309296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Conv S/W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D5DCB2-7F10-42A0-B98F-AE51EACC0162}"/>
              </a:ext>
            </a:extLst>
          </p:cNvPr>
          <p:cNvSpPr/>
          <p:nvPr/>
        </p:nvSpPr>
        <p:spPr>
          <a:xfrm>
            <a:off x="681214" y="1305961"/>
            <a:ext cx="1309296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Prod S/W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BA58F0-8CEA-4E65-8D63-9A9D363262EF}"/>
              </a:ext>
            </a:extLst>
          </p:cNvPr>
          <p:cNvGrpSpPr/>
          <p:nvPr/>
        </p:nvGrpSpPr>
        <p:grpSpPr>
          <a:xfrm>
            <a:off x="1532505" y="5292855"/>
            <a:ext cx="981636" cy="1031231"/>
            <a:chOff x="9325535" y="4135372"/>
            <a:chExt cx="981636" cy="10312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11E47-8801-4639-811F-6A0C751539B0}"/>
                </a:ext>
              </a:extLst>
            </p:cNvPr>
            <p:cNvSpPr txBox="1"/>
            <p:nvPr/>
          </p:nvSpPr>
          <p:spPr>
            <a:xfrm>
              <a:off x="9397055" y="4797271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</a:rPr>
                <a:t>S-101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BD6E4-101B-4A77-99A9-C6D690F03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62" r="13210" b="5753"/>
            <a:stretch/>
          </p:blipFill>
          <p:spPr>
            <a:xfrm>
              <a:off x="9325535" y="4135372"/>
              <a:ext cx="981636" cy="78653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2E988E-B3E9-4B70-B647-F04B71670DD1}"/>
              </a:ext>
            </a:extLst>
          </p:cNvPr>
          <p:cNvGrpSpPr/>
          <p:nvPr/>
        </p:nvGrpSpPr>
        <p:grpSpPr>
          <a:xfrm>
            <a:off x="142071" y="5292855"/>
            <a:ext cx="981636" cy="1081713"/>
            <a:chOff x="6773367" y="5061678"/>
            <a:chExt cx="981636" cy="10817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4FBF37-AD4A-4FBB-A31D-F3BB08915E68}"/>
                </a:ext>
              </a:extLst>
            </p:cNvPr>
            <p:cNvSpPr txBox="1"/>
            <p:nvPr/>
          </p:nvSpPr>
          <p:spPr>
            <a:xfrm>
              <a:off x="6886596" y="577405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</a:rPr>
                <a:t>S-57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1FB2F3-7DD4-4E8A-BEE1-DEF7C0A96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62" r="13210" b="5753"/>
            <a:stretch/>
          </p:blipFill>
          <p:spPr>
            <a:xfrm>
              <a:off x="6773367" y="5061678"/>
              <a:ext cx="981636" cy="786531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81EB703-60BD-4F1E-B27E-5B75A9964DC3}"/>
              </a:ext>
            </a:extLst>
          </p:cNvPr>
          <p:cNvSpPr/>
          <p:nvPr/>
        </p:nvSpPr>
        <p:spPr>
          <a:xfrm>
            <a:off x="788988" y="2408996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S-57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E2DB39-F4ED-45B9-A966-AFA7C6428A0B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flipH="1">
            <a:off x="1331577" y="1847162"/>
            <a:ext cx="4285" cy="5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E82C84-01A0-4A91-BD64-239F42C8C5FA}"/>
              </a:ext>
            </a:extLst>
          </p:cNvPr>
          <p:cNvCxnSpPr>
            <a:stCxn id="20" idx="2"/>
          </p:cNvCxnSpPr>
          <p:nvPr/>
        </p:nvCxnSpPr>
        <p:spPr>
          <a:xfrm flipH="1">
            <a:off x="552817" y="2950197"/>
            <a:ext cx="778760" cy="2356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EEE448-AB73-4C33-B1AE-8B86F6C74684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1331577" y="2950197"/>
            <a:ext cx="690408" cy="58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41F663-30E4-4D87-AB70-707EF116F4F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021985" y="4077440"/>
            <a:ext cx="0" cy="29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991559-F456-4655-8C59-BBEE0C46EA4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2021985" y="4909874"/>
            <a:ext cx="1338" cy="38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5D7C45-C874-4AC7-8A92-9E135A17BF7F}"/>
              </a:ext>
            </a:extLst>
          </p:cNvPr>
          <p:cNvSpPr/>
          <p:nvPr/>
        </p:nvSpPr>
        <p:spPr>
          <a:xfrm>
            <a:off x="3826262" y="4471912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S-57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29A610-4988-413B-8284-4FE28F013552}"/>
              </a:ext>
            </a:extLst>
          </p:cNvPr>
          <p:cNvSpPr/>
          <p:nvPr/>
        </p:nvSpPr>
        <p:spPr>
          <a:xfrm>
            <a:off x="4205021" y="3529162"/>
            <a:ext cx="1309296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Conv S/W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89660C-4A9D-4FAA-AC41-EC3A51085114}"/>
              </a:ext>
            </a:extLst>
          </p:cNvPr>
          <p:cNvSpPr/>
          <p:nvPr/>
        </p:nvSpPr>
        <p:spPr>
          <a:xfrm>
            <a:off x="4417176" y="1354809"/>
            <a:ext cx="1309296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Prod S/W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01D7AF-27F3-425F-A8E5-D723518040B9}"/>
              </a:ext>
            </a:extLst>
          </p:cNvPr>
          <p:cNvGrpSpPr/>
          <p:nvPr/>
        </p:nvGrpSpPr>
        <p:grpSpPr>
          <a:xfrm>
            <a:off x="5245313" y="5292855"/>
            <a:ext cx="981636" cy="1031231"/>
            <a:chOff x="9325535" y="4135372"/>
            <a:chExt cx="981636" cy="10312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C203D2-63D9-4F05-BAB7-F7CDC59E1000}"/>
                </a:ext>
              </a:extLst>
            </p:cNvPr>
            <p:cNvSpPr txBox="1"/>
            <p:nvPr/>
          </p:nvSpPr>
          <p:spPr>
            <a:xfrm>
              <a:off x="9397055" y="4797271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</a:rPr>
                <a:t>S-101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11768B1-3BCA-465F-9F45-84392CD3EF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62" r="13210" b="5753"/>
            <a:stretch/>
          </p:blipFill>
          <p:spPr>
            <a:xfrm>
              <a:off x="9325535" y="4135372"/>
              <a:ext cx="981636" cy="78653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DB00EF0-23BB-41A1-BAC3-124C5780E40D}"/>
              </a:ext>
            </a:extLst>
          </p:cNvPr>
          <p:cNvGrpSpPr/>
          <p:nvPr/>
        </p:nvGrpSpPr>
        <p:grpSpPr>
          <a:xfrm>
            <a:off x="3878033" y="5341703"/>
            <a:ext cx="981636" cy="1081713"/>
            <a:chOff x="6773367" y="5061678"/>
            <a:chExt cx="981636" cy="108171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997C04-D603-47EF-BE7A-BC29B7EC6F1C}"/>
                </a:ext>
              </a:extLst>
            </p:cNvPr>
            <p:cNvSpPr txBox="1"/>
            <p:nvPr/>
          </p:nvSpPr>
          <p:spPr>
            <a:xfrm>
              <a:off x="6886596" y="577405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</a:rPr>
                <a:t>S-57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E0D855A-8FD8-4465-8CB7-93024DEB8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62" r="13210" b="5753"/>
            <a:stretch/>
          </p:blipFill>
          <p:spPr>
            <a:xfrm>
              <a:off x="6773367" y="5061678"/>
              <a:ext cx="981636" cy="786531"/>
            </a:xfrm>
            <a:prstGeom prst="rect">
              <a:avLst/>
            </a:prstGeom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25EAA485-0A79-4F86-A4A8-68DDC38DE656}"/>
              </a:ext>
            </a:extLst>
          </p:cNvPr>
          <p:cNvSpPr/>
          <p:nvPr/>
        </p:nvSpPr>
        <p:spPr>
          <a:xfrm>
            <a:off x="4524950" y="2457844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S-101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0CD916-748F-4837-8F18-CC7E92730D79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 flipH="1">
            <a:off x="5067539" y="1896010"/>
            <a:ext cx="4285" cy="56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1D23CA-8F4B-437C-B0DC-4D5BEE4ED6ED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4859669" y="4070363"/>
            <a:ext cx="876462" cy="1222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F14C12-A511-4FB9-B9B9-1A59048F097D}"/>
              </a:ext>
            </a:extLst>
          </p:cNvPr>
          <p:cNvCxnSpPr>
            <a:stCxn id="63" idx="2"/>
            <a:endCxn id="55" idx="0"/>
          </p:cNvCxnSpPr>
          <p:nvPr/>
        </p:nvCxnSpPr>
        <p:spPr>
          <a:xfrm flipH="1">
            <a:off x="4859669" y="2999045"/>
            <a:ext cx="207870" cy="53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E10793E-EDDE-45F1-B533-E63316790173}"/>
              </a:ext>
            </a:extLst>
          </p:cNvPr>
          <p:cNvCxnSpPr>
            <a:stCxn id="55" idx="2"/>
            <a:endCxn id="54" idx="0"/>
          </p:cNvCxnSpPr>
          <p:nvPr/>
        </p:nvCxnSpPr>
        <p:spPr>
          <a:xfrm flipH="1">
            <a:off x="4368851" y="4070363"/>
            <a:ext cx="490818" cy="40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16E543-001E-44B4-8D20-865A8CD1E507}"/>
              </a:ext>
            </a:extLst>
          </p:cNvPr>
          <p:cNvCxnSpPr>
            <a:cxnSpLocks/>
            <a:stCxn id="54" idx="2"/>
            <a:endCxn id="62" idx="0"/>
          </p:cNvCxnSpPr>
          <p:nvPr/>
        </p:nvCxnSpPr>
        <p:spPr>
          <a:xfrm>
            <a:off x="4368851" y="5013113"/>
            <a:ext cx="0" cy="32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7104984-4889-4C1A-97FA-AC146D1785E7}"/>
              </a:ext>
            </a:extLst>
          </p:cNvPr>
          <p:cNvSpPr txBox="1"/>
          <p:nvPr/>
        </p:nvSpPr>
        <p:spPr>
          <a:xfrm>
            <a:off x="7012125" y="1934534"/>
            <a:ext cx="3848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Post-production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production of ENC data conversion takes place (somewhere)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End user systems are “single fuel”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are S-101 or S-57 and migration of user base takes place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98265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How will migration S57=&gt;S-101 take place?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D5DCB2-7F10-42A0-B98F-AE51EACC0162}"/>
              </a:ext>
            </a:extLst>
          </p:cNvPr>
          <p:cNvSpPr/>
          <p:nvPr/>
        </p:nvSpPr>
        <p:spPr>
          <a:xfrm>
            <a:off x="975468" y="1429148"/>
            <a:ext cx="1309296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Prod S/W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BBA58F0-8CEA-4E65-8D63-9A9D363262EF}"/>
              </a:ext>
            </a:extLst>
          </p:cNvPr>
          <p:cNvGrpSpPr/>
          <p:nvPr/>
        </p:nvGrpSpPr>
        <p:grpSpPr>
          <a:xfrm>
            <a:off x="1793946" y="4397621"/>
            <a:ext cx="981636" cy="1031231"/>
            <a:chOff x="9325535" y="4135372"/>
            <a:chExt cx="981636" cy="10312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611E47-8801-4639-811F-6A0C751539B0}"/>
                </a:ext>
              </a:extLst>
            </p:cNvPr>
            <p:cNvSpPr txBox="1"/>
            <p:nvPr/>
          </p:nvSpPr>
          <p:spPr>
            <a:xfrm>
              <a:off x="9397055" y="4797271"/>
              <a:ext cx="715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</a:rPr>
                <a:t>S-101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5BD6E4-101B-4A77-99A9-C6D690F030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62" r="13210" b="5753"/>
            <a:stretch/>
          </p:blipFill>
          <p:spPr>
            <a:xfrm>
              <a:off x="9325535" y="4135372"/>
              <a:ext cx="981636" cy="78653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2E988E-B3E9-4B70-B647-F04B71670DD1}"/>
              </a:ext>
            </a:extLst>
          </p:cNvPr>
          <p:cNvGrpSpPr/>
          <p:nvPr/>
        </p:nvGrpSpPr>
        <p:grpSpPr>
          <a:xfrm>
            <a:off x="437298" y="4397621"/>
            <a:ext cx="981636" cy="1081713"/>
            <a:chOff x="6773367" y="5061678"/>
            <a:chExt cx="981636" cy="108171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4FBF37-AD4A-4FBB-A31D-F3BB08915E68}"/>
                </a:ext>
              </a:extLst>
            </p:cNvPr>
            <p:cNvSpPr txBox="1"/>
            <p:nvPr/>
          </p:nvSpPr>
          <p:spPr>
            <a:xfrm>
              <a:off x="6886596" y="5774059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tx2"/>
                  </a:solidFill>
                </a:rPr>
                <a:t>S-57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1FB2F3-7DD4-4E8A-BEE1-DEF7C0A96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762" r="13210" b="5753"/>
            <a:stretch/>
          </p:blipFill>
          <p:spPr>
            <a:xfrm>
              <a:off x="6773367" y="5061678"/>
              <a:ext cx="981636" cy="786531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81EB703-60BD-4F1E-B27E-5B75A9964DC3}"/>
              </a:ext>
            </a:extLst>
          </p:cNvPr>
          <p:cNvSpPr/>
          <p:nvPr/>
        </p:nvSpPr>
        <p:spPr>
          <a:xfrm>
            <a:off x="385527" y="2879550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S-57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E2DB39-F4ED-45B9-A966-AFA7C6428A0B}"/>
              </a:ext>
            </a:extLst>
          </p:cNvPr>
          <p:cNvCxnSpPr>
            <a:stCxn id="8" idx="2"/>
            <a:endCxn id="20" idx="0"/>
          </p:cNvCxnSpPr>
          <p:nvPr/>
        </p:nvCxnSpPr>
        <p:spPr>
          <a:xfrm flipH="1">
            <a:off x="928116" y="1970349"/>
            <a:ext cx="702000" cy="90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E82C84-01A0-4A91-BD64-239F42C8C5FA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>
            <a:off x="928116" y="3420751"/>
            <a:ext cx="0" cy="976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991559-F456-4655-8C59-BBEE0C46EA42}"/>
              </a:ext>
            </a:extLst>
          </p:cNvPr>
          <p:cNvCxnSpPr>
            <a:cxnSpLocks/>
            <a:stCxn id="34" idx="2"/>
            <a:endCxn id="12" idx="0"/>
          </p:cNvCxnSpPr>
          <p:nvPr/>
        </p:nvCxnSpPr>
        <p:spPr>
          <a:xfrm flipH="1">
            <a:off x="2284764" y="3437893"/>
            <a:ext cx="12113" cy="95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75D7C45-C874-4AC7-8A92-9E135A17BF7F}"/>
              </a:ext>
            </a:extLst>
          </p:cNvPr>
          <p:cNvSpPr/>
          <p:nvPr/>
        </p:nvSpPr>
        <p:spPr>
          <a:xfrm>
            <a:off x="6381228" y="3542306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S-101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89660C-4A9D-4FAA-AC41-EC3A51085114}"/>
              </a:ext>
            </a:extLst>
          </p:cNvPr>
          <p:cNvSpPr/>
          <p:nvPr/>
        </p:nvSpPr>
        <p:spPr>
          <a:xfrm>
            <a:off x="4099218" y="1237614"/>
            <a:ext cx="1309296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S-57 Prod S/W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C203D2-63D9-4F05-BAB7-F7CDC59E1000}"/>
              </a:ext>
            </a:extLst>
          </p:cNvPr>
          <p:cNvSpPr txBox="1"/>
          <p:nvPr/>
        </p:nvSpPr>
        <p:spPr>
          <a:xfrm>
            <a:off x="6056167" y="59252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S-101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997C04-D603-47EF-BE7A-BC29B7EC6F1C}"/>
              </a:ext>
            </a:extLst>
          </p:cNvPr>
          <p:cNvSpPr txBox="1"/>
          <p:nvPr/>
        </p:nvSpPr>
        <p:spPr>
          <a:xfrm>
            <a:off x="4753866" y="592524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S-57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3E0D855A-8FD8-4465-8CB7-93024DEB8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62" r="13210" b="5753"/>
          <a:stretch/>
        </p:blipFill>
        <p:spPr>
          <a:xfrm>
            <a:off x="5344534" y="5085800"/>
            <a:ext cx="981636" cy="78653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5EAA485-0A79-4F86-A4A8-68DDC38DE656}"/>
              </a:ext>
            </a:extLst>
          </p:cNvPr>
          <p:cNvSpPr/>
          <p:nvPr/>
        </p:nvSpPr>
        <p:spPr>
          <a:xfrm>
            <a:off x="4211277" y="3542306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S-57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0CD916-748F-4837-8F18-CC7E92730D79}"/>
              </a:ext>
            </a:extLst>
          </p:cNvPr>
          <p:cNvCxnSpPr>
            <a:stCxn id="56" idx="2"/>
            <a:endCxn id="63" idx="0"/>
          </p:cNvCxnSpPr>
          <p:nvPr/>
        </p:nvCxnSpPr>
        <p:spPr>
          <a:xfrm>
            <a:off x="4753866" y="1778815"/>
            <a:ext cx="0" cy="1763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6C4FD6E-CB58-47CF-870E-300F743DBCA8}"/>
              </a:ext>
            </a:extLst>
          </p:cNvPr>
          <p:cNvSpPr/>
          <p:nvPr/>
        </p:nvSpPr>
        <p:spPr>
          <a:xfrm>
            <a:off x="1754288" y="2896692"/>
            <a:ext cx="1085178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S-101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622A09-1F6F-476A-A6C7-F8FE53BDD606}"/>
              </a:ext>
            </a:extLst>
          </p:cNvPr>
          <p:cNvCxnSpPr>
            <a:stCxn id="8" idx="2"/>
            <a:endCxn id="34" idx="0"/>
          </p:cNvCxnSpPr>
          <p:nvPr/>
        </p:nvCxnSpPr>
        <p:spPr>
          <a:xfrm>
            <a:off x="1630116" y="1970349"/>
            <a:ext cx="666761" cy="926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1CCA4C-0FC2-4FD2-AAD8-2C44B38C5685}"/>
              </a:ext>
            </a:extLst>
          </p:cNvPr>
          <p:cNvSpPr/>
          <p:nvPr/>
        </p:nvSpPr>
        <p:spPr>
          <a:xfrm>
            <a:off x="5311416" y="5902782"/>
            <a:ext cx="744751" cy="458583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  <a:latin typeface="Arial Nova" panose="020B0604020202020204" pitchFamily="34" charset="0"/>
              </a:rPr>
              <a:t>Conv S/W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2C93F0-2D9F-4A96-AD04-B93971CE7B2C}"/>
              </a:ext>
            </a:extLst>
          </p:cNvPr>
          <p:cNvSpPr/>
          <p:nvPr/>
        </p:nvSpPr>
        <p:spPr>
          <a:xfrm>
            <a:off x="6201151" y="1216020"/>
            <a:ext cx="1445332" cy="541201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Arial Nova" panose="020B0604020202020204" pitchFamily="34" charset="0"/>
              </a:rPr>
              <a:t>S-101 Prod S/W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1DCCE9-2A2B-4A04-9BA6-7AFB55702BE8}"/>
              </a:ext>
            </a:extLst>
          </p:cNvPr>
          <p:cNvCxnSpPr>
            <a:cxnSpLocks/>
            <a:stCxn id="69" idx="2"/>
            <a:endCxn id="54" idx="0"/>
          </p:cNvCxnSpPr>
          <p:nvPr/>
        </p:nvCxnSpPr>
        <p:spPr>
          <a:xfrm>
            <a:off x="6923817" y="1757221"/>
            <a:ext cx="0" cy="178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51D3F1-EDEB-4257-BB00-64B0B2DCA830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6063162" y="4083507"/>
            <a:ext cx="860655" cy="117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046077-6839-4079-843C-9B3184DB57C5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4753866" y="4083507"/>
            <a:ext cx="479660" cy="1176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5CCE66-39F0-4320-9175-46BE5FF1BE6D}"/>
              </a:ext>
            </a:extLst>
          </p:cNvPr>
          <p:cNvSpPr txBox="1"/>
          <p:nvPr/>
        </p:nvSpPr>
        <p:spPr>
          <a:xfrm>
            <a:off x="7905223" y="2248440"/>
            <a:ext cx="38482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Either: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Production software produces both S-57 and S-101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End user system (ECDIS) adds compatibility with S-101 format data (“dual fuel”)</a:t>
            </a:r>
          </a:p>
        </p:txBody>
      </p:sp>
    </p:spTree>
    <p:extLst>
      <p:ext uri="{BB962C8B-B14F-4D97-AF65-F5344CB8AC3E}">
        <p14:creationId xmlns:p14="http://schemas.microsoft.com/office/powerpoint/2010/main" val="209761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FACA-9F56-4C04-AD94-3CD62A8E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073426"/>
            <a:ext cx="11571865" cy="5103537"/>
          </a:xfrm>
        </p:spPr>
        <p:txBody>
          <a:bodyPr>
            <a:normAutofit/>
          </a:bodyPr>
          <a:lstStyle/>
          <a:p>
            <a:r>
              <a:rPr lang="en-GB" dirty="0" err="1"/>
              <a:t>Startup</a:t>
            </a:r>
            <a:r>
              <a:rPr lang="en-GB" dirty="0"/>
              <a:t> errors</a:t>
            </a:r>
          </a:p>
          <a:p>
            <a:r>
              <a:rPr lang="en-GB" dirty="0"/>
              <a:t>Tales from the Logfile</a:t>
            </a:r>
          </a:p>
          <a:p>
            <a:r>
              <a:rPr lang="en-GB" dirty="0"/>
              <a:t>Things to check:</a:t>
            </a:r>
          </a:p>
          <a:p>
            <a:pPr lvl="1"/>
            <a:r>
              <a:rPr lang="en-GB" dirty="0"/>
              <a:t>Multiple communication channels ([] separated in S-57) are translated into multiple attribute values in S-101 (multiple features, </a:t>
            </a:r>
            <a:r>
              <a:rPr lang="en-GB" dirty="0" err="1"/>
              <a:t>e.g</a:t>
            </a:r>
            <a:r>
              <a:rPr lang="en-GB" dirty="0"/>
              <a:t> PILBOP)</a:t>
            </a:r>
          </a:p>
          <a:p>
            <a:pPr lvl="1"/>
            <a:r>
              <a:rPr lang="en-GB" dirty="0"/>
              <a:t>Submerged Weirs (no longer obstructions?)</a:t>
            </a:r>
          </a:p>
          <a:p>
            <a:pPr lvl="1"/>
            <a:r>
              <a:rPr lang="en-GB" dirty="0"/>
              <a:t>Do attributes go to the aggregations (CATTSS?)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  Current Converter – some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E5798C-5465-41E5-A069-5F05BA6D0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01185"/>
              </p:ext>
            </p:extLst>
          </p:nvPr>
        </p:nvGraphicFramePr>
        <p:xfrm>
          <a:off x="5586153" y="4638843"/>
          <a:ext cx="5320821" cy="1591546"/>
        </p:xfrm>
        <a:graphic>
          <a:graphicData uri="http://schemas.openxmlformats.org/drawingml/2006/table">
            <a:tbl>
              <a:tblPr firstRow="1" firstCol="1" bandRow="1"/>
              <a:tblGrid>
                <a:gridCol w="2741025">
                  <a:extLst>
                    <a:ext uri="{9D8B030D-6E8A-4147-A177-3AD203B41FA5}">
                      <a16:colId xmlns:a16="http://schemas.microsoft.com/office/drawing/2014/main" val="68561209"/>
                    </a:ext>
                  </a:extLst>
                </a:gridCol>
                <a:gridCol w="2579796">
                  <a:extLst>
                    <a:ext uri="{9D8B030D-6E8A-4147-A177-3AD203B41FA5}">
                      <a16:colId xmlns:a16="http://schemas.microsoft.com/office/drawing/2014/main" val="921607544"/>
                    </a:ext>
                  </a:extLst>
                </a:gridCol>
              </a:tblGrid>
              <a:tr h="3338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S57</a:t>
                      </a: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1800" b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S101</a:t>
                      </a:r>
                      <a:r>
                        <a:rPr lang="en-GB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1800" b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4337"/>
                  </a:ext>
                </a:extLst>
              </a:tr>
              <a:tr h="12576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OBSTRN: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INFORM = Submerged Weir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Dam: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{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GB" sz="12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waterlevelEffect</a:t>
                      </a: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}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31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FACA-9F56-4C04-AD94-3CD62A8E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073426"/>
            <a:ext cx="7573896" cy="5103537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19k lines</a:t>
            </a:r>
          </a:p>
          <a:p>
            <a:r>
              <a:rPr lang="en-GB" dirty="0"/>
              <a:t>“unable to bind attribute </a:t>
            </a:r>
            <a:r>
              <a:rPr lang="en-GB" dirty="0" err="1"/>
              <a:t>spatialquality</a:t>
            </a:r>
            <a:r>
              <a:rPr lang="en-GB" dirty="0"/>
              <a:t>” = 4,853 left.</a:t>
            </a:r>
          </a:p>
          <a:p>
            <a:r>
              <a:rPr lang="en-GB" dirty="0"/>
              <a:t>Unique lines = 1,869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STATUS LNDMRK status Landmark.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 STATUS SILTNK status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SiloTank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 MARSYS BOYSPP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marksNavigationalSystemOf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BuoySpecialPurposeGeneral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13 CATSPM BCNSPP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categoryOfSpecialPurposeMark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BeaconSpecialPurposeGeneral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16 RESTRN RESARE restriction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RestrictedAreaNavigational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 CATCOA COALNE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categoryOfCoastline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Coastline.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 EXPSOU UWTROC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expositionOfSounding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UnderwaterAwashRock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 BCNSHP BCNLAT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beaconShape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BeaconLateral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 BCNSHP BCNSPP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beaconShape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BeaconSpecialPurposeGeneral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 RESTRN RESARE restriction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RestrictedAreaNavigational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 RESTRN RESARE restriction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RestrictedAreaNavigational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7 CATOBS OBSTRN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categoryOfObstruction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Obstruction.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 QUAPOS to feature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 NATSUR UWTROC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natureOfSurface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UnderwaterAwashRock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9 RESTRN RESARE restriction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RestrictedAreaNavigational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   continuing tales from the error log….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907CA6-94D3-48FA-B093-5174824DD5DE}"/>
              </a:ext>
            </a:extLst>
          </p:cNvPr>
          <p:cNvSpPr txBox="1"/>
          <p:nvPr/>
        </p:nvSpPr>
        <p:spPr>
          <a:xfrm>
            <a:off x="6056556" y="2802180"/>
            <a:ext cx="628890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Info: Attribute CATTSS for feature ISTZNE dropped from S-101 feature </a:t>
            </a:r>
            <a:r>
              <a:rPr lang="en-US" sz="1100" dirty="0" err="1"/>
              <a:t>InshoreTrafficZone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CATTSS for feature TSEZNE dropped from S-101 feature </a:t>
            </a:r>
            <a:r>
              <a:rPr lang="en-US" sz="1100" dirty="0" err="1"/>
              <a:t>TrafficSeparationZone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CATTSS for feature TSSBND dropped from S-101 feature </a:t>
            </a:r>
            <a:r>
              <a:rPr lang="en-US" sz="1100" dirty="0" err="1"/>
              <a:t>TrafficSeparationSchemeBoundary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CATTSS for feature TSSLPT dropped from S-101 feature </a:t>
            </a:r>
            <a:r>
              <a:rPr lang="en-US" sz="1100" dirty="0" err="1"/>
              <a:t>TrafficSeparationSchemeLanePart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COLOUR for feature SBDARE dropped from S-101 feature </a:t>
            </a:r>
            <a:r>
              <a:rPr lang="en-US" sz="1100" dirty="0" err="1"/>
              <a:t>SeabedArea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CONDTN for feature BRIDGE dropped from S-101 feature </a:t>
            </a:r>
            <a:r>
              <a:rPr lang="en-US" sz="1100" dirty="0" err="1"/>
              <a:t>SpanFixed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CONDTN for feature BRIDGE dropped from S-101 feature </a:t>
            </a:r>
            <a:r>
              <a:rPr lang="en-US" sz="1100" dirty="0" err="1"/>
              <a:t>SpanOpening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EXCLIT for feature LIGHTS dropped from S-101 feature </a:t>
            </a:r>
            <a:r>
              <a:rPr lang="en-US" sz="1100" dirty="0" err="1"/>
              <a:t>LightFogDetector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EXPSOU for feature SOUNDG dropped from S-101 feature Sounding.</a:t>
            </a:r>
          </a:p>
          <a:p>
            <a:r>
              <a:rPr lang="en-US" sz="1100" dirty="0"/>
              <a:t>Info: Attribute HORCLR for feature BRIDGE dropped from S-101 feature Bridge.</a:t>
            </a:r>
          </a:p>
          <a:p>
            <a:r>
              <a:rPr lang="en-US" sz="1100" dirty="0"/>
              <a:t>Info: Attribute LITVIS for feature LIGHTS dropped from S-101 feature </a:t>
            </a:r>
            <a:r>
              <a:rPr lang="en-US" sz="1100" dirty="0" err="1"/>
              <a:t>LightFogDetector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NATCON for feature OBSTRN dropped from S-101 feature Obstruction.</a:t>
            </a:r>
          </a:p>
          <a:p>
            <a:r>
              <a:rPr lang="en-US" sz="1100" dirty="0"/>
              <a:t>Info: Attribute ORIENT for feature M_NSYS dropped from S-101 feature </a:t>
            </a:r>
            <a:r>
              <a:rPr lang="en-US" sz="1100" dirty="0" err="1"/>
              <a:t>NavigationalSystemOfMarks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QUASOU for feature DEPARE dropped from S-101 feature </a:t>
            </a:r>
            <a:r>
              <a:rPr lang="en-US" sz="1100" dirty="0" err="1"/>
              <a:t>DepthArea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SCAMIN for feature BRIDGE dropped from S-101 feature </a:t>
            </a:r>
            <a:r>
              <a:rPr lang="en-US" sz="1100" dirty="0" err="1"/>
              <a:t>SpanFixed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SCAMIN for feature BRIDGE dropped from S-101 feature </a:t>
            </a:r>
            <a:r>
              <a:rPr lang="en-US" sz="1100" dirty="0" err="1"/>
              <a:t>SpanOpening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SCAMIN for feature COALNE dropped from S-101 feature Coastline.</a:t>
            </a:r>
          </a:p>
          <a:p>
            <a:r>
              <a:rPr lang="en-US" sz="1100" dirty="0"/>
              <a:t>Info: Attribute SECTR1 for feature LIGHTS dropped from S-101 feature </a:t>
            </a:r>
            <a:r>
              <a:rPr lang="en-US" sz="1100" dirty="0" err="1"/>
              <a:t>LightFogDetector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SECTR2 for feature LIGHTS dropped from S-101 feature </a:t>
            </a:r>
            <a:r>
              <a:rPr lang="en-US" sz="1100" dirty="0" err="1"/>
              <a:t>LightFogDetector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TECSOU for feature SWPARE dropped from S-101 feature </a:t>
            </a:r>
            <a:r>
              <a:rPr lang="en-US" sz="1100" dirty="0" err="1"/>
              <a:t>SweptArea</a:t>
            </a:r>
            <a:r>
              <a:rPr lang="en-US" sz="1100" dirty="0"/>
              <a:t>.</a:t>
            </a:r>
          </a:p>
          <a:p>
            <a:r>
              <a:rPr lang="en-US" sz="1100" dirty="0"/>
              <a:t>Info: Attribute VALNMR for feature LIGHTS dropped from S-101 feature </a:t>
            </a:r>
            <a:r>
              <a:rPr lang="en-US" sz="1100" dirty="0" err="1"/>
              <a:t>LightFogDetector</a:t>
            </a:r>
            <a:r>
              <a:rPr lang="en-US" sz="1100" dirty="0"/>
              <a:t>.</a:t>
            </a: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96841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FACA-9F56-4C04-AD94-3CD62A8E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073426"/>
            <a:ext cx="11571865" cy="5103537"/>
          </a:xfrm>
        </p:spPr>
        <p:txBody>
          <a:bodyPr>
            <a:normAutofit/>
          </a:bodyPr>
          <a:lstStyle/>
          <a:p>
            <a:r>
              <a:rPr lang="en-GB" dirty="0"/>
              <a:t>Aims</a:t>
            </a:r>
          </a:p>
          <a:p>
            <a:pPr lvl="1"/>
            <a:r>
              <a:rPr lang="en-GB" dirty="0"/>
              <a:t>Systematically, Look at how S-57 could be “optimised” to prepare data for conversion to S-101</a:t>
            </a:r>
          </a:p>
          <a:p>
            <a:pPr lvl="1"/>
            <a:r>
              <a:rPr lang="en-GB" dirty="0"/>
              <a:t>Examine current converter, process and results</a:t>
            </a:r>
          </a:p>
          <a:p>
            <a:pPr lvl="1"/>
            <a:r>
              <a:rPr lang="en-GB" dirty="0"/>
              <a:t>Report, summarise and suggest next steps / recommendations</a:t>
            </a:r>
          </a:p>
          <a:p>
            <a:r>
              <a:rPr lang="en-GB" dirty="0"/>
              <a:t>What have we done?</a:t>
            </a:r>
          </a:p>
          <a:p>
            <a:pPr lvl="1"/>
            <a:r>
              <a:rPr lang="en-GB" dirty="0"/>
              <a:t>Developed a systematic methodology</a:t>
            </a:r>
          </a:p>
          <a:p>
            <a:pPr lvl="1"/>
            <a:r>
              <a:rPr lang="en-GB" dirty="0"/>
              <a:t>Carried out intensive data conversion</a:t>
            </a:r>
          </a:p>
          <a:p>
            <a:pPr lvl="1"/>
            <a:r>
              <a:rPr lang="en-GB" dirty="0"/>
              <a:t>Analysis of results</a:t>
            </a:r>
          </a:p>
          <a:p>
            <a:pPr lvl="1"/>
            <a:r>
              <a:rPr lang="en-GB" dirty="0"/>
              <a:t>UOC vs DCEG comparison</a:t>
            </a:r>
          </a:p>
          <a:p>
            <a:pPr lvl="1"/>
            <a:r>
              <a:rPr lang="en-GB" dirty="0"/>
              <a:t>Reporting…</a:t>
            </a:r>
          </a:p>
          <a:p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  aims and objectives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3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FACA-9F56-4C04-AD94-3CD62A8E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2193" y="1073426"/>
            <a:ext cx="3793329" cy="510353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dirty="0"/>
              <a:t>(a) Things in S-57 which can be translated into an S-101 equivalent without loss</a:t>
            </a:r>
          </a:p>
          <a:p>
            <a:pPr marL="0" lvl="0" indent="0">
              <a:buNone/>
            </a:pPr>
            <a:r>
              <a:rPr lang="en-GB" dirty="0"/>
              <a:t>(b) The domain of features defined by the S-57 source</a:t>
            </a:r>
          </a:p>
          <a:p>
            <a:pPr marL="0" lvl="0" indent="0">
              <a:buNone/>
            </a:pPr>
            <a:r>
              <a:rPr lang="en-GB" dirty="0"/>
              <a:t>(c) Anything in S-57 which can’t be (or doesn’t need to be) translated into an S-101 equivalent</a:t>
            </a:r>
          </a:p>
          <a:p>
            <a:pPr marL="0" lvl="0" indent="0">
              <a:buNone/>
            </a:pPr>
            <a:r>
              <a:rPr lang="en-GB" dirty="0"/>
              <a:t>(d) Features defined in S-101 which have no defining mechanism in S-57</a:t>
            </a:r>
          </a:p>
          <a:p>
            <a:pPr marL="0" lvl="0" indent="0">
              <a:buNone/>
            </a:pPr>
            <a:r>
              <a:rPr lang="en-GB" dirty="0"/>
              <a:t>(e) Real world features which previously had no representation in S-57 which are now expressible in S-101 (these are encoded into features (d)).</a:t>
            </a:r>
          </a:p>
          <a:p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Feature 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7DFA39-53F6-4A85-984A-15DF4EA6C1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1" y="1073426"/>
            <a:ext cx="7910331" cy="4474709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F38E0F-4726-46FB-BB5E-EC0852637C79}"/>
              </a:ext>
            </a:extLst>
          </p:cNvPr>
          <p:cNvSpPr txBox="1"/>
          <p:nvPr/>
        </p:nvSpPr>
        <p:spPr>
          <a:xfrm>
            <a:off x="426346" y="6058601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Universe…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7C2EC3-6FBF-41A7-8314-5777382738BD}"/>
              </a:ext>
            </a:extLst>
          </p:cNvPr>
          <p:cNvCxnSpPr>
            <a:stCxn id="2" idx="0"/>
          </p:cNvCxnSpPr>
          <p:nvPr/>
        </p:nvCxnSpPr>
        <p:spPr>
          <a:xfrm flipV="1">
            <a:off x="1216883" y="5166640"/>
            <a:ext cx="337036" cy="89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9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7DFA39-53F6-4A85-984A-15DF4EA6C1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" y="1012304"/>
            <a:ext cx="9906000" cy="5719260"/>
          </a:xfrm>
          <a:prstGeom prst="rect">
            <a:avLst/>
          </a:prstGeom>
          <a:noFill/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Categories of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BDF11-6107-473B-8CD3-D47EE67104B6}"/>
              </a:ext>
            </a:extLst>
          </p:cNvPr>
          <p:cNvSpPr txBox="1"/>
          <p:nvPr/>
        </p:nvSpPr>
        <p:spPr>
          <a:xfrm>
            <a:off x="1799771" y="1807029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ICNZNE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B0577-466A-41CA-B106-858C8E942622}"/>
              </a:ext>
            </a:extLst>
          </p:cNvPr>
          <p:cNvSpPr txBox="1"/>
          <p:nvPr/>
        </p:nvSpPr>
        <p:spPr>
          <a:xfrm>
            <a:off x="2481943" y="2920286"/>
            <a:ext cx="981359" cy="369332"/>
          </a:xfrm>
          <a:prstGeom prst="rect">
            <a:avLst/>
          </a:prstGeom>
          <a:noFill/>
          <a:ln w="6350">
            <a:solidFill>
              <a:srgbClr val="F72C1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WEDKLP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6FF635-2FD4-4534-B36F-CC927557B7EB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463302" y="3104952"/>
            <a:ext cx="4236526" cy="1600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5FAA3B-55C3-4A4A-9EF9-7D05BA16F87F}"/>
              </a:ext>
            </a:extLst>
          </p:cNvPr>
          <p:cNvSpPr txBox="1"/>
          <p:nvPr/>
        </p:nvSpPr>
        <p:spPr>
          <a:xfrm>
            <a:off x="7699828" y="4521200"/>
            <a:ext cx="1230017" cy="369332"/>
          </a:xfrm>
          <a:prstGeom prst="rect">
            <a:avLst/>
          </a:prstGeom>
          <a:noFill/>
          <a:ln w="6350">
            <a:solidFill>
              <a:srgbClr val="F72C1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Weed/Kelp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28AFE9-48C2-43F1-8C17-2B94DBBCE88F}"/>
              </a:ext>
            </a:extLst>
          </p:cNvPr>
          <p:cNvSpPr txBox="1"/>
          <p:nvPr/>
        </p:nvSpPr>
        <p:spPr>
          <a:xfrm>
            <a:off x="1915885" y="5197600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fibre optic cable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76EC3-05D2-40BF-89A7-31E31983C4D0}"/>
              </a:ext>
            </a:extLst>
          </p:cNvPr>
          <p:cNvSpPr txBox="1"/>
          <p:nvPr/>
        </p:nvSpPr>
        <p:spPr>
          <a:xfrm>
            <a:off x="6654670" y="2911737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Vessel traffic service area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6A0E5-AADA-42D8-B29D-3C78F49525F5}"/>
              </a:ext>
            </a:extLst>
          </p:cNvPr>
          <p:cNvSpPr/>
          <p:nvPr/>
        </p:nvSpPr>
        <p:spPr>
          <a:xfrm>
            <a:off x="1566849" y="2070348"/>
            <a:ext cx="891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CTRPNT </a:t>
            </a:r>
            <a:endParaRPr lang="en-GB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F1F40-709F-4BA3-988B-CD2D498072DE}"/>
              </a:ext>
            </a:extLst>
          </p:cNvPr>
          <p:cNvSpPr/>
          <p:nvPr/>
        </p:nvSpPr>
        <p:spPr>
          <a:xfrm>
            <a:off x="1520490" y="2330921"/>
            <a:ext cx="8418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</a:rPr>
              <a:t>TS_TIS</a:t>
            </a:r>
            <a:r>
              <a:rPr lang="en-GB" sz="1400" dirty="0">
                <a:latin typeface="ArialMT"/>
              </a:rPr>
              <a:t>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334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Simple transformation of a feature.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9F207-C6E6-448E-9D77-2DA18A8499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07095" y="1811761"/>
          <a:ext cx="8348870" cy="3151891"/>
        </p:xfrm>
        <a:graphic>
          <a:graphicData uri="http://schemas.openxmlformats.org/drawingml/2006/table">
            <a:tbl>
              <a:tblPr firstRow="1" firstCol="1" bandRow="1"/>
              <a:tblGrid>
                <a:gridCol w="4174435">
                  <a:extLst>
                    <a:ext uri="{9D8B030D-6E8A-4147-A177-3AD203B41FA5}">
                      <a16:colId xmlns:a16="http://schemas.microsoft.com/office/drawing/2014/main" val="68561209"/>
                    </a:ext>
                  </a:extLst>
                </a:gridCol>
                <a:gridCol w="4174435">
                  <a:extLst>
                    <a:ext uri="{9D8B030D-6E8A-4147-A177-3AD203B41FA5}">
                      <a16:colId xmlns:a16="http://schemas.microsoft.com/office/drawing/2014/main" val="921607544"/>
                    </a:ext>
                  </a:extLst>
                </a:gridCol>
              </a:tblGrid>
              <a:tr h="319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S57</a:t>
                      </a:r>
                      <a:r>
                        <a:rPr lang="en-GB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24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400" b="1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S101</a:t>
                      </a:r>
                      <a:r>
                        <a:rPr lang="en-GB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24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84337"/>
                  </a:ext>
                </a:extLst>
              </a:tr>
              <a:tr h="2777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CANALS: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OBJNAM = Snapper Creek Canal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SCAMIN = 259999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Canal: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GB" sz="16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featureName</a:t>
                      </a: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GB" sz="16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displayName</a:t>
                      </a: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language=</a:t>
                      </a:r>
                      <a:r>
                        <a:rPr lang="en-GB" sz="16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name=Snapper Creek Canal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GB" sz="16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scaleMinimum</a:t>
                      </a: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=259999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31090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44C8FE-3FF4-47A4-9A53-E0A87564D1EB}"/>
              </a:ext>
            </a:extLst>
          </p:cNvPr>
          <p:cNvCxnSpPr/>
          <p:nvPr/>
        </p:nvCxnSpPr>
        <p:spPr>
          <a:xfrm flipV="1">
            <a:off x="3055573" y="2322917"/>
            <a:ext cx="3458817" cy="48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F9AFFD-C53E-4118-B755-9D3F1273D412}"/>
              </a:ext>
            </a:extLst>
          </p:cNvPr>
          <p:cNvCxnSpPr/>
          <p:nvPr/>
        </p:nvCxnSpPr>
        <p:spPr>
          <a:xfrm>
            <a:off x="5883965" y="3367945"/>
            <a:ext cx="1101824" cy="49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A30203-5CEA-448B-8988-C14EC3B3D953}"/>
              </a:ext>
            </a:extLst>
          </p:cNvPr>
          <p:cNvCxnSpPr/>
          <p:nvPr/>
        </p:nvCxnSpPr>
        <p:spPr>
          <a:xfrm>
            <a:off x="4350499" y="3612164"/>
            <a:ext cx="2419469" cy="7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41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 A slightly more complex transformation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0B9750-1082-428A-BF63-4DDF7EB9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074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866195-D306-4B14-9724-EE886A4B2FF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946" y="985597"/>
          <a:ext cx="10657588" cy="5814979"/>
        </p:xfrm>
        <a:graphic>
          <a:graphicData uri="http://schemas.openxmlformats.org/drawingml/2006/table">
            <a:tbl>
              <a:tblPr firstRow="1" firstCol="1" bandRow="1"/>
              <a:tblGrid>
                <a:gridCol w="5346334">
                  <a:extLst>
                    <a:ext uri="{9D8B030D-6E8A-4147-A177-3AD203B41FA5}">
                      <a16:colId xmlns:a16="http://schemas.microsoft.com/office/drawing/2014/main" val="1721888829"/>
                    </a:ext>
                  </a:extLst>
                </a:gridCol>
                <a:gridCol w="5311254">
                  <a:extLst>
                    <a:ext uri="{9D8B030D-6E8A-4147-A177-3AD203B41FA5}">
                      <a16:colId xmlns:a16="http://schemas.microsoft.com/office/drawing/2014/main" val="3915169860"/>
                    </a:ext>
                  </a:extLst>
                </a:gridCol>
              </a:tblGrid>
              <a:tr h="3398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S57</a:t>
                      </a:r>
                      <a:r>
                        <a:rPr lang="en-GB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2000" b="1" baseline="-25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000" b="1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S101</a:t>
                      </a:r>
                      <a:r>
                        <a:rPr lang="en-GB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GB" sz="2000" b="1" baseline="-25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6080"/>
                  </a:ext>
                </a:extLst>
              </a:tr>
              <a:tr h="51188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BOYSPP: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BOYSHP = 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CATSPM = 27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COLOUR = 1,11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COLPAT = 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INFORM = Danger shoal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OBJNAM = Miami Springs Boat Club Shoal Buoy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i="1" dirty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SORDAT = 20050628</a:t>
                      </a:r>
                      <a:endParaRPr lang="en-GB" sz="2000" i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i="1" dirty="0">
                          <a:solidFill>
                            <a:schemeClr val="tx2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SORIND = US,US,reprt,7thCGD,LNM 26/05</a:t>
                      </a:r>
                      <a:endParaRPr lang="en-GB" sz="2000" i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STATUS = 8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SCAMIN = 179999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BuoySpecialPurposeGeneral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buoyShape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categoryOfSpecialPurposeMark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=27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colour=1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colour=11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colourPattern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featureName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displayName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language=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name=Miami Springs Boat Club Shoal Buoy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status=8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scaleMinimum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=179999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additionalInformation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provides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SupplementaryInformation</a:t>
                      </a: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{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language=</a:t>
                      </a:r>
                      <a:r>
                        <a:rPr lang="en-GB" sz="1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text=Danger shoal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1127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1185445-D55F-4ECB-A5F9-E3FFA3BC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277" y="2018606"/>
            <a:ext cx="133246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4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 A slightly more complex transformation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0B9750-1082-428A-BF63-4DDF7EB9B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2074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1185445-D55F-4ECB-A5F9-E3FFA3BC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2277" y="2018606"/>
            <a:ext cx="1332464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06879B-B52C-4CFA-9B23-5F23A8C6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2" y="1133369"/>
            <a:ext cx="9590433" cy="54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FACA-9F56-4C04-AD94-3CD62A8E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073426"/>
            <a:ext cx="11571865" cy="5103537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Look at any issues that might be caused by deletion (or change) of feature classes, then of individual attribution.</a:t>
            </a:r>
          </a:p>
          <a:p>
            <a:r>
              <a:rPr lang="en-GB" sz="2400" dirty="0"/>
              <a:t>Attribution where INFORM is currently used could be populated in S-101 cell. Could a standardised INFORM format be used to populate new attributes? Two forms</a:t>
            </a:r>
          </a:p>
          <a:p>
            <a:pPr lvl="1"/>
            <a:r>
              <a:rPr lang="en-GB" sz="2000" dirty="0"/>
              <a:t>Population of attributes which exist in S-101 but not in S-57</a:t>
            </a:r>
          </a:p>
          <a:p>
            <a:pPr lvl="1"/>
            <a:r>
              <a:rPr lang="en-GB" sz="2000" dirty="0"/>
              <a:t>Population of “</a:t>
            </a:r>
            <a:r>
              <a:rPr lang="en-GB" sz="2000" dirty="0" err="1"/>
              <a:t>InTheWater</a:t>
            </a:r>
            <a:r>
              <a:rPr lang="en-GB" sz="2000" dirty="0"/>
              <a:t>” which determines display – in this case coincident extraneous features aren’t needed</a:t>
            </a:r>
          </a:p>
          <a:p>
            <a:r>
              <a:rPr lang="en-GB" sz="2400" dirty="0"/>
              <a:t>Aggregation of components of new S-101 aggregates, </a:t>
            </a:r>
            <a:r>
              <a:rPr lang="en-GB" sz="2400" dirty="0" err="1"/>
              <a:t>e.g</a:t>
            </a:r>
            <a:r>
              <a:rPr lang="en-GB" sz="2400" dirty="0"/>
              <a:t> Bridges, traffic separation schemes, pilot districts. Identification of their component parts.</a:t>
            </a:r>
          </a:p>
          <a:p>
            <a:r>
              <a:rPr lang="en-GB" sz="2400" dirty="0"/>
              <a:t>Identification of features not expressible in S-57 but existing in S-101. Alternative encoding for conversion?</a:t>
            </a:r>
          </a:p>
          <a:p>
            <a:r>
              <a:rPr lang="en-GB" sz="2400" dirty="0"/>
              <a:t>Look at SOE changes and areas where ambiguity in translation still exist (</a:t>
            </a:r>
            <a:r>
              <a:rPr lang="en-GB" sz="2400" dirty="0" err="1"/>
              <a:t>e.g</a:t>
            </a:r>
            <a:r>
              <a:rPr lang="en-GB" sz="2400" dirty="0"/>
              <a:t> RESARE)</a:t>
            </a:r>
          </a:p>
          <a:p>
            <a:r>
              <a:rPr lang="en-GB" sz="2400" dirty="0"/>
              <a:t>Tag features encoded because of ECDIS display limitations and use them to define “</a:t>
            </a:r>
            <a:r>
              <a:rPr lang="en-GB" sz="2400" dirty="0" err="1"/>
              <a:t>intheWater</a:t>
            </a:r>
            <a:r>
              <a:rPr lang="en-GB" sz="2400" dirty="0"/>
              <a:t>”</a:t>
            </a:r>
          </a:p>
          <a:p>
            <a:r>
              <a:rPr lang="en-GB" sz="2400" dirty="0"/>
              <a:t>Consideration of individual member state encoding guidelines.</a:t>
            </a:r>
          </a:p>
          <a:p>
            <a:r>
              <a:rPr lang="en-GB" sz="2400" b="1" u="sng" dirty="0"/>
              <a:t>This is a work in progress </a:t>
            </a:r>
            <a:r>
              <a:rPr lang="en-GB" sz="2400" dirty="0"/>
              <a:t>– converter will be upgraded/changed and FC/DCEG will evolve. Is there justification for a more formal set of conversion parameters?</a:t>
            </a:r>
          </a:p>
          <a:p>
            <a:endParaRPr lang="en-GB" sz="2400" dirty="0"/>
          </a:p>
          <a:p>
            <a:endParaRPr lang="en-GB" sz="2400" dirty="0"/>
          </a:p>
          <a:p>
            <a:pPr lvl="1"/>
            <a:endParaRPr lang="en-GB" sz="2000" dirty="0"/>
          </a:p>
          <a:p>
            <a:endParaRPr lang="en-GB" sz="2400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Recommendations so far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2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7FACA-9F56-4C04-AD94-3CD62A8EB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158" y="1073427"/>
            <a:ext cx="11060364" cy="5042296"/>
          </a:xfrm>
        </p:spPr>
        <p:txBody>
          <a:bodyPr>
            <a:normAutofit/>
          </a:bodyPr>
          <a:lstStyle/>
          <a:p>
            <a:r>
              <a:rPr lang="en-GB" dirty="0"/>
              <a:t>INFORM currently used heavily (66k attributed features on a sample of ~900 cells). 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8DEEEE6-75E1-4148-A61C-401172FD502D}"/>
              </a:ext>
            </a:extLst>
          </p:cNvPr>
          <p:cNvSpPr/>
          <p:nvPr/>
        </p:nvSpPr>
        <p:spPr>
          <a:xfrm>
            <a:off x="0" y="0"/>
            <a:ext cx="12192000" cy="933651"/>
          </a:xfrm>
          <a:prstGeom prst="flowChartProcess">
            <a:avLst/>
          </a:prstGeom>
          <a:solidFill>
            <a:srgbClr val="F72C11"/>
          </a:solidFill>
          <a:ln>
            <a:solidFill>
              <a:srgbClr val="F72C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/>
              <a:t>Where INFORM is currently used to carry S-101 attribution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90F42-37F0-497E-B6DA-65DC459CC7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081451" y="6272982"/>
            <a:ext cx="1904071" cy="458582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620129-4897-46C0-B61E-2019AF213B9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96988" y="1939066"/>
          <a:ext cx="8553833" cy="460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96771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Microsoft Office PowerPoint</Application>
  <PresentationFormat>Widescreen</PresentationFormat>
  <Paragraphs>237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Nova</vt:lpstr>
      <vt:lpstr>ArialMT</vt:lpstr>
      <vt:lpstr>Calibri</vt:lpstr>
      <vt:lpstr>Calibri Light</vt:lpstr>
      <vt:lpstr>Courier New</vt:lpstr>
      <vt:lpstr>Georgia</vt:lpstr>
      <vt:lpstr>Times New Roman</vt:lpstr>
      <vt:lpstr>Office Theme</vt:lpstr>
      <vt:lpstr>S-57 =&gt; S-101 Conversion Optimisation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stuff </dc:title>
  <dc:creator>Jonathan Pritchard</dc:creator>
  <cp:lastModifiedBy>Jonathan Pritchard</cp:lastModifiedBy>
  <cp:revision>5</cp:revision>
  <dcterms:created xsi:type="dcterms:W3CDTF">2018-09-19T20:43:54Z</dcterms:created>
  <dcterms:modified xsi:type="dcterms:W3CDTF">2018-09-20T03:31:58Z</dcterms:modified>
</cp:coreProperties>
</file>