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7"/>
  </p:notesMasterIdLst>
  <p:sldIdLst>
    <p:sldId id="257" r:id="rId3"/>
    <p:sldId id="260" r:id="rId4"/>
    <p:sldId id="264" r:id="rId5"/>
    <p:sldId id="265" r:id="rId6"/>
    <p:sldId id="280" r:id="rId7"/>
    <p:sldId id="289" r:id="rId8"/>
    <p:sldId id="293" r:id="rId9"/>
    <p:sldId id="278" r:id="rId10"/>
    <p:sldId id="284" r:id="rId11"/>
    <p:sldId id="287" r:id="rId12"/>
    <p:sldId id="285" r:id="rId13"/>
    <p:sldId id="263" r:id="rId14"/>
    <p:sldId id="261" r:id="rId15"/>
    <p:sldId id="258" r:id="rId16"/>
    <p:sldId id="274" r:id="rId17"/>
    <p:sldId id="269" r:id="rId18"/>
    <p:sldId id="271" r:id="rId19"/>
    <p:sldId id="272" r:id="rId20"/>
    <p:sldId id="273" r:id="rId21"/>
    <p:sldId id="283" r:id="rId22"/>
    <p:sldId id="281" r:id="rId23"/>
    <p:sldId id="282" r:id="rId24"/>
    <p:sldId id="292"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12" autoAdjust="0"/>
    <p:restoredTop sz="78467" autoAdjust="0"/>
  </p:normalViewPr>
  <p:slideViewPr>
    <p:cSldViewPr snapToGrid="0">
      <p:cViewPr varScale="1">
        <p:scale>
          <a:sx n="54" d="100"/>
          <a:sy n="54"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DAEEB-469E-4F8E-A826-901FF006859A}" type="datetimeFigureOut">
              <a:rPr lang="en-US" smtClean="0"/>
              <a:t>9/19/2018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1"/>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4"/>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40" tIns="45720" rIns="91440" bIns="45720" rtlCol="0" anchor="b"/>
          <a:lstStyle>
            <a:lvl1pPr algn="r">
              <a:defRPr sz="1200"/>
            </a:lvl1pPr>
          </a:lstStyle>
          <a:p>
            <a:fld id="{9B2C7AAD-E3AA-4161-8212-8D67EAC49E9A}" type="slidenum">
              <a:rPr lang="en-US" smtClean="0"/>
              <a:t>‹#›</a:t>
            </a:fld>
            <a:endParaRPr lang="en-US" dirty="0"/>
          </a:p>
        </p:txBody>
      </p:sp>
    </p:spTree>
    <p:extLst>
      <p:ext uri="{BB962C8B-B14F-4D97-AF65-F5344CB8AC3E}">
        <p14:creationId xmlns:p14="http://schemas.microsoft.com/office/powerpoint/2010/main" val="21553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Allowable Encoding Value for Water Level Height was “must be in decimal metres, </a:t>
            </a:r>
            <a:r>
              <a:rPr lang="en-US" b="1" baseline="0" dirty="0" smtClean="0"/>
              <a:t>minimum</a:t>
            </a:r>
            <a:r>
              <a:rPr lang="en-US" baseline="0" dirty="0" smtClean="0"/>
              <a:t> resolution of at least 0.01 metres”. Zarina Jayaswal, TWCWG Water Levels (S-104) Project Lead suggested the change to “</a:t>
            </a:r>
            <a:r>
              <a:rPr lang="en-US" b="1" baseline="0" dirty="0" smtClean="0"/>
              <a:t>maximum</a:t>
            </a:r>
            <a:r>
              <a:rPr lang="en-US" baseline="0" dirty="0" smtClean="0"/>
              <a:t>”.</a:t>
            </a:r>
          </a:p>
          <a:p>
            <a:r>
              <a:rPr lang="en-US" baseline="0" dirty="0" smtClean="0"/>
              <a:t>-Justification: </a:t>
            </a:r>
            <a:r>
              <a:rPr lang="en-US" b="1" baseline="0" dirty="0" smtClean="0"/>
              <a:t>This change is consistent with </a:t>
            </a:r>
            <a:r>
              <a:rPr lang="en-US" sz="1200" b="1" i="0" kern="1200" dirty="0" smtClean="0">
                <a:solidFill>
                  <a:schemeClr val="tx1"/>
                </a:solidFill>
                <a:effectLst/>
                <a:latin typeface="+mn-lt"/>
                <a:ea typeface="+mn-ea"/>
                <a:cs typeface="+mn-cs"/>
              </a:rPr>
              <a:t>Section 12.4 feature type: WaterLevel, there was a bit of discussion within the group regarding the number of significant figures to be displayed and how precision is different to accuracy. Especially with charted soundings being published to the nearest decimetre. Pilots and under keel clearance systems may publish to the nearest centimetre but accumulative error to determine the sounding depths (including water level measurement) is at best +/- 10 cm.</a:t>
            </a:r>
            <a:endParaRPr lang="en-US" b="1" baseline="0" dirty="0" smtClean="0"/>
          </a:p>
        </p:txBody>
      </p:sp>
      <p:sp>
        <p:nvSpPr>
          <p:cNvPr id="4" name="Slide Number Placeholder 3"/>
          <p:cNvSpPr>
            <a:spLocks noGrp="1"/>
          </p:cNvSpPr>
          <p:nvPr>
            <p:ph type="sldNum" sz="quarter" idx="10"/>
          </p:nvPr>
        </p:nvSpPr>
        <p:spPr/>
        <p:txBody>
          <a:bodyPr/>
          <a:lstStyle/>
          <a:p>
            <a:fld id="{9B2C7AAD-E3AA-4161-8212-8D67EAC49E9A}" type="slidenum">
              <a:rPr lang="en-US" smtClean="0"/>
              <a:t>2</a:t>
            </a:fld>
            <a:endParaRPr lang="en-US" dirty="0"/>
          </a:p>
        </p:txBody>
      </p:sp>
    </p:spTree>
    <p:extLst>
      <p:ext uri="{BB962C8B-B14F-4D97-AF65-F5344CB8AC3E}">
        <p14:creationId xmlns:p14="http://schemas.microsoft.com/office/powerpoint/2010/main" val="276923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-Portrayal of gridded water level – think there was discussion of making the each of the gridded nodes accessible like a single point. Using the same single point symbology. Gridded data allows the software manufactures to integrate tidal windows of opportunity using ship drafts into route planning.</a:t>
            </a:r>
            <a:endParaRPr lang="en-US" b="1" dirty="0" smtClean="0"/>
          </a:p>
        </p:txBody>
      </p:sp>
      <p:sp>
        <p:nvSpPr>
          <p:cNvPr id="4" name="Slide Number Placeholder 3"/>
          <p:cNvSpPr>
            <a:spLocks noGrp="1"/>
          </p:cNvSpPr>
          <p:nvPr>
            <p:ph type="sldNum" sz="quarter" idx="10"/>
          </p:nvPr>
        </p:nvSpPr>
        <p:spPr/>
        <p:txBody>
          <a:bodyPr/>
          <a:lstStyle/>
          <a:p>
            <a:fld id="{9B2C7AAD-E3AA-4161-8212-8D67EAC49E9A}" type="slidenum">
              <a:rPr lang="en-US" smtClean="0"/>
              <a:t>11</a:t>
            </a:fld>
            <a:endParaRPr lang="en-US" dirty="0"/>
          </a:p>
        </p:txBody>
      </p:sp>
    </p:spTree>
    <p:extLst>
      <p:ext uri="{BB962C8B-B14F-4D97-AF65-F5344CB8AC3E}">
        <p14:creationId xmlns:p14="http://schemas.microsoft.com/office/powerpoint/2010/main" val="3493294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integration of S-104 with the S-129 UKC group?</a:t>
            </a:r>
          </a:p>
          <a:p>
            <a:endParaRPr lang="en-US" dirty="0" smtClean="0"/>
          </a:p>
          <a:p>
            <a:r>
              <a:rPr lang="en-US" dirty="0" smtClean="0"/>
              <a:t>Concerns/considerations</a:t>
            </a:r>
            <a:r>
              <a:rPr lang="en-US" baseline="0" dirty="0" smtClean="0"/>
              <a:t> for updating water depths on ENC: uncertainty as they are predictions; atmospheric pressure, wind and not just tidal information in water level predictions from numerical forecast models</a:t>
            </a:r>
          </a:p>
          <a:p>
            <a:r>
              <a:rPr lang="en-US" baseline="0" dirty="0" smtClean="0"/>
              <a:t>-updates to a chart based on predicted gridded water level information should be indicated as such, and not indicated as an “official” or “low uncertainty” update to the chart (need to consider potential result of confusing the </a:t>
            </a:r>
            <a:r>
              <a:rPr lang="en-US" baseline="0" dirty="0" smtClean="0"/>
              <a:t>mariner- italics option different enough from regular font water depths on ENC?)</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S-104 v 0.0.6 section 9.3 </a:t>
            </a:r>
            <a:r>
              <a:rPr lang="en-GB" sz="1200" b="0" kern="1200" dirty="0" smtClean="0">
                <a:solidFill>
                  <a:schemeClr val="tx1"/>
                </a:solidFill>
                <a:effectLst/>
                <a:latin typeface="+mn-lt"/>
                <a:ea typeface="+mn-ea"/>
                <a:cs typeface="+mn-cs"/>
              </a:rPr>
              <a:t>Display of single point location from Regularly Gridded data</a:t>
            </a:r>
            <a:r>
              <a:rPr lang="en-US" baseline="0" dirty="0" smtClean="0"/>
              <a:t>: “</a:t>
            </a:r>
            <a:r>
              <a:rPr lang="en-GB" sz="1200" b="1" kern="1200" dirty="0" smtClean="0">
                <a:solidFill>
                  <a:schemeClr val="tx1"/>
                </a:solidFill>
                <a:effectLst/>
                <a:latin typeface="+mn-lt"/>
                <a:ea typeface="+mn-ea"/>
                <a:cs typeface="+mn-cs"/>
              </a:rPr>
              <a:t>There is no adjustment of bathymetry data and</a:t>
            </a:r>
            <a:r>
              <a:rPr lang="en-GB" sz="1200" b="1" u="sng" kern="1200" dirty="0" smtClean="0">
                <a:solidFill>
                  <a:schemeClr val="tx1"/>
                </a:solidFill>
                <a:effectLst/>
                <a:latin typeface="+mn-lt"/>
                <a:ea typeface="+mn-ea"/>
                <a:cs typeface="+mn-cs"/>
              </a:rPr>
              <a:t> no gridded water level surface will be portrayed Because both of these options are outside the scope of this specification.”</a:t>
            </a:r>
            <a:endParaRPr lang="en-US" sz="1200" b="1"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9B2C7AAD-E3AA-4161-8212-8D67EAC49E9A}" type="slidenum">
              <a:rPr lang="en-US" smtClean="0"/>
              <a:t>12</a:t>
            </a:fld>
            <a:endParaRPr lang="en-US" dirty="0"/>
          </a:p>
        </p:txBody>
      </p:sp>
    </p:spTree>
    <p:extLst>
      <p:ext uri="{BB962C8B-B14F-4D97-AF65-F5344CB8AC3E}">
        <p14:creationId xmlns:p14="http://schemas.microsoft.com/office/powerpoint/2010/main" val="3758939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Moving Platform? (e.g. drifters- accurate enough?) –</a:t>
            </a:r>
            <a:r>
              <a:rPr lang="en-US" sz="1200" baseline="0" dirty="0" smtClean="0"/>
              <a:t> moving platform (e.g. drifting) tide gauges are not really a thing (measuring vertical water movement)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B2C7AAD-E3AA-4161-8212-8D67EAC49E9A}" type="slidenum">
              <a:rPr lang="en-US" smtClean="0"/>
              <a:t>13</a:t>
            </a:fld>
            <a:endParaRPr lang="en-US" dirty="0"/>
          </a:p>
        </p:txBody>
      </p:sp>
    </p:spTree>
    <p:extLst>
      <p:ext uri="{BB962C8B-B14F-4D97-AF65-F5344CB8AC3E}">
        <p14:creationId xmlns:p14="http://schemas.microsoft.com/office/powerpoint/2010/main" val="3336937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period (1</a:t>
            </a:r>
            <a:r>
              <a:rPr lang="en-US" baseline="0" dirty="0" smtClean="0"/>
              <a:t> hour in example) and water level height threshold value (0.20 m in example) will be determined by data provider/MS/HO (but this is up for negotiation)</a:t>
            </a:r>
          </a:p>
          <a:p>
            <a:endParaRPr lang="en-US" dirty="0"/>
          </a:p>
        </p:txBody>
      </p:sp>
      <p:sp>
        <p:nvSpPr>
          <p:cNvPr id="4" name="Slide Number Placeholder 3"/>
          <p:cNvSpPr>
            <a:spLocks noGrp="1"/>
          </p:cNvSpPr>
          <p:nvPr>
            <p:ph type="sldNum" sz="quarter" idx="10"/>
          </p:nvPr>
        </p:nvSpPr>
        <p:spPr/>
        <p:txBody>
          <a:bodyPr/>
          <a:lstStyle/>
          <a:p>
            <a:fld id="{9B2C7AAD-E3AA-4161-8212-8D67EAC49E9A}" type="slidenum">
              <a:rPr lang="en-US" smtClean="0"/>
              <a:t>20</a:t>
            </a:fld>
            <a:endParaRPr lang="en-US" dirty="0"/>
          </a:p>
        </p:txBody>
      </p:sp>
    </p:spTree>
    <p:extLst>
      <p:ext uri="{BB962C8B-B14F-4D97-AF65-F5344CB8AC3E}">
        <p14:creationId xmlns:p14="http://schemas.microsoft.com/office/powerpoint/2010/main" val="642628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Concerns/considerations</a:t>
            </a:r>
            <a:r>
              <a:rPr lang="en-US" baseline="0" dirty="0" smtClean="0"/>
              <a:t> for updating water depths on ENC: uncertainty as they are predictions; atmospheric pressure, wind and not just tidal information in water level predictions from numerical forecast models</a:t>
            </a:r>
          </a:p>
          <a:p>
            <a:r>
              <a:rPr lang="en-US" baseline="0" dirty="0" smtClean="0"/>
              <a:t>-updates to a chart based on predicted gridded water level information should be indicated as such, and not indicated as an “official” or “low uncertainty” update to the chart (need to consider potential result of confusing the mariner)</a:t>
            </a:r>
            <a:endParaRPr lang="en-US" dirty="0"/>
          </a:p>
        </p:txBody>
      </p:sp>
      <p:sp>
        <p:nvSpPr>
          <p:cNvPr id="4" name="Slide Number Placeholder 3"/>
          <p:cNvSpPr>
            <a:spLocks noGrp="1"/>
          </p:cNvSpPr>
          <p:nvPr>
            <p:ph type="sldNum" sz="quarter" idx="10"/>
          </p:nvPr>
        </p:nvSpPr>
        <p:spPr/>
        <p:txBody>
          <a:bodyPr/>
          <a:lstStyle/>
          <a:p>
            <a:fld id="{9B2C7AAD-E3AA-4161-8212-8D67EAC49E9A}" type="slidenum">
              <a:rPr lang="en-US" smtClean="0"/>
              <a:t>21</a:t>
            </a:fld>
            <a:endParaRPr lang="en-US" dirty="0"/>
          </a:p>
        </p:txBody>
      </p:sp>
    </p:spTree>
    <p:extLst>
      <p:ext uri="{BB962C8B-B14F-4D97-AF65-F5344CB8AC3E}">
        <p14:creationId xmlns:p14="http://schemas.microsoft.com/office/powerpoint/2010/main" val="3332102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C7AAD-E3AA-4161-8212-8D67EAC49E9A}" type="slidenum">
              <a:rPr lang="en-US" smtClean="0"/>
              <a:t>22</a:t>
            </a:fld>
            <a:endParaRPr lang="en-US" dirty="0"/>
          </a:p>
        </p:txBody>
      </p:sp>
    </p:spTree>
    <p:extLst>
      <p:ext uri="{BB962C8B-B14F-4D97-AF65-F5344CB8AC3E}">
        <p14:creationId xmlns:p14="http://schemas.microsoft.com/office/powerpoint/2010/main" val="2266232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9B2C7AAD-E3AA-4161-8212-8D67EAC49E9A}" type="slidenum">
              <a:rPr lang="en-US" smtClean="0"/>
              <a:t>23</a:t>
            </a:fld>
            <a:endParaRPr lang="en-US" dirty="0"/>
          </a:p>
        </p:txBody>
      </p:sp>
    </p:spTree>
    <p:extLst>
      <p:ext uri="{BB962C8B-B14F-4D97-AF65-F5344CB8AC3E}">
        <p14:creationId xmlns:p14="http://schemas.microsoft.com/office/powerpoint/2010/main" val="348829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change as previous slide- “Minimum Resolution” was changed to “Maximum Resolution”, suggested</a:t>
            </a:r>
            <a:r>
              <a:rPr lang="en-US" baseline="0" dirty="0" smtClean="0"/>
              <a:t> by Zarina.</a:t>
            </a:r>
            <a:endParaRPr lang="en-US" dirty="0"/>
          </a:p>
        </p:txBody>
      </p:sp>
      <p:sp>
        <p:nvSpPr>
          <p:cNvPr id="4" name="Slide Number Placeholder 3"/>
          <p:cNvSpPr>
            <a:spLocks noGrp="1"/>
          </p:cNvSpPr>
          <p:nvPr>
            <p:ph type="sldNum" sz="quarter" idx="10"/>
          </p:nvPr>
        </p:nvSpPr>
        <p:spPr/>
        <p:txBody>
          <a:bodyPr/>
          <a:lstStyle/>
          <a:p>
            <a:fld id="{9B2C7AAD-E3AA-4161-8212-8D67EAC49E9A}" type="slidenum">
              <a:rPr lang="en-US" smtClean="0"/>
              <a:t>3</a:t>
            </a:fld>
            <a:endParaRPr lang="en-US" dirty="0"/>
          </a:p>
        </p:txBody>
      </p:sp>
    </p:spTree>
    <p:extLst>
      <p:ext uri="{BB962C8B-B14F-4D97-AF65-F5344CB8AC3E}">
        <p14:creationId xmlns:p14="http://schemas.microsoft.com/office/powerpoint/2010/main" val="378882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-Definitions for “steady”, “decreasing”, “increasing”, “not available” were</a:t>
            </a:r>
            <a:r>
              <a:rPr lang="en-US" baseline="0" dirty="0" smtClean="0"/>
              <a:t> </a:t>
            </a:r>
            <a:r>
              <a:rPr lang="en-US" sz="1200" dirty="0" smtClean="0"/>
              <a:t>not included</a:t>
            </a:r>
            <a:r>
              <a:rPr lang="en-US" sz="1200" baseline="0" dirty="0" smtClean="0"/>
              <a:t> in the</a:t>
            </a:r>
            <a:r>
              <a:rPr lang="en-US" sz="1200" dirty="0" smtClean="0"/>
              <a:t> encoding guide, can be elsewhere in a table in the PS (not metadata?)</a:t>
            </a:r>
          </a:p>
          <a:p>
            <a:r>
              <a:rPr lang="en-US" sz="1200" b="1" dirty="0" smtClean="0"/>
              <a:t>-</a:t>
            </a:r>
            <a:r>
              <a:rPr lang="en-US" sz="1200" b="1" i="0" kern="1200" dirty="0" smtClean="0">
                <a:solidFill>
                  <a:schemeClr val="tx1"/>
                </a:solidFill>
                <a:effectLst/>
                <a:latin typeface="+mn-lt"/>
                <a:ea typeface="+mn-ea"/>
                <a:cs typeface="+mn-cs"/>
              </a:rPr>
              <a:t>If the gridded hydroid is not a water level, the Encoding Guide will need to be re-written to accommodate it. The hydroid is a field of differences between two </a:t>
            </a:r>
            <a:r>
              <a:rPr lang="en-US" sz="1200" b="1" i="0" kern="1200" dirty="0" err="1" smtClean="0">
                <a:solidFill>
                  <a:schemeClr val="tx1"/>
                </a:solidFill>
                <a:effectLst/>
                <a:latin typeface="+mn-lt"/>
                <a:ea typeface="+mn-ea"/>
                <a:cs typeface="+mn-cs"/>
              </a:rPr>
              <a:t>datums</a:t>
            </a:r>
            <a:r>
              <a:rPr lang="en-US"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 guide will likely</a:t>
            </a:r>
            <a:r>
              <a:rPr lang="en-US" sz="1200" b="1" i="0" kern="1200" baseline="0" dirty="0" smtClean="0">
                <a:solidFill>
                  <a:schemeClr val="tx1"/>
                </a:solidFill>
                <a:effectLst/>
                <a:latin typeface="+mn-lt"/>
                <a:ea typeface="+mn-ea"/>
                <a:cs typeface="+mn-cs"/>
              </a:rPr>
              <a:t> need to accommodate 1) hydroid and 2) </a:t>
            </a:r>
            <a:r>
              <a:rPr lang="en-US" sz="1200" b="1" i="0" kern="1200" baseline="0" dirty="0" err="1" smtClean="0">
                <a:solidFill>
                  <a:schemeClr val="tx1"/>
                </a:solidFill>
                <a:effectLst/>
                <a:latin typeface="+mn-lt"/>
                <a:ea typeface="+mn-ea"/>
                <a:cs typeface="+mn-cs"/>
              </a:rPr>
              <a:t>waterLevelHeightUncertainty</a:t>
            </a:r>
            <a:endParaRPr lang="en-US" sz="1200" b="1"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B2C7AAD-E3AA-4161-8212-8D67EAC49E9A}" type="slidenum">
              <a:rPr lang="en-US" smtClean="0"/>
              <a:t>4</a:t>
            </a:fld>
            <a:endParaRPr lang="en-US" dirty="0"/>
          </a:p>
        </p:txBody>
      </p:sp>
    </p:spTree>
    <p:extLst>
      <p:ext uri="{BB962C8B-B14F-4D97-AF65-F5344CB8AC3E}">
        <p14:creationId xmlns:p14="http://schemas.microsoft.com/office/powerpoint/2010/main" val="1673278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a:t>
            </a:r>
            <a:r>
              <a:rPr lang="en-US" sz="1200" b="1" i="0" kern="1200" dirty="0" smtClean="0">
                <a:solidFill>
                  <a:schemeClr val="tx1"/>
                </a:solidFill>
                <a:effectLst/>
                <a:latin typeface="+mn-lt"/>
                <a:ea typeface="+mn-ea"/>
                <a:cs typeface="+mn-cs"/>
              </a:rPr>
              <a:t>If the gridded hydroid is not a water level, the Encoding Guide will need to be re-written to accommodate it. The hydroid is a field of differences between two datums.</a:t>
            </a:r>
          </a:p>
          <a:p>
            <a:r>
              <a:rPr lang="en-US" sz="1200" b="1" i="0" kern="1200" dirty="0" smtClean="0">
                <a:solidFill>
                  <a:schemeClr val="tx1"/>
                </a:solidFill>
                <a:effectLst/>
                <a:latin typeface="+mn-lt"/>
                <a:ea typeface="+mn-ea"/>
                <a:cs typeface="+mn-cs"/>
              </a:rPr>
              <a:t>-How the hydroid information is displayed has not been decided. It may be that the layer is not displayed but a display of real-time water depth below ship reference point using the layer information and the ship’s Ellipsoidal Height from GNSS unit.</a:t>
            </a:r>
            <a:endParaRPr lang="en-US" b="1" dirty="0"/>
          </a:p>
        </p:txBody>
      </p:sp>
      <p:sp>
        <p:nvSpPr>
          <p:cNvPr id="4" name="Slide Number Placeholder 3"/>
          <p:cNvSpPr>
            <a:spLocks noGrp="1"/>
          </p:cNvSpPr>
          <p:nvPr>
            <p:ph type="sldNum" sz="quarter" idx="10"/>
          </p:nvPr>
        </p:nvSpPr>
        <p:spPr/>
        <p:txBody>
          <a:bodyPr/>
          <a:lstStyle/>
          <a:p>
            <a:fld id="{9B2C7AAD-E3AA-4161-8212-8D67EAC49E9A}" type="slidenum">
              <a:rPr lang="en-US" smtClean="0"/>
              <a:t>5</a:t>
            </a:fld>
            <a:endParaRPr lang="en-US" dirty="0"/>
          </a:p>
        </p:txBody>
      </p:sp>
    </p:spTree>
    <p:extLst>
      <p:ext uri="{BB962C8B-B14F-4D97-AF65-F5344CB8AC3E}">
        <p14:creationId xmlns:p14="http://schemas.microsoft.com/office/powerpoint/2010/main" val="33279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Tidal zones of influence is an old method for tidal reduction for charts, newer method that has been progressively adopted by countries is the use of a hydroid model. The hydroid model maps/charts the ellipsoid to chart datum separation. This model would get updated a bit like charts, where newer data comes in to refine the model, decrease the error for that region.</a:t>
            </a:r>
          </a:p>
          <a:p>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Yes, this could be used in places where you don’t have tide gauges</a:t>
            </a:r>
            <a:r>
              <a:rPr lang="en-US" sz="1200" b="0" i="0" kern="1200" dirty="0" smtClean="0">
                <a:solidFill>
                  <a:schemeClr val="tx1"/>
                </a:solidFill>
                <a:effectLst/>
                <a:latin typeface="+mn-lt"/>
                <a:ea typeface="+mn-ea"/>
                <a:cs typeface="+mn-cs"/>
              </a:rPr>
              <a:t>, to get estimate of how much water under the keel you have.</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Marine pilots currently use this in some ports with Depth </a:t>
            </a:r>
            <a:r>
              <a:rPr lang="en-US" sz="1200" b="0" i="0" kern="1200" dirty="0" err="1" smtClean="0">
                <a:solidFill>
                  <a:schemeClr val="tx1"/>
                </a:solidFill>
                <a:effectLst/>
                <a:latin typeface="+mn-lt"/>
                <a:ea typeface="+mn-ea"/>
                <a:cs typeface="+mn-cs"/>
              </a:rPr>
              <a:t>underkeel</a:t>
            </a:r>
            <a:r>
              <a:rPr lang="en-US" sz="1200" b="0" i="0" kern="1200" dirty="0" smtClean="0">
                <a:solidFill>
                  <a:schemeClr val="tx1"/>
                </a:solidFill>
                <a:effectLst/>
                <a:latin typeface="+mn-lt"/>
                <a:ea typeface="+mn-ea"/>
                <a:cs typeface="+mn-cs"/>
              </a:rPr>
              <a:t> clearance systems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for 'datum difference', in the US we have </a:t>
            </a:r>
            <a:r>
              <a:rPr lang="en-US" sz="1200" b="0" i="0" kern="1200" dirty="0" err="1" smtClean="0">
                <a:solidFill>
                  <a:schemeClr val="tx1"/>
                </a:solidFill>
                <a:effectLst/>
                <a:latin typeface="+mn-lt"/>
                <a:ea typeface="+mn-ea"/>
                <a:cs typeface="+mn-cs"/>
              </a:rPr>
              <a:t>VDatum</a:t>
            </a:r>
            <a:r>
              <a:rPr lang="en-US" sz="1200" b="0" i="0" kern="1200" dirty="0" smtClean="0">
                <a:solidFill>
                  <a:schemeClr val="tx1"/>
                </a:solidFill>
                <a:effectLst/>
                <a:latin typeface="+mn-lt"/>
                <a:ea typeface="+mn-ea"/>
                <a:cs typeface="+mn-cs"/>
              </a:rPr>
              <a:t>, which transforms between 29 or so vertical </a:t>
            </a:r>
            <a:r>
              <a:rPr lang="en-US" sz="1200" b="0" i="0" kern="1200" dirty="0" err="1" smtClean="0">
                <a:solidFill>
                  <a:schemeClr val="tx1"/>
                </a:solidFill>
                <a:effectLst/>
                <a:latin typeface="+mn-lt"/>
                <a:ea typeface="+mn-ea"/>
                <a:cs typeface="+mn-cs"/>
              </a:rPr>
              <a:t>datums</a:t>
            </a:r>
            <a:r>
              <a:rPr lang="en-US" sz="1200" b="0" i="0" kern="1200" dirty="0" smtClean="0">
                <a:solidFill>
                  <a:schemeClr val="tx1"/>
                </a:solidFill>
                <a:effectLst/>
                <a:latin typeface="+mn-lt"/>
                <a:ea typeface="+mn-ea"/>
                <a:cs typeface="+mn-cs"/>
              </a:rPr>
              <a:t>. To pick only one, the 'hydroid', seems shortsighted.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2C7AAD-E3AA-4161-8212-8D67EAC49E9A}" type="slidenum">
              <a:rPr lang="en-US" smtClean="0"/>
              <a:t>6</a:t>
            </a:fld>
            <a:endParaRPr lang="en-US" dirty="0"/>
          </a:p>
        </p:txBody>
      </p:sp>
    </p:spTree>
    <p:extLst>
      <p:ext uri="{BB962C8B-B14F-4D97-AF65-F5344CB8AC3E}">
        <p14:creationId xmlns:p14="http://schemas.microsoft.com/office/powerpoint/2010/main" val="993884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the ellipsoid, datum, and sea bottom are all spatially varying, and (b) since there are many ellipsoids, the specific one must be specified.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Also, be aware that the ellipsoid is measured from an antenna mounted high up on the ship, and the sonar measures depth from a level below the water level. Thus there is an extra term(s) to compute this elevation difference.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Gridded </a:t>
            </a:r>
            <a:r>
              <a:rPr lang="en-US" sz="1200" b="1" i="0" kern="1200" dirty="0" smtClean="0">
                <a:solidFill>
                  <a:schemeClr val="tx1"/>
                </a:solidFill>
                <a:effectLst/>
                <a:latin typeface="+mn-lt"/>
                <a:ea typeface="+mn-ea"/>
                <a:cs typeface="+mn-cs"/>
              </a:rPr>
              <a:t>hydroid</a:t>
            </a: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hydrodynamic models, GPS data points, spatial interpolation</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Use</a:t>
            </a:r>
            <a:r>
              <a:rPr lang="en-US"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-hydrographic surveying (Kurt): derive water depth (relative to chart datum) using formula: water depth = [(distance from ellipsoid to ship) + (distance from ship to sea bottom- from Sonar)] - (distance from ellipsoid to chart datum "hydroid" )</a:t>
            </a:r>
          </a:p>
          <a:p>
            <a:r>
              <a:rPr lang="en-US" sz="1200" b="0" i="0" kern="1200" baseline="0" dirty="0" smtClean="0">
                <a:solidFill>
                  <a:schemeClr val="tx1"/>
                </a:solidFill>
                <a:effectLst/>
                <a:latin typeface="+mn-lt"/>
                <a:ea typeface="+mn-ea"/>
                <a:cs typeface="+mn-cs"/>
              </a:rPr>
              <a:t>          -UKC (Greg; Kurt thinks one needs gridded instantaneous sea level relative to chart datum values): </a:t>
            </a:r>
            <a:r>
              <a:rPr lang="en-US" sz="1200" b="0" i="0" kern="1200" dirty="0" smtClean="0">
                <a:solidFill>
                  <a:schemeClr val="tx1"/>
                </a:solidFill>
                <a:effectLst/>
                <a:latin typeface="+mn-lt"/>
                <a:ea typeface="+mn-ea"/>
                <a:cs typeface="+mn-cs"/>
              </a:rPr>
              <a:t>derive </a:t>
            </a:r>
            <a:r>
              <a:rPr lang="en-US" sz="1200" b="0" i="0" kern="1200" dirty="0" smtClean="0">
                <a:solidFill>
                  <a:schemeClr val="tx1"/>
                </a:solidFill>
                <a:effectLst/>
                <a:latin typeface="+mn-lt"/>
                <a:ea typeface="+mn-ea"/>
                <a:cs typeface="+mn-cs"/>
              </a:rPr>
              <a:t>water depth using formula: water depth = [(distance from ellipsoid to chart datum, "hydroid") + (distance from chart datum to sea bottom- from ENC)] - (distance from ellipsoid to water surface- from GNSS?)</a:t>
            </a: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waterLevelHeight</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model, observations, etc.</a:t>
            </a: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Use</a:t>
            </a:r>
            <a:r>
              <a:rPr lang="en-US" sz="1200" b="0" i="0" kern="1200" dirty="0" smtClean="0">
                <a:solidFill>
                  <a:schemeClr val="tx1"/>
                </a:solidFill>
                <a:effectLst/>
                <a:latin typeface="+mn-lt"/>
                <a:ea typeface="+mn-ea"/>
                <a:cs typeface="+mn-cs"/>
              </a:rPr>
              <a:t>: derive water depth using formula: water depth = (distance from water surface to chart datum, "</a:t>
            </a:r>
            <a:r>
              <a:rPr lang="en-US" sz="1200" b="0" i="0" kern="1200" dirty="0" err="1" smtClean="0">
                <a:solidFill>
                  <a:schemeClr val="tx1"/>
                </a:solidFill>
                <a:effectLst/>
                <a:latin typeface="+mn-lt"/>
                <a:ea typeface="+mn-ea"/>
                <a:cs typeface="+mn-cs"/>
              </a:rPr>
              <a:t>waterLevelHeight</a:t>
            </a:r>
            <a:r>
              <a:rPr lang="en-US" sz="1200" b="0" i="0" kern="1200" dirty="0" smtClean="0">
                <a:solidFill>
                  <a:schemeClr val="tx1"/>
                </a:solidFill>
                <a:effectLst/>
                <a:latin typeface="+mn-lt"/>
                <a:ea typeface="+mn-ea"/>
                <a:cs typeface="+mn-cs"/>
              </a:rPr>
              <a:t>") + (distance from chart datum to sea bottom- from </a:t>
            </a:r>
            <a:r>
              <a:rPr lang="en-US" sz="1200" b="0" i="0" kern="1200" dirty="0" smtClean="0">
                <a:solidFill>
                  <a:schemeClr val="tx1"/>
                </a:solidFill>
                <a:effectLst/>
                <a:latin typeface="+mn-lt"/>
                <a:ea typeface="+mn-ea"/>
                <a:cs typeface="+mn-cs"/>
              </a:rPr>
              <a:t>ENC S-101 and S-102 gridded bathymetry on ENC itself)</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2C7AAD-E3AA-4161-8212-8D67EAC49E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6988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Uncertainty: water</a:t>
            </a:r>
            <a:r>
              <a:rPr lang="en-US" baseline="0" dirty="0" smtClean="0"/>
              <a:t>LevelHeight uncertainty, time uncertainty, horizontal position uncertainty, vertical uncertainty, datum uncertainty (CO-OPS provides uncertainty of datum itself), high and low water level uncertainty, time of high and low water level uncertainty</a:t>
            </a:r>
          </a:p>
          <a:p>
            <a:r>
              <a:rPr lang="en-US" baseline="0" dirty="0" smtClean="0"/>
              <a:t>	</a:t>
            </a:r>
            <a:r>
              <a:rPr lang="en-US" baseline="0" dirty="0" smtClean="0"/>
              <a:t>-</a:t>
            </a:r>
            <a:r>
              <a:rPr lang="en-US" b="1" baseline="0" dirty="0" smtClean="0"/>
              <a:t>uncertainty is spatially and temporally-dependent, could double or more size of files, uncertainty is uncertain itself</a:t>
            </a:r>
          </a:p>
          <a:p>
            <a:r>
              <a:rPr lang="en-US" baseline="0" dirty="0" smtClean="0"/>
              <a:t>	-Are weather producers going to give uncertainties as a field for pressure, temperature, </a:t>
            </a:r>
            <a:r>
              <a:rPr lang="en-US" baseline="0" dirty="0" err="1" smtClean="0"/>
              <a:t>etc</a:t>
            </a:r>
            <a:r>
              <a:rPr lang="en-US" baseline="0" dirty="0" smtClean="0"/>
              <a:t>? Are member states capable of providing fields of uncertainty values?</a:t>
            </a:r>
            <a:endParaRPr lang="en-US" dirty="0"/>
          </a:p>
        </p:txBody>
      </p:sp>
      <p:sp>
        <p:nvSpPr>
          <p:cNvPr id="4" name="Slide Number Placeholder 3"/>
          <p:cNvSpPr>
            <a:spLocks noGrp="1"/>
          </p:cNvSpPr>
          <p:nvPr>
            <p:ph type="sldNum" sz="quarter" idx="10"/>
          </p:nvPr>
        </p:nvSpPr>
        <p:spPr/>
        <p:txBody>
          <a:bodyPr/>
          <a:lstStyle/>
          <a:p>
            <a:fld id="{9B2C7AAD-E3AA-4161-8212-8D67EAC49E9A}" type="slidenum">
              <a:rPr lang="en-US" smtClean="0"/>
              <a:t>8</a:t>
            </a:fld>
            <a:endParaRPr lang="en-US" dirty="0"/>
          </a:p>
        </p:txBody>
      </p:sp>
    </p:spTree>
    <p:extLst>
      <p:ext uri="{BB962C8B-B14F-4D97-AF65-F5344CB8AC3E}">
        <p14:creationId xmlns:p14="http://schemas.microsoft.com/office/powerpoint/2010/main" val="8664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B2C7AAD-E3AA-4161-8212-8D67EAC49E9A}" type="slidenum">
              <a:rPr lang="en-US" smtClean="0"/>
              <a:t>9</a:t>
            </a:fld>
            <a:endParaRPr lang="en-US" dirty="0"/>
          </a:p>
        </p:txBody>
      </p:sp>
    </p:spTree>
    <p:extLst>
      <p:ext uri="{BB962C8B-B14F-4D97-AF65-F5344CB8AC3E}">
        <p14:creationId xmlns:p14="http://schemas.microsoft.com/office/powerpoint/2010/main" val="129440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B2C7AAD-E3AA-4161-8212-8D67EAC49E9A}" type="slidenum">
              <a:rPr lang="en-US" smtClean="0"/>
              <a:t>10</a:t>
            </a:fld>
            <a:endParaRPr lang="en-US" dirty="0"/>
          </a:p>
        </p:txBody>
      </p:sp>
    </p:spTree>
    <p:extLst>
      <p:ext uri="{BB962C8B-B14F-4D97-AF65-F5344CB8AC3E}">
        <p14:creationId xmlns:p14="http://schemas.microsoft.com/office/powerpoint/2010/main" val="2065850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75460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201169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298388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1144689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solidFill>
                  <a:schemeClr val="accent1">
                    <a:lumMod val="60000"/>
                    <a:lumOff val="40000"/>
                  </a:schemeClr>
                </a:solidFill>
                <a:latin typeface="Arial" pitchFamily="34" charset="0"/>
                <a:cs typeface="Arial" pitchFamily="34" charset="0"/>
              </a:defRPr>
            </a:lvl2pPr>
            <a:lvl3pPr>
              <a:defRPr>
                <a:solidFill>
                  <a:schemeClr val="tx1">
                    <a:lumMod val="65000"/>
                  </a:schemeClr>
                </a:solidFill>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771692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526485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solidFill>
                  <a:prstClr val="white"/>
                </a:solidFill>
                <a:latin typeface="Arial" charset="0"/>
                <a:cs typeface="Arial" charset="0"/>
              </a:defRPr>
            </a:lvl1pPr>
          </a:lstStyle>
          <a:p>
            <a:pPr>
              <a:defRPr/>
            </a:pPr>
            <a:r>
              <a:rPr lang="en-US" dirty="0"/>
              <a:t>November 2006</a:t>
            </a: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solidFill>
                  <a:prstClr val="white"/>
                </a:solidFill>
                <a:latin typeface="Arial" charset="0"/>
                <a:cs typeface="Arial" charset="0"/>
              </a:defRPr>
            </a:lvl1pPr>
          </a:lstStyle>
          <a:p>
            <a:pPr>
              <a:defRPr/>
            </a:pP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Arial" panose="020B0604020202020204" pitchFamily="34" charset="0"/>
              </a:defRPr>
            </a:lvl1pPr>
          </a:lstStyle>
          <a:p>
            <a:fld id="{7881E83F-27AE-43C4-8A81-22183211A757}" type="slidenum">
              <a:rPr lang="en-US" altLang="en-US"/>
              <a:pPr/>
              <a:t>‹#›</a:t>
            </a:fld>
            <a:endParaRPr lang="en-US" altLang="en-US" dirty="0"/>
          </a:p>
        </p:txBody>
      </p:sp>
    </p:spTree>
    <p:extLst>
      <p:ext uri="{BB962C8B-B14F-4D97-AF65-F5344CB8AC3E}">
        <p14:creationId xmlns:p14="http://schemas.microsoft.com/office/powerpoint/2010/main" val="111616280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a:defRPr>
                <a:solidFill>
                  <a:prstClr val="white"/>
                </a:solidFill>
                <a:latin typeface="Arial" charset="0"/>
                <a:cs typeface="Arial" charset="0"/>
              </a:defRPr>
            </a:lvl1pPr>
          </a:lstStyle>
          <a:p>
            <a:pPr>
              <a:defRPr/>
            </a:pPr>
            <a:r>
              <a:rPr lang="en-US" dirty="0"/>
              <a:t>November 2006</a:t>
            </a: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a:defRPr>
                <a:solidFill>
                  <a:prstClr val="white"/>
                </a:solidFill>
                <a:latin typeface="Arial" charset="0"/>
                <a:cs typeface="Arial" charset="0"/>
              </a:defRPr>
            </a:lvl1pPr>
          </a:lstStyle>
          <a:p>
            <a:pPr>
              <a:defRPr/>
            </a:pPr>
            <a:endParaRPr lang="en-US" dirty="0"/>
          </a:p>
        </p:txBody>
      </p:sp>
      <p:sp>
        <p:nvSpPr>
          <p:cNvPr id="9" name="Slide Number Placeholder 8"/>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Arial" panose="020B0604020202020204" pitchFamily="34" charset="0"/>
              </a:defRPr>
            </a:lvl1pPr>
          </a:lstStyle>
          <a:p>
            <a:fld id="{F01EC02F-C5C1-4F13-82C5-199CA7683954}" type="slidenum">
              <a:rPr lang="en-US" altLang="en-US"/>
              <a:pPr/>
              <a:t>‹#›</a:t>
            </a:fld>
            <a:endParaRPr lang="en-US" altLang="en-US" dirty="0"/>
          </a:p>
        </p:txBody>
      </p:sp>
    </p:spTree>
    <p:extLst>
      <p:ext uri="{BB962C8B-B14F-4D97-AF65-F5344CB8AC3E}">
        <p14:creationId xmlns:p14="http://schemas.microsoft.com/office/powerpoint/2010/main" val="165955529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a:defRPr>
                <a:solidFill>
                  <a:prstClr val="white"/>
                </a:solidFill>
                <a:latin typeface="Arial" charset="0"/>
                <a:cs typeface="Arial" charset="0"/>
              </a:defRPr>
            </a:lvl1pPr>
          </a:lstStyle>
          <a:p>
            <a:pPr>
              <a:defRPr/>
            </a:pPr>
            <a:r>
              <a:rPr lang="en-US" dirty="0"/>
              <a:t>November 2006</a:t>
            </a: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a:defRPr>
                <a:solidFill>
                  <a:prstClr val="white"/>
                </a:solidFill>
                <a:latin typeface="Arial" charset="0"/>
                <a:cs typeface="Arial" charset="0"/>
              </a:defRPr>
            </a:lvl1pPr>
          </a:lstStyle>
          <a:p>
            <a:pPr>
              <a:defRPr/>
            </a:pPr>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Arial" panose="020B0604020202020204" pitchFamily="34" charset="0"/>
              </a:defRPr>
            </a:lvl1pPr>
          </a:lstStyle>
          <a:p>
            <a:fld id="{F84B1C8E-895F-4172-AE2B-50AC0F6C95F4}" type="slidenum">
              <a:rPr lang="en-US" altLang="en-US"/>
              <a:pPr/>
              <a:t>‹#›</a:t>
            </a:fld>
            <a:endParaRPr lang="en-US" altLang="en-US" dirty="0"/>
          </a:p>
        </p:txBody>
      </p:sp>
    </p:spTree>
    <p:extLst>
      <p:ext uri="{BB962C8B-B14F-4D97-AF65-F5344CB8AC3E}">
        <p14:creationId xmlns:p14="http://schemas.microsoft.com/office/powerpoint/2010/main" val="27195792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4814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solidFill>
                  <a:prstClr val="white"/>
                </a:solidFill>
                <a:latin typeface="Arial" charset="0"/>
                <a:cs typeface="Arial" charset="0"/>
              </a:defRPr>
            </a:lvl1pPr>
          </a:lstStyle>
          <a:p>
            <a:pPr>
              <a:defRPr/>
            </a:pPr>
            <a:r>
              <a:rPr lang="en-US" dirty="0"/>
              <a:t>November 2006</a:t>
            </a: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solidFill>
                  <a:prstClr val="white"/>
                </a:solidFill>
                <a:latin typeface="Arial" charset="0"/>
                <a:cs typeface="Arial" charset="0"/>
              </a:defRPr>
            </a:lvl1pPr>
          </a:lstStyle>
          <a:p>
            <a:pPr>
              <a:defRPr/>
            </a:pP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Arial" panose="020B0604020202020204" pitchFamily="34" charset="0"/>
              </a:defRPr>
            </a:lvl1pPr>
          </a:lstStyle>
          <a:p>
            <a:fld id="{836123A8-C85E-43EA-B31A-81F6E461C689}" type="slidenum">
              <a:rPr lang="en-US" altLang="en-US"/>
              <a:pPr/>
              <a:t>‹#›</a:t>
            </a:fld>
            <a:endParaRPr lang="en-US" altLang="en-US" dirty="0"/>
          </a:p>
        </p:txBody>
      </p:sp>
    </p:spTree>
    <p:extLst>
      <p:ext uri="{BB962C8B-B14F-4D97-AF65-F5344CB8AC3E}">
        <p14:creationId xmlns:p14="http://schemas.microsoft.com/office/powerpoint/2010/main" val="6018118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1519028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solidFill>
                  <a:prstClr val="white"/>
                </a:solidFill>
                <a:latin typeface="Arial" charset="0"/>
                <a:cs typeface="Arial" charset="0"/>
              </a:defRPr>
            </a:lvl1pPr>
          </a:lstStyle>
          <a:p>
            <a:pPr>
              <a:defRPr/>
            </a:pPr>
            <a:r>
              <a:rPr lang="en-US" dirty="0"/>
              <a:t>November 2006</a:t>
            </a: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solidFill>
                  <a:prstClr val="white"/>
                </a:solidFill>
                <a:latin typeface="Arial" charset="0"/>
                <a:cs typeface="Arial" charset="0"/>
              </a:defRPr>
            </a:lvl1pPr>
          </a:lstStyle>
          <a:p>
            <a:pPr>
              <a:defRPr/>
            </a:pPr>
            <a:endParaRPr lang="en-US" dirty="0"/>
          </a:p>
        </p:txBody>
      </p:sp>
      <p:sp>
        <p:nvSpPr>
          <p:cNvPr id="7" name="Slide Number Placeholder 6"/>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Arial" panose="020B0604020202020204" pitchFamily="34" charset="0"/>
              </a:defRPr>
            </a:lvl1pPr>
          </a:lstStyle>
          <a:p>
            <a:fld id="{37F7C801-D26B-4060-8614-44C4EE1F593C}" type="slidenum">
              <a:rPr lang="en-US" altLang="en-US"/>
              <a:pPr/>
              <a:t>‹#›</a:t>
            </a:fld>
            <a:endParaRPr lang="en-US" altLang="en-US" dirty="0"/>
          </a:p>
        </p:txBody>
      </p:sp>
    </p:spTree>
    <p:extLst>
      <p:ext uri="{BB962C8B-B14F-4D97-AF65-F5344CB8AC3E}">
        <p14:creationId xmlns:p14="http://schemas.microsoft.com/office/powerpoint/2010/main" val="41940747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4165600" y="6356351"/>
            <a:ext cx="3860800" cy="365125"/>
          </a:xfrm>
          <a:prstGeom prst="rect">
            <a:avLst/>
          </a:prstGeom>
        </p:spPr>
        <p:txBody>
          <a:bodyPr/>
          <a:lstStyle>
            <a:lvl1pPr>
              <a:defRPr>
                <a:solidFill>
                  <a:prstClr val="white"/>
                </a:solidFill>
                <a:latin typeface="Arial" charset="0"/>
                <a:cs typeface="Arial" charset="0"/>
              </a:defRPr>
            </a:lvl1pPr>
          </a:lstStyle>
          <a:p>
            <a:pPr>
              <a:defRPr/>
            </a:pPr>
            <a:endParaRPr lang="en-US" dirty="0"/>
          </a:p>
        </p:txBody>
      </p:sp>
      <p:sp>
        <p:nvSpPr>
          <p:cNvPr id="5" name="Slide Number Placeholder 5"/>
          <p:cNvSpPr>
            <a:spLocks noGrp="1"/>
          </p:cNvSpPr>
          <p:nvPr>
            <p:ph type="sldNum" sz="quarter" idx="11"/>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Arial" panose="020B0604020202020204" pitchFamily="34" charset="0"/>
              </a:defRPr>
            </a:lvl1pPr>
          </a:lstStyle>
          <a:p>
            <a:fld id="{662E39F4-092B-4B49-AD51-27E07B1FD8BB}" type="slidenum">
              <a:rPr lang="en-US" altLang="en-US"/>
              <a:pPr/>
              <a:t>‹#›</a:t>
            </a:fld>
            <a:endParaRPr lang="en-US" altLang="en-US" dirty="0"/>
          </a:p>
        </p:txBody>
      </p:sp>
    </p:spTree>
    <p:extLst>
      <p:ext uri="{BB962C8B-B14F-4D97-AF65-F5344CB8AC3E}">
        <p14:creationId xmlns:p14="http://schemas.microsoft.com/office/powerpoint/2010/main" val="2967247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solidFill>
                  <a:prstClr val="white"/>
                </a:solidFill>
                <a:latin typeface="Arial" charset="0"/>
                <a:cs typeface="Arial" charset="0"/>
              </a:defRPr>
            </a:lvl1pPr>
          </a:lstStyle>
          <a:p>
            <a:pPr>
              <a:defRPr/>
            </a:pPr>
            <a:r>
              <a:rPr lang="en-US" dirty="0"/>
              <a:t>November 2006</a:t>
            </a: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solidFill>
                  <a:prstClr val="white"/>
                </a:solidFill>
                <a:latin typeface="Arial" charset="0"/>
                <a:cs typeface="Arial" charset="0"/>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Arial" panose="020B0604020202020204" pitchFamily="34" charset="0"/>
              </a:defRPr>
            </a:lvl1pPr>
          </a:lstStyle>
          <a:p>
            <a:fld id="{77EACAE6-A935-4CD5-8CDA-6A0F9C16DA80}" type="slidenum">
              <a:rPr lang="en-US" altLang="en-US"/>
              <a:pPr/>
              <a:t>‹#›</a:t>
            </a:fld>
            <a:endParaRPr lang="en-US" altLang="en-US" dirty="0"/>
          </a:p>
        </p:txBody>
      </p:sp>
    </p:spTree>
    <p:extLst>
      <p:ext uri="{BB962C8B-B14F-4D97-AF65-F5344CB8AC3E}">
        <p14:creationId xmlns:p14="http://schemas.microsoft.com/office/powerpoint/2010/main" val="19024194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5" name="Rectangle 4"/>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6" name="Rectangle 5"/>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solidFill>
                <a:prstClr val="white"/>
              </a:solidFill>
            </a:endParaRP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10" name="Title 1"/>
          <p:cNvSpPr>
            <a:spLocks noGrp="1"/>
          </p:cNvSpPr>
          <p:nvPr>
            <p:ph type="title"/>
          </p:nvPr>
        </p:nvSpPr>
        <p:spPr>
          <a:xfrm>
            <a:off x="219456" y="155448"/>
            <a:ext cx="3438144" cy="1139952"/>
          </a:xfrm>
        </p:spPr>
        <p:txBody>
          <a:bodyPr lIns="73152" bIns="0">
            <a:sp3d prstMaterial="matte"/>
          </a:bodyPr>
          <a:lstStyle>
            <a:lvl1pPr algn="r">
              <a:lnSpc>
                <a:spcPts val="2600"/>
              </a:lnSpc>
              <a:defRPr sz="2400" b="1"/>
            </a:lvl1pPr>
            <a:extLst/>
          </a:lstStyle>
          <a:p>
            <a:r>
              <a:rPr lang="en-US" dirty="0" smtClean="0"/>
              <a:t>Click to edit Master title style</a:t>
            </a:r>
            <a:endParaRPr lang="en-US" dirty="0"/>
          </a:p>
        </p:txBody>
      </p:sp>
      <p:sp>
        <p:nvSpPr>
          <p:cNvPr id="7" name="Footer Placeholder 5"/>
          <p:cNvSpPr>
            <a:spLocks noGrp="1"/>
          </p:cNvSpPr>
          <p:nvPr>
            <p:ph type="ftr" sz="quarter" idx="10"/>
          </p:nvPr>
        </p:nvSpPr>
        <p:spPr>
          <a:xfrm>
            <a:off x="4165600" y="6356351"/>
            <a:ext cx="3860800" cy="365125"/>
          </a:xfrm>
          <a:prstGeom prst="rect">
            <a:avLst/>
          </a:prstGeom>
        </p:spPr>
        <p:txBody>
          <a:bodyPr/>
          <a:lstStyle>
            <a:lvl1pPr>
              <a:defRPr>
                <a:solidFill>
                  <a:prstClr val="white"/>
                </a:solidFill>
                <a:latin typeface="Arial" charset="0"/>
                <a:cs typeface="Arial" charset="0"/>
              </a:defRPr>
            </a:lvl1pPr>
          </a:lstStyle>
          <a:p>
            <a:pPr>
              <a:defRPr/>
            </a:pPr>
            <a:r>
              <a:rPr lang="en-US" dirty="0"/>
              <a:t>A Changing Arctic: An Urgent Call For Collaborative And Cooperative Action</a:t>
            </a:r>
          </a:p>
        </p:txBody>
      </p:sp>
      <p:sp>
        <p:nvSpPr>
          <p:cNvPr id="8" name="Slide Number Placeholder 6"/>
          <p:cNvSpPr>
            <a:spLocks noGrp="1"/>
          </p:cNvSpPr>
          <p:nvPr>
            <p:ph type="sldNum" sz="quarter" idx="11"/>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latin typeface="Arial" panose="020B0604020202020204" pitchFamily="34" charset="0"/>
              </a:defRPr>
            </a:lvl1pPr>
          </a:lstStyle>
          <a:p>
            <a:fld id="{FF189E6A-7899-4F2F-AFD3-8AF47D6EBBBF}" type="slidenum">
              <a:rPr lang="en-US" altLang="en-US"/>
              <a:pPr/>
              <a:t>‹#›</a:t>
            </a:fld>
            <a:endParaRPr lang="en-US" altLang="en-US" dirty="0"/>
          </a:p>
        </p:txBody>
      </p:sp>
    </p:spTree>
    <p:extLst>
      <p:ext uri="{BB962C8B-B14F-4D97-AF65-F5344CB8AC3E}">
        <p14:creationId xmlns:p14="http://schemas.microsoft.com/office/powerpoint/2010/main" val="48840268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163206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331800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410946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309558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396049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290734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1DE2C8-D59C-440C-B8C3-AD85F073E948}" type="datetimeFigureOut">
              <a:rPr lang="en-US" smtClean="0"/>
              <a:t>9/19/2018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D99922-5F56-48A3-899C-25FDCEAC0458}" type="slidenum">
              <a:rPr lang="en-US" smtClean="0"/>
              <a:t>‹#›</a:t>
            </a:fld>
            <a:endParaRPr lang="en-US" dirty="0"/>
          </a:p>
        </p:txBody>
      </p:sp>
    </p:spTree>
    <p:extLst>
      <p:ext uri="{BB962C8B-B14F-4D97-AF65-F5344CB8AC3E}">
        <p14:creationId xmlns:p14="http://schemas.microsoft.com/office/powerpoint/2010/main" val="206727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DE2C8-D59C-440C-B8C3-AD85F073E948}" type="datetimeFigureOut">
              <a:rPr lang="en-US" smtClean="0"/>
              <a:t>9/19/2018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99922-5F56-48A3-899C-25FDCEAC0458}" type="slidenum">
              <a:rPr lang="en-US" smtClean="0"/>
              <a:t>‹#›</a:t>
            </a:fld>
            <a:endParaRPr lang="en-US" dirty="0"/>
          </a:p>
        </p:txBody>
      </p:sp>
    </p:spTree>
    <p:extLst>
      <p:ext uri="{BB962C8B-B14F-4D97-AF65-F5344CB8AC3E}">
        <p14:creationId xmlns:p14="http://schemas.microsoft.com/office/powerpoint/2010/main" val="236640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B5395"/>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a:xfrm>
            <a:off x="0" y="6400800"/>
            <a:ext cx="12192000" cy="457200"/>
          </a:xfrm>
          <a:prstGeom prst="rect">
            <a:avLst/>
          </a:prstGeom>
          <a:solidFill>
            <a:srgbClr val="0088CE"/>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8" name="TextBox 7"/>
          <p:cNvSpPr txBox="1"/>
          <p:nvPr/>
        </p:nvSpPr>
        <p:spPr>
          <a:xfrm>
            <a:off x="609600" y="6400800"/>
            <a:ext cx="9448800" cy="400050"/>
          </a:xfrm>
          <a:prstGeom prst="rect">
            <a:avLst/>
          </a:prstGeom>
          <a:noFill/>
        </p:spPr>
        <p:txBody>
          <a:bodyPr>
            <a:spAutoFit/>
          </a:bodyPr>
          <a:lstStyle/>
          <a:p>
            <a:pPr>
              <a:defRPr/>
            </a:pPr>
            <a:r>
              <a:rPr lang="en-US" sz="2000" b="1" spc="600" dirty="0">
                <a:solidFill>
                  <a:prstClr val="white"/>
                </a:solidFill>
                <a:latin typeface="Calibri"/>
                <a:cs typeface="Arial" charset="0"/>
              </a:rPr>
              <a:t>Office of Coast Survey</a:t>
            </a:r>
          </a:p>
        </p:txBody>
      </p:sp>
      <p:pic>
        <p:nvPicPr>
          <p:cNvPr id="1032" name="Picture 9" descr="Logo with transparent background.gif"/>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464800" y="5867400"/>
            <a:ext cx="1117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5618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timing>
    <p:tnLst>
      <p:par>
        <p:cTn id="1" dur="indefinite" restart="never" nodeType="tmRoot"/>
      </p:par>
    </p:tnLst>
  </p:timing>
  <p:hf hdr="0" dt="0"/>
  <p:txStyles>
    <p:titleStyle>
      <a:lvl1pPr algn="l" rtl="0" eaLnBrk="0" fontAlgn="base" hangingPunct="0">
        <a:spcBef>
          <a:spcPct val="0"/>
        </a:spcBef>
        <a:spcAft>
          <a:spcPct val="0"/>
        </a:spcAft>
        <a:defRPr sz="4000" kern="12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Calibri" pitchFamily="34" charset="0"/>
        </a:defRPr>
      </a:lvl2pPr>
      <a:lvl3pPr algn="l" rtl="0" eaLnBrk="0" fontAlgn="base" hangingPunct="0">
        <a:spcBef>
          <a:spcPct val="0"/>
        </a:spcBef>
        <a:spcAft>
          <a:spcPct val="0"/>
        </a:spcAft>
        <a:defRPr sz="4000">
          <a:solidFill>
            <a:schemeClr val="tx1"/>
          </a:solidFill>
          <a:latin typeface="Calibri" pitchFamily="34" charset="0"/>
        </a:defRPr>
      </a:lvl3pPr>
      <a:lvl4pPr algn="l" rtl="0" eaLnBrk="0" fontAlgn="base" hangingPunct="0">
        <a:spcBef>
          <a:spcPct val="0"/>
        </a:spcBef>
        <a:spcAft>
          <a:spcPct val="0"/>
        </a:spcAft>
        <a:defRPr sz="4000">
          <a:solidFill>
            <a:schemeClr val="tx1"/>
          </a:solidFill>
          <a:latin typeface="Calibri" pitchFamily="34" charset="0"/>
        </a:defRPr>
      </a:lvl4pPr>
      <a:lvl5pPr algn="l" rtl="0" eaLnBrk="0" fontAlgn="base" hangingPunct="0">
        <a:spcBef>
          <a:spcPct val="0"/>
        </a:spcBef>
        <a:spcAft>
          <a:spcPct val="0"/>
        </a:spcAft>
        <a:defRPr sz="4000">
          <a:solidFill>
            <a:schemeClr val="tx1"/>
          </a:solidFill>
          <a:latin typeface="Calibri" pitchFamily="34" charset="0"/>
        </a:defRPr>
      </a:lvl5pPr>
      <a:lvl6pPr marL="457200" algn="l" rtl="0" fontAlgn="base">
        <a:spcBef>
          <a:spcPct val="0"/>
        </a:spcBef>
        <a:spcAft>
          <a:spcPct val="0"/>
        </a:spcAft>
        <a:defRPr sz="4000">
          <a:solidFill>
            <a:schemeClr val="tx1"/>
          </a:solidFill>
          <a:latin typeface="Calibri" pitchFamily="34" charset="0"/>
        </a:defRPr>
      </a:lvl6pPr>
      <a:lvl7pPr marL="914400" algn="l" rtl="0" fontAlgn="base">
        <a:spcBef>
          <a:spcPct val="0"/>
        </a:spcBef>
        <a:spcAft>
          <a:spcPct val="0"/>
        </a:spcAft>
        <a:defRPr sz="4000">
          <a:solidFill>
            <a:schemeClr val="tx1"/>
          </a:solidFill>
          <a:latin typeface="Calibri" pitchFamily="34" charset="0"/>
        </a:defRPr>
      </a:lvl7pPr>
      <a:lvl8pPr marL="1371600" algn="l" rtl="0" fontAlgn="base">
        <a:spcBef>
          <a:spcPct val="0"/>
        </a:spcBef>
        <a:spcAft>
          <a:spcPct val="0"/>
        </a:spcAft>
        <a:defRPr sz="4000">
          <a:solidFill>
            <a:schemeClr val="tx1"/>
          </a:solidFill>
          <a:latin typeface="Calibri" pitchFamily="34" charset="0"/>
        </a:defRPr>
      </a:lvl8pPr>
      <a:lvl9pPr marL="1828800" algn="l"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66043" y="24987"/>
            <a:ext cx="10882489" cy="809625"/>
          </a:xfrm>
        </p:spPr>
        <p:txBody>
          <a:bodyPr>
            <a:noAutofit/>
          </a:bodyPr>
          <a:lstStyle/>
          <a:p>
            <a:pPr algn="ctr"/>
            <a:r>
              <a:rPr lang="en-US" sz="3800" b="1" dirty="0" smtClean="0">
                <a:solidFill>
                  <a:srgbClr val="0070C0"/>
                </a:solidFill>
              </a:rPr>
              <a:t>Present status of the S-104 </a:t>
            </a:r>
            <a:r>
              <a:rPr lang="en-US" sz="3800" b="1" dirty="0">
                <a:solidFill>
                  <a:srgbClr val="0070C0"/>
                </a:solidFill>
              </a:rPr>
              <a:t>Product </a:t>
            </a:r>
            <a:r>
              <a:rPr lang="en-US" sz="3800" b="1" dirty="0" smtClean="0">
                <a:solidFill>
                  <a:srgbClr val="0070C0"/>
                </a:solidFill>
              </a:rPr>
              <a:t>Specification</a:t>
            </a:r>
            <a:endParaRPr lang="en-US" sz="3800" b="1" dirty="0">
              <a:solidFill>
                <a:srgbClr val="0070C0"/>
              </a:solidFill>
            </a:endParaRPr>
          </a:p>
        </p:txBody>
      </p:sp>
      <p:sp>
        <p:nvSpPr>
          <p:cNvPr id="6" name="Rectangle 5"/>
          <p:cNvSpPr/>
          <p:nvPr/>
        </p:nvSpPr>
        <p:spPr>
          <a:xfrm>
            <a:off x="2002653" y="1324004"/>
            <a:ext cx="8209268" cy="5427320"/>
          </a:xfrm>
          <a:prstGeom prst="rect">
            <a:avLst/>
          </a:prstGeom>
          <a:noFill/>
        </p:spPr>
        <p:txBody>
          <a:bodyPr wrap="square">
            <a:spAutoFit/>
          </a:bodyPr>
          <a:lstStyle/>
          <a:p>
            <a:pPr marL="457200" defTabSz="457200">
              <a:lnSpc>
                <a:spcPct val="107000"/>
              </a:lnSpc>
              <a:spcAft>
                <a:spcPts val="600"/>
              </a:spcAft>
              <a:defRPr/>
            </a:pPr>
            <a:r>
              <a:rPr lang="en-US" sz="2000" b="1" u="sng" dirty="0">
                <a:solidFill>
                  <a:srgbClr val="7030A0"/>
                </a:solidFill>
                <a:latin typeface="Calibri" panose="020F0502020204030204" pitchFamily="34" charset="0"/>
                <a:ea typeface="Calibri" panose="020F0502020204030204" pitchFamily="34" charset="0"/>
                <a:cs typeface="Times New Roman" panose="02020603050405020304" pitchFamily="18" charset="0"/>
              </a:rPr>
              <a:t>COMPONENTS OF THE </a:t>
            </a:r>
            <a:r>
              <a:rPr lang="en-US" sz="2000" b="1" u="sng"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S-104 </a:t>
            </a:r>
            <a:r>
              <a:rPr lang="en-US" sz="2000" b="1" u="sng" dirty="0">
                <a:solidFill>
                  <a:srgbClr val="7030A0"/>
                </a:solidFill>
                <a:latin typeface="Calibri" panose="020F0502020204030204" pitchFamily="34" charset="0"/>
                <a:ea typeface="Calibri" panose="020F0502020204030204" pitchFamily="34" charset="0"/>
                <a:cs typeface="Times New Roman" panose="02020603050405020304" pitchFamily="18" charset="0"/>
              </a:rPr>
              <a:t>PRODUCT SPECIFICATION</a:t>
            </a:r>
          </a:p>
          <a:p>
            <a:pPr marL="257175" indent="-257175" defTabSz="457200">
              <a:lnSpc>
                <a:spcPct val="107000"/>
              </a:lnSpc>
              <a:buFont typeface="+mj-lt"/>
              <a:buAutoNum type="arabicPeriod"/>
              <a:defRPr/>
            </a:pPr>
            <a:r>
              <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rPr>
              <a:t>Main Document							</a:t>
            </a:r>
            <a:r>
              <a:rPr lang="en-US"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r>
              <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ver. 0.0.6, under TWCWG review by Nov 2018</a:t>
            </a:r>
            <a:r>
              <a:rPr lang="en-US" sz="1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marL="800100" lvl="1" indent="-342900" defTabSz="457200">
              <a:lnSpc>
                <a:spcPct val="107000"/>
              </a:lnSpc>
              <a:buFont typeface="+mj-lt"/>
              <a:buAutoNum type="alphaLcPeriod"/>
              <a:defRPr/>
            </a:pPr>
            <a:r>
              <a:rPr lang="en-US" sz="1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S-100 WG checked for S-100 compliance (Nov 2017), </a:t>
            </a:r>
            <a:br>
              <a:rPr lang="en-US" sz="1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en-US" sz="1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comments from S-129 (Sep 2018)</a:t>
            </a:r>
          </a:p>
          <a:p>
            <a:pPr marL="257175" indent="-257175" defTabSz="457200">
              <a:lnSpc>
                <a:spcPct val="107000"/>
              </a:lnSpc>
              <a:buFont typeface="+mj-lt"/>
              <a:buAutoNum type="arabicPeriod"/>
              <a:defRPr/>
            </a:pPr>
            <a:r>
              <a:rPr lang="en-US"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Data </a:t>
            </a:r>
            <a:r>
              <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rPr>
              <a:t>Classification and Encoding Guide</a:t>
            </a:r>
          </a:p>
          <a:p>
            <a:pPr marL="801688" lvl="1" indent="-344488" defTabSz="457200">
              <a:lnSpc>
                <a:spcPct val="107000"/>
              </a:lnSpc>
              <a:buFont typeface="+mj-lt"/>
              <a:buAutoNum type="alphaLcPeriod"/>
              <a:defRPr/>
            </a:pPr>
            <a:r>
              <a:rPr lang="en-US" sz="1400" dirty="0">
                <a:solidFill>
                  <a:prstClr val="black"/>
                </a:solidFill>
                <a:latin typeface="Calibri" panose="020F0502020204030204" pitchFamily="34" charset="0"/>
                <a:ea typeface="Calibri" panose="020F0502020204030204" pitchFamily="34" charset="0"/>
                <a:cs typeface="Times New Roman" panose="02020603050405020304" pitchFamily="18" charset="0"/>
              </a:rPr>
              <a:t>Establish </a:t>
            </a:r>
            <a:r>
              <a:rPr lang="en-US" sz="1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Feature(s) </a:t>
            </a:r>
            <a:r>
              <a:rPr lang="en-US" sz="1400" dirty="0">
                <a:solidFill>
                  <a:prstClr val="black"/>
                </a:solidFill>
                <a:latin typeface="Calibri" panose="020F0502020204030204" pitchFamily="34" charset="0"/>
                <a:ea typeface="Calibri" panose="020F0502020204030204" pitchFamily="34" charset="0"/>
                <a:cs typeface="Times New Roman" panose="02020603050405020304" pitchFamily="18" charset="0"/>
              </a:rPr>
              <a:t>and Attributes (F&amp;A)      		</a:t>
            </a:r>
            <a:r>
              <a:rPr lang="en-US" sz="1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r>
              <a:rPr lang="en-US" sz="1400" dirty="0">
                <a:latin typeface="Calibri" panose="020F0502020204030204" pitchFamily="34" charset="0"/>
                <a:ea typeface="Calibri" panose="020F0502020204030204" pitchFamily="34" charset="0"/>
                <a:cs typeface="Times New Roman" panose="02020603050405020304" pitchFamily="18" charset="0"/>
              </a:rPr>
              <a:t>D</a:t>
            </a:r>
            <a:r>
              <a:rPr lang="en-US" sz="1400" dirty="0" smtClean="0">
                <a:latin typeface="Calibri" panose="020F0502020204030204" pitchFamily="34" charset="0"/>
                <a:ea typeface="Calibri" panose="020F0502020204030204" pitchFamily="34" charset="0"/>
                <a:cs typeface="Times New Roman" panose="02020603050405020304" pitchFamily="18" charset="0"/>
              </a:rPr>
              <a:t>raft Annex A,</a:t>
            </a:r>
            <a:r>
              <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feedback from this meeting</a:t>
            </a:r>
            <a:r>
              <a:rPr lang="en-US" sz="1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n-US" sz="1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801688" lvl="1" indent="-344488" defTabSz="457200">
              <a:lnSpc>
                <a:spcPct val="107000"/>
              </a:lnSpc>
              <a:buFont typeface="+mj-lt"/>
              <a:buAutoNum type="alphaLcPeriod"/>
              <a:defRPr/>
            </a:pPr>
            <a:r>
              <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Enter F&amp;A into the IHO GI Registry 	</a:t>
            </a:r>
          </a:p>
          <a:p>
            <a:pPr defTabSz="457200">
              <a:lnSpc>
                <a:spcPct val="107000"/>
              </a:lnSpc>
              <a:defRP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3</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 Feature Catalogue (XML)					</a:t>
            </a:r>
          </a:p>
          <a:p>
            <a:pPr defTabSz="457200">
              <a:lnSpc>
                <a:spcPct val="107000"/>
              </a:lnSpc>
              <a:defRPr/>
            </a:pP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4. Portrayal Catalogue 						</a:t>
            </a:r>
            <a:r>
              <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(portrayal discussion at </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this meeting</a:t>
            </a:r>
            <a:r>
              <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defTabSz="457200">
              <a:lnSpc>
                <a:spcPct val="107000"/>
              </a:lnSpc>
              <a:buFont typeface="+mj-lt"/>
              <a:buAutoNum type="alphaLcPeriod"/>
              <a:defRPr/>
            </a:pP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Establish Symbol						</a:t>
            </a:r>
          </a:p>
          <a:p>
            <a:pPr marL="800100" lvl="1" indent="-342900" defTabSz="457200">
              <a:lnSpc>
                <a:spcPct val="107000"/>
              </a:lnSpc>
              <a:buFont typeface="+mj-lt"/>
              <a:buAutoNum type="alphaLcPeriod"/>
              <a:defRPr/>
            </a:pP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Convert Symbol into SVG Files				</a:t>
            </a:r>
          </a:p>
          <a:p>
            <a:pPr marL="800100" lvl="1" indent="-342900" defTabSz="457200">
              <a:lnSpc>
                <a:spcPct val="107000"/>
              </a:lnSpc>
              <a:buFont typeface="+mj-lt"/>
              <a:buAutoNum type="alphaLcPeriod"/>
              <a:defRPr/>
            </a:pPr>
            <a:r>
              <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Portrayal </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rules – plain text					</a:t>
            </a:r>
          </a:p>
          <a:p>
            <a:pPr marL="800100" lvl="1" indent="-342900" defTabSz="457200">
              <a:lnSpc>
                <a:spcPct val="107000"/>
              </a:lnSpc>
              <a:buFont typeface="+mj-lt"/>
              <a:buAutoNum type="alphaLcPeriod"/>
              <a:defRPr/>
            </a:pP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Portrayal Rules (XSL)						</a:t>
            </a:r>
          </a:p>
          <a:p>
            <a:pPr marL="800100" lvl="1" indent="-342900" defTabSz="457200">
              <a:lnSpc>
                <a:spcPct val="107000"/>
              </a:lnSpc>
              <a:buFont typeface="+mj-lt"/>
              <a:buAutoNum type="alphaLcPeriod"/>
              <a:defRPr/>
            </a:pP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Enter symbol into Portrayal Register			</a:t>
            </a:r>
          </a:p>
          <a:p>
            <a:pPr indent="-342900" defTabSz="457200">
              <a:lnSpc>
                <a:spcPct val="107000"/>
              </a:lnSpc>
              <a:buFont typeface="+mj-lt"/>
              <a:buAutoNum type="arabicPeriod" startAt="5"/>
              <a:defRPr/>
            </a:pP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Exchange Format			</a:t>
            </a:r>
            <a:r>
              <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en-US" sz="1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defTabSz="457200">
              <a:lnSpc>
                <a:spcPct val="107000"/>
              </a:lnSpc>
              <a:spcAft>
                <a:spcPts val="600"/>
              </a:spcAft>
              <a:defRPr/>
            </a:pPr>
            <a:r>
              <a:rPr lang="en-US"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a:p>
            <a:pPr marL="457200" defTabSz="457200">
              <a:lnSpc>
                <a:spcPct val="107000"/>
              </a:lnSpc>
              <a:spcAft>
                <a:spcPts val="600"/>
              </a:spcAft>
              <a:defRPr/>
            </a:pPr>
            <a:r>
              <a:rPr lang="en-US" sz="2000" b="1" u="sng"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S-104 </a:t>
            </a:r>
            <a:r>
              <a:rPr lang="en-US" sz="2000" b="1" u="sng" dirty="0">
                <a:solidFill>
                  <a:srgbClr val="7030A0"/>
                </a:solidFill>
                <a:latin typeface="Calibri" panose="020F0502020204030204" pitchFamily="34" charset="0"/>
                <a:ea typeface="Calibri" panose="020F0502020204030204" pitchFamily="34" charset="0"/>
                <a:cs typeface="Times New Roman" panose="02020603050405020304" pitchFamily="18" charset="0"/>
              </a:rPr>
              <a:t>EXCHANGE FILE CREATION</a:t>
            </a:r>
          </a:p>
          <a:p>
            <a:pPr marL="257175" indent="-257175" defTabSz="457200">
              <a:lnSpc>
                <a:spcPct val="107000"/>
              </a:lnSpc>
              <a:buFont typeface="+mj-lt"/>
              <a:buAutoNum type="arabicPeriod"/>
              <a:defRPr/>
            </a:pP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S-100 Dataset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(HDF5)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a:t>
            </a:r>
            <a:r>
              <a:rPr lang="en-US" sz="1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o be started in coming months</a:t>
            </a:r>
            <a:r>
              <a:rPr lang="en-US"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defTabSz="457200">
              <a:lnSpc>
                <a:spcPct val="107000"/>
              </a:lnSpc>
              <a:buFont typeface="+mj-lt"/>
              <a:buAutoNum type="arabicPeriod"/>
              <a:defRPr/>
            </a:pP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Catalogue File (XML)						</a:t>
            </a:r>
          </a:p>
        </p:txBody>
      </p:sp>
      <p:sp>
        <p:nvSpPr>
          <p:cNvPr id="5" name="TextBox 4"/>
          <p:cNvSpPr txBox="1"/>
          <p:nvPr/>
        </p:nvSpPr>
        <p:spPr>
          <a:xfrm>
            <a:off x="1454911" y="694790"/>
            <a:ext cx="8629735" cy="646331"/>
          </a:xfrm>
          <a:prstGeom prst="rect">
            <a:avLst/>
          </a:prstGeom>
          <a:noFill/>
        </p:spPr>
        <p:txBody>
          <a:bodyPr wrap="none" rtlCol="0">
            <a:spAutoFit/>
          </a:bodyPr>
          <a:lstStyle/>
          <a:p>
            <a:pPr algn="ctr"/>
            <a:r>
              <a:rPr lang="en-US" b="1" dirty="0" smtClean="0"/>
              <a:t>Greg Seroka, NOAA, USA and </a:t>
            </a:r>
            <a:br>
              <a:rPr lang="en-US" b="1" dirty="0" smtClean="0"/>
            </a:br>
            <a:r>
              <a:rPr lang="en-US" b="1" dirty="0" smtClean="0"/>
              <a:t>Zarina Jayaswal (TWCWG Water Level Project Team Lead), Australian Hydrographic Office</a:t>
            </a:r>
            <a:endParaRPr lang="en-US" b="1" dirty="0"/>
          </a:p>
        </p:txBody>
      </p:sp>
    </p:spTree>
    <p:extLst>
      <p:ext uri="{BB962C8B-B14F-4D97-AF65-F5344CB8AC3E}">
        <p14:creationId xmlns:p14="http://schemas.microsoft.com/office/powerpoint/2010/main" val="892096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11985"/>
            <a:ext cx="12191999" cy="1261884"/>
          </a:xfrm>
          <a:prstGeom prst="rect">
            <a:avLst/>
          </a:prstGeom>
          <a:noFill/>
        </p:spPr>
        <p:txBody>
          <a:bodyPr wrap="square" rtlCol="0">
            <a:spAutoFit/>
          </a:bodyPr>
          <a:lstStyle/>
          <a:p>
            <a:pPr algn="ctr"/>
            <a:r>
              <a:rPr lang="en-US" sz="3600" b="1" dirty="0" smtClean="0">
                <a:solidFill>
                  <a:srgbClr val="0070C0"/>
                </a:solidFill>
              </a:rPr>
              <a:t>Other updates/questions</a:t>
            </a:r>
            <a:endParaRPr lang="en-US" sz="2000" b="1" dirty="0" smtClean="0">
              <a:solidFill>
                <a:srgbClr val="0070C0"/>
              </a:solidFill>
            </a:endParaRPr>
          </a:p>
          <a:p>
            <a:pPr marL="1028700" lvl="1" indent="-571500">
              <a:buFont typeface="Arial" panose="020B0604020202020204" pitchFamily="34" charset="0"/>
              <a:buChar char="•"/>
            </a:pPr>
            <a:endParaRPr lang="en-US" sz="4000" dirty="0" smtClean="0"/>
          </a:p>
        </p:txBody>
      </p:sp>
      <p:graphicFrame>
        <p:nvGraphicFramePr>
          <p:cNvPr id="6" name="Table 5"/>
          <p:cNvGraphicFramePr>
            <a:graphicFrameLocks noGrp="1"/>
          </p:cNvGraphicFramePr>
          <p:nvPr>
            <p:extLst>
              <p:ext uri="{D42A27DB-BD31-4B8C-83A1-F6EECF244321}">
                <p14:modId xmlns:p14="http://schemas.microsoft.com/office/powerpoint/2010/main" val="2428473431"/>
              </p:ext>
            </p:extLst>
          </p:nvPr>
        </p:nvGraphicFramePr>
        <p:xfrm>
          <a:off x="1087666" y="1573869"/>
          <a:ext cx="10016665" cy="4480560"/>
        </p:xfrm>
        <a:graphic>
          <a:graphicData uri="http://schemas.openxmlformats.org/drawingml/2006/table">
            <a:tbl>
              <a:tblPr/>
              <a:tblGrid>
                <a:gridCol w="715899">
                  <a:extLst>
                    <a:ext uri="{9D8B030D-6E8A-4147-A177-3AD203B41FA5}">
                      <a16:colId xmlns:a16="http://schemas.microsoft.com/office/drawing/2014/main" val="2267638177"/>
                    </a:ext>
                  </a:extLst>
                </a:gridCol>
                <a:gridCol w="1375947">
                  <a:extLst>
                    <a:ext uri="{9D8B030D-6E8A-4147-A177-3AD203B41FA5}">
                      <a16:colId xmlns:a16="http://schemas.microsoft.com/office/drawing/2014/main" val="2606616108"/>
                    </a:ext>
                  </a:extLst>
                </a:gridCol>
                <a:gridCol w="2767603">
                  <a:extLst>
                    <a:ext uri="{9D8B030D-6E8A-4147-A177-3AD203B41FA5}">
                      <a16:colId xmlns:a16="http://schemas.microsoft.com/office/drawing/2014/main" val="1066125148"/>
                    </a:ext>
                  </a:extLst>
                </a:gridCol>
                <a:gridCol w="5157216">
                  <a:extLst>
                    <a:ext uri="{9D8B030D-6E8A-4147-A177-3AD203B41FA5}">
                      <a16:colId xmlns:a16="http://schemas.microsoft.com/office/drawing/2014/main" val="2969405986"/>
                    </a:ext>
                  </a:extLst>
                </a:gridCol>
              </a:tblGrid>
              <a:tr h="0">
                <a:tc>
                  <a:txBody>
                    <a:bodyPr/>
                    <a:lstStyle/>
                    <a:p>
                      <a:pPr algn="ctr"/>
                      <a:r>
                        <a:rPr lang="en-US" sz="2200" b="1" dirty="0" smtClean="0">
                          <a:solidFill>
                            <a:schemeClr val="tx1"/>
                          </a:solidFill>
                          <a:effectLst/>
                          <a:latin typeface="+mj-lt"/>
                        </a:rPr>
                        <a:t>Type</a:t>
                      </a:r>
                      <a:endParaRPr lang="en-US" sz="2200" b="1"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2200" b="1" dirty="0">
                          <a:solidFill>
                            <a:schemeClr val="tx1"/>
                          </a:solidFill>
                          <a:effectLst/>
                          <a:latin typeface="+mj-lt"/>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2200" b="1" dirty="0">
                          <a:solidFill>
                            <a:schemeClr val="tx1"/>
                          </a:solidFill>
                          <a:effectLst/>
                          <a:latin typeface="+mj-lt"/>
                        </a:rPr>
                        <a:t>Data types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2200" b="1" dirty="0" smtClean="0">
                          <a:solidFill>
                            <a:schemeClr val="tx1"/>
                          </a:solidFill>
                          <a:effectLst/>
                          <a:latin typeface="+mj-lt"/>
                        </a:rPr>
                        <a:t>Description</a:t>
                      </a:r>
                      <a:endParaRPr lang="en-US" sz="2200" b="1"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2097705"/>
                  </a:ext>
                </a:extLst>
              </a:tr>
              <a:tr h="0">
                <a:tc>
                  <a:txBody>
                    <a:bodyPr/>
                    <a:lstStyle/>
                    <a:p>
                      <a:pPr algn="ctr"/>
                      <a:r>
                        <a:rPr lang="en-US" sz="1700" dirty="0" smtClean="0">
                          <a:solidFill>
                            <a:schemeClr val="tx1"/>
                          </a:solidFill>
                          <a:effectLst/>
                          <a:latin typeface="+mj-lt"/>
                        </a:rPr>
                        <a:t>1</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b="1" dirty="0">
                          <a:solidFill>
                            <a:schemeClr val="tx1"/>
                          </a:solidFill>
                          <a:effectLst/>
                          <a:latin typeface="+mj-lt"/>
                        </a:rPr>
                        <a:t>Historical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a:solidFill>
                            <a:schemeClr val="tx1"/>
                          </a:solidFill>
                          <a:effectLst/>
                          <a:latin typeface="+mj-lt"/>
                        </a:rPr>
                        <a:t>Single point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smtClean="0">
                          <a:solidFill>
                            <a:schemeClr val="tx1"/>
                          </a:solidFill>
                          <a:effectLst/>
                          <a:latin typeface="+mj-lt"/>
                        </a:rPr>
                        <a:t>Observation made hours, days, etc. in the past</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28048024"/>
                  </a:ext>
                </a:extLst>
              </a:tr>
              <a:tr h="0">
                <a:tc>
                  <a:txBody>
                    <a:bodyPr/>
                    <a:lstStyle/>
                    <a:p>
                      <a:pPr algn="ctr"/>
                      <a:r>
                        <a:rPr lang="en-US" sz="1700" dirty="0">
                          <a:solidFill>
                            <a:schemeClr val="tx1"/>
                          </a:solidFill>
                          <a:effectLst/>
                          <a:latin typeface="+mj-lt"/>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b="1" dirty="0">
                          <a:solidFill>
                            <a:schemeClr val="tx1"/>
                          </a:solidFill>
                          <a:effectLst/>
                          <a:latin typeface="+mj-lt"/>
                        </a:rPr>
                        <a:t>Real-time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a:solidFill>
                            <a:schemeClr val="tx1"/>
                          </a:solidFill>
                          <a:effectLst/>
                          <a:latin typeface="+mj-lt"/>
                        </a:rPr>
                        <a:t>Single point or </a:t>
                      </a:r>
                      <a:r>
                        <a:rPr lang="en-US" sz="1700" dirty="0" smtClean="0">
                          <a:solidFill>
                            <a:schemeClr val="tx1"/>
                          </a:solidFill>
                          <a:effectLst/>
                          <a:latin typeface="+mj-lt"/>
                        </a:rPr>
                        <a:t>ungeorectified gridded</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smtClean="0">
                          <a:solidFill>
                            <a:schemeClr val="tx1"/>
                          </a:solidFill>
                          <a:effectLst/>
                          <a:latin typeface="+mj-lt"/>
                        </a:rPr>
                        <a:t>Observation no more than a few minutes old</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0059575"/>
                  </a:ext>
                </a:extLst>
              </a:tr>
              <a:tr h="0">
                <a:tc>
                  <a:txBody>
                    <a:bodyPr/>
                    <a:lstStyle/>
                    <a:p>
                      <a:pPr algn="ctr"/>
                      <a:r>
                        <a:rPr lang="en-US" sz="1700" dirty="0">
                          <a:solidFill>
                            <a:schemeClr val="tx1"/>
                          </a:solidFill>
                          <a:effectLst/>
                          <a:latin typeface="+mj-lt"/>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b="1" dirty="0">
                          <a:solidFill>
                            <a:schemeClr val="tx1"/>
                          </a:solidFill>
                          <a:effectLst/>
                          <a:latin typeface="+mj-lt"/>
                        </a:rPr>
                        <a:t>Astronomical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a:solidFill>
                            <a:schemeClr val="tx1"/>
                          </a:solidFill>
                          <a:effectLst/>
                          <a:latin typeface="+mj-lt"/>
                        </a:rPr>
                        <a:t>Single point, regularly gridded or </a:t>
                      </a:r>
                      <a:r>
                        <a:rPr lang="en-US" sz="1700" dirty="0" smtClean="0">
                          <a:solidFill>
                            <a:schemeClr val="tx1"/>
                          </a:solidFill>
                          <a:effectLst/>
                          <a:latin typeface="+mj-lt"/>
                        </a:rPr>
                        <a:t>ungeorectified gridded</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smtClean="0">
                          <a:solidFill>
                            <a:schemeClr val="tx1"/>
                          </a:solidFill>
                          <a:effectLst/>
                          <a:latin typeface="+mj-lt"/>
                        </a:rPr>
                        <a:t>Value computed using harmonic constants only</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54556294"/>
                  </a:ext>
                </a:extLst>
              </a:tr>
              <a:tr h="0">
                <a:tc>
                  <a:txBody>
                    <a:bodyPr/>
                    <a:lstStyle/>
                    <a:p>
                      <a:pPr algn="ctr"/>
                      <a:r>
                        <a:rPr lang="en-US" sz="1700" dirty="0">
                          <a:solidFill>
                            <a:schemeClr val="tx1"/>
                          </a:solidFill>
                          <a:effectLst/>
                          <a:latin typeface="+mj-lt"/>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b="1" dirty="0" smtClean="0">
                          <a:solidFill>
                            <a:schemeClr val="tx1"/>
                          </a:solidFill>
                          <a:effectLst/>
                          <a:latin typeface="+mj-lt"/>
                        </a:rPr>
                        <a:t>Analysis or hybrid method</a:t>
                      </a:r>
                      <a:endParaRPr lang="en-US" sz="1700" b="1"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a:solidFill>
                            <a:schemeClr val="tx1"/>
                          </a:solidFill>
                          <a:effectLst/>
                          <a:latin typeface="+mj-lt"/>
                        </a:rPr>
                        <a:t>Single point, regularly gridded or </a:t>
                      </a:r>
                      <a:r>
                        <a:rPr lang="en-US" sz="1700" dirty="0" smtClean="0">
                          <a:solidFill>
                            <a:schemeClr val="tx1"/>
                          </a:solidFill>
                          <a:effectLst/>
                          <a:latin typeface="+mj-lt"/>
                        </a:rPr>
                        <a:t>ungeorectified gridded</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smtClean="0">
                          <a:solidFill>
                            <a:schemeClr val="tx1"/>
                          </a:solidFill>
                          <a:effectLst/>
                          <a:latin typeface="+mj-lt"/>
                        </a:rPr>
                        <a:t>Calculation by statistical or other indirect</a:t>
                      </a:r>
                      <a:r>
                        <a:rPr lang="en-US" sz="1700" baseline="0" dirty="0" smtClean="0">
                          <a:solidFill>
                            <a:schemeClr val="tx1"/>
                          </a:solidFill>
                          <a:effectLst/>
                          <a:latin typeface="+mj-lt"/>
                        </a:rPr>
                        <a:t> methods, or a combination of methods</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1548297"/>
                  </a:ext>
                </a:extLst>
              </a:tr>
              <a:tr h="0">
                <a:tc>
                  <a:txBody>
                    <a:bodyPr/>
                    <a:lstStyle/>
                    <a:p>
                      <a:pPr algn="ctr"/>
                      <a:r>
                        <a:rPr lang="en-US" sz="1700" dirty="0">
                          <a:solidFill>
                            <a:schemeClr val="tx1"/>
                          </a:solidFill>
                          <a:effectLst/>
                          <a:latin typeface="+mj-lt"/>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b="1" dirty="0">
                          <a:solidFill>
                            <a:schemeClr val="tx1"/>
                          </a:solidFill>
                          <a:effectLst/>
                          <a:latin typeface="+mj-lt"/>
                        </a:rPr>
                        <a:t>Hindcast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a:solidFill>
                            <a:schemeClr val="tx1"/>
                          </a:solidFill>
                          <a:effectLst/>
                          <a:latin typeface="+mj-lt"/>
                        </a:rPr>
                        <a:t>R</a:t>
                      </a:r>
                      <a:r>
                        <a:rPr lang="en-US" sz="1700" dirty="0" smtClean="0">
                          <a:solidFill>
                            <a:schemeClr val="tx1"/>
                          </a:solidFill>
                          <a:effectLst/>
                          <a:latin typeface="+mj-lt"/>
                        </a:rPr>
                        <a:t>egularly gridded</a:t>
                      </a:r>
                      <a:r>
                        <a:rPr lang="en-US" sz="1700" baseline="0" dirty="0" smtClean="0">
                          <a:solidFill>
                            <a:schemeClr val="tx1"/>
                          </a:solidFill>
                          <a:effectLst/>
                          <a:latin typeface="+mj-lt"/>
                        </a:rPr>
                        <a:t> or </a:t>
                      </a:r>
                      <a:r>
                        <a:rPr lang="en-US" sz="1700" dirty="0" smtClean="0">
                          <a:solidFill>
                            <a:schemeClr val="tx1"/>
                          </a:solidFill>
                          <a:effectLst/>
                          <a:latin typeface="+mj-lt"/>
                        </a:rPr>
                        <a:t>ungeorectified gridded</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smtClean="0">
                          <a:solidFill>
                            <a:schemeClr val="tx1"/>
                          </a:solidFill>
                          <a:effectLst/>
                          <a:latin typeface="+mj-lt"/>
                        </a:rPr>
                        <a:t>Gridded</a:t>
                      </a:r>
                      <a:r>
                        <a:rPr lang="en-US" sz="1700" baseline="0" dirty="0" smtClean="0">
                          <a:solidFill>
                            <a:schemeClr val="tx1"/>
                          </a:solidFill>
                          <a:effectLst/>
                          <a:latin typeface="+mj-lt"/>
                        </a:rPr>
                        <a:t> data from a two- or –three dimensional dynamic simulation of past conditions using only observed data for boundary forcing, via statistical method or combination</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6630591"/>
                  </a:ext>
                </a:extLst>
              </a:tr>
              <a:tr h="0">
                <a:tc>
                  <a:txBody>
                    <a:bodyPr/>
                    <a:lstStyle/>
                    <a:p>
                      <a:pPr algn="ctr"/>
                      <a:r>
                        <a:rPr lang="en-US" sz="1700" dirty="0">
                          <a:solidFill>
                            <a:schemeClr val="tx1"/>
                          </a:solidFill>
                          <a:effectLst/>
                          <a:latin typeface="+mj-lt"/>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b="1" dirty="0">
                          <a:solidFill>
                            <a:schemeClr val="tx1"/>
                          </a:solidFill>
                          <a:effectLst/>
                          <a:latin typeface="+mj-lt"/>
                        </a:rPr>
                        <a:t>Forecast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a:solidFill>
                            <a:schemeClr val="tx1"/>
                          </a:solidFill>
                          <a:effectLst/>
                          <a:latin typeface="+mj-lt"/>
                        </a:rPr>
                        <a:t>R</a:t>
                      </a:r>
                      <a:r>
                        <a:rPr lang="en-US" sz="1700" dirty="0" smtClean="0">
                          <a:solidFill>
                            <a:schemeClr val="tx1"/>
                          </a:solidFill>
                          <a:effectLst/>
                          <a:latin typeface="+mj-lt"/>
                        </a:rPr>
                        <a:t>egularly gridded</a:t>
                      </a:r>
                      <a:r>
                        <a:rPr lang="en-US" sz="1700" baseline="0" dirty="0" smtClean="0">
                          <a:solidFill>
                            <a:schemeClr val="tx1"/>
                          </a:solidFill>
                          <a:effectLst/>
                          <a:latin typeface="+mj-lt"/>
                        </a:rPr>
                        <a:t> or </a:t>
                      </a:r>
                      <a:r>
                        <a:rPr lang="en-US" sz="1700" dirty="0" smtClean="0">
                          <a:solidFill>
                            <a:schemeClr val="tx1"/>
                          </a:solidFill>
                          <a:effectLst/>
                          <a:latin typeface="+mj-lt"/>
                        </a:rPr>
                        <a:t>ungeorectified gridded</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smtClean="0">
                          <a:solidFill>
                            <a:schemeClr val="tx1"/>
                          </a:solidFill>
                          <a:effectLst/>
                          <a:latin typeface="+mj-lt"/>
                        </a:rPr>
                        <a:t>Gridded data from a two- or three-dimensional dynamic</a:t>
                      </a:r>
                      <a:r>
                        <a:rPr lang="en-US" sz="1700" baseline="0" dirty="0" smtClean="0">
                          <a:solidFill>
                            <a:schemeClr val="tx1"/>
                          </a:solidFill>
                          <a:effectLst/>
                          <a:latin typeface="+mj-lt"/>
                        </a:rPr>
                        <a:t> simulation of future conditions using predicted data for boundary forcing, via statistical method or combination</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0498282"/>
                  </a:ext>
                </a:extLst>
              </a:tr>
              <a:tr h="0">
                <a:tc>
                  <a:txBody>
                    <a:bodyPr/>
                    <a:lstStyle/>
                    <a:p>
                      <a:pPr algn="ctr"/>
                      <a:r>
                        <a:rPr lang="en-US" sz="1700" dirty="0">
                          <a:solidFill>
                            <a:schemeClr val="tx1"/>
                          </a:solidFill>
                          <a:effectLst/>
                          <a:latin typeface="+mj-lt"/>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b="1" dirty="0">
                          <a:solidFill>
                            <a:schemeClr val="tx1"/>
                          </a:solidFill>
                          <a:effectLst/>
                          <a:latin typeface="+mj-lt"/>
                        </a:rPr>
                        <a:t>Hydroid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smtClean="0">
                          <a:solidFill>
                            <a:schemeClr val="tx1"/>
                          </a:solidFill>
                          <a:effectLst/>
                          <a:latin typeface="+mj-lt"/>
                        </a:rPr>
                        <a:t>Regularly</a:t>
                      </a:r>
                      <a:r>
                        <a:rPr lang="en-US" sz="1700" baseline="0" dirty="0" smtClean="0">
                          <a:solidFill>
                            <a:schemeClr val="tx1"/>
                          </a:solidFill>
                          <a:effectLst/>
                          <a:latin typeface="+mj-lt"/>
                        </a:rPr>
                        <a:t> gridded or ungeorectified gridded</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700" dirty="0" smtClean="0">
                          <a:solidFill>
                            <a:schemeClr val="tx1"/>
                          </a:solidFill>
                          <a:effectLst/>
                          <a:latin typeface="+mj-lt"/>
                        </a:rPr>
                        <a:t>Gridded data representing separation surface between ellipsoid and chart datum</a:t>
                      </a:r>
                      <a:endParaRPr lang="en-US" sz="1700" dirty="0">
                        <a:solidFill>
                          <a:schemeClr val="tx1"/>
                        </a:solidFill>
                        <a:effectLst/>
                        <a:latin typeface="+mj-l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63880401"/>
                  </a:ext>
                </a:extLst>
              </a:tr>
            </a:tbl>
          </a:graphicData>
        </a:graphic>
      </p:graphicFrame>
      <p:sp>
        <p:nvSpPr>
          <p:cNvPr id="3" name="Rectangle 2"/>
          <p:cNvSpPr/>
          <p:nvPr/>
        </p:nvSpPr>
        <p:spPr>
          <a:xfrm>
            <a:off x="-1" y="974408"/>
            <a:ext cx="12192000" cy="461665"/>
          </a:xfrm>
          <a:prstGeom prst="rect">
            <a:avLst/>
          </a:prstGeom>
        </p:spPr>
        <p:txBody>
          <a:bodyPr wrap="square">
            <a:spAutoFit/>
          </a:bodyPr>
          <a:lstStyle/>
          <a:p>
            <a:pPr lvl="1" algn="ctr"/>
            <a:r>
              <a:rPr lang="en-US" sz="2400" dirty="0"/>
              <a:t>Table 7.1 – Types of water level data, based on the source of data</a:t>
            </a:r>
          </a:p>
        </p:txBody>
      </p:sp>
    </p:spTree>
    <p:extLst>
      <p:ext uri="{BB962C8B-B14F-4D97-AF65-F5344CB8AC3E}">
        <p14:creationId xmlns:p14="http://schemas.microsoft.com/office/powerpoint/2010/main" val="1054974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331" y="311985"/>
            <a:ext cx="10329333" cy="5016758"/>
          </a:xfrm>
          <a:prstGeom prst="rect">
            <a:avLst/>
          </a:prstGeom>
          <a:noFill/>
        </p:spPr>
        <p:txBody>
          <a:bodyPr wrap="square" rtlCol="0">
            <a:spAutoFit/>
          </a:bodyPr>
          <a:lstStyle/>
          <a:p>
            <a:pPr algn="ctr"/>
            <a:r>
              <a:rPr lang="en-US" sz="3600" b="1" dirty="0" smtClean="0">
                <a:solidFill>
                  <a:srgbClr val="0070C0"/>
                </a:solidFill>
              </a:rPr>
              <a:t>Other updates/questions</a:t>
            </a:r>
          </a:p>
          <a:p>
            <a:pPr algn="ctr"/>
            <a:endParaRPr lang="en-US" sz="2800" b="1" dirty="0" smtClean="0">
              <a:solidFill>
                <a:srgbClr val="0070C0"/>
              </a:solidFill>
            </a:endParaRPr>
          </a:p>
          <a:p>
            <a:pPr marL="571500" indent="-571500">
              <a:buFont typeface="Wingdings" panose="05000000000000000000" pitchFamily="2" charset="2"/>
              <a:buChar char="§"/>
            </a:pPr>
            <a:r>
              <a:rPr lang="en-US" sz="3200" dirty="0" smtClean="0">
                <a:solidFill>
                  <a:srgbClr val="C00000"/>
                </a:solidFill>
              </a:rPr>
              <a:t>Not portraying yet</a:t>
            </a:r>
          </a:p>
          <a:p>
            <a:pPr marL="1028700" lvl="1" indent="-571500">
              <a:buFont typeface="Wingdings" panose="05000000000000000000" pitchFamily="2" charset="2"/>
              <a:buChar char="§"/>
            </a:pPr>
            <a:r>
              <a:rPr lang="en-US" sz="3200" dirty="0"/>
              <a:t>O</a:t>
            </a:r>
            <a:r>
              <a:rPr lang="en-US" sz="3200" dirty="0" smtClean="0"/>
              <a:t>nly time series (e.g. water level vs. time), no gridded water level surface portrayal as of S-104 v0.0.6</a:t>
            </a:r>
          </a:p>
          <a:p>
            <a:pPr marL="1028700" lvl="1" indent="-571500">
              <a:buFont typeface="Wingdings" panose="05000000000000000000" pitchFamily="2" charset="2"/>
              <a:buChar char="§"/>
            </a:pPr>
            <a:r>
              <a:rPr lang="en-US" sz="3200" dirty="0" smtClean="0"/>
              <a:t>Is there a user need to display gridded water levels</a:t>
            </a:r>
            <a:r>
              <a:rPr lang="en-US" sz="3200" dirty="0" smtClean="0"/>
              <a:t>?</a:t>
            </a:r>
          </a:p>
          <a:p>
            <a:pPr marL="1485900" lvl="2" indent="-571500">
              <a:buFont typeface="Wingdings" panose="05000000000000000000" pitchFamily="2" charset="2"/>
              <a:buChar char="§"/>
            </a:pPr>
            <a:r>
              <a:rPr lang="en-US" sz="3200" dirty="0"/>
              <a:t>e</a:t>
            </a:r>
            <a:r>
              <a:rPr lang="en-US" sz="3200" dirty="0" smtClean="0"/>
              <a:t>.g. route planning: tidal windows of opportunity using ship drafts (is this S-104?)</a:t>
            </a:r>
            <a:endParaRPr lang="en-US" sz="3200" dirty="0" smtClean="0"/>
          </a:p>
          <a:p>
            <a:pPr marL="1028700" lvl="1" indent="-571500">
              <a:buFont typeface="Wingdings" panose="05000000000000000000" pitchFamily="2" charset="2"/>
              <a:buChar char="§"/>
            </a:pPr>
            <a:endParaRPr lang="en-US" sz="3200" dirty="0" smtClean="0"/>
          </a:p>
          <a:p>
            <a:pPr marL="1028700" lvl="1" indent="-571500">
              <a:buFont typeface="Wingdings" panose="05000000000000000000" pitchFamily="2" charset="2"/>
              <a:buChar char="§"/>
            </a:pPr>
            <a:endParaRPr lang="en-US" sz="3200" dirty="0" smtClean="0"/>
          </a:p>
        </p:txBody>
      </p:sp>
    </p:spTree>
    <p:extLst>
      <p:ext uri="{BB962C8B-B14F-4D97-AF65-F5344CB8AC3E}">
        <p14:creationId xmlns:p14="http://schemas.microsoft.com/office/powerpoint/2010/main" val="1507325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5245" y="385486"/>
            <a:ext cx="10819446" cy="5078313"/>
          </a:xfrm>
          <a:prstGeom prst="rect">
            <a:avLst/>
          </a:prstGeom>
          <a:noFill/>
        </p:spPr>
        <p:txBody>
          <a:bodyPr wrap="square" rtlCol="0">
            <a:spAutoFit/>
          </a:bodyPr>
          <a:lstStyle/>
          <a:p>
            <a:pPr algn="ctr"/>
            <a:r>
              <a:rPr lang="en-US" sz="3600" b="1" dirty="0" smtClean="0">
                <a:solidFill>
                  <a:srgbClr val="0070C0"/>
                </a:solidFill>
              </a:rPr>
              <a:t>Other updates/questions</a:t>
            </a:r>
          </a:p>
          <a:p>
            <a:pPr algn="ctr"/>
            <a:endParaRPr lang="en-US" sz="3200" dirty="0" smtClean="0"/>
          </a:p>
          <a:p>
            <a:pPr marL="571500" indent="-571500">
              <a:buFont typeface="Wingdings" panose="05000000000000000000" pitchFamily="2" charset="2"/>
              <a:buChar char="§"/>
            </a:pPr>
            <a:r>
              <a:rPr lang="en-US" sz="3200" dirty="0" smtClean="0">
                <a:solidFill>
                  <a:srgbClr val="C00000"/>
                </a:solidFill>
              </a:rPr>
              <a:t>What does the user want to see for S-104?</a:t>
            </a:r>
            <a:endParaRPr lang="en-US" sz="3200" dirty="0">
              <a:solidFill>
                <a:srgbClr val="C00000"/>
              </a:solidFill>
            </a:endParaRPr>
          </a:p>
          <a:p>
            <a:pPr marL="1028700" lvl="1" indent="-571500">
              <a:buFont typeface="Wingdings" panose="05000000000000000000" pitchFamily="2" charset="2"/>
              <a:buChar char="§"/>
            </a:pPr>
            <a:r>
              <a:rPr lang="en-US" sz="3200" dirty="0" smtClean="0"/>
              <a:t>If an ultimate goal is to update chart (e.g. S-101) water depths (using bathymetric data (e.g. S-102) and water level data (S-104)), how to best do </a:t>
            </a:r>
            <a:r>
              <a:rPr lang="en-US" sz="3200" dirty="0" smtClean="0"/>
              <a:t>that? (in S-104 or not?)</a:t>
            </a:r>
            <a:endParaRPr lang="en-US" sz="3200" dirty="0" smtClean="0"/>
          </a:p>
          <a:p>
            <a:pPr marL="1028700" lvl="1" indent="-571500">
              <a:buFont typeface="Wingdings" panose="05000000000000000000" pitchFamily="2" charset="2"/>
              <a:buChar char="§"/>
            </a:pPr>
            <a:r>
              <a:rPr lang="en-US" sz="3200" dirty="0" smtClean="0"/>
              <a:t>What is interoperability with S-129 under keel clearance? What is the overlap, if any? Are there redundancies to avoid?</a:t>
            </a:r>
            <a:endParaRPr lang="en-US" sz="3200" dirty="0"/>
          </a:p>
          <a:p>
            <a:pPr marL="571500" indent="-571500">
              <a:buFont typeface="Wingdings" panose="05000000000000000000" pitchFamily="2" charset="2"/>
              <a:buChar char="§"/>
            </a:pPr>
            <a:endParaRPr lang="en-US" sz="3200" dirty="0" smtClean="0">
              <a:solidFill>
                <a:srgbClr val="FF0000"/>
              </a:solidFill>
            </a:endParaRPr>
          </a:p>
        </p:txBody>
      </p:sp>
    </p:spTree>
    <p:extLst>
      <p:ext uri="{BB962C8B-B14F-4D97-AF65-F5344CB8AC3E}">
        <p14:creationId xmlns:p14="http://schemas.microsoft.com/office/powerpoint/2010/main" val="41401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6499" y="907518"/>
            <a:ext cx="9705173" cy="5262979"/>
          </a:xfrm>
          <a:prstGeom prst="rect">
            <a:avLst/>
          </a:prstGeom>
          <a:noFill/>
        </p:spPr>
        <p:txBody>
          <a:bodyPr wrap="square" rtlCol="0">
            <a:spAutoFit/>
          </a:bodyPr>
          <a:lstStyle/>
          <a:p>
            <a:r>
              <a:rPr lang="en-US" sz="2800" dirty="0" smtClean="0"/>
              <a:t>Three data/file </a:t>
            </a:r>
            <a:r>
              <a:rPr lang="en-US" sz="2800" dirty="0"/>
              <a:t>t</a:t>
            </a:r>
            <a:r>
              <a:rPr lang="en-US" sz="2800" dirty="0" smtClean="0"/>
              <a:t>ypes:</a:t>
            </a:r>
          </a:p>
          <a:p>
            <a:pPr marL="1028700" lvl="1" indent="-571500">
              <a:buFont typeface="+mj-lt"/>
              <a:buAutoNum type="arabicPeriod"/>
            </a:pPr>
            <a:r>
              <a:rPr lang="en-GB" sz="2800" dirty="0"/>
              <a:t>Single </a:t>
            </a:r>
            <a:r>
              <a:rPr lang="en-GB" sz="2800" dirty="0" smtClean="0"/>
              <a:t>point </a:t>
            </a:r>
            <a:r>
              <a:rPr lang="en-GB" sz="2800" dirty="0"/>
              <a:t>d</a:t>
            </a:r>
            <a:r>
              <a:rPr lang="en-GB" sz="2800" dirty="0" smtClean="0"/>
              <a:t>ata </a:t>
            </a:r>
          </a:p>
          <a:p>
            <a:pPr marL="1028700" lvl="1" indent="-571500">
              <a:buFont typeface="+mj-lt"/>
              <a:buAutoNum type="arabicPeriod"/>
            </a:pPr>
            <a:r>
              <a:rPr lang="en-GB" sz="2800" dirty="0" smtClean="0"/>
              <a:t>Regularly </a:t>
            </a:r>
            <a:r>
              <a:rPr lang="en-GB" sz="2800" dirty="0"/>
              <a:t>g</a:t>
            </a:r>
            <a:r>
              <a:rPr lang="en-GB" sz="2800" dirty="0" smtClean="0"/>
              <a:t>ridded </a:t>
            </a:r>
            <a:r>
              <a:rPr lang="en-GB" sz="2800" dirty="0"/>
              <a:t>d</a:t>
            </a:r>
            <a:r>
              <a:rPr lang="en-GB" sz="2800" dirty="0" smtClean="0"/>
              <a:t>ata </a:t>
            </a:r>
          </a:p>
          <a:p>
            <a:pPr marL="1028700" lvl="1" indent="-571500">
              <a:buFont typeface="+mj-lt"/>
              <a:buAutoNum type="arabicPeriod"/>
            </a:pPr>
            <a:r>
              <a:rPr lang="en-GB" sz="2800" dirty="0" smtClean="0"/>
              <a:t>Ungeorectified </a:t>
            </a:r>
            <a:r>
              <a:rPr lang="en-GB" sz="2800" dirty="0"/>
              <a:t>g</a:t>
            </a:r>
            <a:r>
              <a:rPr lang="en-GB" sz="2800" dirty="0" smtClean="0"/>
              <a:t>ridded </a:t>
            </a:r>
            <a:r>
              <a:rPr lang="en-GB" sz="2800" dirty="0"/>
              <a:t>d</a:t>
            </a:r>
            <a:r>
              <a:rPr lang="en-GB" sz="2800" dirty="0" smtClean="0"/>
              <a:t>ata </a:t>
            </a:r>
            <a:r>
              <a:rPr lang="en-GB" sz="2800" dirty="0"/>
              <a:t/>
            </a:r>
            <a:br>
              <a:rPr lang="en-GB" sz="2800" dirty="0"/>
            </a:br>
            <a:r>
              <a:rPr lang="en-US" sz="2800" dirty="0" smtClean="0"/>
              <a:t>	</a:t>
            </a:r>
          </a:p>
          <a:p>
            <a:r>
              <a:rPr lang="en-US" sz="2800" dirty="0" smtClean="0"/>
              <a:t>Some Member States (MS) in TWCWG are </a:t>
            </a:r>
            <a:r>
              <a:rPr lang="en-US" sz="2800" dirty="0"/>
              <a:t>c</a:t>
            </a:r>
            <a:r>
              <a:rPr lang="en-US" sz="2800" dirty="0" smtClean="0"/>
              <a:t>reating </a:t>
            </a:r>
            <a:r>
              <a:rPr lang="en-US" sz="2800" dirty="0"/>
              <a:t>t</a:t>
            </a:r>
            <a:r>
              <a:rPr lang="en-US" sz="2800" dirty="0" smtClean="0"/>
              <a:t>est </a:t>
            </a:r>
            <a:r>
              <a:rPr lang="en-US" sz="2800" dirty="0"/>
              <a:t>f</a:t>
            </a:r>
            <a:r>
              <a:rPr lang="en-US" sz="2800" dirty="0" smtClean="0"/>
              <a:t>iles</a:t>
            </a:r>
          </a:p>
          <a:p>
            <a:pPr marL="457200" indent="-457200">
              <a:buFont typeface="Arial" panose="020B0604020202020204" pitchFamily="34" charset="0"/>
              <a:buChar char="•"/>
            </a:pPr>
            <a:r>
              <a:rPr lang="en-US" sz="2800" dirty="0" smtClean="0"/>
              <a:t>	Stationary and </a:t>
            </a:r>
            <a:r>
              <a:rPr lang="en-US" sz="2800" dirty="0"/>
              <a:t>r</a:t>
            </a:r>
            <a:r>
              <a:rPr lang="en-US" sz="2800" dirty="0" smtClean="0"/>
              <a:t>egularly gridded</a:t>
            </a:r>
          </a:p>
          <a:p>
            <a:pPr marL="457200" indent="-457200">
              <a:buFont typeface="Arial" panose="020B0604020202020204" pitchFamily="34" charset="0"/>
              <a:buChar char="•"/>
            </a:pPr>
            <a:r>
              <a:rPr lang="en-US" sz="2800" dirty="0" smtClean="0"/>
              <a:t>	</a:t>
            </a:r>
            <a:r>
              <a:rPr lang="en-US" sz="2800" b="1" dirty="0" smtClean="0"/>
              <a:t>Canada</a:t>
            </a:r>
            <a:r>
              <a:rPr lang="en-US" sz="2800" dirty="0" smtClean="0"/>
              <a:t>: tidal time series predictions</a:t>
            </a:r>
          </a:p>
          <a:p>
            <a:pPr marL="457200" indent="-457200">
              <a:buFont typeface="Arial" panose="020B0604020202020204" pitchFamily="34" charset="0"/>
              <a:buChar char="•"/>
            </a:pPr>
            <a:r>
              <a:rPr lang="en-US" sz="2800" dirty="0" smtClean="0"/>
              <a:t>	</a:t>
            </a:r>
            <a:r>
              <a:rPr lang="en-US" sz="2800" b="1" dirty="0" smtClean="0"/>
              <a:t>U.S. NOAA</a:t>
            </a:r>
            <a:r>
              <a:rPr lang="en-US" sz="2800" dirty="0" smtClean="0"/>
              <a:t>: soon to produce regularly gridded water level 		predictions from Operational </a:t>
            </a:r>
            <a:r>
              <a:rPr lang="en-US" sz="2800" dirty="0"/>
              <a:t>F</a:t>
            </a:r>
            <a:r>
              <a:rPr lang="en-US" sz="2800" dirty="0" smtClean="0"/>
              <a:t>orecast Systems, like 		for S-111 HDF5 files</a:t>
            </a:r>
          </a:p>
          <a:p>
            <a:pPr marL="457200" indent="-457200">
              <a:buFont typeface="Arial" panose="020B0604020202020204" pitchFamily="34" charset="0"/>
              <a:buChar char="•"/>
            </a:pPr>
            <a:r>
              <a:rPr lang="en-US" sz="2800" dirty="0"/>
              <a:t>	</a:t>
            </a:r>
            <a:r>
              <a:rPr lang="en-US" sz="2800" b="1" dirty="0" smtClean="0"/>
              <a:t>Other MS</a:t>
            </a:r>
            <a:endParaRPr lang="en-US" sz="2800" dirty="0"/>
          </a:p>
        </p:txBody>
      </p:sp>
      <p:sp>
        <p:nvSpPr>
          <p:cNvPr id="5" name="Title 1"/>
          <p:cNvSpPr txBox="1">
            <a:spLocks/>
          </p:cNvSpPr>
          <p:nvPr/>
        </p:nvSpPr>
        <p:spPr>
          <a:xfrm>
            <a:off x="3114377" y="350484"/>
            <a:ext cx="6028267" cy="10745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latin typeface="+mn-lt"/>
              </a:rPr>
              <a:t>Creation of S-104 HDF5 files</a:t>
            </a:r>
            <a:endParaRPr lang="en-US" sz="3600" b="1" dirty="0">
              <a:solidFill>
                <a:srgbClr val="0070C0"/>
              </a:solidFill>
              <a:latin typeface="+mn-lt"/>
            </a:endParaRPr>
          </a:p>
        </p:txBody>
      </p:sp>
    </p:spTree>
    <p:extLst>
      <p:ext uri="{BB962C8B-B14F-4D97-AF65-F5344CB8AC3E}">
        <p14:creationId xmlns:p14="http://schemas.microsoft.com/office/powerpoint/2010/main" val="206434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584"/>
            <a:ext cx="12192000" cy="577368"/>
          </a:xfrm>
        </p:spPr>
        <p:txBody>
          <a:bodyPr/>
          <a:lstStyle/>
          <a:p>
            <a:pPr algn="ctr"/>
            <a:r>
              <a:rPr lang="en-US" sz="3600" dirty="0" smtClean="0">
                <a:solidFill>
                  <a:srgbClr val="FFFF00"/>
                </a:solidFill>
              </a:rPr>
              <a:t>US/NOAA Operational Forecast System Map</a:t>
            </a:r>
            <a:endParaRPr lang="en-US" sz="3600" dirty="0">
              <a:solidFill>
                <a:srgbClr val="FFFF00"/>
              </a:solidFill>
            </a:endParaRPr>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758" t="4838" r="849"/>
          <a:stretch/>
        </p:blipFill>
        <p:spPr>
          <a:xfrm>
            <a:off x="2281718" y="677952"/>
            <a:ext cx="7628563" cy="5701233"/>
          </a:xfrm>
          <a:prstGeom prst="rect">
            <a:avLst/>
          </a:prstGeom>
        </p:spPr>
      </p:pic>
    </p:spTree>
    <p:extLst>
      <p:ext uri="{BB962C8B-B14F-4D97-AF65-F5344CB8AC3E}">
        <p14:creationId xmlns:p14="http://schemas.microsoft.com/office/powerpoint/2010/main" val="331878672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56" y="2110098"/>
            <a:ext cx="6028267" cy="1325563"/>
          </a:xfrm>
        </p:spPr>
        <p:txBody>
          <a:bodyPr>
            <a:normAutofit/>
          </a:bodyPr>
          <a:lstStyle/>
          <a:p>
            <a:pPr algn="ctr"/>
            <a:r>
              <a:rPr lang="en-US" sz="3600" b="1" dirty="0" smtClean="0">
                <a:solidFill>
                  <a:srgbClr val="0070C0"/>
                </a:solidFill>
                <a:latin typeface="+mn-lt"/>
              </a:rPr>
              <a:t>Supplementary Slides</a:t>
            </a:r>
            <a:endParaRPr lang="en-US" sz="3600" b="1" dirty="0">
              <a:solidFill>
                <a:srgbClr val="0070C0"/>
              </a:solidFill>
              <a:latin typeface="+mn-lt"/>
            </a:endParaRPr>
          </a:p>
        </p:txBody>
      </p:sp>
    </p:spTree>
    <p:extLst>
      <p:ext uri="{BB962C8B-B14F-4D97-AF65-F5344CB8AC3E}">
        <p14:creationId xmlns:p14="http://schemas.microsoft.com/office/powerpoint/2010/main" val="3536915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997" y="14394"/>
            <a:ext cx="5092338" cy="6843606"/>
          </a:xfrm>
          <a:prstGeom prst="rect">
            <a:avLst/>
          </a:prstGeom>
        </p:spPr>
      </p:pic>
    </p:spTree>
    <p:extLst>
      <p:ext uri="{BB962C8B-B14F-4D97-AF65-F5344CB8AC3E}">
        <p14:creationId xmlns:p14="http://schemas.microsoft.com/office/powerpoint/2010/main" val="2279622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133" y="177111"/>
            <a:ext cx="10329333" cy="646331"/>
          </a:xfrm>
          <a:prstGeom prst="rect">
            <a:avLst/>
          </a:prstGeom>
          <a:noFill/>
        </p:spPr>
        <p:txBody>
          <a:bodyPr wrap="square" rtlCol="0">
            <a:spAutoFit/>
          </a:bodyPr>
          <a:lstStyle/>
          <a:p>
            <a:pPr algn="ctr"/>
            <a:r>
              <a:rPr lang="en-US" sz="3600" b="1" dirty="0" smtClean="0">
                <a:solidFill>
                  <a:srgbClr val="0070C0"/>
                </a:solidFill>
              </a:rPr>
              <a:t>S-111 Features and Attributes - 1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36" y="1254078"/>
            <a:ext cx="11060725" cy="4971111"/>
          </a:xfrm>
          <a:prstGeom prst="rect">
            <a:avLst/>
          </a:prstGeom>
        </p:spPr>
      </p:pic>
    </p:spTree>
    <p:extLst>
      <p:ext uri="{BB962C8B-B14F-4D97-AF65-F5344CB8AC3E}">
        <p14:creationId xmlns:p14="http://schemas.microsoft.com/office/powerpoint/2010/main" val="101722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133" y="177111"/>
            <a:ext cx="10329333" cy="646331"/>
          </a:xfrm>
          <a:prstGeom prst="rect">
            <a:avLst/>
          </a:prstGeom>
          <a:noFill/>
        </p:spPr>
        <p:txBody>
          <a:bodyPr wrap="square" rtlCol="0">
            <a:spAutoFit/>
          </a:bodyPr>
          <a:lstStyle/>
          <a:p>
            <a:pPr algn="ctr"/>
            <a:r>
              <a:rPr lang="en-US" sz="3600" b="1" dirty="0">
                <a:solidFill>
                  <a:srgbClr val="0070C0"/>
                </a:solidFill>
              </a:rPr>
              <a:t>S-111 Features and Attributes - </a:t>
            </a:r>
            <a:r>
              <a:rPr lang="en-US" sz="3600" b="1" dirty="0" smtClean="0">
                <a:solidFill>
                  <a:srgbClr val="0070C0"/>
                </a:solidFill>
              </a:rPr>
              <a:t>2</a:t>
            </a:r>
            <a:endParaRPr lang="en-US" sz="3600" b="1" dirty="0">
              <a:solidFill>
                <a:srgbClr val="0070C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137" y="1263558"/>
            <a:ext cx="8609324" cy="5184109"/>
          </a:xfrm>
          <a:prstGeom prst="rect">
            <a:avLst/>
          </a:prstGeom>
        </p:spPr>
      </p:pic>
    </p:spTree>
    <p:extLst>
      <p:ext uri="{BB962C8B-B14F-4D97-AF65-F5344CB8AC3E}">
        <p14:creationId xmlns:p14="http://schemas.microsoft.com/office/powerpoint/2010/main" val="2510119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133" y="177111"/>
            <a:ext cx="10329333" cy="646331"/>
          </a:xfrm>
          <a:prstGeom prst="rect">
            <a:avLst/>
          </a:prstGeom>
          <a:noFill/>
        </p:spPr>
        <p:txBody>
          <a:bodyPr wrap="square" rtlCol="0">
            <a:spAutoFit/>
          </a:bodyPr>
          <a:lstStyle/>
          <a:p>
            <a:pPr algn="ctr"/>
            <a:r>
              <a:rPr lang="en-US" sz="3600" b="1" dirty="0">
                <a:solidFill>
                  <a:srgbClr val="0070C0"/>
                </a:solidFill>
              </a:rPr>
              <a:t>S-111 Features and Attributes - </a:t>
            </a:r>
            <a:r>
              <a:rPr lang="en-US" sz="3600" b="1" dirty="0" smtClean="0">
                <a:solidFill>
                  <a:srgbClr val="0070C0"/>
                </a:solidFill>
              </a:rPr>
              <a:t>3</a:t>
            </a:r>
            <a:endParaRPr lang="en-US" sz="3600" b="1"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080" y="1524305"/>
            <a:ext cx="9289438" cy="4212261"/>
          </a:xfrm>
          <a:prstGeom prst="rect">
            <a:avLst/>
          </a:prstGeom>
        </p:spPr>
      </p:pic>
    </p:spTree>
    <p:extLst>
      <p:ext uri="{BB962C8B-B14F-4D97-AF65-F5344CB8AC3E}">
        <p14:creationId xmlns:p14="http://schemas.microsoft.com/office/powerpoint/2010/main" val="1079194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133" y="177111"/>
            <a:ext cx="10329333" cy="646331"/>
          </a:xfrm>
          <a:prstGeom prst="rect">
            <a:avLst/>
          </a:prstGeom>
          <a:noFill/>
        </p:spPr>
        <p:txBody>
          <a:bodyPr wrap="square" rtlCol="0">
            <a:spAutoFit/>
          </a:bodyPr>
          <a:lstStyle/>
          <a:p>
            <a:pPr algn="ctr"/>
            <a:r>
              <a:rPr lang="en-US" sz="3600" b="1" dirty="0" smtClean="0">
                <a:solidFill>
                  <a:srgbClr val="0070C0"/>
                </a:solidFill>
              </a:rPr>
              <a:t>Feedback on S-104 Features &amp; Attributes - 1</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599" y="1429725"/>
            <a:ext cx="10058400" cy="4847734"/>
          </a:xfrm>
          <a:prstGeom prst="rect">
            <a:avLst/>
          </a:prstGeom>
        </p:spPr>
      </p:pic>
    </p:spTree>
    <p:extLst>
      <p:ext uri="{BB962C8B-B14F-4D97-AF65-F5344CB8AC3E}">
        <p14:creationId xmlns:p14="http://schemas.microsoft.com/office/powerpoint/2010/main" val="2478471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133" y="177111"/>
            <a:ext cx="10329333" cy="646331"/>
          </a:xfrm>
          <a:prstGeom prst="rect">
            <a:avLst/>
          </a:prstGeom>
          <a:noFill/>
        </p:spPr>
        <p:txBody>
          <a:bodyPr wrap="square" rtlCol="0">
            <a:spAutoFit/>
          </a:bodyPr>
          <a:lstStyle/>
          <a:p>
            <a:pPr algn="ctr"/>
            <a:r>
              <a:rPr lang="en-US" sz="3600" b="1" dirty="0" smtClean="0">
                <a:solidFill>
                  <a:srgbClr val="0070C0"/>
                </a:solidFill>
              </a:rPr>
              <a:t>How/where </a:t>
            </a:r>
            <a:r>
              <a:rPr lang="en-US" sz="3600" b="1" dirty="0">
                <a:solidFill>
                  <a:srgbClr val="0070C0"/>
                </a:solidFill>
              </a:rPr>
              <a:t>to define waterLevelTrend?</a:t>
            </a:r>
            <a:endParaRPr lang="en-US" sz="36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066" y="3959834"/>
            <a:ext cx="5353465" cy="2794867"/>
          </a:xfrm>
          <a:prstGeom prst="rect">
            <a:avLst/>
          </a:prstGeom>
        </p:spPr>
      </p:pic>
      <p:sp>
        <p:nvSpPr>
          <p:cNvPr id="7" name="Rectangle 6"/>
          <p:cNvSpPr/>
          <p:nvPr/>
        </p:nvSpPr>
        <p:spPr>
          <a:xfrm>
            <a:off x="1050543" y="884362"/>
            <a:ext cx="10448544" cy="3046988"/>
          </a:xfrm>
          <a:prstGeom prst="rect">
            <a:avLst/>
          </a:prstGeom>
        </p:spPr>
        <p:txBody>
          <a:bodyPr wrap="square">
            <a:spAutoFit/>
          </a:bodyPr>
          <a:lstStyle/>
          <a:p>
            <a:pPr marL="571500" indent="-571500">
              <a:buFont typeface="Wingdings" panose="05000000000000000000" pitchFamily="2" charset="2"/>
              <a:buChar char="§"/>
            </a:pPr>
            <a:r>
              <a:rPr lang="en-US" sz="2400" dirty="0" smtClean="0"/>
              <a:t>Definitions not in encoding guide, can be elsewhere in a table in the PS </a:t>
            </a:r>
            <a:br>
              <a:rPr lang="en-US" sz="2400" dirty="0" smtClean="0"/>
            </a:br>
            <a:r>
              <a:rPr lang="en-US" sz="2400" dirty="0" smtClean="0"/>
              <a:t>(not metadata?). For example:</a:t>
            </a:r>
          </a:p>
          <a:p>
            <a:pPr marL="1028700" lvl="1" indent="-571500">
              <a:buFont typeface="Wingdings" panose="05000000000000000000" pitchFamily="2" charset="2"/>
              <a:buChar char="§"/>
            </a:pPr>
            <a:r>
              <a:rPr lang="en-US" sz="2400" i="1" dirty="0" smtClean="0"/>
              <a:t>steady</a:t>
            </a:r>
            <a:r>
              <a:rPr lang="en-US" sz="2400" dirty="0" smtClean="0"/>
              <a:t>: absolute value of average change </a:t>
            </a:r>
            <a:r>
              <a:rPr lang="en-US" sz="2400" dirty="0"/>
              <a:t>of water level height over </a:t>
            </a:r>
            <a:r>
              <a:rPr lang="en-US" sz="2400" dirty="0" smtClean="0"/>
              <a:t>a one </a:t>
            </a:r>
            <a:r>
              <a:rPr lang="en-US" sz="2400" dirty="0"/>
              <a:t>hour period is </a:t>
            </a:r>
            <a:r>
              <a:rPr lang="en-US" sz="2400" dirty="0" smtClean="0"/>
              <a:t>less </a:t>
            </a:r>
            <a:r>
              <a:rPr lang="en-US" sz="2400" dirty="0"/>
              <a:t>than </a:t>
            </a:r>
            <a:r>
              <a:rPr lang="en-US" sz="2400" dirty="0" smtClean="0"/>
              <a:t>0.20 m	</a:t>
            </a:r>
            <a:r>
              <a:rPr lang="en-US" sz="2400" i="1" dirty="0" smtClean="0">
                <a:solidFill>
                  <a:srgbClr val="FF0000"/>
                </a:solidFill>
              </a:rPr>
              <a:t>e.g. </a:t>
            </a:r>
            <a:r>
              <a:rPr lang="en-US" sz="2400" dirty="0" smtClean="0">
                <a:solidFill>
                  <a:srgbClr val="FF0000"/>
                </a:solidFill>
              </a:rPr>
              <a:t>0.05 m/1 hour is </a:t>
            </a:r>
            <a:r>
              <a:rPr lang="en-US" sz="2400" i="1" dirty="0" smtClean="0">
                <a:solidFill>
                  <a:srgbClr val="FF0000"/>
                </a:solidFill>
              </a:rPr>
              <a:t>steady</a:t>
            </a:r>
            <a:endParaRPr lang="en-US" sz="2400" dirty="0">
              <a:solidFill>
                <a:srgbClr val="FF0000"/>
              </a:solidFill>
            </a:endParaRPr>
          </a:p>
          <a:p>
            <a:pPr marL="1028700" lvl="1" indent="-571500">
              <a:buFont typeface="Wingdings" panose="05000000000000000000" pitchFamily="2" charset="2"/>
              <a:buChar char="§"/>
            </a:pPr>
            <a:r>
              <a:rPr lang="en-US" sz="2400" i="1" dirty="0"/>
              <a:t>decreasing</a:t>
            </a:r>
            <a:r>
              <a:rPr lang="en-US" sz="2400" dirty="0"/>
              <a:t>: average </a:t>
            </a:r>
            <a:r>
              <a:rPr lang="en-US" sz="2400" dirty="0" smtClean="0"/>
              <a:t>change </a:t>
            </a:r>
            <a:r>
              <a:rPr lang="en-US" sz="2400" dirty="0"/>
              <a:t>of water level height over </a:t>
            </a:r>
            <a:r>
              <a:rPr lang="en-US" sz="2400" dirty="0" smtClean="0"/>
              <a:t>a one </a:t>
            </a:r>
            <a:r>
              <a:rPr lang="en-US" sz="2400" dirty="0"/>
              <a:t>hour period is </a:t>
            </a:r>
            <a:r>
              <a:rPr lang="en-US" sz="2400" dirty="0" smtClean="0"/>
              <a:t>less </a:t>
            </a:r>
            <a:r>
              <a:rPr lang="en-US" sz="2400" dirty="0"/>
              <a:t>than -0.20 </a:t>
            </a:r>
            <a:r>
              <a:rPr lang="en-US" sz="2400" dirty="0" smtClean="0"/>
              <a:t>m    </a:t>
            </a:r>
            <a:r>
              <a:rPr lang="en-US" sz="2400" i="1" dirty="0" smtClean="0">
                <a:solidFill>
                  <a:srgbClr val="FF0000"/>
                </a:solidFill>
              </a:rPr>
              <a:t>e.g</a:t>
            </a:r>
            <a:r>
              <a:rPr lang="en-US" sz="2400" i="1" dirty="0">
                <a:solidFill>
                  <a:srgbClr val="FF0000"/>
                </a:solidFill>
              </a:rPr>
              <a:t>. </a:t>
            </a:r>
            <a:r>
              <a:rPr lang="en-US" sz="2400" i="1" dirty="0" smtClean="0">
                <a:solidFill>
                  <a:srgbClr val="FF0000"/>
                </a:solidFill>
              </a:rPr>
              <a:t>-</a:t>
            </a:r>
            <a:r>
              <a:rPr lang="en-US" sz="2400" dirty="0" smtClean="0">
                <a:solidFill>
                  <a:srgbClr val="FF0000"/>
                </a:solidFill>
              </a:rPr>
              <a:t>0.34 </a:t>
            </a:r>
            <a:r>
              <a:rPr lang="en-US" sz="2400" dirty="0">
                <a:solidFill>
                  <a:srgbClr val="FF0000"/>
                </a:solidFill>
              </a:rPr>
              <a:t>m/1 hour is </a:t>
            </a:r>
            <a:r>
              <a:rPr lang="en-US" sz="2400" i="1" dirty="0" smtClean="0">
                <a:solidFill>
                  <a:srgbClr val="FF0000"/>
                </a:solidFill>
              </a:rPr>
              <a:t>decreasing</a:t>
            </a:r>
          </a:p>
          <a:p>
            <a:pPr marL="1028700" lvl="1" indent="-571500">
              <a:buFont typeface="Wingdings" panose="05000000000000000000" pitchFamily="2" charset="2"/>
              <a:buChar char="§"/>
            </a:pPr>
            <a:r>
              <a:rPr lang="en-US" sz="2400" i="1" dirty="0" smtClean="0"/>
              <a:t>increasing</a:t>
            </a:r>
            <a:r>
              <a:rPr lang="en-US" sz="2400" dirty="0" smtClean="0"/>
              <a:t>: average change of water level height over a one hour period is greater</a:t>
            </a:r>
            <a:r>
              <a:rPr lang="en-US" sz="2400" b="1" dirty="0" smtClean="0"/>
              <a:t> </a:t>
            </a:r>
            <a:r>
              <a:rPr lang="en-US" sz="2400" dirty="0" smtClean="0"/>
              <a:t>than 0.20 m    </a:t>
            </a:r>
            <a:r>
              <a:rPr lang="en-US" sz="2400" i="1" dirty="0" smtClean="0">
                <a:solidFill>
                  <a:srgbClr val="FF0000"/>
                </a:solidFill>
              </a:rPr>
              <a:t>e.g</a:t>
            </a:r>
            <a:r>
              <a:rPr lang="en-US" sz="2400" i="1" dirty="0">
                <a:solidFill>
                  <a:srgbClr val="FF0000"/>
                </a:solidFill>
              </a:rPr>
              <a:t>. </a:t>
            </a:r>
            <a:r>
              <a:rPr lang="en-US" sz="2400" dirty="0" smtClean="0">
                <a:solidFill>
                  <a:srgbClr val="FF0000"/>
                </a:solidFill>
              </a:rPr>
              <a:t>0.57 </a:t>
            </a:r>
            <a:r>
              <a:rPr lang="en-US" sz="2400" dirty="0">
                <a:solidFill>
                  <a:srgbClr val="FF0000"/>
                </a:solidFill>
              </a:rPr>
              <a:t>m/1 hour is </a:t>
            </a:r>
            <a:r>
              <a:rPr lang="en-US" sz="2400" i="1" dirty="0" smtClean="0">
                <a:solidFill>
                  <a:srgbClr val="FF0000"/>
                </a:solidFill>
              </a:rPr>
              <a:t>increasing</a:t>
            </a:r>
            <a:endParaRPr lang="en-US" sz="2400" dirty="0">
              <a:solidFill>
                <a:srgbClr val="FF0000"/>
              </a:solidFill>
            </a:endParaRPr>
          </a:p>
        </p:txBody>
      </p:sp>
    </p:spTree>
    <p:extLst>
      <p:ext uri="{BB962C8B-B14F-4D97-AF65-F5344CB8AC3E}">
        <p14:creationId xmlns:p14="http://schemas.microsoft.com/office/powerpoint/2010/main" val="3207696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4338" y="99157"/>
            <a:ext cx="10701974" cy="1631216"/>
          </a:xfrm>
          <a:prstGeom prst="rect">
            <a:avLst/>
          </a:prstGeom>
          <a:noFill/>
        </p:spPr>
        <p:txBody>
          <a:bodyPr wrap="square" rtlCol="0">
            <a:spAutoFit/>
          </a:bodyPr>
          <a:lstStyle/>
          <a:p>
            <a:pPr algn="ctr"/>
            <a:r>
              <a:rPr lang="en-US" sz="3600" b="1" dirty="0" smtClean="0">
                <a:solidFill>
                  <a:srgbClr val="0070C0"/>
                </a:solidFill>
              </a:rPr>
              <a:t>Other updates</a:t>
            </a:r>
          </a:p>
          <a:p>
            <a:pPr marL="571500" indent="-571500">
              <a:buFont typeface="Wingdings" panose="05000000000000000000" pitchFamily="2" charset="2"/>
              <a:buChar char="§"/>
            </a:pPr>
            <a:r>
              <a:rPr lang="en-US" sz="3200" dirty="0" smtClean="0">
                <a:solidFill>
                  <a:srgbClr val="C00000"/>
                </a:solidFill>
              </a:rPr>
              <a:t>Display </a:t>
            </a:r>
            <a:r>
              <a:rPr lang="en-US" sz="3200" dirty="0">
                <a:solidFill>
                  <a:srgbClr val="C00000"/>
                </a:solidFill>
              </a:rPr>
              <a:t>of water level at point locations with zones of </a:t>
            </a:r>
            <a:r>
              <a:rPr lang="en-US" sz="3200" dirty="0" smtClean="0">
                <a:solidFill>
                  <a:srgbClr val="C00000"/>
                </a:solidFill>
              </a:rPr>
              <a:t>influence (now replaced with “gridded hydroid”)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74" y="2768953"/>
            <a:ext cx="5915851" cy="14670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6223" y="1632396"/>
            <a:ext cx="6143102" cy="4926449"/>
          </a:xfrm>
          <a:prstGeom prst="rect">
            <a:avLst/>
          </a:prstGeom>
        </p:spPr>
      </p:pic>
    </p:spTree>
    <p:extLst>
      <p:ext uri="{BB962C8B-B14F-4D97-AF65-F5344CB8AC3E}">
        <p14:creationId xmlns:p14="http://schemas.microsoft.com/office/powerpoint/2010/main" val="1268482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3815" y="824088"/>
            <a:ext cx="10479363" cy="3108543"/>
          </a:xfrm>
          <a:prstGeom prst="rect">
            <a:avLst/>
          </a:prstGeom>
          <a:noFill/>
        </p:spPr>
        <p:txBody>
          <a:bodyPr wrap="square" rtlCol="0">
            <a:spAutoFit/>
          </a:bodyPr>
          <a:lstStyle/>
          <a:p>
            <a:pPr algn="ctr"/>
            <a:r>
              <a:rPr lang="en-US" sz="3600" b="1" dirty="0" smtClean="0">
                <a:solidFill>
                  <a:srgbClr val="0070C0"/>
                </a:solidFill>
              </a:rPr>
              <a:t>Other outstanding questions for Encoding Guide</a:t>
            </a:r>
            <a:endParaRPr lang="en-US" sz="3600" b="1" dirty="0" smtClean="0"/>
          </a:p>
          <a:p>
            <a:pPr marL="571500" indent="-571500">
              <a:buFont typeface="Wingdings" panose="05000000000000000000" pitchFamily="2" charset="2"/>
              <a:buChar char="§"/>
            </a:pPr>
            <a:endParaRPr lang="en-US" sz="3200" dirty="0" smtClean="0">
              <a:solidFill>
                <a:srgbClr val="C00000"/>
              </a:solidFill>
            </a:endParaRPr>
          </a:p>
          <a:p>
            <a:pPr marL="571500" indent="-571500">
              <a:buFont typeface="Wingdings" panose="05000000000000000000" pitchFamily="2" charset="2"/>
              <a:buChar char="§"/>
            </a:pPr>
            <a:r>
              <a:rPr lang="en-US" sz="3200" dirty="0" smtClean="0">
                <a:solidFill>
                  <a:srgbClr val="C00000"/>
                </a:solidFill>
              </a:rPr>
              <a:t>Should we include 2</a:t>
            </a:r>
            <a:r>
              <a:rPr lang="en-US" sz="3200" baseline="30000" dirty="0" smtClean="0">
                <a:solidFill>
                  <a:srgbClr val="C00000"/>
                </a:solidFill>
              </a:rPr>
              <a:t>nd</a:t>
            </a:r>
            <a:r>
              <a:rPr lang="en-US" sz="3200" dirty="0" smtClean="0">
                <a:solidFill>
                  <a:srgbClr val="C00000"/>
                </a:solidFill>
              </a:rPr>
              <a:t> feature “WaterLevelHighLow” for </a:t>
            </a:r>
            <a:br>
              <a:rPr lang="en-US" sz="3200" dirty="0" smtClean="0">
                <a:solidFill>
                  <a:srgbClr val="C00000"/>
                </a:solidFill>
              </a:rPr>
            </a:br>
            <a:r>
              <a:rPr lang="en-US" sz="3200" dirty="0" smtClean="0">
                <a:solidFill>
                  <a:srgbClr val="C00000"/>
                </a:solidFill>
              </a:rPr>
              <a:t>data type 1: </a:t>
            </a:r>
            <a:r>
              <a:rPr lang="en-US" sz="3200" i="1" dirty="0" smtClean="0">
                <a:solidFill>
                  <a:srgbClr val="C00000"/>
                </a:solidFill>
              </a:rPr>
              <a:t>fixed station data</a:t>
            </a:r>
            <a:r>
              <a:rPr lang="en-US" sz="3200" dirty="0" smtClean="0">
                <a:solidFill>
                  <a:srgbClr val="C00000"/>
                </a:solidFill>
              </a:rPr>
              <a:t>?</a:t>
            </a:r>
          </a:p>
          <a:p>
            <a:pPr marL="1028700" lvl="1" indent="-571500">
              <a:buFont typeface="Wingdings" panose="05000000000000000000" pitchFamily="2" charset="2"/>
              <a:buChar char="§"/>
            </a:pPr>
            <a:r>
              <a:rPr lang="en-US" sz="3200" dirty="0" smtClean="0"/>
              <a:t>High and low tide times and values</a:t>
            </a:r>
          </a:p>
          <a:p>
            <a:pPr marL="1028700" lvl="1" indent="-571500">
              <a:buFont typeface="Wingdings" panose="05000000000000000000" pitchFamily="2" charset="2"/>
              <a:buChar char="§"/>
            </a:pPr>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912" y="2814806"/>
            <a:ext cx="2743583" cy="3038899"/>
          </a:xfrm>
          <a:prstGeom prst="rect">
            <a:avLst/>
          </a:prstGeom>
        </p:spPr>
      </p:pic>
    </p:spTree>
    <p:extLst>
      <p:ext uri="{BB962C8B-B14F-4D97-AF65-F5344CB8AC3E}">
        <p14:creationId xmlns:p14="http://schemas.microsoft.com/office/powerpoint/2010/main" val="2874033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331" y="311985"/>
            <a:ext cx="10424802" cy="6555641"/>
          </a:xfrm>
          <a:prstGeom prst="rect">
            <a:avLst/>
          </a:prstGeom>
          <a:noFill/>
        </p:spPr>
        <p:txBody>
          <a:bodyPr wrap="square" rtlCol="0">
            <a:spAutoFit/>
          </a:bodyPr>
          <a:lstStyle/>
          <a:p>
            <a:pPr algn="ctr"/>
            <a:r>
              <a:rPr lang="en-US" sz="3600" b="1" dirty="0" smtClean="0">
                <a:solidFill>
                  <a:srgbClr val="0070C0"/>
                </a:solidFill>
              </a:rPr>
              <a:t>Update</a:t>
            </a:r>
          </a:p>
          <a:p>
            <a:pPr algn="ctr"/>
            <a:endParaRPr lang="en-US" sz="2800" b="1" dirty="0" smtClean="0">
              <a:solidFill>
                <a:srgbClr val="0070C0"/>
              </a:solidFill>
            </a:endParaRPr>
          </a:p>
          <a:p>
            <a:pPr marL="571500" indent="-571500">
              <a:buFont typeface="Wingdings" panose="05000000000000000000" pitchFamily="2" charset="2"/>
              <a:buChar char="§"/>
            </a:pPr>
            <a:r>
              <a:rPr lang="en-US" sz="3200" dirty="0" smtClean="0">
                <a:solidFill>
                  <a:srgbClr val="C00000"/>
                </a:solidFill>
              </a:rPr>
              <a:t>S-112 Dynamic Water Level Data Transfer will be discontinued; functionality will be in S-104 and/or generic S-100 Data Transfer standard</a:t>
            </a:r>
          </a:p>
          <a:p>
            <a:pPr marL="1028700" lvl="1" indent="-571500">
              <a:buFont typeface="Wingdings" panose="05000000000000000000" pitchFamily="2" charset="2"/>
              <a:buChar char="§"/>
            </a:pPr>
            <a:r>
              <a:rPr lang="en-US" sz="2800" dirty="0"/>
              <a:t>Tides, Water Level and Currents (</a:t>
            </a:r>
            <a:r>
              <a:rPr lang="en-US" sz="2800" dirty="0" smtClean="0"/>
              <a:t>TWCWG) to HSSC9: “The </a:t>
            </a:r>
            <a:r>
              <a:rPr lang="en-US" sz="2800" dirty="0"/>
              <a:t>HSSC is invited </a:t>
            </a:r>
            <a:r>
              <a:rPr lang="en-US" sz="2800" dirty="0" smtClean="0"/>
              <a:t>to consider </a:t>
            </a:r>
            <a:r>
              <a:rPr lang="en-US" sz="2800" dirty="0"/>
              <a:t>development of a </a:t>
            </a:r>
            <a:r>
              <a:rPr lang="en-US" sz="2800" b="1" dirty="0"/>
              <a:t>generic S-100 Data Transfer standard </a:t>
            </a:r>
            <a:r>
              <a:rPr lang="en-US" sz="2800" dirty="0"/>
              <a:t>rather than continue development of </a:t>
            </a:r>
            <a:r>
              <a:rPr lang="en-US" sz="2800" dirty="0" smtClean="0"/>
              <a:t>S-112”</a:t>
            </a:r>
          </a:p>
          <a:p>
            <a:pPr marL="1028700" lvl="1" indent="-571500">
              <a:buFont typeface="Wingdings" panose="05000000000000000000" pitchFamily="2" charset="2"/>
              <a:buChar char="§"/>
            </a:pPr>
            <a:r>
              <a:rPr lang="en-US" sz="2800" dirty="0" smtClean="0"/>
              <a:t>HSSC9/38 </a:t>
            </a:r>
            <a:r>
              <a:rPr lang="en-US" sz="2800" dirty="0"/>
              <a:t>HSSC noted that development of </a:t>
            </a:r>
            <a:r>
              <a:rPr lang="en-US" sz="2800" dirty="0" smtClean="0"/>
              <a:t>S-112 is </a:t>
            </a:r>
            <a:r>
              <a:rPr lang="en-US" sz="2800" dirty="0"/>
              <a:t>no longer required as the functionality will be in </a:t>
            </a:r>
            <a:r>
              <a:rPr lang="en-US" sz="2800" b="1" dirty="0"/>
              <a:t>S-104 – Water Levels </a:t>
            </a:r>
            <a:r>
              <a:rPr lang="en-US" sz="2800" dirty="0"/>
              <a:t>- and agreed to reassign the S-112 identifier to another product specification as appropriate </a:t>
            </a:r>
            <a:endParaRPr lang="en-US" sz="2800" dirty="0" smtClean="0"/>
          </a:p>
          <a:p>
            <a:pPr marL="1485900" lvl="2" indent="-571500">
              <a:buFont typeface="Wingdings" panose="05000000000000000000" pitchFamily="2" charset="2"/>
              <a:buChar char="§"/>
            </a:pPr>
            <a:endParaRPr lang="en-US" sz="3200" dirty="0" smtClean="0"/>
          </a:p>
          <a:p>
            <a:pPr marL="1028700" lvl="1" indent="-571500">
              <a:buFont typeface="Wingdings" panose="05000000000000000000" pitchFamily="2" charset="2"/>
              <a:buChar char="§"/>
            </a:pPr>
            <a:endParaRPr lang="en-US" sz="3200" dirty="0" smtClean="0"/>
          </a:p>
        </p:txBody>
      </p:sp>
    </p:spTree>
    <p:extLst>
      <p:ext uri="{BB962C8B-B14F-4D97-AF65-F5344CB8AC3E}">
        <p14:creationId xmlns:p14="http://schemas.microsoft.com/office/powerpoint/2010/main" val="158970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268" y="303653"/>
            <a:ext cx="5953246" cy="1143000"/>
          </a:xfrm>
        </p:spPr>
        <p:txBody>
          <a:bodyPr/>
          <a:lstStyle/>
          <a:p>
            <a:r>
              <a:rPr lang="en-US" sz="3600" dirty="0" smtClean="0">
                <a:solidFill>
                  <a:srgbClr val="FFFF00"/>
                </a:solidFill>
              </a:rPr>
              <a:t>NOAA’s semi-operational </a:t>
            </a:r>
            <a:br>
              <a:rPr lang="en-US" sz="3600" dirty="0" smtClean="0">
                <a:solidFill>
                  <a:srgbClr val="FFFF00"/>
                </a:solidFill>
              </a:rPr>
            </a:br>
            <a:r>
              <a:rPr lang="en-US" sz="3600" dirty="0" smtClean="0">
                <a:solidFill>
                  <a:srgbClr val="FFFF00"/>
                </a:solidFill>
              </a:rPr>
              <a:t>production of S-111 HDF5 files</a:t>
            </a:r>
            <a:endParaRPr lang="en-US" sz="3600" dirty="0">
              <a:solidFill>
                <a:srgbClr val="FFFF00"/>
              </a:solidFill>
            </a:endParaRPr>
          </a:p>
        </p:txBody>
      </p:sp>
      <p:sp>
        <p:nvSpPr>
          <p:cNvPr id="3" name="TextBox 2"/>
          <p:cNvSpPr txBox="1"/>
          <p:nvPr/>
        </p:nvSpPr>
        <p:spPr>
          <a:xfrm>
            <a:off x="473268" y="1584669"/>
            <a:ext cx="6367370" cy="4832092"/>
          </a:xfrm>
          <a:prstGeom prst="rect">
            <a:avLst/>
          </a:prstGeom>
          <a:noFill/>
        </p:spPr>
        <p:txBody>
          <a:bodyPr wrap="square" rtlCol="0">
            <a:spAutoFit/>
          </a:bodyPr>
          <a:lstStyle/>
          <a:p>
            <a:r>
              <a:rPr lang="en-US" sz="2200" dirty="0" smtClean="0"/>
              <a:t>Predicted currents from the Chesapeake Bay </a:t>
            </a:r>
          </a:p>
          <a:p>
            <a:r>
              <a:rPr lang="en-US" sz="2200" dirty="0" smtClean="0"/>
              <a:t>Operational Forecast System</a:t>
            </a:r>
          </a:p>
          <a:p>
            <a:endParaRPr lang="en-US" sz="2200" dirty="0" smtClean="0"/>
          </a:p>
          <a:p>
            <a:r>
              <a:rPr lang="en-US" sz="2200" dirty="0" smtClean="0"/>
              <a:t>Interpolated to a regular grid (500 by 500 m), at 4.5m depth below surface</a:t>
            </a:r>
          </a:p>
          <a:p>
            <a:endParaRPr lang="en-US" sz="2200" dirty="0"/>
          </a:p>
          <a:p>
            <a:r>
              <a:rPr lang="en-US" sz="2200" dirty="0" smtClean="0"/>
              <a:t>Supply currents in separate files, at </a:t>
            </a:r>
          </a:p>
          <a:p>
            <a:r>
              <a:rPr lang="en-US" sz="2200" dirty="0" smtClean="0"/>
              <a:t>high-resolution (band 4: 1 to 40k/80k) digital chart scale</a:t>
            </a:r>
          </a:p>
          <a:p>
            <a:endParaRPr lang="en-US" sz="2200" dirty="0" smtClean="0"/>
          </a:p>
          <a:p>
            <a:r>
              <a:rPr lang="en-US" sz="2200" dirty="0" smtClean="0"/>
              <a:t>69 Datasets, overall grid file size of ~12 MB</a:t>
            </a:r>
          </a:p>
          <a:p>
            <a:endParaRPr lang="en-US" sz="2200" dirty="0" smtClean="0">
              <a:ea typeface="ＭＳ Ｐゴシック" charset="-128"/>
            </a:endParaRPr>
          </a:p>
          <a:p>
            <a:r>
              <a:rPr lang="en-US" sz="2200" dirty="0" smtClean="0">
                <a:ea typeface="ＭＳ Ｐゴシック" charset="-128"/>
              </a:rPr>
              <a:t>4 </a:t>
            </a:r>
            <a:r>
              <a:rPr lang="en-US" sz="2200" dirty="0">
                <a:ea typeface="ＭＳ Ｐゴシック" charset="-128"/>
              </a:rPr>
              <a:t>times daily </a:t>
            </a:r>
            <a:r>
              <a:rPr lang="en-US" sz="2200" dirty="0" smtClean="0">
                <a:ea typeface="ＭＳ Ｐゴシック" charset="-128"/>
              </a:rPr>
              <a:t>cycle (0</a:t>
            </a:r>
            <a:r>
              <a:rPr lang="en-US" sz="2200" dirty="0">
                <a:ea typeface="ＭＳ Ｐゴシック" charset="-128"/>
              </a:rPr>
              <a:t>, 6, 12, 18 UTC</a:t>
            </a:r>
            <a:r>
              <a:rPr lang="en-US" sz="2200" dirty="0" smtClean="0">
                <a:ea typeface="ＭＳ Ｐゴシック" charset="-128"/>
              </a:rPr>
              <a:t>), Forecasts are hourly </a:t>
            </a:r>
            <a:r>
              <a:rPr lang="en-US" sz="2200" dirty="0">
                <a:ea typeface="ＭＳ Ｐゴシック" charset="-128"/>
              </a:rPr>
              <a:t>out to 48 </a:t>
            </a:r>
            <a:r>
              <a:rPr lang="en-US" sz="2200" dirty="0" smtClean="0">
                <a:ea typeface="ＭＳ Ｐゴシック" charset="-128"/>
              </a:rPr>
              <a:t>hours</a:t>
            </a:r>
            <a:endParaRPr lang="en-US" sz="2200" dirty="0">
              <a:ea typeface="ＭＳ Ｐゴシック" charset="-128"/>
            </a:endParaRPr>
          </a:p>
        </p:txBody>
      </p:sp>
      <p:sp>
        <p:nvSpPr>
          <p:cNvPr id="4" name="TextBox 3"/>
          <p:cNvSpPr txBox="1"/>
          <p:nvPr/>
        </p:nvSpPr>
        <p:spPr>
          <a:xfrm>
            <a:off x="6901140" y="5708040"/>
            <a:ext cx="4140675" cy="369332"/>
          </a:xfrm>
          <a:prstGeom prst="rect">
            <a:avLst/>
          </a:prstGeom>
          <a:noFill/>
        </p:spPr>
        <p:txBody>
          <a:bodyPr wrap="square" rtlCol="0">
            <a:spAutoFit/>
          </a:bodyPr>
          <a:lstStyle/>
          <a:p>
            <a:pPr algn="ctr"/>
            <a:r>
              <a:rPr lang="en-US" dirty="0" smtClean="0"/>
              <a:t>Chesapeake Bay, with charts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140" y="303653"/>
            <a:ext cx="4140675" cy="5404387"/>
          </a:xfrm>
          <a:prstGeom prst="rect">
            <a:avLst/>
          </a:prstGeom>
        </p:spPr>
      </p:pic>
    </p:spTree>
    <p:extLst>
      <p:ext uri="{BB962C8B-B14F-4D97-AF65-F5344CB8AC3E}">
        <p14:creationId xmlns:p14="http://schemas.microsoft.com/office/powerpoint/2010/main" val="30587892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133" y="177111"/>
            <a:ext cx="10329333" cy="646331"/>
          </a:xfrm>
          <a:prstGeom prst="rect">
            <a:avLst/>
          </a:prstGeom>
          <a:noFill/>
        </p:spPr>
        <p:txBody>
          <a:bodyPr wrap="square" rtlCol="0">
            <a:spAutoFit/>
          </a:bodyPr>
          <a:lstStyle/>
          <a:p>
            <a:pPr algn="ctr"/>
            <a:r>
              <a:rPr lang="en-US" sz="3600" b="1" dirty="0">
                <a:solidFill>
                  <a:srgbClr val="0070C0"/>
                </a:solidFill>
              </a:rPr>
              <a:t>Feedback on S-104 Features &amp; Attributes </a:t>
            </a:r>
            <a:r>
              <a:rPr lang="en-US" sz="3600" b="1" dirty="0" smtClean="0">
                <a:solidFill>
                  <a:srgbClr val="0070C0"/>
                </a:solidFill>
              </a:rPr>
              <a:t>- 2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897" y="1280047"/>
            <a:ext cx="9935803" cy="4845435"/>
          </a:xfrm>
          <a:prstGeom prst="rect">
            <a:avLst/>
          </a:prstGeom>
        </p:spPr>
      </p:pic>
    </p:spTree>
    <p:extLst>
      <p:ext uri="{BB962C8B-B14F-4D97-AF65-F5344CB8AC3E}">
        <p14:creationId xmlns:p14="http://schemas.microsoft.com/office/powerpoint/2010/main" val="4080484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133" y="177111"/>
            <a:ext cx="10329333" cy="646331"/>
          </a:xfrm>
          <a:prstGeom prst="rect">
            <a:avLst/>
          </a:prstGeom>
          <a:noFill/>
        </p:spPr>
        <p:txBody>
          <a:bodyPr wrap="square" rtlCol="0">
            <a:spAutoFit/>
          </a:bodyPr>
          <a:lstStyle/>
          <a:p>
            <a:pPr algn="ctr"/>
            <a:r>
              <a:rPr lang="en-US" sz="3600" b="1" dirty="0">
                <a:solidFill>
                  <a:srgbClr val="0070C0"/>
                </a:solidFill>
              </a:rPr>
              <a:t>Feedback on S-104 Features &amp; Attributes </a:t>
            </a:r>
            <a:r>
              <a:rPr lang="en-US" sz="3600" b="1" dirty="0" smtClean="0">
                <a:solidFill>
                  <a:srgbClr val="0070C0"/>
                </a:solidFill>
              </a:rPr>
              <a:t>- 3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769" y="1219720"/>
            <a:ext cx="9698059" cy="5086590"/>
          </a:xfrm>
          <a:prstGeom prst="rect">
            <a:avLst/>
          </a:prstGeom>
        </p:spPr>
      </p:pic>
    </p:spTree>
    <p:extLst>
      <p:ext uri="{BB962C8B-B14F-4D97-AF65-F5344CB8AC3E}">
        <p14:creationId xmlns:p14="http://schemas.microsoft.com/office/powerpoint/2010/main" val="59077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4338" y="302359"/>
            <a:ext cx="10701974" cy="3477875"/>
          </a:xfrm>
          <a:prstGeom prst="rect">
            <a:avLst/>
          </a:prstGeom>
          <a:noFill/>
        </p:spPr>
        <p:txBody>
          <a:bodyPr wrap="square" rtlCol="0">
            <a:spAutoFit/>
          </a:bodyPr>
          <a:lstStyle/>
          <a:p>
            <a:pPr algn="ctr"/>
            <a:r>
              <a:rPr lang="en-US" sz="3600" b="1" dirty="0" smtClean="0">
                <a:solidFill>
                  <a:srgbClr val="0070C0"/>
                </a:solidFill>
              </a:rPr>
              <a:t>Other updates</a:t>
            </a:r>
          </a:p>
          <a:p>
            <a:pPr marL="571500" indent="-571500">
              <a:buFont typeface="Wingdings" panose="05000000000000000000" pitchFamily="2" charset="2"/>
              <a:buChar char="§"/>
            </a:pPr>
            <a:r>
              <a:rPr lang="en-US" sz="3200" dirty="0" smtClean="0">
                <a:solidFill>
                  <a:srgbClr val="C00000"/>
                </a:solidFill>
              </a:rPr>
              <a:t>Tidal zones of influence changed to “gridded hydroid”</a:t>
            </a:r>
            <a:endParaRPr lang="en-US" sz="3200" dirty="0">
              <a:solidFill>
                <a:srgbClr val="C00000"/>
              </a:solidFill>
            </a:endParaRPr>
          </a:p>
          <a:p>
            <a:pPr marL="1028700" lvl="1" indent="-571500">
              <a:buFont typeface="Wingdings" panose="05000000000000000000" pitchFamily="2" charset="2"/>
              <a:buChar char="§"/>
            </a:pPr>
            <a:r>
              <a:rPr lang="en-US" sz="2400" dirty="0"/>
              <a:t>After discussions with S-129 </a:t>
            </a:r>
            <a:r>
              <a:rPr lang="en-US" sz="2400" dirty="0" smtClean="0"/>
              <a:t>chair, changing </a:t>
            </a:r>
            <a:r>
              <a:rPr lang="en-US" sz="2400" dirty="0"/>
              <a:t>product type 3- tidal zones of influence to a gridded hydroid (Chart datum above Ellipsoid</a:t>
            </a:r>
            <a:r>
              <a:rPr lang="en-US" sz="2400" dirty="0" smtClean="0"/>
              <a:t>).</a:t>
            </a:r>
          </a:p>
          <a:p>
            <a:pPr marL="1028700" lvl="1" indent="-571500">
              <a:buFont typeface="Wingdings" panose="05000000000000000000" pitchFamily="2" charset="2"/>
              <a:buChar char="§"/>
            </a:pPr>
            <a:r>
              <a:rPr lang="en-US" sz="2400" dirty="0" smtClean="0"/>
              <a:t>Reasoning:</a:t>
            </a:r>
          </a:p>
          <a:p>
            <a:pPr marL="1485900" lvl="2" indent="-571500">
              <a:buFont typeface="+mj-lt"/>
              <a:buAutoNum type="arabicPeriod"/>
            </a:pPr>
            <a:r>
              <a:rPr lang="en-US" sz="2000" dirty="0" smtClean="0"/>
              <a:t>Tidal </a:t>
            </a:r>
            <a:r>
              <a:rPr lang="en-US" sz="2000" dirty="0"/>
              <a:t>zones of influence was suggested before S-129 working group was </a:t>
            </a:r>
            <a:r>
              <a:rPr lang="en-US" sz="2000" dirty="0" smtClean="0"/>
              <a:t>created</a:t>
            </a:r>
          </a:p>
          <a:p>
            <a:pPr marL="1485900" lvl="2" indent="-571500">
              <a:buFont typeface="+mj-lt"/>
              <a:buAutoNum type="arabicPeriod"/>
            </a:pPr>
            <a:r>
              <a:rPr lang="en-US" sz="2000" dirty="0" smtClean="0"/>
              <a:t>S-129 </a:t>
            </a:r>
            <a:r>
              <a:rPr lang="en-US" sz="2000" dirty="0"/>
              <a:t>is not directly dependent on S-104 </a:t>
            </a:r>
            <a:r>
              <a:rPr lang="en-US" sz="2000" dirty="0" smtClean="0"/>
              <a:t>products</a:t>
            </a:r>
          </a:p>
          <a:p>
            <a:pPr marL="1485900" lvl="2" indent="-571500">
              <a:buFont typeface="+mj-lt"/>
              <a:buAutoNum type="arabicPeriod"/>
            </a:pPr>
            <a:r>
              <a:rPr lang="en-US" sz="2000" dirty="0" smtClean="0"/>
              <a:t>A </a:t>
            </a:r>
            <a:r>
              <a:rPr lang="en-US" sz="2000" dirty="0"/>
              <a:t>product more looking into the future rather than what is currently used or </a:t>
            </a:r>
            <a:r>
              <a:rPr lang="en-US" sz="2000" dirty="0" smtClean="0"/>
              <a:t>historical.</a:t>
            </a:r>
          </a:p>
          <a:p>
            <a:pPr marL="1485900" lvl="2" indent="-571500">
              <a:buFont typeface="+mj-lt"/>
              <a:buAutoNum type="arabicPeriod"/>
            </a:pPr>
            <a:r>
              <a:rPr lang="en-US" sz="2000" dirty="0" smtClean="0"/>
              <a:t>Reduces </a:t>
            </a:r>
            <a:r>
              <a:rPr lang="en-US" sz="2000" dirty="0"/>
              <a:t>the complexity of </a:t>
            </a:r>
            <a:r>
              <a:rPr lang="en-US" sz="2000" dirty="0" smtClean="0"/>
              <a:t>S-104.</a:t>
            </a:r>
            <a:endParaRPr lang="en-US" sz="2000" dirty="0"/>
          </a:p>
        </p:txBody>
      </p:sp>
      <p:grpSp>
        <p:nvGrpSpPr>
          <p:cNvPr id="15" name="Group 14"/>
          <p:cNvGrpSpPr/>
          <p:nvPr/>
        </p:nvGrpSpPr>
        <p:grpSpPr>
          <a:xfrm>
            <a:off x="2994814" y="3859747"/>
            <a:ext cx="6101021" cy="2636942"/>
            <a:chOff x="2994814" y="3859747"/>
            <a:chExt cx="6101021" cy="2636942"/>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913" b="66822"/>
            <a:stretch/>
          </p:blipFill>
          <p:spPr>
            <a:xfrm>
              <a:off x="2994814" y="3859747"/>
              <a:ext cx="5953956" cy="1463040"/>
            </a:xfrm>
            <a:prstGeom prst="rect">
              <a:avLst/>
            </a:prstGeom>
          </p:spPr>
        </p:pic>
        <p:sp>
          <p:nvSpPr>
            <p:cNvPr id="9" name="Rounded Rectangle 8"/>
            <p:cNvSpPr/>
            <p:nvPr/>
          </p:nvSpPr>
          <p:spPr>
            <a:xfrm>
              <a:off x="3318117" y="5361287"/>
              <a:ext cx="5777718" cy="6287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318117" y="4148885"/>
              <a:ext cx="5572903" cy="1173902"/>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6452" y="6077531"/>
              <a:ext cx="5877745" cy="41915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4920" y="5379722"/>
              <a:ext cx="5553850" cy="590632"/>
            </a:xfrm>
            <a:prstGeom prst="rect">
              <a:avLst/>
            </a:prstGeom>
          </p:spPr>
        </p:pic>
      </p:grpSp>
    </p:spTree>
    <p:extLst>
      <p:ext uri="{BB962C8B-B14F-4D97-AF65-F5344CB8AC3E}">
        <p14:creationId xmlns:p14="http://schemas.microsoft.com/office/powerpoint/2010/main" val="3924205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331" y="311985"/>
            <a:ext cx="10329333" cy="6309420"/>
          </a:xfrm>
          <a:prstGeom prst="rect">
            <a:avLst/>
          </a:prstGeom>
          <a:noFill/>
        </p:spPr>
        <p:txBody>
          <a:bodyPr wrap="square" rtlCol="0">
            <a:spAutoFit/>
          </a:bodyPr>
          <a:lstStyle/>
          <a:p>
            <a:pPr algn="ctr"/>
            <a:r>
              <a:rPr lang="en-US" sz="3600" b="1" dirty="0" smtClean="0">
                <a:solidFill>
                  <a:srgbClr val="0070C0"/>
                </a:solidFill>
              </a:rPr>
              <a:t>Other updates/questions</a:t>
            </a:r>
          </a:p>
          <a:p>
            <a:pPr algn="ctr"/>
            <a:endParaRPr lang="en-US" sz="2800" b="1" dirty="0" smtClean="0">
              <a:solidFill>
                <a:srgbClr val="0070C0"/>
              </a:solidFill>
            </a:endParaRPr>
          </a:p>
          <a:p>
            <a:pPr marL="571500" indent="-571500">
              <a:buFont typeface="Wingdings" panose="05000000000000000000" pitchFamily="2" charset="2"/>
              <a:buChar char="§"/>
            </a:pPr>
            <a:r>
              <a:rPr lang="en-US" sz="3200" dirty="0" smtClean="0">
                <a:solidFill>
                  <a:srgbClr val="C00000"/>
                </a:solidFill>
              </a:rPr>
              <a:t>Gridded hydroid</a:t>
            </a:r>
          </a:p>
          <a:p>
            <a:pPr marL="1028700" lvl="1" indent="-571500">
              <a:buFont typeface="Wingdings" panose="05000000000000000000" pitchFamily="2" charset="2"/>
              <a:buChar char="§"/>
            </a:pPr>
            <a:r>
              <a:rPr lang="en-US" sz="2800" dirty="0" smtClean="0"/>
              <a:t>Could be used in places with no tide </a:t>
            </a:r>
            <a:r>
              <a:rPr lang="en-US" sz="2800" dirty="0" smtClean="0"/>
              <a:t>gauges; marine pilots currently use this in some ports with UKCM systems</a:t>
            </a:r>
            <a:endParaRPr lang="en-US" sz="2800" dirty="0" smtClean="0"/>
          </a:p>
          <a:p>
            <a:pPr marL="1485900" lvl="2" indent="-571500">
              <a:buFont typeface="Wingdings" panose="05000000000000000000" pitchFamily="2" charset="2"/>
              <a:buChar char="§"/>
            </a:pPr>
            <a:r>
              <a:rPr lang="en-US" sz="2800" dirty="0" smtClean="0"/>
              <a:t>Hydroid model maps ellipsoid to chart datum separation; new data refines model, decreases error for that region</a:t>
            </a:r>
          </a:p>
          <a:p>
            <a:pPr marL="1028700" lvl="1" indent="-571500">
              <a:buFont typeface="Wingdings" panose="05000000000000000000" pitchFamily="2" charset="2"/>
              <a:buChar char="§"/>
            </a:pPr>
            <a:r>
              <a:rPr lang="en-US" sz="2800" dirty="0" smtClean="0"/>
              <a:t>Rename “hydroid”?</a:t>
            </a:r>
          </a:p>
          <a:p>
            <a:pPr marL="1485900" lvl="2" indent="-571500">
              <a:buFont typeface="Wingdings" panose="05000000000000000000" pitchFamily="2" charset="2"/>
              <a:buChar char="§"/>
            </a:pPr>
            <a:r>
              <a:rPr lang="en-US" sz="2800" dirty="0" err="1" smtClean="0"/>
              <a:t>Ellipsoidally</a:t>
            </a:r>
            <a:r>
              <a:rPr lang="en-US" sz="2800" dirty="0" smtClean="0"/>
              <a:t> referenced tidal zones (ERZT)</a:t>
            </a:r>
            <a:r>
              <a:rPr lang="en-US" sz="2800" dirty="0"/>
              <a:t> </a:t>
            </a:r>
            <a:r>
              <a:rPr lang="en-US" sz="2800" dirty="0" smtClean="0"/>
              <a:t>used in places </a:t>
            </a:r>
          </a:p>
          <a:p>
            <a:pPr marL="1485900" lvl="2" indent="-571500">
              <a:buFont typeface="Wingdings" panose="05000000000000000000" pitchFamily="2" charset="2"/>
              <a:buChar char="§"/>
            </a:pPr>
            <a:endParaRPr lang="en-US" sz="2800" dirty="0" smtClean="0"/>
          </a:p>
          <a:p>
            <a:pPr lvl="1"/>
            <a:r>
              <a:rPr lang="en-US" sz="2800" dirty="0" smtClean="0"/>
              <a:t>Possible names for feature/attribute: </a:t>
            </a:r>
            <a:endParaRPr lang="en-US" sz="2800" dirty="0"/>
          </a:p>
          <a:p>
            <a:pPr marL="1028700" lvl="1" indent="-571500">
              <a:buFont typeface="Wingdings" panose="05000000000000000000" pitchFamily="2" charset="2"/>
              <a:buChar char="§"/>
            </a:pPr>
            <a:r>
              <a:rPr lang="en-US" sz="2800" b="1" dirty="0"/>
              <a:t>Feature: </a:t>
            </a:r>
            <a:r>
              <a:rPr lang="en-US" sz="2600" dirty="0"/>
              <a:t>Datum Difference (</a:t>
            </a:r>
            <a:r>
              <a:rPr lang="en-US" sz="2600" i="1" dirty="0" err="1"/>
              <a:t>DatumDifference</a:t>
            </a:r>
            <a:r>
              <a:rPr lang="en-US" sz="2600" dirty="0" smtClean="0"/>
              <a:t>) or Hydroid (</a:t>
            </a:r>
            <a:r>
              <a:rPr lang="en-US" sz="2600" i="1" dirty="0" smtClean="0"/>
              <a:t>Hydroid)</a:t>
            </a:r>
            <a:endParaRPr lang="en-US" sz="2600" dirty="0"/>
          </a:p>
          <a:p>
            <a:pPr marL="1028700" lvl="1" indent="-571500">
              <a:buFont typeface="Wingdings" panose="05000000000000000000" pitchFamily="2" charset="2"/>
              <a:buChar char="§"/>
            </a:pPr>
            <a:r>
              <a:rPr lang="en-US" sz="2800" b="1" dirty="0"/>
              <a:t>Feature</a:t>
            </a:r>
            <a:r>
              <a:rPr lang="en-US" sz="2800" dirty="0"/>
              <a:t> </a:t>
            </a:r>
            <a:r>
              <a:rPr lang="en-US" sz="2800" b="1" dirty="0"/>
              <a:t>attribute:</a:t>
            </a:r>
            <a:r>
              <a:rPr lang="en-US" sz="2800" dirty="0"/>
              <a:t> </a:t>
            </a:r>
            <a:r>
              <a:rPr lang="en-US" sz="2600" dirty="0"/>
              <a:t>Difference Value (</a:t>
            </a:r>
            <a:r>
              <a:rPr lang="en-US" sz="2600" i="1" dirty="0" err="1"/>
              <a:t>differenceValue</a:t>
            </a:r>
            <a:r>
              <a:rPr lang="en-US" sz="2600" dirty="0"/>
              <a:t>) [meters</a:t>
            </a:r>
            <a:r>
              <a:rPr lang="en-US" sz="2600" dirty="0" smtClean="0"/>
              <a:t>] or ?</a:t>
            </a:r>
            <a:endParaRPr lang="en-US" sz="2600" dirty="0"/>
          </a:p>
          <a:p>
            <a:pPr marL="1485900" lvl="2" indent="-571500">
              <a:buFont typeface="Wingdings" panose="05000000000000000000" pitchFamily="2" charset="2"/>
              <a:buChar char="§"/>
            </a:pPr>
            <a:endParaRPr lang="en-US" sz="2800" dirty="0" smtClean="0"/>
          </a:p>
        </p:txBody>
      </p:sp>
    </p:spTree>
    <p:extLst>
      <p:ext uri="{BB962C8B-B14F-4D97-AF65-F5344CB8AC3E}">
        <p14:creationId xmlns:p14="http://schemas.microsoft.com/office/powerpoint/2010/main" val="2873548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331" y="311985"/>
            <a:ext cx="10329333"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rgbClr val="0070C0"/>
                </a:solidFill>
                <a:effectLst/>
                <a:uLnTx/>
                <a:uFillTx/>
                <a:latin typeface="Calibri" panose="020F0502020204030204"/>
                <a:ea typeface="+mn-ea"/>
                <a:cs typeface="+mn-cs"/>
              </a:rPr>
              <a:t>Other updates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0070C0"/>
              </a:solidFill>
              <a:effectLst/>
              <a:uLnTx/>
              <a:uFillTx/>
              <a:latin typeface="Calibri" panose="020F0502020204030204"/>
              <a:ea typeface="+mn-ea"/>
              <a:cs typeface="+mn-cs"/>
            </a:endParaRPr>
          </a:p>
        </p:txBody>
      </p:sp>
      <p:cxnSp>
        <p:nvCxnSpPr>
          <p:cNvPr id="4" name="Straight Connector 3"/>
          <p:cNvCxnSpPr/>
          <p:nvPr/>
        </p:nvCxnSpPr>
        <p:spPr>
          <a:xfrm flipV="1">
            <a:off x="3855452" y="2051437"/>
            <a:ext cx="4216402" cy="1138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855452" y="3053566"/>
            <a:ext cx="4216402"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55452" y="3544993"/>
            <a:ext cx="4216402" cy="1181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855452" y="5045169"/>
            <a:ext cx="4216402" cy="57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278786" y="5085566"/>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855452" y="5085566"/>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702120" y="5085566"/>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548788" y="5068634"/>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125454" y="5068634"/>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972122" y="5085567"/>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818790" y="5085566"/>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395456" y="5085566"/>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242124" y="5102499"/>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665458" y="5102499"/>
            <a:ext cx="287867" cy="254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71024" y="1706775"/>
            <a:ext cx="1080745" cy="707886"/>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e</a:t>
            </a:r>
            <a:r>
              <a:rPr kumimoji="0" lang="en-US" sz="2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llipsoid</a:t>
            </a:r>
            <a:endPar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smtClean="0">
                <a:solidFill>
                  <a:prstClr val="black"/>
                </a:solidFill>
                <a:latin typeface="Calibri" panose="020F0502020204030204"/>
              </a:rPr>
              <a:t>(which?)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Box 25"/>
          <p:cNvSpPr txBox="1"/>
          <p:nvPr/>
        </p:nvSpPr>
        <p:spPr>
          <a:xfrm>
            <a:off x="1079090" y="2811905"/>
            <a:ext cx="2249142"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hip (water surface)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Box 26"/>
          <p:cNvSpPr txBox="1"/>
          <p:nvPr/>
        </p:nvSpPr>
        <p:spPr>
          <a:xfrm>
            <a:off x="1145069" y="3472470"/>
            <a:ext cx="2183163" cy="707886"/>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hart datum </a:t>
            </a:r>
            <a:b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b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(e.g. NOAA: MLLW)</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TextBox 27"/>
          <p:cNvSpPr txBox="1"/>
          <p:nvPr/>
        </p:nvSpPr>
        <p:spPr>
          <a:xfrm>
            <a:off x="1957086" y="4860503"/>
            <a:ext cx="1371146"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ea bottom</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p:cNvSpPr txBox="1"/>
          <p:nvPr/>
        </p:nvSpPr>
        <p:spPr>
          <a:xfrm>
            <a:off x="7622596" y="2379435"/>
            <a:ext cx="10011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prstClr val="black"/>
                </a:solidFill>
                <a:effectLst/>
                <a:uLnTx/>
                <a:uFillTx/>
                <a:latin typeface="Calibri" panose="020F0502020204030204"/>
                <a:ea typeface="+mn-ea"/>
                <a:cs typeface="+mn-cs"/>
              </a:rPr>
              <a:t>hydroid</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p:cNvCxnSpPr/>
          <p:nvPr/>
        </p:nvCxnSpPr>
        <p:spPr>
          <a:xfrm>
            <a:off x="7529991" y="2051437"/>
            <a:ext cx="0" cy="161172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792462" y="3046670"/>
            <a:ext cx="0" cy="6164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94060" y="3144883"/>
            <a:ext cx="244631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e.g. </a:t>
            </a:r>
            <a:r>
              <a:rPr kumimoji="0" lang="en-US" sz="2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waterLevelHeight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TextBox 35"/>
          <p:cNvSpPr txBox="1"/>
          <p:nvPr/>
        </p:nvSpPr>
        <p:spPr>
          <a:xfrm>
            <a:off x="7622596" y="3852288"/>
            <a:ext cx="2505045"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autical chart value </a:t>
            </a:r>
            <a:b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b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(S-102 bathymetry on </a:t>
            </a:r>
            <a:b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b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S-101 ENCs)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7" name="Straight Arrow Connector 36"/>
          <p:cNvCxnSpPr/>
          <p:nvPr/>
        </p:nvCxnSpPr>
        <p:spPr>
          <a:xfrm>
            <a:off x="7529991" y="3660007"/>
            <a:ext cx="0" cy="13851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63433" y="2377580"/>
            <a:ext cx="74892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GNSS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Arrow Connector 39"/>
          <p:cNvCxnSpPr/>
          <p:nvPr/>
        </p:nvCxnSpPr>
        <p:spPr>
          <a:xfrm>
            <a:off x="4334996" y="2163382"/>
            <a:ext cx="0" cy="88328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66264" y="4127954"/>
            <a:ext cx="241970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SONAR (water depth)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Straight Arrow Connector 41"/>
          <p:cNvCxnSpPr/>
          <p:nvPr/>
        </p:nvCxnSpPr>
        <p:spPr>
          <a:xfrm>
            <a:off x="4334996" y="3053566"/>
            <a:ext cx="0" cy="20150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Cruise Ship Logo by Cahrooz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4" t="15002" b="38630"/>
          <a:stretch/>
        </p:blipFill>
        <p:spPr bwMode="auto">
          <a:xfrm>
            <a:off x="3322711" y="2535336"/>
            <a:ext cx="1000873" cy="6580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ves Border by motofix"/>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992" r="27347" b="66779"/>
          <a:stretch/>
        </p:blipFill>
        <p:spPr bwMode="auto">
          <a:xfrm>
            <a:off x="3977519" y="2851511"/>
            <a:ext cx="4442912" cy="31368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3353880" y="1159173"/>
            <a:ext cx="4548233" cy="584775"/>
          </a:xfrm>
          <a:prstGeom prst="rect">
            <a:avLst/>
          </a:prstGeom>
        </p:spPr>
        <p:txBody>
          <a:bodyPr wrap="none">
            <a:spAutoFit/>
          </a:bodyPr>
          <a:lstStyle/>
          <a:p>
            <a:r>
              <a:rPr lang="en-US" sz="3200" dirty="0" smtClean="0">
                <a:solidFill>
                  <a:srgbClr val="C00000"/>
                </a:solidFill>
              </a:rPr>
              <a:t>Example scenario diagram</a:t>
            </a:r>
            <a:endParaRPr lang="en-US" sz="3200" dirty="0"/>
          </a:p>
        </p:txBody>
      </p:sp>
    </p:spTree>
    <p:extLst>
      <p:ext uri="{BB962C8B-B14F-4D97-AF65-F5344CB8AC3E}">
        <p14:creationId xmlns:p14="http://schemas.microsoft.com/office/powerpoint/2010/main" val="1519593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888" y="156576"/>
            <a:ext cx="11640311" cy="5216813"/>
          </a:xfrm>
          <a:prstGeom prst="rect">
            <a:avLst/>
          </a:prstGeom>
          <a:noFill/>
        </p:spPr>
        <p:txBody>
          <a:bodyPr wrap="square" rtlCol="0">
            <a:spAutoFit/>
          </a:bodyPr>
          <a:lstStyle/>
          <a:p>
            <a:pPr algn="ctr"/>
            <a:r>
              <a:rPr lang="en-US" sz="3600" b="1" dirty="0" smtClean="0">
                <a:solidFill>
                  <a:srgbClr val="0070C0"/>
                </a:solidFill>
              </a:rPr>
              <a:t>Other updates/questions</a:t>
            </a:r>
            <a:endParaRPr lang="en-US" sz="3600" b="1" dirty="0" smtClean="0"/>
          </a:p>
          <a:p>
            <a:pPr marL="1028700" lvl="1" indent="-571500">
              <a:buFont typeface="Wingdings" panose="05000000000000000000" pitchFamily="2" charset="2"/>
              <a:buChar char="§"/>
            </a:pPr>
            <a:endParaRPr lang="en-US" sz="900" dirty="0"/>
          </a:p>
          <a:p>
            <a:pPr marL="571500" indent="-571500">
              <a:buFont typeface="Wingdings" panose="05000000000000000000" pitchFamily="2" charset="2"/>
              <a:buChar char="§"/>
            </a:pPr>
            <a:r>
              <a:rPr lang="en-US" sz="3200" dirty="0" smtClean="0">
                <a:solidFill>
                  <a:srgbClr val="C00000"/>
                </a:solidFill>
              </a:rPr>
              <a:t>How to include uncertainty?</a:t>
            </a:r>
          </a:p>
          <a:p>
            <a:pPr marL="1485900" lvl="2" indent="-571500">
              <a:buFont typeface="Wingdings" panose="05000000000000000000" pitchFamily="2" charset="2"/>
              <a:buChar char="§"/>
            </a:pPr>
            <a:r>
              <a:rPr lang="en-US" sz="3200" b="1" dirty="0" smtClean="0"/>
              <a:t>S-111</a:t>
            </a:r>
            <a:r>
              <a:rPr lang="en-US" sz="3200" dirty="0" smtClean="0"/>
              <a:t>: </a:t>
            </a:r>
            <a:r>
              <a:rPr lang="en-US" sz="3200" dirty="0" err="1" smtClean="0"/>
              <a:t>horiz</a:t>
            </a:r>
            <a:r>
              <a:rPr lang="en-US" sz="3200" dirty="0" smtClean="0"/>
              <a:t>/</a:t>
            </a:r>
            <a:r>
              <a:rPr lang="en-US" sz="3200" dirty="0" err="1" smtClean="0"/>
              <a:t>vert</a:t>
            </a:r>
            <a:r>
              <a:rPr lang="en-US" sz="3200" dirty="0" smtClean="0"/>
              <a:t> position, time uncertainty in metadata; speed, direction uncertainty optional attributes at each time</a:t>
            </a:r>
          </a:p>
          <a:p>
            <a:pPr marL="1485900" lvl="2" indent="-571500">
              <a:buFont typeface="Wingdings" panose="05000000000000000000" pitchFamily="2" charset="2"/>
              <a:buChar char="§"/>
            </a:pPr>
            <a:r>
              <a:rPr lang="en-US" sz="3200" b="1" dirty="0" smtClean="0"/>
              <a:t>S-104</a:t>
            </a:r>
            <a:r>
              <a:rPr lang="en-US" sz="3200" dirty="0" smtClean="0"/>
              <a:t>: </a:t>
            </a:r>
            <a:r>
              <a:rPr lang="en-US" sz="3200" dirty="0" err="1" smtClean="0"/>
              <a:t>waterLevelHeightUncertainty</a:t>
            </a:r>
            <a:r>
              <a:rPr lang="en-US" sz="3200" dirty="0" smtClean="0"/>
              <a:t> as optional attribute? </a:t>
            </a:r>
            <a:r>
              <a:rPr lang="en-US" sz="3200" dirty="0" err="1"/>
              <a:t>h</a:t>
            </a:r>
            <a:r>
              <a:rPr lang="en-US" sz="3200" dirty="0" err="1" smtClean="0"/>
              <a:t>oriz</a:t>
            </a:r>
            <a:r>
              <a:rPr lang="en-US" sz="3200" dirty="0" smtClean="0"/>
              <a:t>/</a:t>
            </a:r>
            <a:r>
              <a:rPr lang="en-US" sz="3200" dirty="0" err="1" smtClean="0"/>
              <a:t>vert</a:t>
            </a:r>
            <a:r>
              <a:rPr lang="en-US" sz="3200" dirty="0" smtClean="0"/>
              <a:t> position, time, datum uncertainty in metadata</a:t>
            </a:r>
          </a:p>
          <a:p>
            <a:pPr marL="1485900" lvl="2" indent="-571500">
              <a:buFont typeface="Wingdings" panose="05000000000000000000" pitchFamily="2" charset="2"/>
              <a:buChar char="§"/>
            </a:pPr>
            <a:r>
              <a:rPr lang="en-US" sz="3200" dirty="0"/>
              <a:t>e</a:t>
            </a:r>
            <a:r>
              <a:rPr lang="en-US" sz="3200" dirty="0" smtClean="0"/>
              <a:t>.g. for data type 2: </a:t>
            </a:r>
            <a:r>
              <a:rPr lang="en-US" sz="3200" i="1" dirty="0" smtClean="0"/>
              <a:t>regularly gridded data</a:t>
            </a:r>
            <a:r>
              <a:rPr lang="en-US" sz="3200" dirty="0" smtClean="0"/>
              <a:t>, don’t produce field of uncertainty values; rather, supply a number for entire grid as in S-111  </a:t>
            </a:r>
          </a:p>
          <a:p>
            <a:pPr marL="1028700" lvl="1" indent="-571500">
              <a:buFont typeface="Wingdings" panose="05000000000000000000" pitchFamily="2" charset="2"/>
              <a:buChar char="§"/>
            </a:pPr>
            <a:endParaRPr lang="en-US" sz="32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5542" y="4865093"/>
            <a:ext cx="3263001" cy="1761879"/>
          </a:xfrm>
          <a:prstGeom prst="rect">
            <a:avLst/>
          </a:prstGeom>
        </p:spPr>
      </p:pic>
    </p:spTree>
    <p:extLst>
      <p:ext uri="{BB962C8B-B14F-4D97-AF65-F5344CB8AC3E}">
        <p14:creationId xmlns:p14="http://schemas.microsoft.com/office/powerpoint/2010/main" val="2330505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331" y="311985"/>
            <a:ext cx="10329333" cy="4031873"/>
          </a:xfrm>
          <a:prstGeom prst="rect">
            <a:avLst/>
          </a:prstGeom>
          <a:noFill/>
        </p:spPr>
        <p:txBody>
          <a:bodyPr wrap="square" rtlCol="0">
            <a:spAutoFit/>
          </a:bodyPr>
          <a:lstStyle/>
          <a:p>
            <a:pPr algn="ctr"/>
            <a:r>
              <a:rPr lang="en-US" sz="3600" b="1" dirty="0" smtClean="0">
                <a:solidFill>
                  <a:srgbClr val="0070C0"/>
                </a:solidFill>
              </a:rPr>
              <a:t>Other </a:t>
            </a:r>
            <a:r>
              <a:rPr lang="en-US" sz="3600" b="1" dirty="0" smtClean="0">
                <a:solidFill>
                  <a:srgbClr val="0070C0"/>
                </a:solidFill>
              </a:rPr>
              <a:t>updates</a:t>
            </a:r>
            <a:endParaRPr lang="en-US" sz="3600" b="1" dirty="0" smtClean="0">
              <a:solidFill>
                <a:srgbClr val="0070C0"/>
              </a:solidFill>
            </a:endParaRPr>
          </a:p>
          <a:p>
            <a:pPr algn="ctr"/>
            <a:endParaRPr lang="en-US" sz="2000" b="1" dirty="0" smtClean="0">
              <a:solidFill>
                <a:srgbClr val="0070C0"/>
              </a:solidFill>
            </a:endParaRPr>
          </a:p>
          <a:p>
            <a:pPr marL="1485900" lvl="2" indent="-571500">
              <a:buFont typeface="Wingdings" panose="05000000000000000000" pitchFamily="2" charset="2"/>
              <a:buChar char="§"/>
            </a:pPr>
            <a:r>
              <a:rPr lang="en-US" sz="3200" dirty="0" smtClean="0">
                <a:solidFill>
                  <a:srgbClr val="C00000"/>
                </a:solidFill>
              </a:rPr>
              <a:t>Three data/file </a:t>
            </a:r>
            <a:r>
              <a:rPr lang="en-US" sz="3200" dirty="0">
                <a:solidFill>
                  <a:srgbClr val="C00000"/>
                </a:solidFill>
              </a:rPr>
              <a:t>t</a:t>
            </a:r>
            <a:r>
              <a:rPr lang="en-US" sz="3200" dirty="0" smtClean="0">
                <a:solidFill>
                  <a:srgbClr val="C00000"/>
                </a:solidFill>
              </a:rPr>
              <a:t>ypes:</a:t>
            </a:r>
            <a:endParaRPr lang="en-US" sz="3200" dirty="0">
              <a:solidFill>
                <a:srgbClr val="C00000"/>
              </a:solidFill>
            </a:endParaRPr>
          </a:p>
          <a:p>
            <a:pPr marL="1943100" lvl="3" indent="-571500">
              <a:buFont typeface="Arial" panose="020B0604020202020204" pitchFamily="34" charset="0"/>
              <a:buChar char="•"/>
            </a:pPr>
            <a:r>
              <a:rPr lang="en-GB" sz="3200" dirty="0" smtClean="0"/>
              <a:t>Single point </a:t>
            </a:r>
            <a:r>
              <a:rPr lang="en-GB" sz="3200" dirty="0"/>
              <a:t>d</a:t>
            </a:r>
            <a:r>
              <a:rPr lang="en-GB" sz="3200" dirty="0" smtClean="0"/>
              <a:t>ata </a:t>
            </a:r>
            <a:br>
              <a:rPr lang="en-GB" sz="3200" dirty="0" smtClean="0"/>
            </a:br>
            <a:r>
              <a:rPr lang="en-GB" sz="2400" dirty="0" smtClean="0"/>
              <a:t>(S-100 dataCodingFormat 1) </a:t>
            </a:r>
          </a:p>
          <a:p>
            <a:pPr marL="1943100" lvl="3" indent="-571500">
              <a:buFont typeface="Arial" panose="020B0604020202020204" pitchFamily="34" charset="0"/>
              <a:buChar char="•"/>
            </a:pPr>
            <a:r>
              <a:rPr lang="en-GB" sz="3200" dirty="0" smtClean="0"/>
              <a:t>Regularly gridded </a:t>
            </a:r>
            <a:r>
              <a:rPr lang="en-GB" sz="3200" dirty="0"/>
              <a:t>d</a:t>
            </a:r>
            <a:r>
              <a:rPr lang="en-GB" sz="3200" dirty="0" smtClean="0"/>
              <a:t>ata </a:t>
            </a:r>
            <a:br>
              <a:rPr lang="en-GB" sz="3200" dirty="0" smtClean="0"/>
            </a:br>
            <a:r>
              <a:rPr lang="en-GB" sz="2400" dirty="0" smtClean="0"/>
              <a:t>(S-100 dataCodingFormat 2)</a:t>
            </a:r>
          </a:p>
          <a:p>
            <a:pPr marL="1943100" lvl="3" indent="-571500">
              <a:buFont typeface="Arial" panose="020B0604020202020204" pitchFamily="34" charset="0"/>
              <a:buChar char="•"/>
            </a:pPr>
            <a:r>
              <a:rPr lang="en-GB" sz="3200" dirty="0" smtClean="0"/>
              <a:t>Ungeorectified </a:t>
            </a:r>
            <a:r>
              <a:rPr lang="en-GB" sz="3200" dirty="0"/>
              <a:t>g</a:t>
            </a:r>
            <a:r>
              <a:rPr lang="en-GB" sz="3200" dirty="0" smtClean="0"/>
              <a:t>ridded </a:t>
            </a:r>
            <a:r>
              <a:rPr lang="en-GB" sz="3200" dirty="0"/>
              <a:t>d</a:t>
            </a:r>
            <a:r>
              <a:rPr lang="en-GB" sz="3200" dirty="0" smtClean="0"/>
              <a:t>ata </a:t>
            </a:r>
            <a:r>
              <a:rPr lang="en-GB" sz="2400" dirty="0"/>
              <a:t/>
            </a:r>
            <a:br>
              <a:rPr lang="en-GB" sz="2400" dirty="0"/>
            </a:br>
            <a:r>
              <a:rPr lang="en-GB" sz="2400" dirty="0" smtClean="0"/>
              <a:t>(S-100 dataCodingFormat 3)</a:t>
            </a:r>
            <a:endParaRPr lang="en-US" sz="32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36" y="4383552"/>
            <a:ext cx="11885068" cy="2053823"/>
          </a:xfrm>
          <a:prstGeom prst="rect">
            <a:avLst/>
          </a:prstGeom>
        </p:spPr>
      </p:pic>
    </p:spTree>
    <p:extLst>
      <p:ext uri="{BB962C8B-B14F-4D97-AF65-F5344CB8AC3E}">
        <p14:creationId xmlns:p14="http://schemas.microsoft.com/office/powerpoint/2010/main" val="2392930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CS">
      <a:dk1>
        <a:sysClr val="windowText" lastClr="000000"/>
      </a:dk1>
      <a:lt1>
        <a:sysClr val="window" lastClr="FFFFFF"/>
      </a:lt1>
      <a:dk2>
        <a:srgbClr val="4F81BD"/>
      </a:dk2>
      <a:lt2>
        <a:srgbClr val="D3DFEE"/>
      </a:lt2>
      <a:accent1>
        <a:srgbClr val="A7BFDE"/>
      </a:accent1>
      <a:accent2>
        <a:srgbClr val="0F6FC6"/>
      </a:accent2>
      <a:accent3>
        <a:srgbClr val="59A9F2"/>
      </a:accent3>
      <a:accent4>
        <a:srgbClr val="54A838"/>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3923</TotalTime>
  <Words>1767</Words>
  <Application>Microsoft Office PowerPoint</Application>
  <PresentationFormat>Widescreen</PresentationFormat>
  <Paragraphs>213</Paragraphs>
  <Slides>24</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ＭＳ Ｐゴシック</vt:lpstr>
      <vt:lpstr>Arial</vt:lpstr>
      <vt:lpstr>Calibri</vt:lpstr>
      <vt:lpstr>Calibri Light</vt:lpstr>
      <vt:lpstr>Times New Roman</vt:lpstr>
      <vt:lpstr>Wingdings</vt:lpstr>
      <vt:lpstr>Office Theme</vt:lpstr>
      <vt:lpstr>1_Office Theme</vt:lpstr>
      <vt:lpstr>Present status of the S-104 Product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US/NOAA Operational Forecast System Map</vt:lpstr>
      <vt:lpstr>Supplementary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NOAA’s semi-operational  production of S-111 HDF5 files</vt:lpstr>
    </vt:vector>
  </TitlesOfParts>
  <Company>NOS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 Status of the S-111 Product Spec.</dc:title>
  <dc:creator>Kurt Hess</dc:creator>
  <cp:lastModifiedBy>Gregory Seroka</cp:lastModifiedBy>
  <cp:revision>249</cp:revision>
  <cp:lastPrinted>2018-09-13T16:41:04Z</cp:lastPrinted>
  <dcterms:created xsi:type="dcterms:W3CDTF">2018-08-30T16:57:29Z</dcterms:created>
  <dcterms:modified xsi:type="dcterms:W3CDTF">2018-09-19T01:31:17Z</dcterms:modified>
</cp:coreProperties>
</file>