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6" r:id="rId11"/>
  </p:sldIdLst>
  <p:sldSz cx="12192000" cy="6858000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387" autoAdjust="0"/>
  </p:normalViewPr>
  <p:slideViewPr>
    <p:cSldViewPr snapToGrid="0">
      <p:cViewPr varScale="1">
        <p:scale>
          <a:sx n="56" d="100"/>
          <a:sy n="56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BF96-D776-4A66-889F-6E3D9DF990D3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5000"/>
            <a:ext cx="548640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29718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525"/>
            <a:ext cx="29718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CEAF-D27A-4DDB-84AB-023D49C67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-Raphael </a:t>
            </a:r>
            <a:r>
              <a:rPr lang="en-US" dirty="0" err="1" smtClean="0"/>
              <a:t>Malyankar</a:t>
            </a:r>
            <a:r>
              <a:rPr lang="en-US" dirty="0" smtClean="0"/>
              <a:t> developed symbol, SVG, portrayal rules</a:t>
            </a:r>
          </a:p>
          <a:p>
            <a:r>
              <a:rPr lang="en-US" dirty="0" smtClean="0"/>
              <a:t>-2</a:t>
            </a:r>
            <a:r>
              <a:rPr lang="en-US" baseline="30000" dirty="0" smtClean="0"/>
              <a:t>nd</a:t>
            </a:r>
            <a:r>
              <a:rPr lang="en-US" dirty="0" smtClean="0"/>
              <a:t> section (S-111 exchange file creation) is U.S.</a:t>
            </a:r>
            <a:r>
              <a:rPr lang="en-US" baseline="0" dirty="0" smtClean="0"/>
              <a:t> (NOAA) and other TWCWG Member States</a:t>
            </a:r>
            <a:r>
              <a:rPr lang="en-US" dirty="0" smtClean="0"/>
              <a:t> acting as </a:t>
            </a:r>
            <a:r>
              <a:rPr lang="en-US" smtClean="0"/>
              <a:t>data producers</a:t>
            </a:r>
            <a:endParaRPr lang="en-US" dirty="0" smtClean="0"/>
          </a:p>
          <a:p>
            <a:r>
              <a:rPr lang="en-US" dirty="0" smtClean="0"/>
              <a:t>-Catalogue file (XML) starting</a:t>
            </a:r>
            <a:r>
              <a:rPr lang="en-US" baseline="0" dirty="0" smtClean="0"/>
              <a:t> to be generated by NOAA/NOS/OCS/CSDL/GADB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-Dark</a:t>
            </a:r>
            <a:r>
              <a:rPr lang="en-US" baseline="0" dirty="0" smtClean="0"/>
              <a:t> outline on arrow based on S-100 TSM5</a:t>
            </a:r>
          </a:p>
          <a:p>
            <a:r>
              <a:rPr lang="en-US" baseline="0" dirty="0" smtClean="0"/>
              <a:t>-Data quality: DQWG (requirements not defined yet) had an informal review, feedback was integrated; DQ part was expanded, providing references of where data has been stored; uncertainty was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-Is</a:t>
            </a:r>
            <a:r>
              <a:rPr lang="en-US" baseline="0" dirty="0" smtClean="0"/>
              <a:t> the added dark outline sufficient?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2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2 and 3. I mean to say that these items will likely be discussed at TWCWG. They are available already in the new HDF format.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4, the XML exchange datasets are additional files that are to be sent out with the HDF files. It's not directly part of the PS.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5, I was referring to Canada's tutorials, and the possibility that TWCWG may help some of the MS in developing code to produce the datasets.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3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8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89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1692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64856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881E83F-27AE-43C4-8A81-22183211A7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162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01EC02F-C5C1-4F13-82C5-199CA768395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5552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B1C8E-895F-4172-AE2B-50AC0F6C95F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579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14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36123A8-C85E-43EA-B31A-81F6E461C68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8118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28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7F7C801-D26B-4060-8614-44C4EE1F593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0747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62E39F4-092B-4B49-AD51-27E07B1FD8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7247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7EACAE6-A935-4CD5-8CDA-6A0F9C16DA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4194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438144" cy="1139952"/>
          </a:xfrm>
        </p:spPr>
        <p:txBody>
          <a:bodyPr lIns="73152" bIns="0">
            <a:sp3d prstMaterial="matte"/>
          </a:bodyPr>
          <a:lstStyle>
            <a:lvl1pPr algn="r">
              <a:lnSpc>
                <a:spcPts val="2600"/>
              </a:lnSpc>
              <a:defRPr sz="24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A Changing Arctic: An Urgent Call For Collaborative And Cooperative Action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F189E6A-7899-4F2F-AFD3-8AF47D6EBBB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402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2C8-D59C-440C-B8C3-AD85F073E94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9922-5F56-48A3-899C-25FDCEAC0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88C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400800"/>
            <a:ext cx="9448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pc="600" dirty="0">
                <a:solidFill>
                  <a:prstClr val="white"/>
                </a:solidFill>
                <a:latin typeface="Calibri"/>
                <a:cs typeface="Arial" charset="0"/>
              </a:rPr>
              <a:t>Office of Coast Survey</a:t>
            </a:r>
          </a:p>
        </p:txBody>
      </p:sp>
      <p:pic>
        <p:nvPicPr>
          <p:cNvPr id="1032" name="Picture 9" descr="Logo with transparent background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867400"/>
            <a:ext cx="111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6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66043" y="217490"/>
            <a:ext cx="10882489" cy="602318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</a:rPr>
              <a:t>Present </a:t>
            </a:r>
            <a:r>
              <a:rPr lang="en-US" sz="3800" b="1" dirty="0" smtClean="0">
                <a:solidFill>
                  <a:srgbClr val="0070C0"/>
                </a:solidFill>
              </a:rPr>
              <a:t>status </a:t>
            </a:r>
            <a:r>
              <a:rPr lang="en-US" sz="3800" b="1" dirty="0">
                <a:solidFill>
                  <a:srgbClr val="0070C0"/>
                </a:solidFill>
              </a:rPr>
              <a:t>of the S-111 Product </a:t>
            </a:r>
            <a:r>
              <a:rPr lang="en-US" sz="3800" b="1" dirty="0" smtClean="0">
                <a:solidFill>
                  <a:srgbClr val="0070C0"/>
                </a:solidFill>
              </a:rPr>
              <a:t>Specification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1221" y="1294842"/>
            <a:ext cx="7438144" cy="519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0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OF THE S-111 PRODUCT SPECIFICATION</a:t>
            </a:r>
          </a:p>
          <a:p>
            <a:pPr marL="257175" indent="-257175" defTabSz="4572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Document							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ver. 1.0.0, pending this meeting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 conforms to S-100 3.0.0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defTabSz="4572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Classification and Encoding Guide</a:t>
            </a:r>
          </a:p>
          <a:p>
            <a:pPr marL="801688" lvl="1" indent="-344488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Feature and Attributes (F&amp;A)      		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Done, Annex A)</a:t>
            </a:r>
          </a:p>
          <a:p>
            <a:pPr marL="801688" lvl="1" indent="-344488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F&amp;A into the IHO GI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57200">
              <a:lnSpc>
                <a:spcPct val="107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Feature Catalogue (XML)					(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Done, 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Annex 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defTabSz="457200">
              <a:lnSpc>
                <a:spcPct val="107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Portrayal Catalogue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Symbol						(Done)</a:t>
            </a: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Symbol into SVG Files				(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Portrayal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 – plain text					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(Done, Annex J)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Annex J)</a:t>
            </a: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Portrayal Rules (XSL)						(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defTabSz="457200">
              <a:lnSpc>
                <a:spcPct val="107000"/>
              </a:lnSpc>
              <a:buFont typeface="+mj-lt"/>
              <a:buAutoNum type="alphaLcPeriod"/>
              <a:defRPr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symbol into Portrayal Register			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(Done)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defTabSz="457200">
              <a:lnSpc>
                <a:spcPct val="107000"/>
              </a:lnSpc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Exchange Format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HDF5 reorg., pending this meeting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342900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0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S-111 EXCHANGE FILE CREATION</a:t>
            </a:r>
          </a:p>
          <a:p>
            <a:pPr marL="257175" indent="-257175" defTabSz="4572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S-100 Dataset 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(HDF5)	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(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 created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57175" indent="-257175" defTabSz="4572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Catalogue File (XML)						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done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5255" y="819808"/>
            <a:ext cx="391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Kurt Hess and Greg Seroka, NOAA, USA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0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548" y="587606"/>
            <a:ext cx="1032933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Issues recently </a:t>
            </a:r>
            <a:r>
              <a:rPr lang="en-US" sz="3600" b="1" dirty="0">
                <a:solidFill>
                  <a:srgbClr val="0070C0"/>
                </a:solidFill>
              </a:rPr>
              <a:t>a</a:t>
            </a:r>
            <a:r>
              <a:rPr lang="en-US" sz="3600" b="1" dirty="0" smtClean="0">
                <a:solidFill>
                  <a:srgbClr val="0070C0"/>
                </a:solidFill>
              </a:rPr>
              <a:t>ddressed</a:t>
            </a:r>
          </a:p>
          <a:p>
            <a:pPr algn="ctr"/>
            <a:endParaRPr lang="en-US" sz="3600" b="1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00000"/>
                </a:solidFill>
              </a:rPr>
              <a:t>Interoperability (symbol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 smtClean="0">
                <a:solidFill>
                  <a:srgbClr val="C00000"/>
                </a:solidFill>
              </a:rPr>
              <a:t>olour):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200" dirty="0" smtClean="0"/>
              <a:t>Project Team (PT) added dark outline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00000"/>
                </a:solidFill>
              </a:rPr>
              <a:t>Data Quality (DQ):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200" dirty="0" smtClean="0"/>
              <a:t>PT consolidated and emphasized DQ information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z="3600" b="1" dirty="0" smtClean="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00000"/>
                </a:solidFill>
              </a:rPr>
              <a:t>HDF5 file structure: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200" dirty="0"/>
              <a:t>C</a:t>
            </a:r>
            <a:r>
              <a:rPr lang="en-US" sz="3200" dirty="0" smtClean="0"/>
              <a:t>onfiguration has been revised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478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36" y="3555713"/>
            <a:ext cx="3043238" cy="2368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665" y="3555713"/>
            <a:ext cx="3333779" cy="2353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271" y="1871468"/>
            <a:ext cx="2222994" cy="1405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7807" y="206523"/>
            <a:ext cx="830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Calibri" panose="020F0502020204030204"/>
              </a:rPr>
              <a:t>Interoperability:</a:t>
            </a:r>
          </a:p>
          <a:p>
            <a:pPr algn="ctr" defTabSz="457200">
              <a:defRPr/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/>
              </a:rPr>
              <a:t>r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/>
              </a:rPr>
              <a:t>evised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/>
              </a:rPr>
              <a:t>a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/>
              </a:rPr>
              <a:t>rrow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/>
              </a:rPr>
              <a:t>s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/>
              </a:rPr>
              <a:t>ymbols (with border)</a:t>
            </a:r>
            <a:endParaRPr lang="en-US" sz="3600" b="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7159" y="1662144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A. Original (without border)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608" y="1616776"/>
            <a:ext cx="156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B. With border</a:t>
            </a:r>
          </a:p>
        </p:txBody>
      </p:sp>
      <p:pic>
        <p:nvPicPr>
          <p:cNvPr id="8" name="Picture 2" descr="id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5294" r="13333" b="26471"/>
          <a:stretch>
            <a:fillRect/>
          </a:stretch>
        </p:blipFill>
        <p:spPr bwMode="auto">
          <a:xfrm>
            <a:off x="4150043" y="1967181"/>
            <a:ext cx="2215922" cy="1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0148"/>
              </p:ext>
            </p:extLst>
          </p:nvPr>
        </p:nvGraphicFramePr>
        <p:xfrm>
          <a:off x="1861843" y="3572360"/>
          <a:ext cx="1571126" cy="2376939"/>
        </p:xfrm>
        <a:graphic>
          <a:graphicData uri="http://schemas.openxmlformats.org/drawingml/2006/table">
            <a:tbl>
              <a:tblPr firstRow="1" firstCol="1" bandRow="1"/>
              <a:tblGrid>
                <a:gridCol w="1571126">
                  <a:extLst>
                    <a:ext uri="{9D8B030D-6E8A-4147-A177-3AD203B41FA5}">
                      <a16:colId xmlns:a16="http://schemas.microsoft.com/office/drawing/2014/main" val="4019247012"/>
                    </a:ext>
                  </a:extLst>
                </a:gridCol>
              </a:tblGrid>
              <a:tr h="463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values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0700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Intertidal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1379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shallow water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38475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shallow water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1621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deep water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150090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water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694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3303" y="3161211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F6FC6">
                    <a:lumMod val="75000"/>
                  </a:srgbClr>
                </a:solidFill>
                <a:latin typeface="Calibri"/>
              </a:rPr>
              <a:t>Depth </a:t>
            </a:r>
            <a:r>
              <a:rPr lang="en-US" dirty="0" smtClean="0">
                <a:solidFill>
                  <a:srgbClr val="0F6FC6">
                    <a:lumMod val="75000"/>
                  </a:srgbClr>
                </a:solidFill>
                <a:latin typeface="Calibri"/>
              </a:rPr>
              <a:t>values</a:t>
            </a:r>
            <a:endParaRPr lang="en-US" dirty="0">
              <a:solidFill>
                <a:srgbClr val="0F6FC6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06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44" y="153283"/>
            <a:ext cx="6028267" cy="104460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Creation of S-111 HDF5 files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7713" y="1197888"/>
            <a:ext cx="94490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Four data/file </a:t>
            </a:r>
            <a:r>
              <a:rPr lang="en-US" sz="3200" dirty="0">
                <a:solidFill>
                  <a:srgbClr val="C00000"/>
                </a:solidFill>
              </a:rPr>
              <a:t>t</a:t>
            </a:r>
            <a:r>
              <a:rPr lang="en-US" sz="3200" dirty="0" smtClean="0">
                <a:solidFill>
                  <a:srgbClr val="C00000"/>
                </a:solidFill>
              </a:rPr>
              <a:t>ypes:</a:t>
            </a:r>
          </a:p>
          <a:p>
            <a:r>
              <a:rPr lang="en-US" sz="3200" dirty="0" smtClean="0"/>
              <a:t>	1. Stationary platform</a:t>
            </a:r>
          </a:p>
          <a:p>
            <a:r>
              <a:rPr lang="en-US" sz="3200" dirty="0" smtClean="0"/>
              <a:t>	2. Regularly gridded</a:t>
            </a:r>
          </a:p>
          <a:p>
            <a:r>
              <a:rPr lang="en-US" sz="3200" dirty="0" smtClean="0"/>
              <a:t>	3. Ungeorectified gridded</a:t>
            </a:r>
          </a:p>
          <a:p>
            <a:r>
              <a:rPr lang="en-US" sz="3200" dirty="0" smtClean="0"/>
              <a:t>	4. Moving platform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C00000"/>
                </a:solidFill>
              </a:rPr>
              <a:t>Several Member States (MS) in TWCWG </a:t>
            </a:r>
            <a:r>
              <a:rPr lang="en-US" sz="3200" dirty="0">
                <a:solidFill>
                  <a:srgbClr val="C00000"/>
                </a:solidFill>
              </a:rPr>
              <a:t>h</a:t>
            </a:r>
            <a:r>
              <a:rPr lang="en-US" sz="3200" dirty="0" smtClean="0">
                <a:solidFill>
                  <a:srgbClr val="C00000"/>
                </a:solidFill>
              </a:rPr>
              <a:t>ave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 smtClean="0">
                <a:solidFill>
                  <a:srgbClr val="C00000"/>
                </a:solidFill>
              </a:rPr>
              <a:t>reated </a:t>
            </a:r>
            <a:r>
              <a:rPr lang="en-US" sz="3200" dirty="0">
                <a:solidFill>
                  <a:srgbClr val="C00000"/>
                </a:solidFill>
              </a:rPr>
              <a:t>t</a:t>
            </a:r>
            <a:r>
              <a:rPr lang="en-US" sz="3200" dirty="0" smtClean="0">
                <a:solidFill>
                  <a:srgbClr val="C00000"/>
                </a:solidFill>
              </a:rPr>
              <a:t>est </a:t>
            </a:r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dirty="0" smtClean="0">
                <a:solidFill>
                  <a:srgbClr val="C00000"/>
                </a:solidFill>
              </a:rPr>
              <a:t>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	Primarily for stationary and </a:t>
            </a:r>
            <a:r>
              <a:rPr lang="en-US" sz="3200" dirty="0"/>
              <a:t>r</a:t>
            </a:r>
            <a:r>
              <a:rPr lang="en-US" sz="3200" dirty="0" smtClean="0"/>
              <a:t>egularly </a:t>
            </a:r>
            <a:r>
              <a:rPr lang="en-US" sz="3200" dirty="0"/>
              <a:t>g</a:t>
            </a:r>
            <a:r>
              <a:rPr lang="en-US" sz="3200" dirty="0" smtClean="0"/>
              <a:t>ridded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	</a:t>
            </a:r>
            <a:r>
              <a:rPr lang="en-US" sz="3200" dirty="0" smtClean="0"/>
              <a:t>MS </a:t>
            </a:r>
            <a:r>
              <a:rPr lang="en-US" sz="3200" dirty="0"/>
              <a:t>a</a:t>
            </a:r>
            <a:r>
              <a:rPr lang="en-US" sz="3200" dirty="0" smtClean="0"/>
              <a:t>waiting </a:t>
            </a:r>
            <a:r>
              <a:rPr lang="en-US" sz="3200" dirty="0"/>
              <a:t>f</a:t>
            </a:r>
            <a:r>
              <a:rPr lang="en-US" sz="3200" dirty="0" smtClean="0"/>
              <a:t>inal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	</a:t>
            </a:r>
            <a:r>
              <a:rPr lang="en-US" sz="3200" dirty="0" smtClean="0"/>
              <a:t>But, no </a:t>
            </a:r>
            <a:r>
              <a:rPr lang="en-US" sz="3200" dirty="0"/>
              <a:t>v</a:t>
            </a:r>
            <a:r>
              <a:rPr lang="en-US" sz="3200" dirty="0" smtClean="0"/>
              <a:t>iewer is presently </a:t>
            </a:r>
            <a:r>
              <a:rPr lang="en-US" sz="3200" dirty="0"/>
              <a:t>a</a:t>
            </a:r>
            <a:r>
              <a:rPr lang="en-US" sz="3200" dirty="0" smtClean="0"/>
              <a:t>vailable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42" y="1539668"/>
            <a:ext cx="2531532" cy="233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07" y="4000265"/>
            <a:ext cx="3255482" cy="2208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2089" y="4059123"/>
            <a:ext cx="2736488" cy="1523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78" y="248184"/>
            <a:ext cx="10803466" cy="11430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US/NOAA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ources </a:t>
            </a:r>
            <a:r>
              <a:rPr lang="en-US" sz="3600" dirty="0">
                <a:solidFill>
                  <a:srgbClr val="FFFF00"/>
                </a:solidFill>
              </a:rPr>
              <a:t>of </a:t>
            </a:r>
            <a:r>
              <a:rPr lang="en-US" sz="3600" dirty="0" smtClean="0">
                <a:solidFill>
                  <a:srgbClr val="FFFF00"/>
                </a:solidFill>
              </a:rPr>
              <a:t>currents </a:t>
            </a: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sz="3600" dirty="0" smtClean="0">
                <a:solidFill>
                  <a:srgbClr val="FFFF00"/>
                </a:solidFill>
              </a:rPr>
              <a:t>ata</a:t>
            </a:r>
            <a:r>
              <a:rPr lang="en-US" sz="3600" dirty="0">
                <a:solidFill>
                  <a:srgbClr val="FFFF00"/>
                </a:solidFill>
              </a:rPr>
              <a:t>: </a:t>
            </a:r>
            <a:r>
              <a:rPr lang="en-US" sz="3600" dirty="0" smtClean="0">
                <a:solidFill>
                  <a:srgbClr val="FFFF00"/>
                </a:solidFill>
              </a:rPr>
              <a:t>forecast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ystems</a:t>
            </a:r>
            <a:r>
              <a:rPr lang="en-US" sz="3600" dirty="0">
                <a:solidFill>
                  <a:srgbClr val="FFFF00"/>
                </a:solidFill>
              </a:rPr>
              <a:t>, </a:t>
            </a:r>
            <a:r>
              <a:rPr lang="en-US" sz="3600" dirty="0" smtClean="0">
                <a:solidFill>
                  <a:srgbClr val="FFFF00"/>
                </a:solidFill>
              </a:rPr>
              <a:t>real-time </a:t>
            </a:r>
            <a:r>
              <a:rPr lang="en-US" sz="3600" dirty="0">
                <a:solidFill>
                  <a:srgbClr val="FFFF00"/>
                </a:solidFill>
              </a:rPr>
              <a:t>o</a:t>
            </a:r>
            <a:r>
              <a:rPr lang="en-US" sz="3600" dirty="0" smtClean="0">
                <a:solidFill>
                  <a:srgbClr val="FFFF00"/>
                </a:solidFill>
              </a:rPr>
              <a:t>bs</a:t>
            </a:r>
            <a:r>
              <a:rPr lang="en-US" sz="3600" dirty="0">
                <a:solidFill>
                  <a:srgbClr val="FFFF00"/>
                </a:solidFill>
              </a:rPr>
              <a:t>., HC </a:t>
            </a:r>
            <a:r>
              <a:rPr lang="en-US" sz="3600" dirty="0" smtClean="0">
                <a:solidFill>
                  <a:srgbClr val="FFFF00"/>
                </a:solidFill>
              </a:rPr>
              <a:t>predictions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08" y="1522903"/>
            <a:ext cx="3772461" cy="2422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5343" y="4263302"/>
            <a:ext cx="2308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Aft>
                <a:spcPts val="120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Fcst 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ystems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(16)</a:t>
            </a:r>
          </a:p>
          <a:p>
            <a:pPr defTabSz="457200">
              <a:spcAft>
                <a:spcPts val="120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Real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time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bs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(~30)</a:t>
            </a:r>
          </a:p>
          <a:p>
            <a:pPr defTabSz="457200">
              <a:spcAft>
                <a:spcPts val="120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HC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predictions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(1647)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3792" y="4216897"/>
            <a:ext cx="340067" cy="377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9109" y="5235605"/>
            <a:ext cx="89564" cy="906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9236" y="4820623"/>
            <a:ext cx="130734" cy="13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189" y="1522902"/>
            <a:ext cx="2179505" cy="4290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86760" y="3504882"/>
            <a:ext cx="78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Alaska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0331" y="4878855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West Coast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7546" y="4383805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South East and Gulf Coast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2169" y="178634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North East</a:t>
            </a:r>
          </a:p>
        </p:txBody>
      </p:sp>
    </p:spTree>
    <p:extLst>
      <p:ext uri="{BB962C8B-B14F-4D97-AF65-F5344CB8AC3E}">
        <p14:creationId xmlns:p14="http://schemas.microsoft.com/office/powerpoint/2010/main" val="33187867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68" y="303653"/>
            <a:ext cx="5953246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NOAA’s semi-operational 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p</a:t>
            </a:r>
            <a:r>
              <a:rPr lang="en-US" sz="3600" dirty="0" smtClean="0">
                <a:solidFill>
                  <a:srgbClr val="FFFF00"/>
                </a:solidFill>
              </a:rPr>
              <a:t>roduction of S-111 HDF5 files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268" y="1584669"/>
            <a:ext cx="6367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Predicted currents from the Chesapeake Bay </a:t>
            </a:r>
          </a:p>
          <a:p>
            <a:r>
              <a:rPr lang="en-US" sz="2200" dirty="0" smtClean="0"/>
              <a:t>Operational Forecast System</a:t>
            </a:r>
          </a:p>
          <a:p>
            <a:endParaRPr lang="en-US" sz="2200" dirty="0" smtClean="0"/>
          </a:p>
          <a:p>
            <a:r>
              <a:rPr lang="en-US" sz="2200" dirty="0" smtClean="0"/>
              <a:t>Interpolated to a regular grid (500 by 500 m), at 4.5m depth below surface</a:t>
            </a:r>
          </a:p>
          <a:p>
            <a:endParaRPr lang="en-US" sz="2200" dirty="0"/>
          </a:p>
          <a:p>
            <a:r>
              <a:rPr lang="en-US" sz="2200" dirty="0" smtClean="0"/>
              <a:t>Supply currents in separate files, at </a:t>
            </a:r>
          </a:p>
          <a:p>
            <a:r>
              <a:rPr lang="en-US" sz="2200" dirty="0" smtClean="0"/>
              <a:t>high-resolution (band 4: 1 to 40k/80k) digital chart scale</a:t>
            </a:r>
          </a:p>
          <a:p>
            <a:endParaRPr lang="en-US" sz="2200" dirty="0" smtClean="0"/>
          </a:p>
          <a:p>
            <a:r>
              <a:rPr lang="en-US" sz="2200" dirty="0" smtClean="0"/>
              <a:t>69 Datasets, overall grid file size of ~12 MB</a:t>
            </a:r>
          </a:p>
          <a:p>
            <a:endParaRPr lang="en-US" sz="2200" dirty="0" smtClean="0">
              <a:ea typeface="ＭＳ Ｐゴシック" charset="-128"/>
            </a:endParaRPr>
          </a:p>
          <a:p>
            <a:r>
              <a:rPr lang="en-US" sz="2200" dirty="0" smtClean="0">
                <a:ea typeface="ＭＳ Ｐゴシック" charset="-128"/>
              </a:rPr>
              <a:t>4 </a:t>
            </a:r>
            <a:r>
              <a:rPr lang="en-US" sz="2200" dirty="0">
                <a:ea typeface="ＭＳ Ｐゴシック" charset="-128"/>
              </a:rPr>
              <a:t>times daily </a:t>
            </a:r>
            <a:r>
              <a:rPr lang="en-US" sz="2200" dirty="0" smtClean="0">
                <a:ea typeface="ＭＳ Ｐゴシック" charset="-128"/>
              </a:rPr>
              <a:t>cycle (0</a:t>
            </a:r>
            <a:r>
              <a:rPr lang="en-US" sz="2200" dirty="0">
                <a:ea typeface="ＭＳ Ｐゴシック" charset="-128"/>
              </a:rPr>
              <a:t>, 6, 12, 18 UTC</a:t>
            </a:r>
            <a:r>
              <a:rPr lang="en-US" sz="2200" dirty="0" smtClean="0">
                <a:ea typeface="ＭＳ Ｐゴシック" charset="-128"/>
              </a:rPr>
              <a:t>), forecasts are hourly </a:t>
            </a:r>
            <a:r>
              <a:rPr lang="en-US" sz="2200" dirty="0">
                <a:ea typeface="ＭＳ Ｐゴシック" charset="-128"/>
              </a:rPr>
              <a:t>out to 48 </a:t>
            </a:r>
            <a:r>
              <a:rPr lang="en-US" sz="2200" dirty="0" smtClean="0">
                <a:ea typeface="ＭＳ Ｐゴシック" charset="-128"/>
              </a:rPr>
              <a:t>hours (f00-f48)</a:t>
            </a:r>
            <a:endParaRPr lang="en-US" sz="2200" dirty="0"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1140" y="5708040"/>
            <a:ext cx="41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Chesapeake Bay, with charts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40" y="303653"/>
            <a:ext cx="4140675" cy="54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831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45021" y="854349"/>
            <a:ext cx="8647386" cy="49360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Anticipated future S-111 actions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82868" y="1915128"/>
            <a:ext cx="10428890" cy="3036434"/>
          </a:xfrm>
        </p:spPr>
        <p:txBody>
          <a:bodyPr>
            <a:noAutofit/>
          </a:bodyPr>
          <a:lstStyle/>
          <a:p>
            <a:pPr algn="l">
              <a:spcBef>
                <a:spcPts val="1800"/>
              </a:spcBef>
            </a:pPr>
            <a:r>
              <a:rPr lang="en-US" sz="2800" dirty="0" smtClean="0"/>
              <a:t>1. Make changes to S-111 PS and HDF5 file formats as per this meeting</a:t>
            </a:r>
          </a:p>
          <a:p>
            <a:pPr algn="l">
              <a:spcBef>
                <a:spcPts val="1800"/>
              </a:spcBef>
            </a:pPr>
            <a:r>
              <a:rPr lang="en-US" sz="2800" dirty="0" smtClean="0"/>
              <a:t>2. Discuss additional HDF5 format changes (indexing, time dimension)</a:t>
            </a:r>
          </a:p>
          <a:p>
            <a:pPr algn="l">
              <a:spcBef>
                <a:spcPts val="1800"/>
              </a:spcBef>
            </a:pPr>
            <a:r>
              <a:rPr lang="en-US" sz="2800" dirty="0" smtClean="0"/>
              <a:t>3. Explore data compression approaches (chunking, zip)</a:t>
            </a:r>
          </a:p>
          <a:p>
            <a:pPr algn="l">
              <a:spcBef>
                <a:spcPts val="1800"/>
              </a:spcBef>
            </a:pPr>
            <a:r>
              <a:rPr lang="en-US" sz="2800" dirty="0" smtClean="0"/>
              <a:t>4. Develop XML exchange </a:t>
            </a:r>
            <a:r>
              <a:rPr lang="en-US" sz="2800" dirty="0"/>
              <a:t>d</a:t>
            </a:r>
            <a:r>
              <a:rPr lang="en-US" sz="2800" dirty="0" smtClean="0"/>
              <a:t>atasets</a:t>
            </a:r>
          </a:p>
          <a:p>
            <a:pPr algn="l">
              <a:spcBef>
                <a:spcPts val="1800"/>
              </a:spcBef>
            </a:pPr>
            <a:r>
              <a:rPr lang="en-US" sz="2800" dirty="0" smtClean="0"/>
              <a:t>5. Prepare tutorials on HDF5 production for Member States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1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56" y="2110098"/>
            <a:ext cx="602826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Supplementary Slides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2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8717" y="5325632"/>
            <a:ext cx="468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Chesapeake Bay and Delaware Bay, with charts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0"/>
            <a:ext cx="5312979" cy="68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12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CS">
      <a:dk1>
        <a:sysClr val="windowText" lastClr="000000"/>
      </a:dk1>
      <a:lt1>
        <a:sysClr val="window" lastClr="FFFFFF"/>
      </a:lt1>
      <a:dk2>
        <a:srgbClr val="4F81BD"/>
      </a:dk2>
      <a:lt2>
        <a:srgbClr val="D3DFEE"/>
      </a:lt2>
      <a:accent1>
        <a:srgbClr val="A7BFDE"/>
      </a:accent1>
      <a:accent2>
        <a:srgbClr val="0F6FC6"/>
      </a:accent2>
      <a:accent3>
        <a:srgbClr val="59A9F2"/>
      </a:accent3>
      <a:accent4>
        <a:srgbClr val="54A838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492</Words>
  <Application>Microsoft Office PowerPoint</Application>
  <PresentationFormat>Widescreen</PresentationFormat>
  <Paragraphs>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Present status of the S-111 Product Specification</vt:lpstr>
      <vt:lpstr>PowerPoint Presentation</vt:lpstr>
      <vt:lpstr>PowerPoint Presentation</vt:lpstr>
      <vt:lpstr>Creation of S-111 HDF5 files</vt:lpstr>
      <vt:lpstr>US/NOAA sources of currents data: forecast systems, real-time obs., HC predictions</vt:lpstr>
      <vt:lpstr>NOAA’s semi-operational  production of S-111 HDF5 files</vt:lpstr>
      <vt:lpstr>Anticipated future S-111 actions</vt:lpstr>
      <vt:lpstr>Supplementary Slides</vt:lpstr>
      <vt:lpstr>PowerPoint Presentation</vt:lpstr>
    </vt:vector>
  </TitlesOfParts>
  <Company>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Status of the S-111 Product Spec.</dc:title>
  <dc:creator>Kurt Hess</dc:creator>
  <cp:lastModifiedBy>Gregory Seroka</cp:lastModifiedBy>
  <cp:revision>71</cp:revision>
  <cp:lastPrinted>2018-09-13T17:45:07Z</cp:lastPrinted>
  <dcterms:created xsi:type="dcterms:W3CDTF">2018-08-30T16:57:29Z</dcterms:created>
  <dcterms:modified xsi:type="dcterms:W3CDTF">2018-09-19T01:31:45Z</dcterms:modified>
</cp:coreProperties>
</file>