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3" r:id="rId1"/>
  </p:sldMasterIdLst>
  <p:notesMasterIdLst>
    <p:notesMasterId r:id="rId16"/>
  </p:notesMasterIdLst>
  <p:sldIdLst>
    <p:sldId id="256" r:id="rId2"/>
    <p:sldId id="262" r:id="rId3"/>
    <p:sldId id="27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A522AA1-2C25-40EC-B4B3-68724C99F76A}">
          <p14:sldIdLst>
            <p14:sldId id="256"/>
          </p14:sldIdLst>
        </p14:section>
        <p14:section name="Introduction and options" id="{0FC72C32-5095-4F65-8CFD-732EDE4F7F31}">
          <p14:sldIdLst>
            <p14:sldId id="262"/>
            <p14:sldId id="277"/>
            <p14:sldId id="285"/>
          </p14:sldIdLst>
        </p14:section>
        <p14:section name="Details of Options" id="{B37CD7B0-BE8A-4815-A334-64162AB30DA7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D3EACEAC-2505-49A5-9275-F441A0A205B5}">
          <p14:sldIdLst>
            <p14:sldId id="294"/>
            <p14:sldId id="295"/>
          </p14:sldIdLst>
        </p14:section>
        <p14:section name="Supplementary slides" id="{6D949833-6058-4253-B39A-9C2B9AD21256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3587" autoAdjust="0"/>
  </p:normalViewPr>
  <p:slideViewPr>
    <p:cSldViewPr snapToGrid="0">
      <p:cViewPr varScale="1">
        <p:scale>
          <a:sx n="58" d="100"/>
          <a:sy n="58" d="100"/>
        </p:scale>
        <p:origin x="60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6D1E-C74E-4E2B-8812-54227A6734F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9AF0-5F64-4A42-9781-4312A7E5C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 scoping will facilitate phasing in interoperability with pauses between phases to evaluate the results and update the S-98 specification and implementation plan if necessary.</a:t>
            </a:r>
          </a:p>
          <a:p>
            <a:r>
              <a:rPr lang="en-US" dirty="0"/>
              <a:t>The question “Which products should ICs cover?” is addressed in TSM7 4.1.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 and Level 3 do not include spatial operations like intersection,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0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05579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05579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06442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9C8DE-D27E-43C0-84E6-B4CD3283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377" y="496390"/>
            <a:ext cx="6947127" cy="348826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S-98 Interoperability Scopes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TSM7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23-26 September 2019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E71ED690-4478-4417-BD8F-7777C346E028}"/>
              </a:ext>
            </a:extLst>
          </p:cNvPr>
          <p:cNvSpPr txBox="1">
            <a:spLocks/>
          </p:cNvSpPr>
          <p:nvPr/>
        </p:nvSpPr>
        <p:spPr>
          <a:xfrm>
            <a:off x="2847840" y="3984656"/>
            <a:ext cx="7162664" cy="1922158"/>
          </a:xfrm>
          <a:prstGeom prst="rect">
            <a:avLst/>
          </a:prstGeom>
          <a:ln w="158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Raphael Malyankar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Eivind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S-100 WG Chair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1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“Option” 6 – Add supporting documents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Overview.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draft interoperability functional overview document should be revised to address feedback received and to conform to the final structure of the S-98 1.0.0.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Roadmap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or all dates and intervals can be notional, and fixed as implementation progresses. E.g., in the initial version planned dates for Levels 2 and higher can be notional.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3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7 – change S-98 into a guideline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S-98 into a guideline of visuals for how interoperability should work on the screen, and leave the technical implementation details to OEMs.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S-98 becomes a cartographic document that elaborates the priorities for each data object in the described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guideline would also have to describe if scenarios not described are permissible and how much freedom the OEMs and users would have.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approval like S-64, with IHO supplying test data and reference screen shots and the type approver comparing the image with reference screen shot.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Which levels to implement initially?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2" y="1355833"/>
            <a:ext cx="9627476" cy="496351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L1 only: In case of similar features in different products, both are on-screen and both are potentially visible and included in pick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L1 only: Feature layers are either on or off. Feature class with specific attribute combinations cannot be filtered out since filtering is possible only in Level 2.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pick features based on date of survey encoded as a feature attribute.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S-111 surface current data can overlap S-101 current information, or S-101 current information can overlap S-111 surface current data, but system cannot filter on type of currents.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filtering, “ghosting” caused by different compilation scales for similar features in different products is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augmented geometry is different for different data products both geometries might be visible since both levels are “on-screen”.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E.g., safety contours from S-101 and S-102.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4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2" y="1355833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Decide if abstract interoperability concepts should be converted into a new S-100 Part 16(?) which contains the guidance to tie together various parts of ECDIS (front-of-bridge)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specification scopes and clear documentary separation of content that describes each level (i.e., different Parts for each level, whether in one Word document or multiple documents).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 “Functional Overview” and “Implementation Roadmap” as supplementary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attributes to S-100 metadata to indicate the specification scopes to which a dataset or catalogue conforms.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1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0676"/>
            <a:ext cx="10018713" cy="72030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Interoperability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67294B-F911-4A42-BF61-88A441287E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56138"/>
            <a:ext cx="9677676" cy="49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7495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F14A49-AB4B-4B16-8791-19C4BCA7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1271752"/>
            <a:ext cx="9659007" cy="4963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paper covers:</a:t>
            </a:r>
          </a:p>
          <a:p>
            <a:pPr lvl="1"/>
            <a:r>
              <a:rPr lang="en-US" dirty="0"/>
              <a:t>Options for defining interoperability scopes.</a:t>
            </a:r>
          </a:p>
          <a:p>
            <a:pPr lvl="1"/>
            <a:r>
              <a:rPr lang="en-US" dirty="0"/>
              <a:t>Re-structuring the draft S-98 interoperability specification, including the possible transfer of abstract interoperability concepts into S-100 5.0.0.</a:t>
            </a:r>
          </a:p>
          <a:p>
            <a:pPr lvl="1"/>
            <a:r>
              <a:rPr lang="en-US" dirty="0"/>
              <a:t>An assessment of the implications of implementing only Level 1 interoperability.</a:t>
            </a:r>
          </a:p>
          <a:p>
            <a:r>
              <a:rPr lang="en-US" dirty="0"/>
              <a:t>Purpose: Facilitate a limited and phased introduction of interoperability, with pauses between phases for evaluation.</a:t>
            </a:r>
          </a:p>
          <a:p>
            <a:r>
              <a:rPr lang="en-US" dirty="0"/>
              <a:t>This paper addresses concerns expressed at HSSC 11 and elsewhere:</a:t>
            </a:r>
          </a:p>
          <a:p>
            <a:pPr lvl="1"/>
            <a:r>
              <a:rPr lang="en-US" dirty="0"/>
              <a:t>How will interoperability work in practice?</a:t>
            </a:r>
          </a:p>
          <a:p>
            <a:pPr lvl="1"/>
            <a:r>
              <a:rPr lang="en-US" dirty="0"/>
              <a:t>Implementation should be phased. Initial efforts should concentrate on the lower, less complex interoperability levels.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4D7718-B44E-4C20-9EC1-D604CE58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Interoperability Levels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49861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Level 0: No interoperability processing – just overlays, as now.</a:t>
            </a:r>
          </a:p>
          <a:p>
            <a:r>
              <a:rPr lang="en-US" dirty="0"/>
              <a:t>Level 1: Interoperability Catalogue (IC) specifies (modifies) the interleaving of feature types compared to the ordering in the PS’ Portrayal Catalogues.</a:t>
            </a:r>
          </a:p>
          <a:p>
            <a:r>
              <a:rPr lang="en-US" dirty="0"/>
              <a:t>Level 2: Type suppression + filtering + Predefined Combinations (PDCs):</a:t>
            </a:r>
          </a:p>
          <a:p>
            <a:pPr lvl="1"/>
            <a:r>
              <a:rPr lang="en-US" dirty="0"/>
              <a:t>Suppression of all features of a specified feature type in one product by a feature type from a different product.</a:t>
            </a:r>
          </a:p>
          <a:p>
            <a:pPr lvl="1"/>
            <a:r>
              <a:rPr lang="en-US" dirty="0"/>
              <a:t>Filtering by attribute values and spatial type (point/curve/surface/coverage).</a:t>
            </a:r>
          </a:p>
          <a:p>
            <a:pPr lvl="1"/>
            <a:r>
              <a:rPr lang="en-US" dirty="0"/>
              <a:t>PDCs are sets of data products to which a specific collection of interoperability rules apply. PDCs allow customization of interoperability for different sets of data products.</a:t>
            </a:r>
          </a:p>
          <a:p>
            <a:r>
              <a:rPr lang="en-US" dirty="0"/>
              <a:t>Level 3: Feature hybridization – enhancement or combination of thematic attributes of coincident features from different products. E.g., re-calculation of numeric attribute values, or adding listed values to an enumeration attribute.</a:t>
            </a:r>
          </a:p>
          <a:p>
            <a:r>
              <a:rPr lang="en-US" dirty="0"/>
              <a:t>Level 4: Spatially-aware interoperability. Complex spatial operations for determining whether features interact, combine feature geometry,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Options for S-98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49861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Move abstract interoperability concepts into S-100. Retain S-98 as an implementation specification.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Use specification scopes (defined in S-100 Part 11) to separate interoperability levels (one S-98 document or Part, with 4 scopes).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Divide the interoperability specification into separate documents (or Parts) for separate levels</a:t>
            </a:r>
            <a:r>
              <a:rPr 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Add a scope conformance clause with a table specifying which clauses (or Parts) of the revised S-98 belong in each scope.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Move Levels 3 &amp; 4 into an informative document.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Prepare supporting documents: (a) Functional overview; (b) Implementation roadmap.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Change the interoperability specification into a guideline &amp; leave technical details to OEMs.</a:t>
            </a:r>
          </a:p>
          <a:p>
            <a:pPr marL="0" indent="0">
              <a:buClrTx/>
              <a:buSzPct val="100000"/>
              <a:buNone/>
            </a:pPr>
            <a:r>
              <a:rPr lang="en-US" dirty="0"/>
              <a:t>The options are not all mutually exclusive.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1 – separate abstract interoperability concepts and implementation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49861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S-98 and absorb the abstract specification and mechanisms into a new part of S-100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S-98 itself could be a multipart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S-98 to become a specification which contains the guidance to tie together various parts of ECDIS (front-of-bridge) operation.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 elements that are contained within S-52 required for ECDIS do not have a home within the S-100 framework. For example, status report, portrayal framework, loading/unloading (this is in S-101), messages, and others. These elements make up part of the operation of the ECDIS (in the S-57 context) and facilitate the use of the ENC data for navigation while not necessarily being concerned purely with its display.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66477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2 – Specification scopes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135763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Adapt the “specification scope” concept from S-100 Part 11 to interoperability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S-100 Table 11-3 says how the scopes can be described. The table below is derived from that table, and shows how the levels can be described.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20AA033-3FB6-4A2F-90DD-18D027FB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55832"/>
              </p:ext>
            </p:extLst>
          </p:nvPr>
        </p:nvGraphicFramePr>
        <p:xfrm>
          <a:off x="1661792" y="2479616"/>
          <a:ext cx="9290063" cy="4094351"/>
        </p:xfrm>
        <a:graphic>
          <a:graphicData uri="http://schemas.openxmlformats.org/drawingml/2006/table">
            <a:tbl>
              <a:tblPr firstRow="1" firstCol="1" bandRow="1"/>
              <a:tblGrid>
                <a:gridCol w="1544097">
                  <a:extLst>
                    <a:ext uri="{9D8B030D-6E8A-4147-A177-3AD203B41FA5}">
                      <a16:colId xmlns:a16="http://schemas.microsoft.com/office/drawing/2014/main" xmlns="" val="1170141834"/>
                    </a:ext>
                  </a:extLst>
                </a:gridCol>
                <a:gridCol w="2703374">
                  <a:extLst>
                    <a:ext uri="{9D8B030D-6E8A-4147-A177-3AD203B41FA5}">
                      <a16:colId xmlns:a16="http://schemas.microsoft.com/office/drawing/2014/main" xmlns="" val="3773470353"/>
                    </a:ext>
                  </a:extLst>
                </a:gridCol>
                <a:gridCol w="1362573">
                  <a:extLst>
                    <a:ext uri="{9D8B030D-6E8A-4147-A177-3AD203B41FA5}">
                      <a16:colId xmlns:a16="http://schemas.microsoft.com/office/drawing/2014/main" xmlns="" val="2063881244"/>
                    </a:ext>
                  </a:extLst>
                </a:gridCol>
                <a:gridCol w="611548">
                  <a:extLst>
                    <a:ext uri="{9D8B030D-6E8A-4147-A177-3AD203B41FA5}">
                      <a16:colId xmlns:a16="http://schemas.microsoft.com/office/drawing/2014/main" xmlns="" val="3704422258"/>
                    </a:ext>
                  </a:extLst>
                </a:gridCol>
                <a:gridCol w="3068471">
                  <a:extLst>
                    <a:ext uri="{9D8B030D-6E8A-4147-A177-3AD203B41FA5}">
                      <a16:colId xmlns:a16="http://schemas.microsoft.com/office/drawing/2014/main" xmlns="" val="432874324"/>
                    </a:ext>
                  </a:extLst>
                </a:gridCol>
              </a:tblGrid>
              <a:tr h="23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AU" sz="16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AU" sz="16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AU" sz="16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AU" sz="16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Mult.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AU" sz="16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in S-98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7464145"/>
                  </a:ext>
                </a:extLst>
              </a:tr>
              <a:tr h="474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scopeIdentification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identification of the scope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CharacterString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S98LX     (X = 1, 2, 3, or 4)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385339"/>
                  </a:ext>
                </a:extLst>
              </a:tr>
              <a:tr h="474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level of the data specified by the scope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MD_ScopeCode (ISO 19115-1)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0..1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“software”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8212531"/>
                  </a:ext>
                </a:extLst>
              </a:tr>
              <a:tr h="23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levelName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hierarchy level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CharacterString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0..1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Interoperability Level X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4554391"/>
                  </a:ext>
                </a:extLst>
              </a:tr>
              <a:tr h="7122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levelDescription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description about the level of the data specified by the scope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CharacterString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0..1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L1: Interleaving of feature types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L2: Type-based selectivity and feature class replacement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L3: Feature hybridization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L4: Spatial operations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218153"/>
                  </a:ext>
                </a:extLst>
              </a:tr>
              <a:tr h="7122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Subtype of a feature that represents real world phenomena as a set of attributes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CharacterString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0..1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(not used)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0177084"/>
                  </a:ext>
                </a:extLst>
              </a:tr>
              <a:tr h="845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extent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Spatial, vertical and temporal extent of the data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EX_Extent (ISO 19115-1) 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0..1</a:t>
                      </a:r>
                      <a:endParaRPr lang="en-US" sz="2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EX_Extent.description = “‍worldwide”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EX_GeographicBoundingBox = [-‍180, +‍180, -‍90, +‍90]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62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9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3 – Distinct Parts for each level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Reorganize the interoperability specification as Parts A-D.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Part contains all the information for a single level in a one compartment, including fragments of the UML model, XML schemas, interoperability portrayal rules,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abstract concepts and implementation could be (separately) sub-divided.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Compartments provide identifiable references for interoperability levels.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a hypothetical IEC ????? or IMO MSC ??? can specify interoperability L1+L2 by saying “Implement S-98 Parts A and B.” (or S-100 Parts 16A &amp; 16B).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4 – Scope conformance clause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 or supplement to option 3 (distinct Parts for levels).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conformance clause with a table specifying which clauses (or Parts) of the revised interoperability specification belong in each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would be largely redundant if Option 3 is accepted.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3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457200"/>
            <a:ext cx="9627476" cy="89863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5 – Make Levels 3 and 4 an Annex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4963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Levels 3 and 4 in an informative Annex.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pertaining to Levels 3 and 4 should be published, because Levels 3 and 4 address potential problems which are not resolved in Levels 1 and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Decisions as to whether and when Levels 3 and 4 come into effect can be made later based on experience with Levels 1 and 2.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6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2363</TotalTime>
  <Words>1487</Words>
  <Application>Microsoft Office PowerPoint</Application>
  <PresentationFormat>Widescreen</PresentationFormat>
  <Paragraphs>147</Paragraphs>
  <Slides>14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Symbol</vt:lpstr>
      <vt:lpstr>Times New Roman</vt:lpstr>
      <vt:lpstr>Parallax</vt:lpstr>
      <vt:lpstr>S-98 Interoperability Scopes    TSM7 23-26 September 2019 </vt:lpstr>
      <vt:lpstr>Overview</vt:lpstr>
      <vt:lpstr>Interoperability Levels</vt:lpstr>
      <vt:lpstr>Options for S-98</vt:lpstr>
      <vt:lpstr>Option 1 – separate abstract interoperability concepts and implementation</vt:lpstr>
      <vt:lpstr>Option 2 – Specification scopes</vt:lpstr>
      <vt:lpstr>Option 3 – Distinct Parts for each level</vt:lpstr>
      <vt:lpstr>Option 4 – Scope conformance clause</vt:lpstr>
      <vt:lpstr>Option 5 – Make Levels 3 and 4 an Annex</vt:lpstr>
      <vt:lpstr>“Option” 6 – Add supporting documents</vt:lpstr>
      <vt:lpstr>Option 7 – change S-98 into a guideline</vt:lpstr>
      <vt:lpstr>Which levels to implement initially?</vt:lpstr>
      <vt:lpstr>Recommendations</vt:lpstr>
      <vt:lpstr>Interoperability Levels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to S-100 3.0.0 Spatial Types</dc:title>
  <dc:creator>Raphael Malyankar</dc:creator>
  <cp:lastModifiedBy>Douglas Brunt</cp:lastModifiedBy>
  <cp:revision>223</cp:revision>
  <dcterms:created xsi:type="dcterms:W3CDTF">2017-09-19T13:11:42Z</dcterms:created>
  <dcterms:modified xsi:type="dcterms:W3CDTF">2019-09-24T08:39:16Z</dcterms:modified>
</cp:coreProperties>
</file>