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88" r:id="rId3"/>
    <p:sldId id="260" r:id="rId4"/>
    <p:sldId id="259" r:id="rId5"/>
    <p:sldId id="289" r:id="rId6"/>
    <p:sldId id="291" r:id="rId7"/>
    <p:sldId id="290" r:id="rId8"/>
    <p:sldId id="445" r:id="rId9"/>
    <p:sldId id="458" r:id="rId10"/>
    <p:sldId id="459" r:id="rId11"/>
    <p:sldId id="461" r:id="rId12"/>
    <p:sldId id="4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9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B44-0E17-44D0-9C92-246C40848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D7581-C29B-4CC5-907E-EA552C78C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B891-8519-4E6B-BB19-B6A8074A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ADF-91D4-4E19-93FB-89F2A85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65C6-23F6-472F-ADBD-1FD5F614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0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693-4FAE-4B31-9CE6-5BC30A73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8C8E-4058-457A-9883-87D274CB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1D8-7345-4165-BE0F-CB2A90C9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51ED-7E33-41FB-A4F6-7085089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6011-74A9-4706-9CC7-F4ED6E3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1B6AA-5016-40B7-BDD4-9062F9DBF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0437-D7E4-43D6-8ADA-96BB94D7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658-F05C-4F17-8A8A-227052F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8EAA-3EA2-4660-ACFC-5E986F8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969B-73EA-4686-87D5-FDE06720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1371600"/>
            <a:ext cx="10515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66227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1371600"/>
            <a:ext cx="10515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1470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182688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182688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8885" y="212726"/>
            <a:ext cx="4091516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929"/>
      </p:ext>
    </p:extLst>
  </p:cSld>
  <p:clrMapOvr>
    <a:masterClrMapping/>
  </p:clrMapOvr>
  <p:transition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807200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226116-A875-451F-B6A5-63E4AB805CEB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6C940-A724-4BBB-B960-E9A280842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18004"/>
      </p:ext>
    </p:extLst>
  </p:cSld>
  <p:clrMapOvr>
    <a:masterClrMapping/>
  </p:clrMapOvr>
  <p:transition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1"/>
            <a:ext cx="10972800" cy="4144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8668"/>
      </p:ext>
    </p:extLst>
  </p:cSld>
  <p:clrMapOvr>
    <a:masterClrMapping/>
  </p:clrMapOvr>
  <p:transition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5CCF360-CD7A-4201-A7D9-B0B0E8A2CE17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52B45-B907-4F1D-B451-187A396BB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28617"/>
      </p:ext>
    </p:extLst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C5F365-0B77-4E65-B654-92CA3101E5F3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FC9EE-9278-48FD-A39A-05535C1909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467"/>
      </p:ext>
    </p:extLst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E23217-877F-4420-A53A-18B95B873752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707F3-402E-4802-B49B-5728C94C4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8436"/>
      </p:ext>
    </p:extLst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FBB-8FFD-480A-82E8-DD3A2268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9BB7-549A-4ADB-B1CC-573E5D22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670D-CB7B-49FD-8ADD-D958FB28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27D7-00C0-43DE-BE8C-89A5AD19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1053-5AB7-498D-BA80-1E28182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50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6F6C4C6-B187-4821-BF9F-33F9363BD9C8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4899F-CF36-4748-9D7A-B344E26D3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1038"/>
      </p:ext>
    </p:extLst>
  </p:cSld>
  <p:clrMapOvr>
    <a:masterClrMapping/>
  </p:clrMapOvr>
  <p:transition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02693E-E902-422F-938A-81A43BA20CB0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3B43-743F-485F-A6E9-F8FC7FBD1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2973"/>
      </p:ext>
    </p:extLst>
  </p:cSld>
  <p:clrMapOvr>
    <a:masterClrMapping/>
  </p:clrMapOvr>
  <p:transition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CD6715-F732-4C24-9E37-C1A27499995F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91DC3-CD5F-4205-BF1D-579E3B5AF8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54019"/>
      </p:ext>
    </p:extLst>
  </p:cSld>
  <p:clrMapOvr>
    <a:masterClrMapping/>
  </p:clrMapOvr>
  <p:transition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76C6F7-B379-4EA8-AD9E-AA82FE3D0FBE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33F1-FFE7-4CC0-A16B-62BE6DA9C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01932"/>
      </p:ext>
    </p:extLst>
  </p:cSld>
  <p:clrMapOvr>
    <a:masterClrMapping/>
  </p:clrMapOvr>
  <p:transition advT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B4E660-5E84-4460-986F-58D58BAD1FE6}" type="datetimeFigureOut">
              <a:rPr lang="en-US" smtClean="0"/>
              <a:pPr>
                <a:defRPr/>
              </a:pPr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71E29-4D57-46BF-8436-05D50DCA28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16648"/>
      </p:ext>
    </p:extLst>
  </p:cSld>
  <p:clrMapOvr>
    <a:masterClrMapping/>
  </p:clrMapOvr>
  <p:transition advTm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08A4A-B132-4847-A80D-B37AB16B34F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914401"/>
            <a:ext cx="10972800" cy="521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6C95C-772B-43C5-ACC1-B794D301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DEFB1-9E75-4A08-BD75-87769D0A0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0A61FD-04F2-4C21-B3F1-4CE1917930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0221"/>
      </p:ext>
    </p:extLst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D87A-0204-4867-B712-4E184058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236C-1CC0-4EFC-8015-ECBD293D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D045-13F6-4024-A5F0-45C868E2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179C-3FF0-4844-9A00-64A6392C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642B-BB7A-4B53-9D78-977DCCA9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642-9792-4F54-B17F-217B610C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02D9-C2DF-4110-861C-41F8EEA5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18969-B95B-40C5-9F84-9B284013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DA93-CAED-4543-9C7F-DAE67554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BBF4-88A9-4622-8B01-6110AA3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D964-CC40-43C0-9C3B-A093009F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6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BF7F-74F7-4310-B7A2-17511022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D05C-CE9E-4E53-83A4-D912A897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138B-2BDA-4ACE-8DF4-680EED88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08037-B00C-4A85-B626-896C165A7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98044-E5CE-4A1A-A517-37E71B5DA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DC45E-C2C4-414C-883A-E6D7FDE5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9444E-0CE7-4EE5-A1F4-C6BA5E4B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B184B-34F2-4438-A842-210C2D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5E90-19BC-45C3-B007-A6A6723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522F5-CEF6-45CF-8FF6-8DAAA268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340CC-7955-4EAC-BFEF-24947B3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8974-35EA-4A54-849D-F559750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D5AAE-45A7-4F21-AD4E-488BB660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F8EE5-89CB-4044-B8C9-7275B60E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E3009-2CDF-477E-8345-8346FB68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0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267C-9503-40EB-8933-6E691063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F544-5E3D-4137-B919-C58CB7D8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EE7FA-F60D-4EF9-B3E3-DC7EBDBC3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3FB9-319F-478D-96D5-6C895DF1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13B1-C03E-4514-BC92-A14174B5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C4BB-F5D5-4CE3-AD59-A5AF6F7A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0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4BEB-4864-4A0C-9665-298D27D4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E58C6-B3DD-4E3D-919A-E27F42F7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CF85-DD27-4178-8C72-99BA70CD7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3B7E-4279-448C-A241-7E69363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CBAFD-5BC9-4A2A-A708-D06A18F4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C312-EC5C-4E42-B211-C18EDF9D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2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E3F1F-63E6-4DE0-B15D-7035DFE1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DDC14-0540-4871-B949-76794441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7466-FDCE-4AAE-9083-4F166547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58F9-7FF7-4EE1-BB8B-C6675E723D3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69FC-A9EA-47DB-89E9-EB376A0D6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F45D-16DA-4F59-A561-FC3348E2A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B37E-72FC-4337-AE6F-745DD128E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1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0A61FD-04F2-4C21-B3F1-4CE191793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2400" y="6324600"/>
            <a:ext cx="1076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01600" y="6400801"/>
            <a:ext cx="4267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PATHS, NEW APPROACHES</a:t>
            </a:r>
          </a:p>
        </p:txBody>
      </p:sp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98885" y="136526"/>
            <a:ext cx="4091516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18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 advTm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277" y="1101698"/>
            <a:ext cx="8958378" cy="4654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Update</a:t>
            </a:r>
          </a:p>
          <a:p>
            <a:r>
              <a:rPr lang="en-GB" sz="2400" dirty="0">
                <a:solidFill>
                  <a:srgbClr val="201F1E"/>
                </a:solidFill>
                <a:latin typeface="Calibri" panose="020F0502020204030204" pitchFamily="34" charset="0"/>
              </a:rPr>
              <a:t>At S-100WG5 we drafted principles of operation for Dual Fuel ECDIS and began discussions on aspects of its operation and how it is supported by standards and stakeholders.</a:t>
            </a:r>
            <a:endParaRPr lang="en-GB" sz="2000" dirty="0">
              <a:solidFill>
                <a:srgbClr val="201F1E"/>
              </a:solidFill>
              <a:latin typeface="Calibri" panose="020F0502020204030204" pitchFamily="34" charset="0"/>
            </a:endParaRPr>
          </a:p>
          <a:p>
            <a:endParaRPr lang="en-GB" sz="20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GB" sz="20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F9963-E26F-4854-ADC3-BB379386E627}"/>
              </a:ext>
            </a:extLst>
          </p:cNvPr>
          <p:cNvSpPr txBox="1"/>
          <p:nvPr/>
        </p:nvSpPr>
        <p:spPr>
          <a:xfrm>
            <a:off x="191991" y="238587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Dual Fuel ECDIS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0F294-52B7-484E-A67C-2F6F5523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50" y="3173727"/>
            <a:ext cx="8097720" cy="1986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FA7B5E-AC6F-4786-B2A1-D06C4109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274" y="5352075"/>
            <a:ext cx="7860022" cy="8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721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3FEB-B7B1-418E-8881-3E0250324795}"/>
              </a:ext>
            </a:extLst>
          </p:cNvPr>
          <p:cNvSpPr txBox="1"/>
          <p:nvPr/>
        </p:nvSpPr>
        <p:spPr>
          <a:xfrm>
            <a:off x="385482" y="1453723"/>
            <a:ext cx="7135325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DF-ECDIS suggests a “side by side” approach to loading/update: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The ECDIS loads </a:t>
            </a:r>
            <a:r>
              <a:rPr lang="en-GB" u="sng" dirty="0">
                <a:solidFill>
                  <a:prstClr val="black"/>
                </a:solidFill>
                <a:latin typeface="Arial" charset="0"/>
                <a:cs typeface="Arial" charset="0"/>
              </a:rPr>
              <a:t>only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S-57 or S-101 for any given area depending on availability, partitioning the SENC into discrete, mutually exclusive areas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Updates always apply to data already in SENC.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S-57/S-101 can overlap but not at same scale (or usage band). Coverage must be unambiguous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Authoritative remains largest scale (CSCL or max display scale)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Partition of SENC seems to be a reliable option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Partition of portrayal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Partition of functionality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Don’t convert data in the ECDIS.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Don’t convert “portrayal” either.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6C70C-9C4D-4B71-85AE-FD6A92D90878}"/>
              </a:ext>
            </a:extLst>
          </p:cNvPr>
          <p:cNvSpPr/>
          <p:nvPr/>
        </p:nvSpPr>
        <p:spPr>
          <a:xfrm>
            <a:off x="7933179" y="2665020"/>
            <a:ext cx="3076489" cy="2289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7ADEC1-943D-47DF-B7CC-B38119D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250115"/>
            <a:ext cx="6096000" cy="457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Loading and update</a:t>
            </a:r>
            <a:endParaRPr lang="en-US" b="1" dirty="0">
              <a:solidFill>
                <a:srgbClr val="99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88D34-C5A9-4D87-9C52-354E545639F2}"/>
              </a:ext>
            </a:extLst>
          </p:cNvPr>
          <p:cNvSpPr/>
          <p:nvPr/>
        </p:nvSpPr>
        <p:spPr>
          <a:xfrm>
            <a:off x="9046053" y="2665020"/>
            <a:ext cx="1963615" cy="1525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E327-49B6-436C-B475-9482AB0E5C55}"/>
              </a:ext>
            </a:extLst>
          </p:cNvPr>
          <p:cNvSpPr txBox="1"/>
          <p:nvPr/>
        </p:nvSpPr>
        <p:spPr>
          <a:xfrm>
            <a:off x="7920636" y="4708758"/>
            <a:ext cx="453970" cy="24622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prstClr val="black"/>
                </a:solidFill>
                <a:latin typeface="Arial" charset="0"/>
                <a:cs typeface="Arial" charset="0"/>
              </a:rPr>
              <a:t>S-57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A2829-1ABF-449A-9EB8-2A5A55351D1F}"/>
              </a:ext>
            </a:extLst>
          </p:cNvPr>
          <p:cNvSpPr txBox="1"/>
          <p:nvPr/>
        </p:nvSpPr>
        <p:spPr>
          <a:xfrm>
            <a:off x="10452806" y="2695292"/>
            <a:ext cx="524503" cy="24622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prstClr val="black"/>
                </a:solidFill>
                <a:latin typeface="Arial" charset="0"/>
                <a:cs typeface="Arial" charset="0"/>
              </a:rPr>
              <a:t>S-101</a:t>
            </a:r>
          </a:p>
        </p:txBody>
      </p:sp>
    </p:spTree>
    <p:extLst>
      <p:ext uri="{BB962C8B-B14F-4D97-AF65-F5344CB8AC3E}">
        <p14:creationId xmlns:p14="http://schemas.microsoft.com/office/powerpoint/2010/main" val="3941861330"/>
      </p:ext>
    </p:extLst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ADEC1-943D-47DF-B7CC-B38119D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253463"/>
            <a:ext cx="6096000" cy="457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  <a:endParaRPr lang="en-US" b="1" dirty="0">
              <a:solidFill>
                <a:srgbClr val="99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63FEB-B7B1-418E-8881-3E0250324795}"/>
              </a:ext>
            </a:extLst>
          </p:cNvPr>
          <p:cNvSpPr txBox="1"/>
          <p:nvPr/>
        </p:nvSpPr>
        <p:spPr>
          <a:xfrm>
            <a:off x="480898" y="1488141"/>
            <a:ext cx="9039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During the transition period: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Producers must ensure coverage in BOTH S-57 and S-101 for S-100 enabled ECDIS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The ECDIS should not have to load </a:t>
            </a:r>
            <a:r>
              <a:rPr lang="en-GB" sz="2000" u="sng" dirty="0">
                <a:solidFill>
                  <a:prstClr val="black"/>
                </a:solidFill>
                <a:latin typeface="Arial" charset="0"/>
                <a:cs typeface="Arial" charset="0"/>
              </a:rPr>
              <a:t>both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S-57 and S-101 in the same area at the same scale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If the ECDIS is presented with two charts which overlap at the same scale in the same area then it should load, in preference, the S-101 data – even if that excludes the import of a neighbouring S-57 cell.</a:t>
            </a:r>
          </a:p>
        </p:txBody>
      </p:sp>
    </p:spTree>
    <p:extLst>
      <p:ext uri="{BB962C8B-B14F-4D97-AF65-F5344CB8AC3E}">
        <p14:creationId xmlns:p14="http://schemas.microsoft.com/office/powerpoint/2010/main" val="997665424"/>
      </p:ext>
    </p:extLst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3311-9AA5-45B3-9D1F-FD07E730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14" y="1051034"/>
            <a:ext cx="11911986" cy="5559973"/>
          </a:xfrm>
        </p:spPr>
        <p:txBody>
          <a:bodyPr>
            <a:normAutofit/>
          </a:bodyPr>
          <a:lstStyle/>
          <a:p>
            <a:r>
              <a:rPr lang="en-GB" sz="2000" dirty="0"/>
              <a:t>Initial workshops have not identified any major issues with the rollout plan. There will certainly be challenges though.</a:t>
            </a:r>
          </a:p>
          <a:p>
            <a:r>
              <a:rPr lang="en-GB" sz="2000" dirty="0"/>
              <a:t>It is clear that defining the operation of Dual-Fuel ECDIS will require considerable effort from stakeholders across the ECDIS ecosystem and coordination between standards, regulatory and production efforts. </a:t>
            </a:r>
          </a:p>
          <a:p>
            <a:r>
              <a:rPr lang="en-GB" sz="2000" dirty="0"/>
              <a:t>S-100WG and ENCWG has commenced these activities and efforts in industry are also under way.</a:t>
            </a:r>
          </a:p>
          <a:p>
            <a:r>
              <a:rPr lang="en-GB" sz="2000" dirty="0"/>
              <a:t>Efforts will focus on</a:t>
            </a:r>
          </a:p>
          <a:p>
            <a:pPr lvl="1"/>
            <a:r>
              <a:rPr lang="en-GB" sz="2000" dirty="0"/>
              <a:t>Better definition of “identical presentation regime” - Portrayal Sub-WG</a:t>
            </a:r>
          </a:p>
          <a:p>
            <a:pPr lvl="1"/>
            <a:r>
              <a:rPr lang="en-GB" sz="2000" dirty="0"/>
              <a:t>“Seamless Operation” of DF-ECDIS (S-100WG and others)</a:t>
            </a:r>
          </a:p>
          <a:p>
            <a:pPr lvl="1"/>
            <a:r>
              <a:rPr lang="en-GB" sz="2000" dirty="0"/>
              <a:t>ENC Data Production - ENC “Conversion” sub-WG (and others)</a:t>
            </a:r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r>
              <a:rPr lang="en-US" sz="2000" dirty="0"/>
              <a:t>HSSC agreed on the Dual-Fuel Concept principles (Essential Principles of Operation) provided in Doc. HSSC12-05.1F… … and tasked S-100WG/S-101PT to liaise with Stakeholders (OEM, etc.) to prepare a governance document that formalizes the guiding principles of DF-Concept for incorporation into the S100 Implementation Roadmap 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04474-4756-4DB0-A8FF-796615905776}"/>
              </a:ext>
            </a:extLst>
          </p:cNvPr>
          <p:cNvSpPr txBox="1"/>
          <p:nvPr/>
        </p:nvSpPr>
        <p:spPr>
          <a:xfrm>
            <a:off x="374870" y="246993"/>
            <a:ext cx="540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we said at HSSC</a:t>
            </a:r>
          </a:p>
        </p:txBody>
      </p:sp>
    </p:spTree>
    <p:extLst>
      <p:ext uri="{BB962C8B-B14F-4D97-AF65-F5344CB8AC3E}">
        <p14:creationId xmlns:p14="http://schemas.microsoft.com/office/powerpoint/2010/main" val="377724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CEAF42-5CD4-4AFB-B725-D8A963EC300F}"/>
              </a:ext>
            </a:extLst>
          </p:cNvPr>
          <p:cNvSpPr txBox="1"/>
          <p:nvPr/>
        </p:nvSpPr>
        <p:spPr>
          <a:xfrm>
            <a:off x="6369269" y="2102134"/>
            <a:ext cx="5701629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From HSSC.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S-100WG has discussed the concept of dual-fuel ECDIS (DF-ECDIS)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Papers at S-100WG5 proposed “…its operation, data handling and user experience can be made consistent and logical in accordance with the current, relevant standards”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The task at hand is to define better “identical presentation regime” and “seamless operation” in concrete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5822C-727F-4AE5-A32A-C3F695C4F4DD}"/>
              </a:ext>
            </a:extLst>
          </p:cNvPr>
          <p:cNvSpPr txBox="1"/>
          <p:nvPr/>
        </p:nvSpPr>
        <p:spPr>
          <a:xfrm>
            <a:off x="121102" y="1166842"/>
            <a:ext cx="62481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aim of writing a governance document is to use the principles defined to capture clearly and simply: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S-100 ECDIS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 Dual Fuel ECDIS bridges the gap from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There is a “simple” explanation of how DF-ECDIS “works” which can be written.</a:t>
            </a:r>
          </a:p>
          <a:p>
            <a:endParaRPr lang="en-GB" sz="2000" dirty="0"/>
          </a:p>
          <a:p>
            <a:r>
              <a:rPr lang="en-GB" sz="2000" dirty="0"/>
              <a:t>From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Promote the benefits of S-100 on the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Define each stakeholder group and the impact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Better define what changes are needed for non-IHO documents and processes</a:t>
            </a:r>
          </a:p>
          <a:p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BA94-ED90-4B00-AB4F-E3D4DA643E96}"/>
              </a:ext>
            </a:extLst>
          </p:cNvPr>
          <p:cNvSpPr txBox="1"/>
          <p:nvPr/>
        </p:nvSpPr>
        <p:spPr>
          <a:xfrm>
            <a:off x="191991" y="238587"/>
            <a:ext cx="101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Dual Fuel ECDIS Definition – A Governance Document</a:t>
            </a:r>
          </a:p>
        </p:txBody>
      </p:sp>
    </p:spTree>
    <p:extLst>
      <p:ext uri="{BB962C8B-B14F-4D97-AF65-F5344CB8AC3E}">
        <p14:creationId xmlns:p14="http://schemas.microsoft.com/office/powerpoint/2010/main" val="10875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BFEE-4E81-4B6F-9D48-E128392AFE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145628"/>
            <a:ext cx="10515600" cy="55456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S-100 ECDIS</a:t>
            </a:r>
          </a:p>
          <a:p>
            <a:pPr lvl="1"/>
            <a:r>
              <a:rPr lang="en-GB" dirty="0"/>
              <a:t>The expansion of ECDIS to include “S-100” implementation</a:t>
            </a:r>
          </a:p>
          <a:p>
            <a:pPr lvl="1"/>
            <a:r>
              <a:rPr lang="en-GB" dirty="0"/>
              <a:t>S-100 contains fundamental re-statements of how “information” is managed</a:t>
            </a:r>
          </a:p>
          <a:p>
            <a:pPr lvl="2"/>
            <a:r>
              <a:rPr lang="en-GB" dirty="0"/>
              <a:t>Portrayal and Feature Catalogues</a:t>
            </a:r>
          </a:p>
          <a:p>
            <a:pPr lvl="2"/>
            <a:r>
              <a:rPr lang="en-GB" dirty="0"/>
              <a:t>Feature </a:t>
            </a:r>
            <a:r>
              <a:rPr lang="en-GB" sz="1900" dirty="0"/>
              <a:t>Models</a:t>
            </a:r>
            <a:r>
              <a:rPr lang="en-GB" dirty="0"/>
              <a:t> (S-101)</a:t>
            </a:r>
          </a:p>
          <a:p>
            <a:pPr lvl="2"/>
            <a:r>
              <a:rPr lang="en-GB" dirty="0"/>
              <a:t>Alarms and Indications, Context Parameters</a:t>
            </a:r>
          </a:p>
          <a:p>
            <a:pPr lvl="2"/>
            <a:r>
              <a:rPr lang="en-GB" dirty="0"/>
              <a:t>“Data Loading”</a:t>
            </a:r>
          </a:p>
          <a:p>
            <a:pPr lvl="2"/>
            <a:r>
              <a:rPr lang="en-GB" dirty="0"/>
              <a:t>Data Protection</a:t>
            </a:r>
          </a:p>
          <a:p>
            <a:pPr lvl="1"/>
            <a:r>
              <a:rPr lang="en-GB" dirty="0"/>
              <a:t>Added benefits</a:t>
            </a:r>
          </a:p>
          <a:p>
            <a:pPr lvl="2"/>
            <a:r>
              <a:rPr lang="en-GB" dirty="0"/>
              <a:t>“Additional Information” (S-100 product specifications) and its integration (Interoperability)</a:t>
            </a:r>
          </a:p>
          <a:p>
            <a:pPr lvl="2"/>
            <a:r>
              <a:rPr lang="en-GB" dirty="0"/>
              <a:t>Update (Catalogues) and Customisation (new product specifications, updated interoperability)</a:t>
            </a:r>
          </a:p>
          <a:p>
            <a:r>
              <a:rPr lang="en-GB" dirty="0"/>
              <a:t>Dual Fuel ECDIS</a:t>
            </a:r>
          </a:p>
          <a:p>
            <a:pPr lvl="1"/>
            <a:r>
              <a:rPr lang="en-GB" dirty="0"/>
              <a:t>The ability of an ECDIS to manage both S-57 and S-100 data simultaneously</a:t>
            </a:r>
          </a:p>
          <a:p>
            <a:pPr lvl="1"/>
            <a:r>
              <a:rPr lang="en-GB" dirty="0"/>
              <a:t>How data, portrayal and functionality can co-exist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0C522-AD3A-4D9D-85E4-FFA2B90312DB}"/>
              </a:ext>
            </a:extLst>
          </p:cNvPr>
          <p:cNvSpPr txBox="1"/>
          <p:nvPr/>
        </p:nvSpPr>
        <p:spPr>
          <a:xfrm>
            <a:off x="159719" y="313465"/>
            <a:ext cx="817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 and Structure Suggestions</a:t>
            </a:r>
          </a:p>
        </p:txBody>
      </p:sp>
    </p:spTree>
    <p:extLst>
      <p:ext uri="{BB962C8B-B14F-4D97-AF65-F5344CB8AC3E}">
        <p14:creationId xmlns:p14="http://schemas.microsoft.com/office/powerpoint/2010/main" val="27527581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6F3C4-4E62-490B-94D6-5E729531B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82" y="301214"/>
            <a:ext cx="5181600" cy="605862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Introduction and Background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History of ECDIS and ENC development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ECDIS stakeholders and their relationships.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Top level definition of the S-100 ECDIS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How S-100 differs from S-57 throughout the data path.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Summary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What is S-100 ECDIS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The Dual Fuel ECDIS concept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IHO Transition period – S-57 to S-100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Data Producers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The transition concept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Supporting transition through co-production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“Coverage” and “Scheming”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Standards (IHO, IMO)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IMO/IEC and IHO standards framework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How the S-100 framework functions to support navigation (+changes)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The IMO concept of the S-100 ECDIS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IMO concepts (minimum test requirements)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Display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Alarms and Indications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Other operations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The path to “S-100 only”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F8A7D-3A09-4851-8BFC-60274517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5382" y="301214"/>
            <a:ext cx="5181600" cy="605862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What is “ENC” and “SENC” - Data suitable for primary navigation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Extra Layers, what obscures and what doesn’t (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e.g</a:t>
            </a: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Water Levels)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Arbitrary Data Content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Interoperability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ECDIS Operations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Ingest / Loading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Portrayal, data loading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Co-Display and 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behaviour</a:t>
            </a: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of S-57/S-101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Support for ECDIS Operations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Type approval testing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Distribution – IHO data protection scheme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Loading, Ingest, management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“Data Loading” - portrayal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Display and co-Display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Interoperability Operations.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Data Production Support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“ENC is the bare minimum” – considerations with multiple product specifications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“Other products” and their benefits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“What should I produce?”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Transition to S-101/S-57 Co-production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Adoption: initial conversion vs ongoing production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Co-production guidance, coverage, scheming, consistency, validation</a:t>
            </a:r>
            <a:endParaRPr lang="en-GB" sz="1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C39A7-D438-41CB-8135-DEFBDABD536B}"/>
              </a:ext>
            </a:extLst>
          </p:cNvPr>
          <p:cNvSpPr txBox="1"/>
          <p:nvPr/>
        </p:nvSpPr>
        <p:spPr>
          <a:xfrm>
            <a:off x="210001" y="6246621"/>
            <a:ext cx="4337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Draft content – Governance document.</a:t>
            </a:r>
          </a:p>
        </p:txBody>
      </p:sp>
    </p:spTree>
    <p:extLst>
      <p:ext uri="{BB962C8B-B14F-4D97-AF65-F5344CB8AC3E}">
        <p14:creationId xmlns:p14="http://schemas.microsoft.com/office/powerpoint/2010/main" val="317972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BFEE-4E81-4B6F-9D48-E128392AFE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145628"/>
            <a:ext cx="10515600" cy="5044964"/>
          </a:xfrm>
        </p:spPr>
        <p:txBody>
          <a:bodyPr>
            <a:normAutofit/>
          </a:bodyPr>
          <a:lstStyle/>
          <a:p>
            <a:r>
              <a:rPr lang="en-GB" sz="3200" dirty="0"/>
              <a:t>Note the contents of the paper provided </a:t>
            </a:r>
          </a:p>
          <a:p>
            <a:r>
              <a:rPr lang="en-GB" sz="3200" dirty="0"/>
              <a:t>Approve the creation of an overall Governance document in line with the definitions within the paper and the structure proposed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0C522-AD3A-4D9D-85E4-FFA2B90312DB}"/>
              </a:ext>
            </a:extLst>
          </p:cNvPr>
          <p:cNvSpPr txBox="1"/>
          <p:nvPr/>
        </p:nvSpPr>
        <p:spPr>
          <a:xfrm>
            <a:off x="159719" y="313465"/>
            <a:ext cx="5373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S-100TSM is asked to:</a:t>
            </a:r>
          </a:p>
        </p:txBody>
      </p:sp>
    </p:spTree>
    <p:extLst>
      <p:ext uri="{BB962C8B-B14F-4D97-AF65-F5344CB8AC3E}">
        <p14:creationId xmlns:p14="http://schemas.microsoft.com/office/powerpoint/2010/main" val="104526066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ADEC1-943D-47DF-B7CC-B38119D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21" y="267326"/>
            <a:ext cx="6994264" cy="64707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an ECDIS actually do?</a:t>
            </a:r>
            <a:endParaRPr lang="en-US" sz="3600" b="1" dirty="0">
              <a:solidFill>
                <a:srgbClr val="99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63FEB-B7B1-418E-8881-3E0250324795}"/>
              </a:ext>
            </a:extLst>
          </p:cNvPr>
          <p:cNvSpPr txBox="1"/>
          <p:nvPr/>
        </p:nvSpPr>
        <p:spPr>
          <a:xfrm>
            <a:off x="583808" y="1441940"/>
            <a:ext cx="8068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/>
              <a:t>From IMO: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Chart Loading and Unloading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Update, manual and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“Display”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Feature Interrogation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Alerts and Indications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Areas where special conditions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Safety Contour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Route Planning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"Other" functions - those stipulated by the 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70C9-0F48-4288-B705-804EC35AD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4" t="11580" r="37500" b="50000"/>
          <a:stretch/>
        </p:blipFill>
        <p:spPr>
          <a:xfrm>
            <a:off x="8531703" y="1789169"/>
            <a:ext cx="3076489" cy="22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3920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ADEC1-943D-47DF-B7CC-B38119D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5" y="282388"/>
            <a:ext cx="6176683" cy="55670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Operation - Agreed</a:t>
            </a:r>
            <a:endParaRPr lang="en-US" sz="3200" b="1" dirty="0">
              <a:solidFill>
                <a:srgbClr val="99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63FEB-B7B1-418E-8881-3E0250324795}"/>
              </a:ext>
            </a:extLst>
          </p:cNvPr>
          <p:cNvSpPr txBox="1"/>
          <p:nvPr/>
        </p:nvSpPr>
        <p:spPr>
          <a:xfrm>
            <a:off x="353748" y="1195893"/>
            <a:ext cx="115226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prstClr val="black"/>
                </a:solidFill>
                <a:latin typeface="Arial" charset="0"/>
                <a:cs typeface="Arial" charset="0"/>
              </a:rPr>
              <a:t>Fundamentals: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SOLAS places an obligation on member states to produce and promulgate ENC data to support mandatory carriage of ECDIS. Currently that mandate is fulfilled by the production of S-57.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The addition of S-100 to the IMO PS will allow S-100 data to </a:t>
            </a:r>
            <a:r>
              <a:rPr lang="en-GB" u="sng" dirty="0">
                <a:solidFill>
                  <a:prstClr val="black"/>
                </a:solidFill>
                <a:latin typeface="Arial" charset="0"/>
                <a:cs typeface="Arial" charset="0"/>
              </a:rPr>
              <a:t>also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satisfy the carriage requirement.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States will provide data which is “safe” using the relevant IHO standards (currently S-57)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prstClr val="black"/>
                </a:solidFill>
                <a:latin typeface="Arial" charset="0"/>
                <a:cs typeface="Arial" charset="0"/>
              </a:rPr>
              <a:t>Principles:</a:t>
            </a: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The principles of a dual fuel ECDIS should be: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It should allow unambiguous and defined import and use of both S-57 and S-101 data. In addition, a selection of S-100 data products should be able to be imported and used to enhance user functionality and safety.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ECDIS behaviour should not be any less “safe” (as defined by the IMO PS) whether S-57 or S-101 data is in use. The requirements of the IMO PS should be met in all eventualities.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User Experience should not be negatively impacted by the introduction of any S-100 data to the ECDIS.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0917"/>
      </p:ext>
    </p:extLst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ADEC1-943D-47DF-B7CC-B38119D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7" y="263627"/>
            <a:ext cx="6096000" cy="457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Transition period</a:t>
            </a:r>
            <a:endParaRPr lang="en-US" b="1" dirty="0">
              <a:solidFill>
                <a:srgbClr val="99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63FEB-B7B1-418E-8881-3E0250324795}"/>
              </a:ext>
            </a:extLst>
          </p:cNvPr>
          <p:cNvSpPr txBox="1"/>
          <p:nvPr/>
        </p:nvSpPr>
        <p:spPr>
          <a:xfrm>
            <a:off x="116737" y="1142137"/>
            <a:ext cx="66738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prstClr val="black"/>
                </a:solidFill>
                <a:latin typeface="Arial" charset="0"/>
                <a:cs typeface="Arial" charset="0"/>
              </a:rPr>
              <a:t>During the transition period: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Data producers will produce data in </a:t>
            </a:r>
            <a:r>
              <a:rPr lang="en-GB" u="sng" dirty="0">
                <a:solidFill>
                  <a:prstClr val="black"/>
                </a:solidFill>
                <a:latin typeface="Arial" charset="0"/>
                <a:cs typeface="Arial" charset="0"/>
              </a:rPr>
              <a:t>both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S-57 and S-101 forms: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S-57 for (legacy) ECDIS which are unable to process S-101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S-101 for (new) S-100 enabled ECDIS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S-57 in areas where data has not been upgraded to S-101 for BOTH S-100 and S-57 enabled ECDIS</a:t>
            </a:r>
          </a:p>
          <a:p>
            <a:pPr marL="628650" lvl="1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The 2024(neg) date for production of S-101 is the start of (partial) S-101 production by member states (and the operation of infrastructure supporting delivery, testing and support)</a:t>
            </a: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1450" indent="-1714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Because data producers will need time to migrate entire production holdings to S-101 during the transition period, Dual Fuel ECDIS should accept </a:t>
            </a:r>
            <a:r>
              <a:rPr lang="en-GB" u="sng" dirty="0">
                <a:solidFill>
                  <a:prstClr val="black"/>
                </a:solidFill>
                <a:latin typeface="Arial" charset="0"/>
                <a:cs typeface="Arial" charset="0"/>
              </a:rPr>
              <a:t>both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S-57 and S-101.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870FFC-CA6F-4BA9-B868-EF51124D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91" y="4391370"/>
            <a:ext cx="4436210" cy="144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85B28-DD21-4815-BA51-A3CAD855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75" y="1876656"/>
            <a:ext cx="3900381" cy="11799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4B517-3933-4304-B8F2-A2B160AA1024}"/>
              </a:ext>
            </a:extLst>
          </p:cNvPr>
          <p:cNvCxnSpPr/>
          <p:nvPr/>
        </p:nvCxnSpPr>
        <p:spPr>
          <a:xfrm>
            <a:off x="8799755" y="2339020"/>
            <a:ext cx="1295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96671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IC Corp template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Courier New</vt:lpstr>
      <vt:lpstr>Georgia</vt:lpstr>
      <vt:lpstr>Times New Roman</vt:lpstr>
      <vt:lpstr>Office Theme</vt:lpstr>
      <vt:lpstr>IIC Corp template 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an ECDIS actually do?</vt:lpstr>
      <vt:lpstr>Principles of Operation - Agreed</vt:lpstr>
      <vt:lpstr>The Transition period</vt:lpstr>
      <vt:lpstr>Chart Loading and update</vt:lpstr>
      <vt:lpstr>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pritchard</dc:creator>
  <cp:lastModifiedBy>jon pritchard</cp:lastModifiedBy>
  <cp:revision>11</cp:revision>
  <dcterms:created xsi:type="dcterms:W3CDTF">2021-03-01T17:51:45Z</dcterms:created>
  <dcterms:modified xsi:type="dcterms:W3CDTF">2021-03-03T07:59:44Z</dcterms:modified>
</cp:coreProperties>
</file>