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notesMasterIdLst>
    <p:notesMasterId r:id="rId7"/>
  </p:notesMasterIdLst>
  <p:sldIdLst>
    <p:sldId id="256" r:id="rId2"/>
    <p:sldId id="281" r:id="rId3"/>
    <p:sldId id="282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A522AA1-2C25-40EC-B4B3-68724C99F76A}">
          <p14:sldIdLst>
            <p14:sldId id="256"/>
            <p14:sldId id="281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5427" autoAdjust="0"/>
  </p:normalViewPr>
  <p:slideViewPr>
    <p:cSldViewPr snapToGrid="0">
      <p:cViewPr varScale="1">
        <p:scale>
          <a:sx n="74" d="100"/>
          <a:sy n="74" d="100"/>
        </p:scale>
        <p:origin x="7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D6D1E-C74E-4E2B-8812-54227A6734F9}" type="datetimeFigureOut">
              <a:rPr lang="en-US" smtClean="0"/>
              <a:pPr/>
              <a:t>26-Feb-2021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9AF0-5F64-4A42-9781-4312A7E5C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 surface is used in S-111.</a:t>
            </a:r>
          </a:p>
          <a:p>
            <a:r>
              <a:rPr lang="en-US" dirty="0"/>
              <a:t>Mechanism for proposing new EPSG codes desired by S-100 product specifications?</a:t>
            </a:r>
          </a:p>
          <a:p>
            <a:r>
              <a:rPr lang="en-US" dirty="0"/>
              <a:t>Would prefer not to use the two “generic” datums, whence the proposed change in datatype on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“not enumerated” and “ITRF2014” in nilReason are free text, cannot be checked, and are not suited to machine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89F5-A656-4411-A9BA-BFCA1D1B4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744F-0A86-429F-820B-D4A80A64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7211-3457-4A3D-B6D7-56278523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pPr/>
              <a:t>26-Feb-2021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46A1-DA84-43CD-AA06-09249DC0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CB45-A06C-4AED-8A4A-FCA40B76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B554-4572-4D34-A8D6-C878B40F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79933-6F5C-4206-84C6-55B1578F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2F7D-3354-44E1-872A-2E5F535B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5ACE-006C-4244-AF6A-59786A99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CBFA9-11E5-4D9F-94C7-F281A704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44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3AB0-3F3B-4135-BA8F-98FD91F21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8955-93D5-402C-90ED-ACB8FCE3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F13E-F3A0-487E-8612-B057D202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7531-44B1-4767-93F3-E611F79C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F303-F47C-4632-8BE8-5460B4B0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63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B9F1-C9FD-43F7-B51D-ACAA2C94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D95F-9AC2-44F3-8A26-65ED8FA6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87EA-1227-4E37-AF99-924F1FBA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E2F2-2B59-4588-9481-8CCDEEA5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3FFC-6D57-485A-BFFE-8165EB18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46EA-7B92-4660-8DB8-B2D793B4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55064-AD77-4D93-9133-40ED8115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B0C2-2BF0-4C6B-80BD-CE4603B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974B-A087-4AD1-924B-C80C9770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DF41-719C-4E16-B4C3-1C80E3A2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56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84D8-67C5-4D77-847D-14CCC43F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87D7-8B5E-4CBE-ADF9-43D9A0D89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F52B3-CC84-488B-9BF0-18B71D0A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AA49-6894-4A4B-B4DA-0DDE0DC1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F0FFD-B00F-450A-A20E-619B11C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86EB-1871-42DA-9E8C-127F993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5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4646-5B1C-4DAA-B1D6-46610D96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84E7-A8CA-4EFA-88EA-6E9C0249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B7973-99A7-4680-BD40-C3FDC71ED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E64F2-247A-4111-8E7C-790C4851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E1CAB-95FC-4253-BB00-E4393CB2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5511D-0B27-4BC7-8FF6-C603D8E7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0B762-0A26-49E6-BF14-4887B510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8AC6B-10FA-425A-8EFF-ECDAC4DE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29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6B7-2542-4A78-8B07-825236C9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7DF20-F444-43E0-947E-D9A18AB8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CDB8-9468-40BB-8FDD-E907FD148769}" type="datetimeFigureOut">
              <a:rPr lang="en-US" smtClean="0"/>
              <a:pPr/>
              <a:t>26-Feb-2021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5DA9C-4BA1-478B-B770-F9F90422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2427F-F8F1-4764-9B49-9A4FA16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51A2C-01B0-48BB-9202-9D67862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CDB8-9468-40BB-8FDD-E907FD148769}" type="datetimeFigureOut">
              <a:rPr lang="en-US" smtClean="0"/>
              <a:pPr/>
              <a:t>26-Feb-2021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8A05-FBD5-4B8E-B2D9-CC652585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5E6D3-0C53-4F78-8701-7C083599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A7B-E2E5-4790-8AC7-5D434DFF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CDC5-F515-454F-8ED0-F4574C49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08AF-9908-4778-B133-79591532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302E2-5852-4271-B9A5-79274801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E1166-9E1A-400A-AA1E-641CEBA5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AEB07-7BC4-4970-8F49-722C96A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6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8084-F186-4E29-9AB3-18801883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9B082-4F16-4644-8292-BC7E6380C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1049-C4CE-4AD8-B0F7-A61C425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E81E-077D-4636-B0A2-9D5B8677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E168B-DBF8-4F1C-BC8E-A8BD9896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9DDDC-F768-41A2-9807-EE93A97A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90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420DA-7834-4250-84E9-A386FC59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82"/>
            <a:ext cx="10515600" cy="575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E82B-0284-468B-A65E-2959E8EA8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7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46D7-33D0-477A-9F4E-49530FBAF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CA11-7E9E-4AE4-B1F2-D675F2A3C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848A-C091-4609-9717-58683CC7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C8DE-D27E-43C0-84E6-B4CD3283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Additional vertical datums</a:t>
            </a:r>
            <a:b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(in S-100 discovery metadata)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S-100 TSM8</a:t>
            </a:r>
            <a:b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2-4 March 2021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2214-D515-476B-91B8-2F5DA3FB8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Raphael Malyankar</a:t>
            </a:r>
          </a:p>
        </p:txBody>
      </p:sp>
    </p:spTree>
    <p:extLst>
      <p:ext uri="{BB962C8B-B14F-4D97-AF65-F5344CB8AC3E}">
        <p14:creationId xmlns:p14="http://schemas.microsoft.com/office/powerpoint/2010/main" val="36678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7AB47B-38AB-468B-9013-800BEF3D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vertical datums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F1028-C7D8-4B75-8C7F-97886D74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6A7ED7-EC6D-4B7C-A1E8-0A170979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1972"/>
              </p:ext>
            </p:extLst>
          </p:nvPr>
        </p:nvGraphicFramePr>
        <p:xfrm>
          <a:off x="765464" y="2215004"/>
          <a:ext cx="10515600" cy="420369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47159">
                  <a:extLst>
                    <a:ext uri="{9D8B030D-6E8A-4147-A177-3AD203B41FA5}">
                      <a16:colId xmlns:a16="http://schemas.microsoft.com/office/drawing/2014/main" val="2472031630"/>
                    </a:ext>
                  </a:extLst>
                </a:gridCol>
                <a:gridCol w="2262466">
                  <a:extLst>
                    <a:ext uri="{9D8B030D-6E8A-4147-A177-3AD203B41FA5}">
                      <a16:colId xmlns:a16="http://schemas.microsoft.com/office/drawing/2014/main" val="2539046480"/>
                    </a:ext>
                  </a:extLst>
                </a:gridCol>
                <a:gridCol w="628664">
                  <a:extLst>
                    <a:ext uri="{9D8B030D-6E8A-4147-A177-3AD203B41FA5}">
                      <a16:colId xmlns:a16="http://schemas.microsoft.com/office/drawing/2014/main" val="372646613"/>
                    </a:ext>
                  </a:extLst>
                </a:gridCol>
                <a:gridCol w="5677311">
                  <a:extLst>
                    <a:ext uri="{9D8B030D-6E8A-4147-A177-3AD203B41FA5}">
                      <a16:colId xmlns:a16="http://schemas.microsoft.com/office/drawing/2014/main" val="2246711395"/>
                    </a:ext>
                  </a:extLst>
                </a:gridCol>
              </a:tblGrid>
              <a:tr h="1941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Name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Code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Remarks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130860419"/>
                  </a:ext>
                </a:extLst>
              </a:tr>
              <a:tr h="3882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ITRF2014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International Terrestrial Reference Frame 2014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?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3869430533"/>
                  </a:ext>
                </a:extLst>
              </a:tr>
              <a:tr h="3882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ITRF2020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International Terrestrial Reference Frame 2020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?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i="1" dirty="0">
                          <a:solidFill>
                            <a:srgbClr val="FF0000"/>
                          </a:solidFill>
                          <a:effectLst/>
                        </a:rPr>
                        <a:t>[determination underway]</a:t>
                      </a:r>
                      <a:endParaRPr lang="en-US" sz="1800" b="1" i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978025194"/>
                  </a:ext>
                </a:extLst>
              </a:tr>
              <a:tr h="52277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ellipsoidalHeightGeneric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Ellipsoidal height (generic)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?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Ellipsoidal height for an ellipsoid not specifically named in the list of datums.</a:t>
                      </a:r>
                      <a:endParaRPr lang="en-US" sz="1800" dirty="0">
                        <a:effectLst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3223953690"/>
                  </a:ext>
                </a:extLst>
              </a:tr>
              <a:tr h="3882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balticSeaChartDatum2000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Baltic Sea Chart Datum 2000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44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1199509612"/>
                  </a:ext>
                </a:extLst>
              </a:tr>
              <a:tr h="4636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geoidGeneric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Geoid (generic)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?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Geoid not specifically named in the list of datums</a:t>
                      </a:r>
                      <a:endParaRPr lang="en-US" sz="1800" dirty="0">
                        <a:effectLst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3081057116"/>
                  </a:ext>
                </a:extLst>
              </a:tr>
              <a:tr h="48527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internationalGreatLakesDatum2020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International Great Lakes Datum 2020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?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i="1" dirty="0">
                          <a:solidFill>
                            <a:srgbClr val="FF0000"/>
                          </a:solidFill>
                          <a:effectLst/>
                        </a:rPr>
                        <a:t>[determination underway]</a:t>
                      </a:r>
                      <a:endParaRPr lang="en-US" sz="1800" b="1" i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1955823520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seaSurface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Sea surface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?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two-dimensional (in the horizontal plane) field representing the air-sea interface, with high-frequency fluctuations such as wind waves and swell, but not astronomical tides, filtered out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2580920606"/>
                  </a:ext>
                </a:extLst>
              </a:tr>
              <a:tr h="291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seaBottom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Sea bottom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?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Local sea bottom reference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43675" marR="43675" marT="0" marB="0"/>
                </a:tc>
                <a:extLst>
                  <a:ext uri="{0D108BD9-81ED-4DB2-BD59-A6C34878D82A}">
                    <a16:rowId xmlns:a16="http://schemas.microsoft.com/office/drawing/2014/main" val="3788373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ACEEF5-9EA2-4029-B6DB-7E8C0C4F3E92}"/>
              </a:ext>
            </a:extLst>
          </p:cNvPr>
          <p:cNvSpPr txBox="1"/>
          <p:nvPr/>
        </p:nvSpPr>
        <p:spPr>
          <a:xfrm>
            <a:off x="765464" y="886382"/>
            <a:ext cx="105883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S-104 (and/or S-111) will use datums not enumerated in S-100 Ed. 4.0.0 Part 4a.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May want to state EPSG codes for vertical datums in discovery metadata, as allowed in S-100 Edition 5.0.0  carrier metadata.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TWCWG will discuss the additions at TWCWG5 and finalize the list before a final proposal is prepared.</a:t>
            </a:r>
          </a:p>
        </p:txBody>
      </p:sp>
    </p:spTree>
    <p:extLst>
      <p:ext uri="{BB962C8B-B14F-4D97-AF65-F5344CB8AC3E}">
        <p14:creationId xmlns:p14="http://schemas.microsoft.com/office/powerpoint/2010/main" val="146001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4774-8692-4E34-922D-6A94872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Datatype of </a:t>
            </a:r>
            <a:r>
              <a:rPr lang="en-US" i="1" dirty="0"/>
              <a:t>verticalDatum</a:t>
            </a:r>
            <a:r>
              <a:rPr lang="en-US" dirty="0"/>
              <a:t> in S-100 discovery metadata (Fig. 4a-D-4)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02AE1-71BD-4759-B3FC-3A47D81D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817C35-5E34-4921-B7E3-9C31EB332864}"/>
              </a:ext>
            </a:extLst>
          </p:cNvPr>
          <p:cNvGrpSpPr/>
          <p:nvPr/>
        </p:nvGrpSpPr>
        <p:grpSpPr>
          <a:xfrm>
            <a:off x="2047006" y="3556723"/>
            <a:ext cx="8350813" cy="953843"/>
            <a:chOff x="2067788" y="3338512"/>
            <a:chExt cx="8350813" cy="9538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06602F-5EF7-4172-8C4A-7D6ED0A5FAA5}"/>
                </a:ext>
              </a:extLst>
            </p:cNvPr>
            <p:cNvSpPr txBox="1"/>
            <p:nvPr/>
          </p:nvSpPr>
          <p:spPr>
            <a:xfrm>
              <a:off x="2067788" y="3369025"/>
              <a:ext cx="2053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 S-100 4.0.0</a:t>
              </a:r>
            </a:p>
            <a:p>
              <a:r>
                <a:rPr lang="en-US" dirty="0"/>
                <a:t>+ additional datums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5E5E0C-E197-439E-AE8A-6ED11BDA8FA3}"/>
                </a:ext>
              </a:extLst>
            </p:cNvPr>
            <p:cNvSpPr txBox="1"/>
            <p:nvPr/>
          </p:nvSpPr>
          <p:spPr>
            <a:xfrm>
              <a:off x="4745316" y="3338512"/>
              <a:ext cx="27429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Proposed alternative 1</a:t>
              </a:r>
            </a:p>
            <a:p>
              <a:r>
                <a:rPr lang="en-US" dirty="0"/>
                <a:t>Modify datatype to</a:t>
              </a:r>
            </a:p>
            <a:p>
              <a:r>
                <a:rPr lang="en-US" dirty="0"/>
                <a:t>Open enumeration codelist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A41B9C-AEB7-4F5C-B1D8-8E2875124DE4}"/>
                </a:ext>
              </a:extLst>
            </p:cNvPr>
            <p:cNvSpPr txBox="1"/>
            <p:nvPr/>
          </p:nvSpPr>
          <p:spPr>
            <a:xfrm>
              <a:off x="8112520" y="3369025"/>
              <a:ext cx="23060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Proposed alternative 2</a:t>
              </a:r>
            </a:p>
            <a:p>
              <a:r>
                <a:rPr lang="en-US" dirty="0"/>
                <a:t>Modify datatype to</a:t>
              </a:r>
            </a:p>
            <a:p>
              <a:r>
                <a:rPr lang="en-US" dirty="0"/>
                <a:t>Dictionary codelist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9B22E8-530F-4C28-BB50-760101D3E04C}"/>
              </a:ext>
            </a:extLst>
          </p:cNvPr>
          <p:cNvSpPr txBox="1"/>
          <p:nvPr/>
        </p:nvSpPr>
        <p:spPr>
          <a:xfrm>
            <a:off x="1595437" y="5217841"/>
            <a:ext cx="905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3: S100_DatasetDiscoveryMetadata.otherVerticalDatum: </a:t>
            </a:r>
            <a:r>
              <a:rPr lang="en-US" dirty="0" err="1"/>
              <a:t>CharacterString</a:t>
            </a:r>
            <a:r>
              <a:rPr lang="en-US" dirty="0"/>
              <a:t> [0..1].</a:t>
            </a:r>
          </a:p>
          <a:p>
            <a:r>
              <a:rPr lang="en-US" dirty="0"/>
              <a:t>Not being machine-processable, this is not the recommended solution.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89949D-13A4-4B03-B815-6419713FA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994498"/>
            <a:ext cx="9001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4774-8692-4E34-922D-6A94872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Encoding of </a:t>
            </a:r>
            <a:r>
              <a:rPr lang="en-US" i="1" dirty="0"/>
              <a:t>verticalDatum</a:t>
            </a:r>
            <a:r>
              <a:rPr lang="en-US" dirty="0"/>
              <a:t> in discovery metadata XML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02AE1-71BD-4759-B3FC-3A47D81D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3A632-A929-4BAF-9D64-B077F45D49FF}"/>
              </a:ext>
            </a:extLst>
          </p:cNvPr>
          <p:cNvSpPr/>
          <p:nvPr/>
        </p:nvSpPr>
        <p:spPr>
          <a:xfrm>
            <a:off x="838200" y="1096218"/>
            <a:ext cx="100410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Current (S-100 4.0.0):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If enumerated:</a:t>
            </a:r>
          </a:p>
          <a:p>
            <a:pPr lvl="2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&lt;S100XC:verticalDatum&gt;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meanLowWaterSprings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&lt;/S100XC:verticalDatum&gt;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If unenumerated, omit </a:t>
            </a:r>
            <a:r>
              <a:rPr lang="en-US" i="1" dirty="0">
                <a:highlight>
                  <a:srgbClr val="FFFFFF"/>
                </a:highlight>
              </a:rPr>
              <a:t>verticalDatum</a:t>
            </a:r>
            <a:r>
              <a:rPr lang="en-US" dirty="0">
                <a:highlight>
                  <a:srgbClr val="FFFFFF"/>
                </a:highlight>
              </a:rPr>
              <a:t> or encode as empty element with </a:t>
            </a:r>
            <a:r>
              <a:rPr lang="en-US" i="1" dirty="0">
                <a:highlight>
                  <a:srgbClr val="FFFFFF"/>
                </a:highlight>
              </a:rPr>
              <a:t>nilReason</a:t>
            </a:r>
            <a:r>
              <a:rPr lang="en-US" dirty="0">
                <a:highlight>
                  <a:srgbClr val="FFFFFF"/>
                </a:highlight>
              </a:rPr>
              <a:t> attribute:</a:t>
            </a:r>
          </a:p>
          <a:p>
            <a:pPr lvl="2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&lt;S100XC:verticalDatum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xsi:nil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"true"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gco:nilReason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"other: not enumerated"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2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or</a:t>
            </a:r>
          </a:p>
          <a:p>
            <a:pPr lvl="2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&lt;S100XC:verticalDatum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xsi:nil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"true"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gco:nilReason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"other: ITRF2014"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US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With open enumeration codelist: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If enumerated:</a:t>
            </a:r>
          </a:p>
          <a:p>
            <a:pPr lvl="2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&lt;S100XC:verticalDatum&gt;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meanLowWaterSprings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&lt;/S100XC:verticalDatum&gt;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If unenumerated:</a:t>
            </a:r>
          </a:p>
          <a:p>
            <a:pPr lvl="2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&lt;S100XC:verticalDatum&gt;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other: EPSG 1234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&lt;/S100XC:verticalDatum&gt;</a:t>
            </a:r>
          </a:p>
          <a:p>
            <a:endParaRPr lang="en-US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FFFFF"/>
                </a:highlight>
              </a:rPr>
              <a:t>With dictionary codelist:</a:t>
            </a:r>
          </a:p>
          <a:p>
            <a:pPr lvl="1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&lt;S100XC:verticalDatum </a:t>
            </a:r>
            <a:r>
              <a:rPr lang="en-US" dirty="0" err="1">
                <a:solidFill>
                  <a:srgbClr val="000096"/>
                </a:solidFill>
                <a:highlight>
                  <a:srgbClr val="FFFFFF"/>
                </a:highlight>
              </a:rPr>
              <a:t>codeList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=“urn:mrn:iho:spec:s100:5:0:vdatum”</a:t>
            </a:r>
          </a:p>
          <a:p>
            <a:pPr lvl="1"/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                                          </a:t>
            </a:r>
            <a:r>
              <a:rPr lang="en-US" dirty="0" err="1">
                <a:solidFill>
                  <a:srgbClr val="000096"/>
                </a:solidFill>
                <a:highlight>
                  <a:srgbClr val="FFFFFF"/>
                </a:highlight>
              </a:rPr>
              <a:t>codeListValue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=“meanLowWaterSprings”            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DE73-2AD2-4105-B81A-33FD1DA5B7E1}"/>
              </a:ext>
            </a:extLst>
          </p:cNvPr>
          <p:cNvSpPr/>
          <p:nvPr/>
        </p:nvSpPr>
        <p:spPr>
          <a:xfrm>
            <a:off x="9982200" y="2689801"/>
            <a:ext cx="1392381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machine-processable!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0572A-7AB6-4583-9471-C85966C872A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9268691" y="2462645"/>
            <a:ext cx="713509" cy="6843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1D789-FCDA-4281-A02F-EC4A88B88B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701946" y="2951019"/>
            <a:ext cx="1280254" cy="1959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02B225-D82D-4289-9BB8-0749259CADA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142854" y="3147001"/>
            <a:ext cx="1839346" cy="1430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9FDDF5-49A3-4312-9150-3B361A22C5AF}"/>
              </a:ext>
            </a:extLst>
          </p:cNvPr>
          <p:cNvSpPr/>
          <p:nvPr/>
        </p:nvSpPr>
        <p:spPr>
          <a:xfrm>
            <a:off x="9876760" y="5025398"/>
            <a:ext cx="1603260" cy="9144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Searchable key in the datums dictionary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699847-6779-40B8-B53A-B1D8E8D17FF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432158" y="5482598"/>
            <a:ext cx="2444602" cy="45720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3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628E-DE92-4383-BBCE-D4C9A741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19115 </a:t>
            </a:r>
            <a:r>
              <a:rPr lang="en-US" dirty="0" err="1"/>
              <a:t>codelists</a:t>
            </a:r>
            <a:r>
              <a:rPr lang="en-US" dirty="0"/>
              <a:t> dictionary example - for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3D1CBC-EE02-48F1-A5E7-763F5C64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7FC18-9A7C-433D-86E7-FBBC485B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8" y="1143069"/>
            <a:ext cx="5700254" cy="506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E6128-8F52-4DCD-AE11-12F6EE4BB98A}"/>
              </a:ext>
            </a:extLst>
          </p:cNvPr>
          <p:cNvSpPr txBox="1"/>
          <p:nvPr/>
        </p:nvSpPr>
        <p:spPr>
          <a:xfrm>
            <a:off x="7658102" y="1641764"/>
            <a:ext cx="3595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S-100 4.0.0 schemas package on the S-100 GitHub site contains </a:t>
            </a:r>
            <a:r>
              <a:rPr lang="en-US" dirty="0" err="1"/>
              <a:t>codelist</a:t>
            </a:r>
            <a:r>
              <a:rPr lang="en-US" dirty="0"/>
              <a:t> dictionaries for both ISO 19115-x and S-100 </a:t>
            </a:r>
            <a:r>
              <a:rPr lang="en-US" dirty="0" err="1"/>
              <a:t>codelists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524</Words>
  <Application>Microsoft Office PowerPoint</Application>
  <PresentationFormat>Widescreen</PresentationFormat>
  <Paragraphs>86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Additional vertical datums (in S-100 discovery metadata)   S-100 TSM8 2-4 March 2021 </vt:lpstr>
      <vt:lpstr>Additional vertical datums</vt:lpstr>
      <vt:lpstr>Datatype of verticalDatum in S-100 discovery metadata (Fig. 4a-D-4)</vt:lpstr>
      <vt:lpstr>Encoding of verticalDatum in discovery metadata XML</vt:lpstr>
      <vt:lpstr>ISO 19115 codelists dictionary example - for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to S-100 3.0.0 Spatial Types</dc:title>
  <dc:creator>Raphael Malyankar</dc:creator>
  <cp:lastModifiedBy>Raphael Malyankar</cp:lastModifiedBy>
  <cp:revision>106</cp:revision>
  <cp:lastPrinted>2021-02-26T04:28:30Z</cp:lastPrinted>
  <dcterms:created xsi:type="dcterms:W3CDTF">2017-09-19T13:11:42Z</dcterms:created>
  <dcterms:modified xsi:type="dcterms:W3CDTF">2021-02-26T21:12:20Z</dcterms:modified>
</cp:coreProperties>
</file>