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8" r:id="rId3"/>
    <p:sldId id="28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4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3D2F-0693-4FAE-8643-DB5C0A1F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D2283-DFB0-47D8-904E-E74F4293F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372DF-1BDF-4D52-B66F-E2648FDB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19D-7B6F-4C93-A77A-8CDC04FF217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35C18-823F-4B78-AE38-BE089966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F9943-8FB4-46D5-90F4-C089197B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662-74BE-4318-989C-1584574D9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83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1D11-FA90-42B9-99E4-E2BD567D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50300-5683-4125-9977-5F09DEAA8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DF1AD-819E-419D-9CB2-7A6BC5F4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19D-7B6F-4C93-A77A-8CDC04FF217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BC69-BF52-4CCE-B783-BA702BFA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09EAD-4D6D-49F1-9FA1-6FBD4ACD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662-74BE-4318-989C-1584574D9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99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56A90-425A-48AF-9930-96A53E74E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AB277-B861-4AA8-9BE0-43E4F3B30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9FC5A-D55D-4E7D-AE08-A23D7AF6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19D-7B6F-4C93-A77A-8CDC04FF217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F67A8-9F93-4888-8D4F-EEB9582A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E3C3-5979-44EE-9ECB-143EC92C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662-74BE-4318-989C-1584574D9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95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D:\Websites\Artwork\banner01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3" y="2005014"/>
            <a:ext cx="7380763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Websites\Artwork\banner04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35" y="2007393"/>
            <a:ext cx="7361441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Websites\Artwork\banner03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4" y="2007498"/>
            <a:ext cx="7361443" cy="338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Websites\Artwork\banner02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3" y="2007495"/>
            <a:ext cx="7361443" cy="338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6324600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1066800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849" y="152400"/>
            <a:ext cx="4267199" cy="731520"/>
          </a:xfrm>
          <a:prstGeom prst="rect">
            <a:avLst/>
          </a:prstGeom>
        </p:spPr>
      </p:pic>
      <p:pic>
        <p:nvPicPr>
          <p:cNvPr id="2050" name="Picture 2" descr="D:\Websites\Artwork\banner01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44" y="2005012"/>
            <a:ext cx="7380763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439274" y="4143375"/>
            <a:ext cx="7372983" cy="3810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NEW PATHS. NEW APPROACHES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7990047" y="4000660"/>
            <a:ext cx="3860800" cy="723740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&lt;Presenter</a:t>
            </a:r>
            <a:r>
              <a:rPr lang="en-US" sz="2400" baseline="0" dirty="0">
                <a:latin typeface="Arial" panose="020B0604020202020204" pitchFamily="34" charset="0"/>
                <a:cs typeface="Arial" panose="020B0604020202020204" pitchFamily="34" charset="0"/>
              </a:rPr>
              <a:t> &gt;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914533" y="1988343"/>
            <a:ext cx="4064000" cy="15240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&lt;Title&gt;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026401" y="5029200"/>
            <a:ext cx="3951817" cy="3683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294848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4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4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9605" y="1981201"/>
            <a:ext cx="6807200" cy="114300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35200" y="3124201"/>
            <a:ext cx="68072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849" y="152400"/>
            <a:ext cx="426719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0996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&lt;Title&gt;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08000" y="1371600"/>
            <a:ext cx="10515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16818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&lt;Title&gt;</a:t>
            </a:r>
          </a:p>
        </p:txBody>
      </p:sp>
    </p:spTree>
    <p:extLst>
      <p:ext uri="{BB962C8B-B14F-4D97-AF65-F5344CB8AC3E}">
        <p14:creationId xmlns:p14="http://schemas.microsoft.com/office/powerpoint/2010/main" val="1683679967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27000"/>
            <a:ext cx="10972800" cy="609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&lt;Title&gt;</a:t>
            </a:r>
          </a:p>
        </p:txBody>
      </p:sp>
    </p:spTree>
    <p:extLst>
      <p:ext uri="{BB962C8B-B14F-4D97-AF65-F5344CB8AC3E}">
        <p14:creationId xmlns:p14="http://schemas.microsoft.com/office/powerpoint/2010/main" val="2907510818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&lt;Title&gt;</a:t>
            </a:r>
          </a:p>
        </p:txBody>
      </p:sp>
    </p:spTree>
    <p:extLst>
      <p:ext uri="{BB962C8B-B14F-4D97-AF65-F5344CB8AC3E}">
        <p14:creationId xmlns:p14="http://schemas.microsoft.com/office/powerpoint/2010/main" val="1005248008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8200" y="2819401"/>
            <a:ext cx="10515600" cy="853381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0948430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69987"/>
            <a:ext cx="6815667" cy="49561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169988"/>
            <a:ext cx="4011084" cy="49561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241487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A37-7498-4C82-BCA8-72A731C7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E1B9-23F5-4187-8CDE-0EC8FDFBC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82595-419B-4797-8013-E01A1B09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19D-7B6F-4C93-A77A-8CDC04FF217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D1728-4F79-4BD4-9572-E837EC65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DFBB1-2241-40FD-8856-C9FD6075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662-74BE-4318-989C-1584574D9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871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0" y="1143000"/>
            <a:ext cx="6961717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54318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27000"/>
            <a:ext cx="10972800" cy="609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&lt;Title&gt;</a:t>
            </a:r>
          </a:p>
        </p:txBody>
      </p:sp>
    </p:spTree>
    <p:extLst>
      <p:ext uri="{BB962C8B-B14F-4D97-AF65-F5344CB8AC3E}">
        <p14:creationId xmlns:p14="http://schemas.microsoft.com/office/powerpoint/2010/main" val="861298580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3104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D745-131D-4175-A2E7-2809EB376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D3636-4038-48BB-A170-F98AF714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ED0F-26A4-45CF-9E03-9F89252A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19D-7B6F-4C93-A77A-8CDC04FF217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B615D-0234-4F94-BD72-49DD417F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4BA4-ED75-4AC5-B714-EE7E8091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662-74BE-4318-989C-1584574D9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8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EEAC-9EC2-46EC-83A4-147525C7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88A8D-2F33-4825-8009-B35AE6C95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47135-A53D-4A5C-B54C-63367D33B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C9792-F20A-4696-9445-F76F8AAC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19D-7B6F-4C93-A77A-8CDC04FF217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B54B1-F321-4F30-AFEB-3F2BFCCE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A5F2C-0D2B-46AF-8A05-6AC9A572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662-74BE-4318-989C-1584574D9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01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1E42-783A-47E7-9D2F-161344B4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6E9CA-9050-4B7E-B30F-18E54F7D3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DC164-60BE-48BA-A58F-E071F45EF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5AED8-F3E8-4CBD-BD0C-5606EF339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72F9E-E313-41E7-9B22-5A2207D7E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44A58-5CAA-49C9-AACD-F82D7D58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19D-7B6F-4C93-A77A-8CDC04FF217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81B87-BC95-4B01-8A9E-83279B49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79B7C-A9F4-4CEF-99F7-A4CBFECB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662-74BE-4318-989C-1584574D9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19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0E4D-7802-483C-B4E7-812DA857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408E9-2570-4830-85B6-831368A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19D-7B6F-4C93-A77A-8CDC04FF217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8B5FD-A43B-48D8-8E1E-1416C2A4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8B768-AD8D-4A3B-9A17-5972CD27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662-74BE-4318-989C-1584574D9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88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11F17-F5FD-44D4-803E-6678248A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19D-7B6F-4C93-A77A-8CDC04FF217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1AAB2-C078-49D0-9CF1-73555A44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9E249-4140-4CF5-84ED-2EA5889F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662-74BE-4318-989C-1584574D9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57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1999-44F4-465D-A3A3-B907BDFD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FA92E-F297-4518-BC31-608161B4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93649-930F-4467-A0E6-9618FDF25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A2DEA-FE7F-4999-BA10-F37D8678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19D-7B6F-4C93-A77A-8CDC04FF217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0D150-3F3F-4F6A-A7D3-464DF07C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2A7EF-ACAA-408D-8E91-8F502BBD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662-74BE-4318-989C-1584574D9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79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32FF-CECB-4CDA-816A-F829EC37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2361D-7CEB-4A2B-88C6-28C5C38DD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87603-D5D3-4838-B661-63418088D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FA94F-9B25-4342-A231-8D2E351A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19D-7B6F-4C93-A77A-8CDC04FF217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44F08-CC1D-4FE4-B764-CE644355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762F0-E0B7-4AB0-8812-5E630A6B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662-74BE-4318-989C-1584574D9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2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E075E-5B68-41D0-897B-823CAB4B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4B86F-999F-4B01-981A-448BC9691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6472A-C78C-4DE6-95C1-05C447EF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019D-7B6F-4C93-A77A-8CDC04FF217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BA726-8B4A-416B-9705-BB2EAD728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BB958-C60D-4807-A3E5-206A328BB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B662-74BE-4318-989C-1584574D9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7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263" y="1518114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990600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22400" y="6324600"/>
            <a:ext cx="1076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977900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6324600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101600" y="6400801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 PATHS. NEW APPROACHES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0" y="6340277"/>
            <a:ext cx="2844800" cy="487680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08000" y="86420"/>
            <a:ext cx="10515600" cy="853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&lt;Title&gt;</a:t>
            </a:r>
          </a:p>
        </p:txBody>
      </p:sp>
    </p:spTree>
    <p:extLst>
      <p:ext uri="{BB962C8B-B14F-4D97-AF65-F5344CB8AC3E}">
        <p14:creationId xmlns:p14="http://schemas.microsoft.com/office/powerpoint/2010/main" val="66123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CE76-9662-46FD-91D1-AB25FCA42E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3277" y="1101698"/>
            <a:ext cx="6120586" cy="4654604"/>
          </a:xfrm>
        </p:spPr>
        <p:txBody>
          <a:bodyPr>
            <a:normAutofit/>
          </a:bodyPr>
          <a:lstStyle/>
          <a:p>
            <a:r>
              <a:rPr lang="en-GB" sz="2400" dirty="0"/>
              <a:t>S-100 Part 7 currently contains a description of the geometry model. This is mostly derived from</a:t>
            </a:r>
          </a:p>
          <a:p>
            <a:pPr lvl="1"/>
            <a:r>
              <a:rPr lang="en-GB" sz="2000" dirty="0">
                <a:solidFill>
                  <a:srgbClr val="201F1E"/>
                </a:solidFill>
                <a:latin typeface="Calibri" panose="020F0502020204030204" pitchFamily="34" charset="0"/>
              </a:rPr>
              <a:t>ISO19107</a:t>
            </a:r>
          </a:p>
          <a:p>
            <a:pPr lvl="1"/>
            <a:r>
              <a:rPr lang="en-GB" sz="2000" dirty="0">
                <a:solidFill>
                  <a:srgbClr val="201F1E"/>
                </a:solidFill>
                <a:latin typeface="Calibri" panose="020F0502020204030204" pitchFamily="34" charset="0"/>
              </a:rPr>
              <a:t>S-57 (Main document and Appendix B1)</a:t>
            </a:r>
          </a:p>
          <a:p>
            <a:pPr marL="0" indent="0">
              <a:buNone/>
            </a:pPr>
            <a:endParaRPr lang="en-GB" sz="2400" dirty="0">
              <a:solidFill>
                <a:srgbClr val="201F1E"/>
              </a:solidFill>
              <a:latin typeface="Calibri" panose="020F0502020204030204" pitchFamily="34" charset="0"/>
            </a:endParaRPr>
          </a:p>
          <a:p>
            <a:r>
              <a:rPr lang="en-GB" sz="2400" dirty="0">
                <a:solidFill>
                  <a:srgbClr val="201F1E"/>
                </a:solidFill>
                <a:latin typeface="Calibri" panose="020F0502020204030204" pitchFamily="34" charset="0"/>
              </a:rPr>
              <a:t>How it should work?</a:t>
            </a:r>
          </a:p>
          <a:p>
            <a:pPr lvl="1"/>
            <a:r>
              <a:rPr lang="en-GB" sz="1600" dirty="0">
                <a:solidFill>
                  <a:srgbClr val="201F1E"/>
                </a:solidFill>
                <a:latin typeface="Calibri" panose="020F0502020204030204" pitchFamily="34" charset="0"/>
              </a:rPr>
              <a:t>S-100 imports and “profiles” ISO191XX describing how it implements the parts it is “interested in”</a:t>
            </a:r>
          </a:p>
          <a:p>
            <a:pPr lvl="1"/>
            <a:r>
              <a:rPr lang="en-GB" sz="1600" dirty="0">
                <a:solidFill>
                  <a:srgbClr val="201F1E"/>
                </a:solidFill>
                <a:latin typeface="Calibri" panose="020F0502020204030204" pitchFamily="34" charset="0"/>
              </a:rPr>
              <a:t>Product specifications implement the “level” of geometry they require</a:t>
            </a:r>
          </a:p>
          <a:p>
            <a:pPr lvl="1"/>
            <a:r>
              <a:rPr lang="en-GB" sz="1600" dirty="0">
                <a:solidFill>
                  <a:srgbClr val="201F1E"/>
                </a:solidFill>
                <a:latin typeface="Calibri" panose="020F0502020204030204" pitchFamily="34" charset="0"/>
              </a:rPr>
              <a:t>No need for ISO topology</a:t>
            </a:r>
          </a:p>
          <a:p>
            <a:pPr lvl="1"/>
            <a:endParaRPr lang="en-GB" sz="1600" dirty="0">
              <a:solidFill>
                <a:srgbClr val="201F1E"/>
              </a:solidFill>
              <a:latin typeface="Calibri" panose="020F0502020204030204" pitchFamily="34" charset="0"/>
            </a:endParaRPr>
          </a:p>
          <a:p>
            <a:endParaRPr lang="en-GB" sz="2000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endParaRPr lang="en-GB" sz="2000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F9963-E26F-4854-ADC3-BB379386E627}"/>
              </a:ext>
            </a:extLst>
          </p:cNvPr>
          <p:cNvSpPr txBox="1"/>
          <p:nvPr/>
        </p:nvSpPr>
        <p:spPr>
          <a:xfrm>
            <a:off x="191991" y="238587"/>
            <a:ext cx="6083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CA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Dual Fuel S-100 Part 7 Proposal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CCF15-E05E-4383-9E21-E76256AA5F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63" y="238587"/>
            <a:ext cx="5184676" cy="4013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6551F6-84B7-48C2-9BF0-C9547B9F16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26" y="4159238"/>
            <a:ext cx="4490085" cy="1986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27721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70B349-4CCF-4ED1-B841-CB356B629515}"/>
              </a:ext>
            </a:extLst>
          </p:cNvPr>
          <p:cNvSpPr/>
          <p:nvPr/>
        </p:nvSpPr>
        <p:spPr>
          <a:xfrm>
            <a:off x="6854322" y="744426"/>
            <a:ext cx="5408579" cy="6087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3.png">
            <a:extLst>
              <a:ext uri="{FF2B5EF4-FFF2-40B4-BE49-F238E27FC236}">
                <a16:creationId xmlns:a16="http://schemas.microsoft.com/office/drawing/2014/main" id="{CF354AC8-BE80-45C2-8A93-665DD83C9B1E}"/>
              </a:ext>
            </a:extLst>
          </p:cNvPr>
          <p:cNvPicPr/>
          <p:nvPr/>
        </p:nvPicPr>
        <p:blipFill>
          <a:blip r:embed="rId2"/>
          <a:srcRect l="6185" t="5086" r="3436" b="3361"/>
          <a:stretch>
            <a:fillRect/>
          </a:stretch>
        </p:blipFill>
        <p:spPr>
          <a:xfrm>
            <a:off x="5271837" y="4932699"/>
            <a:ext cx="1511584" cy="1925301"/>
          </a:xfrm>
          <a:prstGeom prst="rect">
            <a:avLst/>
          </a:prstGeom>
          <a:ln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CE76-9662-46FD-91D1-AB25FCA42E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1803" y="1312209"/>
            <a:ext cx="6803193" cy="4654604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In specifying geometry tests for the S-100 enabled S-58….</a:t>
            </a:r>
          </a:p>
          <a:p>
            <a:r>
              <a:rPr lang="en-GB" sz="2400" dirty="0"/>
              <a:t>The levels are incremental and the ISO19107 model isn’t</a:t>
            </a:r>
          </a:p>
          <a:p>
            <a:pPr lvl="1"/>
            <a:r>
              <a:rPr lang="en-GB" sz="2000" dirty="0">
                <a:solidFill>
                  <a:srgbClr val="201F1E"/>
                </a:solidFill>
                <a:latin typeface="Calibri" panose="020F0502020204030204" pitchFamily="34" charset="0"/>
              </a:rPr>
              <a:t>The mapping of levels to ISO isn’t explicit. A few adjustments need to be made to make it clear</a:t>
            </a:r>
          </a:p>
          <a:p>
            <a:pPr lvl="1"/>
            <a:r>
              <a:rPr lang="en-GB" sz="2000" dirty="0">
                <a:solidFill>
                  <a:srgbClr val="201F1E"/>
                </a:solidFill>
                <a:latin typeface="Calibri" panose="020F0502020204030204" pitchFamily="34" charset="0"/>
              </a:rPr>
              <a:t>And some clarifying edits to Part 7’s definitions of levels.</a:t>
            </a:r>
          </a:p>
          <a:p>
            <a:pPr lvl="1"/>
            <a:r>
              <a:rPr lang="en-GB" sz="2000" dirty="0">
                <a:solidFill>
                  <a:srgbClr val="201F1E"/>
                </a:solidFill>
                <a:latin typeface="Calibri" panose="020F0502020204030204" pitchFamily="34" charset="0"/>
              </a:rPr>
              <a:t>Should make allowable geometry explicit and completely machine readable/</a:t>
            </a:r>
            <a:r>
              <a:rPr lang="en-GB" sz="2000" dirty="0" err="1">
                <a:solidFill>
                  <a:srgbClr val="201F1E"/>
                </a:solidFill>
                <a:latin typeface="Calibri" panose="020F0502020204030204" pitchFamily="34" charset="0"/>
              </a:rPr>
              <a:t>validatable</a:t>
            </a:r>
            <a:endParaRPr lang="en-GB" sz="2000" dirty="0">
              <a:solidFill>
                <a:srgbClr val="201F1E"/>
              </a:solidFill>
              <a:latin typeface="Calibri" panose="020F0502020204030204" pitchFamily="34" charset="0"/>
            </a:endParaRPr>
          </a:p>
          <a:p>
            <a:r>
              <a:rPr lang="en-GB" sz="2400" dirty="0">
                <a:solidFill>
                  <a:srgbClr val="201F1E"/>
                </a:solidFill>
                <a:latin typeface="Calibri" panose="020F0502020204030204" pitchFamily="34" charset="0"/>
              </a:rPr>
              <a:t>A few areas still to be defined</a:t>
            </a:r>
          </a:p>
          <a:p>
            <a:pPr lvl="1"/>
            <a:r>
              <a:rPr lang="en-GB" sz="2000" dirty="0">
                <a:solidFill>
                  <a:srgbClr val="201F1E"/>
                </a:solidFill>
                <a:latin typeface="Calibri" panose="020F0502020204030204" pitchFamily="34" charset="0"/>
              </a:rPr>
              <a:t>Should feature catalogues state what level of geometry they require/support</a:t>
            </a:r>
          </a:p>
          <a:p>
            <a:pPr lvl="1"/>
            <a:r>
              <a:rPr lang="en-GB" sz="2000" dirty="0">
                <a:solidFill>
                  <a:srgbClr val="201F1E"/>
                </a:solidFill>
                <a:latin typeface="Calibri" panose="020F0502020204030204" pitchFamily="34" charset="0"/>
              </a:rPr>
              <a:t>GML vs ISO8211 support</a:t>
            </a:r>
            <a:endParaRPr lang="en-GB" sz="2400" dirty="0"/>
          </a:p>
          <a:p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F9963-E26F-4854-ADC3-BB379386E627}"/>
              </a:ext>
            </a:extLst>
          </p:cNvPr>
          <p:cNvSpPr txBox="1"/>
          <p:nvPr/>
        </p:nvSpPr>
        <p:spPr>
          <a:xfrm>
            <a:off x="191991" y="23858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CA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But…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A2DEA-2A3D-4D03-9DF7-142D54D2B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996" y="891187"/>
            <a:ext cx="5247004" cy="60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7964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IC Corp template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in http://ipmsrv:101/Aboutus/Branding%20Guidelines%20v2.0.docx" id="{30608B80-49FA-4E23-A9C2-1BDE5324E8A8}" vid="{21898DE0-CE5A-4741-87B2-A5918FB0D7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Office Theme</vt:lpstr>
      <vt:lpstr>IIC Corp template 2011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Gridding</dc:title>
  <dc:creator>jon pritchard</dc:creator>
  <cp:lastModifiedBy>jon pritchard</cp:lastModifiedBy>
  <cp:revision>53</cp:revision>
  <dcterms:created xsi:type="dcterms:W3CDTF">2020-11-05T13:14:47Z</dcterms:created>
  <dcterms:modified xsi:type="dcterms:W3CDTF">2021-03-01T12:39:27Z</dcterms:modified>
</cp:coreProperties>
</file>