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1" d="100"/>
          <a:sy n="91" d="100"/>
        </p:scale>
        <p:origin x="54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7C5F76-3DA2-4ACD-B8C6-0D290C2A7F4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7C5F76-3DA2-4ACD-B8C6-0D290C2A7F4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7C5F76-3DA2-4ACD-B8C6-0D290C2A7F4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7C5F76-3DA2-4ACD-B8C6-0D290C2A7F4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C5F76-3DA2-4ACD-B8C6-0D290C2A7F4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7C5F76-3DA2-4ACD-B8C6-0D290C2A7F4B}"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7C5F76-3DA2-4ACD-B8C6-0D290C2A7F4B}"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7C5F76-3DA2-4ACD-B8C6-0D290C2A7F4B}"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5F76-3DA2-4ACD-B8C6-0D290C2A7F4B}"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7C5F76-3DA2-4ACD-B8C6-0D290C2A7F4B}"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7C5F76-3DA2-4ACD-B8C6-0D290C2A7F4B}"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93824-E0BF-448C-95C1-08C77972940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C5F76-3DA2-4ACD-B8C6-0D290C2A7F4B}" type="datetimeFigureOut">
              <a:rPr lang="en-US" smtClean="0"/>
              <a:t>8/12/2024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93824-E0BF-448C-95C1-08C7797294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Aptech Presentation</a:t>
            </a:r>
          </a:p>
        </p:txBody>
      </p:sp>
      <p:sp>
        <p:nvSpPr>
          <p:cNvPr id="3" name="Subtitle 2"/>
          <p:cNvSpPr>
            <a:spLocks noGrp="1"/>
          </p:cNvSpPr>
          <p:nvPr>
            <p:ph type="subTitle" idx="1"/>
          </p:nvPr>
        </p:nvSpPr>
        <p:spPr/>
        <p:txBody>
          <a:bodyPr/>
          <a:lstStyle/>
          <a:p>
            <a:r>
              <a:rPr lang="en-US" dirty="0"/>
              <a:t>Project Name : Sound –The Music And Video App</a:t>
            </a:r>
          </a:p>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065911104"/>
              </p:ext>
            </p:extLst>
          </p:nvPr>
        </p:nvGraphicFramePr>
        <p:xfrm>
          <a:off x="1970690" y="4235466"/>
          <a:ext cx="7893269" cy="2056765"/>
        </p:xfrm>
        <a:graphic>
          <a:graphicData uri="http://schemas.openxmlformats.org/drawingml/2006/table">
            <a:tbl>
              <a:tblPr firstRow="1" firstCol="1" bandRow="1">
                <a:tableStyleId>{5C22544A-7EE6-4342-B048-85BDC9FD1C3A}</a:tableStyleId>
              </a:tblPr>
              <a:tblGrid>
                <a:gridCol w="1953255">
                  <a:extLst>
                    <a:ext uri="{9D8B030D-6E8A-4147-A177-3AD203B41FA5}">
                      <a16:colId xmlns:a16="http://schemas.microsoft.com/office/drawing/2014/main" val="20000"/>
                    </a:ext>
                  </a:extLst>
                </a:gridCol>
                <a:gridCol w="2316930">
                  <a:extLst>
                    <a:ext uri="{9D8B030D-6E8A-4147-A177-3AD203B41FA5}">
                      <a16:colId xmlns:a16="http://schemas.microsoft.com/office/drawing/2014/main" val="20001"/>
                    </a:ext>
                  </a:extLst>
                </a:gridCol>
                <a:gridCol w="3623084">
                  <a:extLst>
                    <a:ext uri="{9D8B030D-6E8A-4147-A177-3AD203B41FA5}">
                      <a16:colId xmlns:a16="http://schemas.microsoft.com/office/drawing/2014/main" val="20002"/>
                    </a:ext>
                  </a:extLst>
                </a:gridCol>
              </a:tblGrid>
              <a:tr h="342265">
                <a:tc>
                  <a:txBody>
                    <a:bodyPr/>
                    <a:lstStyle/>
                    <a:p>
                      <a:pPr marL="90170" marR="0" indent="0" algn="ctr">
                        <a:lnSpc>
                          <a:spcPct val="107000"/>
                        </a:lnSpc>
                        <a:spcBef>
                          <a:spcPts val="0"/>
                        </a:spcBef>
                        <a:spcAft>
                          <a:spcPts val="0"/>
                        </a:spcAft>
                      </a:pPr>
                      <a:r>
                        <a:rPr lang="en-US" sz="1400" kern="100" dirty="0">
                          <a:effectLst/>
                        </a:rPr>
                        <a:t>Faculty</a:t>
                      </a:r>
                      <a:endParaRPr lang="en-US" sz="14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gridSpan="2">
                  <a:txBody>
                    <a:bodyPr/>
                    <a:lstStyle/>
                    <a:p>
                      <a:pPr marL="0" marR="0" indent="0" algn="ctr">
                        <a:lnSpc>
                          <a:spcPct val="107000"/>
                        </a:lnSpc>
                        <a:spcBef>
                          <a:spcPts val="0"/>
                        </a:spcBef>
                        <a:spcAft>
                          <a:spcPts val="800"/>
                        </a:spcAft>
                        <a:tabLst>
                          <a:tab pos="3721100" algn="l"/>
                        </a:tabLst>
                      </a:pPr>
                      <a:r>
                        <a:rPr lang="en-US" sz="1400" kern="100" dirty="0">
                          <a:effectLst/>
                        </a:rPr>
                        <a:t>SIR MUSTAJAB MUSTAFA</a:t>
                      </a:r>
                      <a:endParaRPr lang="en-US" sz="14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42900">
                <a:tc>
                  <a:txBody>
                    <a:bodyPr/>
                    <a:lstStyle/>
                    <a:p>
                      <a:pPr marL="89535" marR="0" indent="0" algn="ctr">
                        <a:lnSpc>
                          <a:spcPct val="107000"/>
                        </a:lnSpc>
                        <a:spcBef>
                          <a:spcPts val="0"/>
                        </a:spcBef>
                        <a:spcAft>
                          <a:spcPts val="0"/>
                        </a:spcAft>
                      </a:pPr>
                      <a:r>
                        <a:rPr lang="en-US" sz="1400" kern="100">
                          <a:effectLst/>
                        </a:rPr>
                        <a:t>Batch </a:t>
                      </a:r>
                      <a:endParaRPr lang="en-US" sz="1400" kern="1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gridSpan="2">
                  <a:txBody>
                    <a:bodyPr/>
                    <a:lstStyle/>
                    <a:p>
                      <a:pPr marL="0" marR="0" indent="0" algn="ctr">
                        <a:lnSpc>
                          <a:spcPct val="107000"/>
                        </a:lnSpc>
                        <a:spcBef>
                          <a:spcPts val="0"/>
                        </a:spcBef>
                        <a:spcAft>
                          <a:spcPts val="800"/>
                        </a:spcAft>
                      </a:pPr>
                      <a:r>
                        <a:rPr lang="en-US" sz="1400" kern="100" dirty="0">
                          <a:effectLst/>
                        </a:rPr>
                        <a:t>PR2 - 2023 – 09F1 MWF</a:t>
                      </a:r>
                      <a:endParaRPr lang="en-US" sz="14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342900">
                <a:tc>
                  <a:txBody>
                    <a:bodyPr/>
                    <a:lstStyle/>
                    <a:p>
                      <a:pPr marL="89535" marR="0" indent="0" algn="ctr">
                        <a:lnSpc>
                          <a:spcPct val="107000"/>
                        </a:lnSpc>
                        <a:spcBef>
                          <a:spcPts val="0"/>
                        </a:spcBef>
                        <a:spcAft>
                          <a:spcPts val="0"/>
                        </a:spcAft>
                      </a:pPr>
                      <a:r>
                        <a:rPr lang="en-US" sz="1400" kern="100">
                          <a:effectLst/>
                        </a:rPr>
                        <a:t>Serial NO. </a:t>
                      </a:r>
                      <a:endParaRPr lang="en-US" sz="1400" kern="1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a:txBody>
                    <a:bodyPr/>
                    <a:lstStyle/>
                    <a:p>
                      <a:pPr marL="0" marR="0" indent="0" algn="ctr">
                        <a:lnSpc>
                          <a:spcPct val="107000"/>
                        </a:lnSpc>
                        <a:spcBef>
                          <a:spcPts val="0"/>
                        </a:spcBef>
                        <a:spcAft>
                          <a:spcPts val="800"/>
                        </a:spcAft>
                      </a:pPr>
                      <a:r>
                        <a:rPr lang="en-US" sz="1400" kern="100">
                          <a:effectLst/>
                        </a:rPr>
                        <a:t>Enrollment NO</a:t>
                      </a:r>
                      <a:endParaRPr lang="en-US" sz="1400" kern="1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a:txBody>
                    <a:bodyPr/>
                    <a:lstStyle/>
                    <a:p>
                      <a:pPr marL="12065" marR="0" indent="0" algn="ctr">
                        <a:lnSpc>
                          <a:spcPct val="107000"/>
                        </a:lnSpc>
                        <a:spcBef>
                          <a:spcPts val="0"/>
                        </a:spcBef>
                        <a:spcAft>
                          <a:spcPts val="0"/>
                        </a:spcAft>
                      </a:pPr>
                      <a:r>
                        <a:rPr lang="en-US" sz="1400" kern="100" dirty="0">
                          <a:effectLst/>
                        </a:rPr>
                        <a:t>Student Name</a:t>
                      </a:r>
                      <a:endParaRPr lang="en-US" sz="14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extLst>
                  <a:ext uri="{0D108BD9-81ED-4DB2-BD59-A6C34878D82A}">
                    <a16:rowId xmlns:a16="http://schemas.microsoft.com/office/drawing/2014/main" val="10002"/>
                  </a:ext>
                </a:extLst>
              </a:tr>
              <a:tr h="342900">
                <a:tc>
                  <a:txBody>
                    <a:bodyPr/>
                    <a:lstStyle/>
                    <a:p>
                      <a:pPr marL="89535" marR="0" indent="0" algn="ctr">
                        <a:lnSpc>
                          <a:spcPct val="107000"/>
                        </a:lnSpc>
                        <a:spcBef>
                          <a:spcPts val="0"/>
                        </a:spcBef>
                        <a:spcAft>
                          <a:spcPts val="0"/>
                        </a:spcAft>
                      </a:pPr>
                      <a:r>
                        <a:rPr lang="en-US" sz="1200" kern="100" dirty="0">
                          <a:effectLst/>
                        </a:rPr>
                        <a:t>1</a:t>
                      </a:r>
                      <a:endParaRPr lang="en-US" sz="14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txBody>
                  <a:tcPr marL="68580" marR="68580" marT="0" marB="0"/>
                </a:tc>
                <a:tc>
                  <a:txBody>
                    <a:bodyPr/>
                    <a:lstStyle/>
                    <a:p>
                      <a:pPr marL="0" marR="0" indent="0" algn="ctr">
                        <a:lnSpc>
                          <a:spcPct val="107000"/>
                        </a:lnSpc>
                        <a:spcBef>
                          <a:spcPts val="0"/>
                        </a:spcBef>
                        <a:spcAft>
                          <a:spcPts val="800"/>
                        </a:spcAft>
                      </a:pPr>
                      <a:r>
                        <a:rPr lang="en-US" sz="1400" kern="100" dirty="0">
                          <a:solidFill>
                            <a:schemeClr val="dk1"/>
                          </a:solidFill>
                          <a:effectLst/>
                          <a:latin typeface="+mn-lt"/>
                          <a:ea typeface="+mn-ea"/>
                          <a:cs typeface="+mn-cs"/>
                        </a:rPr>
                        <a:t>Student1515970</a:t>
                      </a:r>
                    </a:p>
                  </a:txBody>
                  <a:tcPr marL="68580" marR="68580" marT="0" marB="0"/>
                </a:tc>
                <a:tc>
                  <a:txBody>
                    <a:bodyPr/>
                    <a:lstStyle/>
                    <a:p>
                      <a:pPr marL="12065" marR="0" indent="0" algn="ctr">
                        <a:lnSpc>
                          <a:spcPct val="107000"/>
                        </a:lnSpc>
                        <a:spcBef>
                          <a:spcPts val="0"/>
                        </a:spcBef>
                        <a:spcAft>
                          <a:spcPts val="0"/>
                        </a:spcAft>
                      </a:pPr>
                      <a:r>
                        <a:rPr lang="en-US" sz="1400" kern="100" dirty="0">
                          <a:effectLst/>
                        </a:rPr>
                        <a:t>Danish Siddiqui</a:t>
                      </a:r>
                    </a:p>
                  </a:txBody>
                  <a:tcPr marL="68580" marR="68580" marT="0" marB="0"/>
                </a:tc>
                <a:extLst>
                  <a:ext uri="{0D108BD9-81ED-4DB2-BD59-A6C34878D82A}">
                    <a16:rowId xmlns:a16="http://schemas.microsoft.com/office/drawing/2014/main" val="10003"/>
                  </a:ext>
                </a:extLst>
              </a:tr>
              <a:tr h="342900">
                <a:tc>
                  <a:txBody>
                    <a:bodyPr/>
                    <a:lstStyle/>
                    <a:p>
                      <a:pPr marL="89535" marR="0" indent="0" algn="ctr" defTabSz="914400" rtl="0" eaLnBrk="1" latinLnBrk="0" hangingPunct="1">
                        <a:lnSpc>
                          <a:spcPct val="107000"/>
                        </a:lnSpc>
                        <a:spcBef>
                          <a:spcPts val="0"/>
                        </a:spcBef>
                        <a:spcAft>
                          <a:spcPts val="0"/>
                        </a:spcAft>
                      </a:pPr>
                      <a:r>
                        <a:rPr lang="en-US" sz="1200" b="1" kern="100" dirty="0">
                          <a:solidFill>
                            <a:schemeClr val="lt1"/>
                          </a:solidFill>
                          <a:effectLst/>
                          <a:latin typeface="+mn-lt"/>
                          <a:ea typeface="+mn-ea"/>
                          <a:cs typeface="+mn-cs"/>
                        </a:rPr>
                        <a:t>2</a:t>
                      </a:r>
                    </a:p>
                  </a:txBody>
                  <a:tcPr marL="68580" marR="68580" marT="0" marB="0"/>
                </a:tc>
                <a:tc>
                  <a:txBody>
                    <a:bodyPr/>
                    <a:lstStyle/>
                    <a:p>
                      <a:pPr marL="0" marR="0" indent="0" algn="ctr" defTabSz="914400" rtl="0" eaLnBrk="1" latinLnBrk="0" hangingPunct="1">
                        <a:lnSpc>
                          <a:spcPct val="107000"/>
                        </a:lnSpc>
                        <a:spcBef>
                          <a:spcPts val="0"/>
                        </a:spcBef>
                        <a:spcAft>
                          <a:spcPts val="800"/>
                        </a:spcAft>
                      </a:pPr>
                      <a:r>
                        <a:rPr lang="en-US" sz="1400" kern="100" dirty="0">
                          <a:solidFill>
                            <a:schemeClr val="dk1"/>
                          </a:solidFill>
                          <a:effectLst/>
                          <a:latin typeface="+mn-lt"/>
                          <a:ea typeface="+mn-ea"/>
                          <a:cs typeface="+mn-cs"/>
                        </a:rPr>
                        <a:t>Student1516160</a:t>
                      </a:r>
                    </a:p>
                  </a:txBody>
                  <a:tcPr marL="68580" marR="68580" marT="0" marB="0"/>
                </a:tc>
                <a:tc>
                  <a:txBody>
                    <a:bodyPr/>
                    <a:lstStyle/>
                    <a:p>
                      <a:pPr marL="12065" marR="0" indent="0" algn="ctr" defTabSz="914400" rtl="0" eaLnBrk="1" latinLnBrk="0" hangingPunct="1">
                        <a:lnSpc>
                          <a:spcPct val="107000"/>
                        </a:lnSpc>
                        <a:spcBef>
                          <a:spcPts val="0"/>
                        </a:spcBef>
                        <a:spcAft>
                          <a:spcPts val="0"/>
                        </a:spcAft>
                      </a:pPr>
                      <a:r>
                        <a:rPr lang="en-US" sz="1400" kern="100" dirty="0">
                          <a:solidFill>
                            <a:schemeClr val="dk1"/>
                          </a:solidFill>
                          <a:effectLst/>
                          <a:latin typeface="+mn-lt"/>
                          <a:ea typeface="+mn-ea"/>
                          <a:cs typeface="+mn-cs"/>
                        </a:rPr>
                        <a:t>Waqar Hussain</a:t>
                      </a:r>
                    </a:p>
                  </a:txBody>
                  <a:tcPr marL="68580" marR="68580" marT="0" marB="0"/>
                </a:tc>
                <a:extLst>
                  <a:ext uri="{0D108BD9-81ED-4DB2-BD59-A6C34878D82A}">
                    <a16:rowId xmlns:a16="http://schemas.microsoft.com/office/drawing/2014/main" val="2873305411"/>
                  </a:ext>
                </a:extLst>
              </a:tr>
              <a:tr h="342900">
                <a:tc>
                  <a:txBody>
                    <a:bodyPr/>
                    <a:lstStyle/>
                    <a:p>
                      <a:pPr marL="89535" marR="0" indent="0" algn="ctr" defTabSz="914400" rtl="0" eaLnBrk="1" latinLnBrk="0" hangingPunct="1">
                        <a:lnSpc>
                          <a:spcPct val="107000"/>
                        </a:lnSpc>
                        <a:spcBef>
                          <a:spcPts val="0"/>
                        </a:spcBef>
                        <a:spcAft>
                          <a:spcPts val="0"/>
                        </a:spcAft>
                      </a:pPr>
                      <a:r>
                        <a:rPr lang="en-US" sz="1200" b="1" kern="100" dirty="0">
                          <a:solidFill>
                            <a:schemeClr val="lt1"/>
                          </a:solidFill>
                          <a:effectLst/>
                          <a:latin typeface="+mn-lt"/>
                          <a:ea typeface="+mn-ea"/>
                          <a:cs typeface="+mn-cs"/>
                        </a:rPr>
                        <a:t>3</a:t>
                      </a:r>
                    </a:p>
                  </a:txBody>
                  <a:tcPr marL="68580" marR="68580" marT="0" marB="0"/>
                </a:tc>
                <a:tc>
                  <a:txBody>
                    <a:bodyPr/>
                    <a:lstStyle/>
                    <a:p>
                      <a:pPr marL="0" marR="0" indent="0" algn="ctr" defTabSz="914400" rtl="0" eaLnBrk="1" latinLnBrk="0" hangingPunct="1">
                        <a:lnSpc>
                          <a:spcPct val="107000"/>
                        </a:lnSpc>
                        <a:spcBef>
                          <a:spcPts val="0"/>
                        </a:spcBef>
                        <a:spcAft>
                          <a:spcPts val="800"/>
                        </a:spcAft>
                      </a:pPr>
                      <a:r>
                        <a:rPr lang="en-US" sz="1400" kern="100" dirty="0">
                          <a:solidFill>
                            <a:schemeClr val="dk1"/>
                          </a:solidFill>
                          <a:effectLst/>
                          <a:latin typeface="+mn-lt"/>
                          <a:ea typeface="+mn-ea"/>
                          <a:cs typeface="+mn-cs"/>
                        </a:rPr>
                        <a:t>Student1517031</a:t>
                      </a:r>
                    </a:p>
                  </a:txBody>
                  <a:tcPr marL="68580" marR="68580" marT="0" marB="0"/>
                </a:tc>
                <a:tc>
                  <a:txBody>
                    <a:bodyPr/>
                    <a:lstStyle/>
                    <a:p>
                      <a:pPr marL="12065" marR="0" indent="0" algn="ctr" defTabSz="914400" rtl="0" eaLnBrk="1" latinLnBrk="0" hangingPunct="1">
                        <a:lnSpc>
                          <a:spcPct val="107000"/>
                        </a:lnSpc>
                        <a:spcBef>
                          <a:spcPts val="0"/>
                        </a:spcBef>
                        <a:spcAft>
                          <a:spcPts val="0"/>
                        </a:spcAft>
                      </a:pPr>
                      <a:r>
                        <a:rPr lang="en-US" sz="1400" kern="100" dirty="0">
                          <a:solidFill>
                            <a:schemeClr val="dk1"/>
                          </a:solidFill>
                          <a:effectLst/>
                          <a:latin typeface="+mn-lt"/>
                          <a:ea typeface="+mn-ea"/>
                          <a:cs typeface="+mn-cs"/>
                        </a:rPr>
                        <a:t>Uzair Arain</a:t>
                      </a:r>
                    </a:p>
                  </a:txBody>
                  <a:tcPr marL="68580" marR="68580" marT="0" marB="0"/>
                </a:tc>
                <a:extLst>
                  <a:ext uri="{0D108BD9-81ED-4DB2-BD59-A6C34878D82A}">
                    <a16:rowId xmlns:a16="http://schemas.microsoft.com/office/drawing/2014/main" val="422374468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5"/>
            <a:ext cx="10515600" cy="3466334"/>
          </a:xfrm>
        </p:spPr>
        <p:txBody>
          <a:bodyPr>
            <a:normAutofit lnSpcReduction="10000"/>
          </a:bodyPr>
          <a:lstStyle/>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The thirst for learning, upgrading technical skills and applying the concepts in real life environment at a fast pace is what the industry demands from IT professionals today. However busy work schedules, far-flung locations, unavailability of convenient time-slots pose as major barriers when it comes to applying the concepts into realism.  And hence the need to look out for alternative means of implementation in the form of laddered approach. </a:t>
            </a:r>
            <a:endParaRPr lang="en-US" sz="1800" dirty="0">
              <a:latin typeface="Times New Roman" panose="02020603050405020304" pitchFamily="18" charset="0"/>
              <a:ea typeface="Times New Roman" panose="02020603050405020304" pitchFamily="18" charset="0"/>
              <a:cs typeface="Arial" panose="020B0604020202020204" pitchFamily="34"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The above truly pose as constraints especially for our students too! With their busy schedules, it is indeed difficult for our students to keep up with the genuine and constant need for integrated application which can be seen live especially so in the field of IT education where technology can change on the spur of a moment. </a:t>
            </a:r>
            <a:r>
              <a:rPr lang="en-US" sz="1800" i="1" dirty="0">
                <a:effectLst/>
                <a:latin typeface="Book Antiqua" panose="02040602050305030304" pitchFamily="18" charset="0"/>
                <a:ea typeface="Times New Roman" panose="02020603050405020304" pitchFamily="18" charset="0"/>
                <a:cs typeface="Arial" panose="020B0604020202020204" pitchFamily="34" charset="0"/>
              </a:rPr>
              <a:t>Well, technology does come to our rescue at such times!!</a:t>
            </a:r>
            <a:endParaRPr lang="en-US" sz="1800" i="1" dirty="0">
              <a:latin typeface="Times New Roman" panose="02020603050405020304" pitchFamily="18" charset="0"/>
              <a:ea typeface="Times New Roman" panose="02020603050405020304" pitchFamily="18" charset="0"/>
              <a:cs typeface="Arial" panose="020B0604020202020204" pitchFamily="34"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GB" sz="1800" dirty="0">
                <a:effectLst/>
                <a:latin typeface="Book Antiqua" panose="02040602050305030304" pitchFamily="18" charset="0"/>
                <a:ea typeface="Times New Roman" panose="02020603050405020304" pitchFamily="18" charset="0"/>
                <a:cs typeface="Arial" panose="020B0604020202020204" pitchFamily="34" charset="0"/>
              </a:rPr>
              <a:t>Keeping the above in mind and in tune with our constant endeavour to use Technology in our training model, we at Aptech have thought of revolutionizing the way our students learn and implement the concepts using tools themselves by providing a </a:t>
            </a:r>
            <a:r>
              <a:rPr lang="en-GB" sz="1800" i="1" dirty="0">
                <a:effectLst/>
                <a:latin typeface="Book Antiqua" panose="02040602050305030304" pitchFamily="18" charset="0"/>
                <a:ea typeface="Times New Roman" panose="02020603050405020304" pitchFamily="18" charset="0"/>
                <a:cs typeface="Arial" panose="020B0604020202020204" pitchFamily="34" charset="0"/>
              </a:rPr>
              <a:t>live and synchronous </a:t>
            </a:r>
            <a:r>
              <a:rPr lang="en-GB" sz="1800" i="1" dirty="0" err="1">
                <a:effectLst/>
                <a:latin typeface="Book Antiqua" panose="02040602050305030304" pitchFamily="18" charset="0"/>
                <a:ea typeface="Times New Roman" panose="02020603050405020304" pitchFamily="18" charset="0"/>
                <a:cs typeface="Arial" panose="020B0604020202020204" pitchFamily="34" charset="0"/>
              </a:rPr>
              <a:t>eProject</a:t>
            </a:r>
            <a:r>
              <a:rPr lang="en-GB" sz="1800" i="1" dirty="0">
                <a:effectLst/>
                <a:latin typeface="Book Antiqua" panose="02040602050305030304" pitchFamily="18" charset="0"/>
                <a:ea typeface="Times New Roman" panose="02020603050405020304" pitchFamily="18" charset="0"/>
                <a:cs typeface="Arial" panose="020B0604020202020204" pitchFamily="34" charset="0"/>
              </a:rPr>
              <a:t>   learning environment!</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428" y="386146"/>
            <a:ext cx="5362903" cy="554530"/>
          </a:xfrm>
        </p:spPr>
        <p:txBody>
          <a:bodyPr>
            <a:normAutofit fontScale="90000"/>
          </a:bodyPr>
          <a:lstStyle/>
          <a:p>
            <a:r>
              <a:rPr lang="en-US" b="1" dirty="0"/>
              <a:t>PROBLEM STATEMENT</a:t>
            </a:r>
          </a:p>
        </p:txBody>
      </p:sp>
      <p:sp>
        <p:nvSpPr>
          <p:cNvPr id="3" name="Content Placeholder 2"/>
          <p:cNvSpPr>
            <a:spLocks noGrp="1"/>
          </p:cNvSpPr>
          <p:nvPr>
            <p:ph idx="1"/>
          </p:nvPr>
        </p:nvSpPr>
        <p:spPr>
          <a:xfrm>
            <a:off x="352097" y="1166648"/>
            <a:ext cx="11566634" cy="5376041"/>
          </a:xfrm>
        </p:spPr>
        <p:txBody>
          <a:bodyPr>
            <a:noAutofit/>
          </a:bodyPr>
          <a:lstStyle/>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Music and Video’s are the most common source of entertainment today.</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SOUND Group wants to host a WEBSITE for Entertainment. Company is looking on hosting new and old Video’s and Songs in both REGIONAL and ENGLISH language.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WEBSITE should have proper menu structure and Music and Video should be arranged as per ALBUM, ARTIST, YEAR, GENRE, LANGUAGE etc.</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Users should have option of reviewing and rating the Music and Video’s available.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Home Page should have information about the site and a section for latest music and video with 5-5 listing in each.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Book Antiqua" panose="02040602050305030304" pitchFamily="18" charset="0"/>
                <a:ea typeface="Times New Roman" panose="02020603050405020304" pitchFamily="18" charset="0"/>
                <a:cs typeface="Arial" panose="020B0604020202020204" pitchFamily="34" charset="0"/>
              </a:rPr>
              <a:t>Customer Specifications: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Website will host information about songs and videos with images and description and “New” image/icon should flash along with the new additions to Music and Video’s.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05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05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141890"/>
            <a:ext cx="7317828" cy="1325563"/>
          </a:xfrm>
        </p:spPr>
        <p:txBody>
          <a:bodyPr/>
          <a:lstStyle/>
          <a:p>
            <a:r>
              <a:rPr lang="en-US" b="1" dirty="0"/>
              <a:t>FUNCTIONAL REQUIREMENT</a:t>
            </a:r>
          </a:p>
        </p:txBody>
      </p:sp>
      <p:sp>
        <p:nvSpPr>
          <p:cNvPr id="3" name="Content Placeholder 2"/>
          <p:cNvSpPr>
            <a:spLocks noGrp="1"/>
          </p:cNvSpPr>
          <p:nvPr>
            <p:ph idx="1"/>
          </p:nvPr>
        </p:nvSpPr>
        <p:spPr>
          <a:xfrm>
            <a:off x="246993" y="1492469"/>
            <a:ext cx="11561379" cy="5223641"/>
          </a:xfrm>
        </p:spPr>
        <p:txBody>
          <a:bodyPr>
            <a:normAutofit fontScale="92500" lnSpcReduction="20000"/>
          </a:bodyPr>
          <a:lstStyle/>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The website will have three users/roles: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Administrator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USER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The Administrator should be able to do the following: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Add Music files with information.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Add Video files with information.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Create Categories viz. YEAR, ARTIST, ALBUM etc.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Delete Music files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Delete Video files.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Create/Manage Users/Logins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Manage information/details on the WEBSITE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The USER should be able to do the following: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Register/Create Account [USERID should be unique].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Search for MUSIC/Video based on Name, ARTIST, YEAR, ALBUM etc.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ADD/Modify Reviews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lphaLcParenR"/>
            </a:pPr>
            <a:r>
              <a:rPr lang="en-US" sz="1800" dirty="0">
                <a:effectLst/>
                <a:latin typeface="Book Antiqua" panose="02040602050305030304" pitchFamily="18" charset="0"/>
                <a:ea typeface="Times New Roman" panose="02020603050405020304" pitchFamily="18" charset="0"/>
                <a:cs typeface="Arial" panose="020B0604020202020204" pitchFamily="34" charset="0"/>
              </a:rPr>
              <a:t>ADD/Modify Ratings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Note: Name, Address, Phone Numbers, Email-ids should be mandatory to be provided. Proper Validations should be applied on all Data Fields.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Book Antiqua" panose="02040602050305030304" pitchFamily="18" charset="0"/>
                <a:ea typeface="Times New Roman" panose="02020603050405020304" pitchFamily="18" charset="0"/>
                <a:cs typeface="Arial" panose="020B0604020202020204" pitchFamily="34" charset="0"/>
              </a:rPr>
              <a:t>Project should be submitted along with proper documentation and Database Backup.</a:t>
            </a:r>
            <a:endParaRPr lang="en-US" sz="18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541</Words>
  <Application>Microsoft Office PowerPoint</Application>
  <PresentationFormat>Widescreen</PresentationFormat>
  <Paragraphs>66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Book Antiqua</vt:lpstr>
      <vt:lpstr>Calibri</vt:lpstr>
      <vt:lpstr>Calibri Light</vt:lpstr>
      <vt:lpstr>Cambria Math</vt:lpstr>
      <vt:lpstr>Times New Roman</vt:lpstr>
      <vt:lpstr>Office Theme</vt:lpstr>
      <vt:lpstr>Aptech Presentation</vt:lpstr>
      <vt:lpstr>INTRODUCTION</vt:lpstr>
      <vt:lpstr>PROBLEM STATEMENT</vt:lpstr>
      <vt:lpstr>FUNCTIONAL REQUIREMENT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Aptech Presentation</dc:title>
  <dc:creator>DANISH</dc:creator>
  <cp:lastModifiedBy>DANISH</cp:lastModifiedBy>
  <cp:revision>6</cp:revision>
  <dcterms:created xsi:type="dcterms:W3CDTF">2024-02-16T23:49:00Z</dcterms:created>
  <dcterms:modified xsi:type="dcterms:W3CDTF">2024-08-12T09:08:38Z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3F8651F6D52B4EB380112DED6D13DB1C_12</vt:lpwstr>
  </property>
  <property fmtid="{D5CDD505-2E9C-101B-9397-08002B2CF9AE}" pid="3" name="KSOProductBuildVer">
    <vt:lpwstr>1033-12.2.0.13431</vt:lpwstr>
  </property>
</Properties>
</file>