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5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9a44bc566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9a44bc566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614ee335e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614ee335e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614ee335e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614ee335e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614ee335ec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614ee335e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614ee335e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614ee335e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614ee335ec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614ee335ec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614ee335ec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614ee335ec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a6ab5964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8a6ab5964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9a44bc56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9a44bc56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a44bc566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9a44bc56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9a44bc56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9a44bc56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a44bc566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9a44bc566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9a44bc566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9a44bc566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9a44bc56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9a44bc56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9a44bc566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9a44bc566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satwik-murarka/ME781-Course-Project" TargetMode="External"/><Relationship Id="rId4" Type="http://schemas.openxmlformats.org/officeDocument/2006/relationships/hyperlink" Target="https://colab.research.google.com/drive/1wVEBhvtpcXpocX4Lk2U8MDOgrcFrZEPo?usp=sharing" TargetMode="External"/><Relationship Id="rId5" Type="http://schemas.openxmlformats.org/officeDocument/2006/relationships/hyperlink" Target="https://github.com/satwik-murarka/ME781-Course-Project" TargetMode="External"/><Relationship Id="rId6" Type="http://schemas.openxmlformats.org/officeDocument/2006/relationships/hyperlink" Target="https://github.com/satwik-murarka/ME781-Course-Project" TargetMode="External"/><Relationship Id="rId7" Type="http://schemas.openxmlformats.org/officeDocument/2006/relationships/hyperlink" Target="https://colab.research.google.com/drive/1ZPdO422XUziPkL9lndJZ-wF391dannhC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lab.research.google.com/drive/1aIcoevIjpwPuLGZVg55Xt3nYivUQ46ch#scrollTo=WVXgTt1KHDn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82700" y="2642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80"/>
              <a:t>ME 781 Group Project</a:t>
            </a:r>
            <a:endParaRPr sz="29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80"/>
              <a:t>Final Report</a:t>
            </a:r>
            <a:endParaRPr sz="29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8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920775" y="2085600"/>
            <a:ext cx="4255500" cy="16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latin typeface="Maven Pro"/>
                <a:ea typeface="Maven Pro"/>
                <a:cs typeface="Maven Pro"/>
                <a:sym typeface="Maven Pro"/>
              </a:rPr>
              <a:t>Group 35</a:t>
            </a:r>
            <a:endParaRPr sz="5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Maven Pro"/>
                <a:ea typeface="Maven Pro"/>
                <a:cs typeface="Maven Pro"/>
                <a:sym typeface="Maven Pro"/>
              </a:rPr>
              <a:t>B C Gunawanth Rayalu	210040031</a:t>
            </a:r>
            <a:endParaRPr sz="5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Maven Pro"/>
                <a:ea typeface="Maven Pro"/>
                <a:cs typeface="Maven Pro"/>
                <a:sym typeface="Maven Pro"/>
              </a:rPr>
              <a:t>Kritika Arya 		20d170021</a:t>
            </a:r>
            <a:endParaRPr sz="5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Maven Pro"/>
                <a:ea typeface="Maven Pro"/>
                <a:cs typeface="Maven Pro"/>
                <a:sym typeface="Maven Pro"/>
              </a:rPr>
              <a:t>Mohd Danish Siddiqui	22b2104</a:t>
            </a:r>
            <a:endParaRPr sz="5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Maven Pro"/>
                <a:ea typeface="Maven Pro"/>
                <a:cs typeface="Maven Pro"/>
                <a:sym typeface="Maven Pro"/>
              </a:rPr>
              <a:t>Rijvan khan Rafiq khan 	23M1587</a:t>
            </a:r>
            <a:endParaRPr sz="5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Maven Pro"/>
                <a:ea typeface="Maven Pro"/>
                <a:cs typeface="Maven Pro"/>
                <a:sym typeface="Maven Pro"/>
              </a:rPr>
              <a:t>Satwik Murarka		190020101</a:t>
            </a:r>
            <a:endParaRPr sz="5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Maven Pro"/>
                <a:ea typeface="Maven Pro"/>
                <a:cs typeface="Maven Pro"/>
                <a:sym typeface="Maven Pro"/>
              </a:rPr>
              <a:t>Vishal Kumar Singh	22m0001</a:t>
            </a:r>
            <a:endParaRPr sz="5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Code for Model 1:</a:t>
            </a:r>
            <a:endParaRPr/>
          </a:p>
        </p:txBody>
      </p:sp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1230250" y="1528000"/>
            <a:ext cx="7295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following Colab contains the pre-processing, cross validation and hyperparameter tuning for the customer sentiment model. It uses the reviews dataset which is uploaded on </a:t>
            </a:r>
            <a:r>
              <a:rPr lang="en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r>
              <a:rPr lang="en">
                <a:solidFill>
                  <a:srgbClr val="4A86E8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 Change the address appropriately of the file before running.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4A86E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https://colab.research.google.com/drive/1wVEBhvtpcXpocX4Lk2U8MDOgrcFrZEPo?usp=sharing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below file contains the code for the gradio interface. It uses two pickles files which are also uploaded at the </a:t>
            </a:r>
            <a:r>
              <a:rPr lang="en" u="sng">
                <a:solidFill>
                  <a:srgbClr val="4A86E8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r>
              <a:rPr lang="en" u="sng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>
                <a:solidFill>
                  <a:srgbClr val="000000"/>
                </a:solidFill>
              </a:rPr>
              <a:t>link.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rgbClr val="4A86E8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https://colab.research.google.com/drive/1ZPdO422XUziPkL9lndJZ-wF391dannhC?usp=sharing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</a:t>
            </a:r>
            <a:r>
              <a:rPr lang="en"/>
              <a:t>Customer</a:t>
            </a:r>
            <a:r>
              <a:rPr lang="en"/>
              <a:t> Churn Prediction </a:t>
            </a:r>
            <a:endParaRPr/>
          </a:p>
        </p:txBody>
      </p:sp>
      <p:sp>
        <p:nvSpPr>
          <p:cNvPr id="348" name="Google Shape;348;p23"/>
          <p:cNvSpPr txBox="1"/>
          <p:nvPr>
            <p:ph idx="1" type="body"/>
          </p:nvPr>
        </p:nvSpPr>
        <p:spPr>
          <a:xfrm>
            <a:off x="1303800" y="1444875"/>
            <a:ext cx="7030500" cy="30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In this model, we are taking input from the user and classifies into positive or negative according to the given input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Here we are using the model ensemble technique for the data classification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We are using three models namely </a:t>
            </a:r>
            <a:r>
              <a:rPr b="1" lang="en">
                <a:solidFill>
                  <a:srgbClr val="000000"/>
                </a:solidFill>
              </a:rPr>
              <a:t>Logistic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b="1" lang="en">
                <a:solidFill>
                  <a:srgbClr val="000000"/>
                </a:solidFill>
              </a:rPr>
              <a:t>RandomForest </a:t>
            </a:r>
            <a:r>
              <a:rPr lang="en">
                <a:solidFill>
                  <a:srgbClr val="000000"/>
                </a:solidFill>
              </a:rPr>
              <a:t>and </a:t>
            </a:r>
            <a:r>
              <a:rPr b="1" lang="en">
                <a:solidFill>
                  <a:srgbClr val="000000"/>
                </a:solidFill>
              </a:rPr>
              <a:t>XGBoost </a:t>
            </a:r>
            <a:r>
              <a:rPr lang="en">
                <a:solidFill>
                  <a:srgbClr val="000000"/>
                </a:solidFill>
              </a:rPr>
              <a:t>Classifiers for this purpose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idea involves hyperparameter tuning for each model separately and getting their best parameters or best models to be precise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Finally using the best hyperparameters or models and combining them with the help of </a:t>
            </a:r>
            <a:r>
              <a:rPr lang="en">
                <a:solidFill>
                  <a:srgbClr val="000000"/>
                </a:solidFill>
              </a:rPr>
              <a:t>Voting Classifier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>
                <a:solidFill>
                  <a:srgbClr val="000000"/>
                </a:solidFill>
              </a:rPr>
              <a:t>thus combining the powers of multiple models to achieve good accuracy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936325" y="598575"/>
            <a:ext cx="8366100" cy="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Hyperparameters for Random Forest Classifier</a:t>
            </a:r>
            <a:endParaRPr/>
          </a:p>
        </p:txBody>
      </p:sp>
      <p:sp>
        <p:nvSpPr>
          <p:cNvPr id="354" name="Google Shape;354;p24"/>
          <p:cNvSpPr txBox="1"/>
          <p:nvPr>
            <p:ph idx="1" type="body"/>
          </p:nvPr>
        </p:nvSpPr>
        <p:spPr>
          <a:xfrm>
            <a:off x="1303800" y="1597875"/>
            <a:ext cx="3873900" cy="27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parameters </a:t>
            </a:r>
            <a:r>
              <a:rPr b="1" lang="en"/>
              <a:t>search space is as follows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325" y="1973075"/>
            <a:ext cx="3649750" cy="20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4"/>
          <p:cNvSpPr txBox="1"/>
          <p:nvPr/>
        </p:nvSpPr>
        <p:spPr>
          <a:xfrm>
            <a:off x="5045825" y="1547200"/>
            <a:ext cx="3126600" cy="27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metrics for this model is 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24"/>
          <p:cNvSpPr txBox="1"/>
          <p:nvPr/>
        </p:nvSpPr>
        <p:spPr>
          <a:xfrm>
            <a:off x="1135775" y="4176000"/>
            <a:ext cx="74886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Best Hyperparameters for Random Forest: {'random_forest__bootstrap': True, 'random_forest__max_depth': 10, 'random_forest__max_features': 'log2', 'random_forest__min_samples_leaf': 4, 'random_forest__n_estimators': 250}</a:t>
            </a:r>
            <a:endParaRPr b="1" sz="1300">
              <a:solidFill>
                <a:srgbClr val="3838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8" name="Google Shape;3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825" y="1944149"/>
            <a:ext cx="3649750" cy="20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Hyperparameters for Logistic Classifier</a:t>
            </a:r>
            <a:endParaRPr/>
          </a:p>
        </p:txBody>
      </p:sp>
      <p:sp>
        <p:nvSpPr>
          <p:cNvPr id="364" name="Google Shape;364;p25"/>
          <p:cNvSpPr txBox="1"/>
          <p:nvPr>
            <p:ph idx="1" type="body"/>
          </p:nvPr>
        </p:nvSpPr>
        <p:spPr>
          <a:xfrm>
            <a:off x="1303800" y="1597875"/>
            <a:ext cx="29988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parameter search space is as follows: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232475"/>
            <a:ext cx="4023250" cy="14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5"/>
          <p:cNvSpPr txBox="1"/>
          <p:nvPr/>
        </p:nvSpPr>
        <p:spPr>
          <a:xfrm>
            <a:off x="5796575" y="1658300"/>
            <a:ext cx="3073200" cy="25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Metrics for this model is as follows: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7" name="Google Shape;3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575" y="2142850"/>
            <a:ext cx="3245524" cy="18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5"/>
          <p:cNvSpPr txBox="1"/>
          <p:nvPr/>
        </p:nvSpPr>
        <p:spPr>
          <a:xfrm>
            <a:off x="1009800" y="4240725"/>
            <a:ext cx="76209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Best Hyperparameters for Logistic Regression: {'logreg__C': 0.0001, 'logreg__penalty': 'l2'}</a:t>
            </a:r>
            <a:endParaRPr b="1" sz="1300">
              <a:solidFill>
                <a:srgbClr val="3838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/>
          <p:nvPr>
            <p:ph type="title"/>
          </p:nvPr>
        </p:nvSpPr>
        <p:spPr>
          <a:xfrm>
            <a:off x="1179925" y="598575"/>
            <a:ext cx="8342700" cy="19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Best Hyperparameters For XGBoost Classifier</a:t>
            </a:r>
            <a:endParaRPr sz="2500"/>
          </a:p>
        </p:txBody>
      </p:sp>
      <p:sp>
        <p:nvSpPr>
          <p:cNvPr id="374" name="Google Shape;374;p26"/>
          <p:cNvSpPr txBox="1"/>
          <p:nvPr>
            <p:ph idx="1" type="body"/>
          </p:nvPr>
        </p:nvSpPr>
        <p:spPr>
          <a:xfrm>
            <a:off x="1303800" y="1484275"/>
            <a:ext cx="3159000" cy="27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parameter search space is as follows: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084813"/>
            <a:ext cx="3361625" cy="20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6"/>
          <p:cNvSpPr txBox="1"/>
          <p:nvPr/>
        </p:nvSpPr>
        <p:spPr>
          <a:xfrm>
            <a:off x="5010925" y="1597875"/>
            <a:ext cx="3457500" cy="2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metrics for this model 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7" name="Google Shape;377;p26"/>
          <p:cNvSpPr txBox="1"/>
          <p:nvPr/>
        </p:nvSpPr>
        <p:spPr>
          <a:xfrm>
            <a:off x="1179925" y="4308375"/>
            <a:ext cx="72885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Best Hyperparameters for XGBoost: {'xgb__colsample_bytree': 0.8, 'xgb__gamma': 1, 'xgb__learning_rate': 0.2, 'xgb__max_depth': 3, 'xgb__n_estimators': 50, 'xgb__reg_alpha': 0, 'xgb__reg_lambda': 0, 'xgb__subsample': 0.8}</a:t>
            </a:r>
            <a:endParaRPr b="1" sz="1300">
              <a:solidFill>
                <a:srgbClr val="3838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8" name="Google Shape;3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1898" y="2006375"/>
            <a:ext cx="3558302" cy="21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: Voting Ensemble </a:t>
            </a:r>
            <a:endParaRPr/>
          </a:p>
        </p:txBody>
      </p:sp>
      <p:sp>
        <p:nvSpPr>
          <p:cNvPr id="384" name="Google Shape;384;p27"/>
          <p:cNvSpPr txBox="1"/>
          <p:nvPr>
            <p:ph idx="1" type="body"/>
          </p:nvPr>
        </p:nvSpPr>
        <p:spPr>
          <a:xfrm>
            <a:off x="1219825" y="14337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 </a:t>
            </a:r>
            <a:r>
              <a:rPr b="1" lang="en"/>
              <a:t>combining the result is as follows 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275" y="2076650"/>
            <a:ext cx="4561199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Code for Model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"/>
          <p:cNvSpPr txBox="1"/>
          <p:nvPr>
            <p:ph idx="1" type="body"/>
          </p:nvPr>
        </p:nvSpPr>
        <p:spPr>
          <a:xfrm>
            <a:off x="1303800" y="1338175"/>
            <a:ext cx="7030500" cy="31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working code for this model is given below in google collab link .It contains all preprocessing ,exploratory data analysis ,statistical analysis , pipeline </a:t>
            </a:r>
            <a:r>
              <a:rPr lang="en"/>
              <a:t>construction</a:t>
            </a:r>
            <a:r>
              <a:rPr lang="en"/>
              <a:t> and all the metrics for these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https://colab.research.google.com/drive/1aIcoevIjpwPuLGZVg55Xt3nYivUQ46ch#scrollTo=WVXgTt1KHDn4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Powered Customer Relationship Management System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772350" y="1990050"/>
            <a:ext cx="4744800" cy="28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aven Pro"/>
                <a:ea typeface="Maven Pro"/>
                <a:cs typeface="Maven Pro"/>
                <a:sym typeface="Maven Pro"/>
              </a:rPr>
              <a:t>Objective</a:t>
            </a:r>
            <a:endParaRPr b="1" sz="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We are planning to create a CRM system that analyzes customer interactions and data using AI techniques to generate personalized suggestions that aid sales and the consumer experience. </a:t>
            </a:r>
            <a:r>
              <a:rPr lang="en" sz="1500">
                <a:solidFill>
                  <a:srgbClr val="000000"/>
                </a:solidFill>
              </a:rPr>
              <a:t>We would implement two models to provide insights:</a:t>
            </a:r>
            <a:endParaRPr sz="1500">
              <a:solidFill>
                <a:srgbClr val="000000"/>
              </a:solidFill>
            </a:endParaRPr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500">
                <a:solidFill>
                  <a:srgbClr val="000000"/>
                </a:solidFill>
              </a:rPr>
              <a:t>Customer Churn Prediction</a:t>
            </a:r>
            <a:r>
              <a:rPr lang="en" sz="1500">
                <a:solidFill>
                  <a:srgbClr val="000000"/>
                </a:solidFill>
              </a:rPr>
              <a:t> - This model uses customer data to predict whether a customer would continue the services or leave.</a:t>
            </a:r>
            <a:endParaRPr sz="1500">
              <a:solidFill>
                <a:srgbClr val="000000"/>
              </a:solidFill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500">
                <a:solidFill>
                  <a:srgbClr val="000000"/>
                </a:solidFill>
              </a:rPr>
              <a:t>Customer Sentiment Analysis</a:t>
            </a:r>
            <a:r>
              <a:rPr lang="en" sz="1500">
                <a:solidFill>
                  <a:srgbClr val="000000"/>
                </a:solidFill>
              </a:rPr>
              <a:t> - This model analyzes the sentiment of a piece of text to gauge the satisfaction levels of the customer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975" y="2260125"/>
            <a:ext cx="3349350" cy="21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Customer Sentiment Analysis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510925" y="1656750"/>
            <a:ext cx="47973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The model takes text from the user and </a:t>
            </a:r>
            <a:r>
              <a:rPr lang="en">
                <a:solidFill>
                  <a:srgbClr val="000000"/>
                </a:solidFill>
              </a:rPr>
              <a:t>classifies it into </a:t>
            </a:r>
            <a:r>
              <a:rPr b="1" lang="en">
                <a:solidFill>
                  <a:srgbClr val="000000"/>
                </a:solidFill>
              </a:rPr>
              <a:t>positive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b="1" lang="en">
                <a:solidFill>
                  <a:srgbClr val="000000"/>
                </a:solidFill>
              </a:rPr>
              <a:t>negative</a:t>
            </a:r>
            <a:r>
              <a:rPr lang="en">
                <a:solidFill>
                  <a:srgbClr val="000000"/>
                </a:solidFill>
              </a:rPr>
              <a:t> according to the sentiment of the text. </a:t>
            </a:r>
            <a:endParaRPr>
              <a:solidFill>
                <a:srgbClr val="000000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The text is first pre-processed by removing stopwords, punctuations, stemming, lemmatization and then tokenization. TFIDF vectorization is used to map the words to numbers</a:t>
            </a:r>
            <a:endParaRPr>
              <a:solidFill>
                <a:srgbClr val="000000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The model used for this task is </a:t>
            </a:r>
            <a:r>
              <a:rPr b="1" lang="en">
                <a:solidFill>
                  <a:srgbClr val="000000"/>
                </a:solidFill>
              </a:rPr>
              <a:t>Logistic Regression </a:t>
            </a:r>
            <a:r>
              <a:rPr lang="en">
                <a:solidFill>
                  <a:srgbClr val="000000"/>
                </a:solidFill>
              </a:rPr>
              <a:t>as it showed the highest </a:t>
            </a:r>
            <a:r>
              <a:rPr b="1" lang="en">
                <a:solidFill>
                  <a:srgbClr val="000000"/>
                </a:solidFill>
              </a:rPr>
              <a:t>F1 score</a:t>
            </a:r>
            <a:r>
              <a:rPr lang="en">
                <a:solidFill>
                  <a:srgbClr val="000000"/>
                </a:solidFill>
              </a:rPr>
              <a:t> when performing </a:t>
            </a:r>
            <a:r>
              <a:rPr b="1" lang="en">
                <a:solidFill>
                  <a:srgbClr val="000000"/>
                </a:solidFill>
              </a:rPr>
              <a:t>StratifiedKFold</a:t>
            </a:r>
            <a:r>
              <a:rPr lang="en">
                <a:solidFill>
                  <a:srgbClr val="000000"/>
                </a:solidFill>
              </a:rPr>
              <a:t> Cross Validation as compared to Decision Trees and Random Forests.</a:t>
            </a:r>
            <a:endParaRPr>
              <a:solidFill>
                <a:srgbClr val="000000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As the dataset was unbalanced we used F1 score metric and StratifiedKFold Cross Validation to ensure all classes had similar representation in the model.</a:t>
            </a:r>
            <a:endParaRPr>
              <a:solidFill>
                <a:srgbClr val="000000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Further Hyperparameter Optimization was done using </a:t>
            </a:r>
            <a:r>
              <a:rPr b="1" lang="en">
                <a:solidFill>
                  <a:srgbClr val="000000"/>
                </a:solidFill>
              </a:rPr>
              <a:t>Random Search</a:t>
            </a:r>
            <a:r>
              <a:rPr lang="en">
                <a:solidFill>
                  <a:srgbClr val="000000"/>
                </a:solidFill>
              </a:rPr>
              <a:t> to find the optimum parameters of the Logistic Regression model.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225" y="1745880"/>
            <a:ext cx="3585350" cy="2629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25" y="818913"/>
            <a:ext cx="3495625" cy="36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425" y="833350"/>
            <a:ext cx="3468300" cy="36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92650" y="569700"/>
            <a:ext cx="9051300" cy="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Training: Cross Validation Scores for Various Folds: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50" y="1569000"/>
            <a:ext cx="4025925" cy="27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150" y="1464425"/>
            <a:ext cx="3790650" cy="29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857325" y="4435625"/>
            <a:ext cx="26862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Mean Cross-Validation F1 Score for </a:t>
            </a: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Decision</a:t>
            </a: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Tree: 0.91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5197850" y="43729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Mean Cross-Validation F1 Score for Logistic Regression : 0.95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475" y="403525"/>
            <a:ext cx="5038551" cy="36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/>
        </p:nvSpPr>
        <p:spPr>
          <a:xfrm>
            <a:off x="3285225" y="42794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Mean Cross-Validation F1 Score for Random Forest Classifier: 0.92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 Results for Logistic Regression: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251300" y="1205175"/>
            <a:ext cx="7030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The logistic regression model after hyperparameter </a:t>
            </a:r>
            <a:r>
              <a:rPr lang="en">
                <a:solidFill>
                  <a:srgbClr val="000000"/>
                </a:solidFill>
              </a:rPr>
              <a:t>optimization</a:t>
            </a:r>
            <a:r>
              <a:rPr lang="en">
                <a:solidFill>
                  <a:srgbClr val="000000"/>
                </a:solidFill>
              </a:rPr>
              <a:t> obtained an F1-Score of 0.94 on the test set. The confusion matrix is attached below: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121" y="1772900"/>
            <a:ext cx="3531775" cy="28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9"/>
          <p:cNvSpPr txBox="1"/>
          <p:nvPr/>
        </p:nvSpPr>
        <p:spPr>
          <a:xfrm>
            <a:off x="3131800" y="4684425"/>
            <a:ext cx="2686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Confusion Matrix on Test Set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164813" y="546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and Output/Guide:</a:t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1303800" y="1414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user interface was built on Gradio and user enters a piece of text in the input box to know </a:t>
            </a:r>
            <a:r>
              <a:rPr lang="en">
                <a:solidFill>
                  <a:srgbClr val="000000"/>
                </a:solidFill>
              </a:rPr>
              <a:t>whether</a:t>
            </a:r>
            <a:r>
              <a:rPr lang="en">
                <a:solidFill>
                  <a:srgbClr val="000000"/>
                </a:solidFill>
              </a:rPr>
              <a:t> the text is negative or positive: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63" y="2133649"/>
            <a:ext cx="8236017" cy="254160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0"/>
          <p:cNvSpPr txBox="1"/>
          <p:nvPr/>
        </p:nvSpPr>
        <p:spPr>
          <a:xfrm>
            <a:off x="3393125" y="4675250"/>
            <a:ext cx="5045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Example of Negative Sentiment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50" y="797213"/>
            <a:ext cx="7996902" cy="21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1"/>
          <p:cNvPicPr preferRelativeResize="0"/>
          <p:nvPr/>
        </p:nvPicPr>
        <p:blipFill rotWithShape="1">
          <a:blip r:embed="rId4">
            <a:alphaModFix/>
          </a:blip>
          <a:srcRect b="32966" l="0" r="0" t="0"/>
          <a:stretch/>
        </p:blipFill>
        <p:spPr>
          <a:xfrm>
            <a:off x="1233450" y="3194575"/>
            <a:ext cx="6954501" cy="15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1"/>
          <p:cNvSpPr txBox="1"/>
          <p:nvPr/>
        </p:nvSpPr>
        <p:spPr>
          <a:xfrm>
            <a:off x="611450" y="68500"/>
            <a:ext cx="5045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Examples of Positive Sentiment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