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7" r:id="rId3"/>
    <p:sldId id="270" r:id="rId4"/>
    <p:sldId id="258" r:id="rId5"/>
    <p:sldId id="273" r:id="rId6"/>
    <p:sldId id="281" r:id="rId7"/>
    <p:sldId id="275" r:id="rId8"/>
    <p:sldId id="289" r:id="rId9"/>
    <p:sldId id="290" r:id="rId10"/>
    <p:sldId id="292" r:id="rId11"/>
    <p:sldId id="257" r:id="rId12"/>
    <p:sldId id="294" r:id="rId13"/>
    <p:sldId id="278" r:id="rId14"/>
    <p:sldId id="286" r:id="rId15"/>
    <p:sldId id="287" r:id="rId16"/>
    <p:sldId id="279" r:id="rId17"/>
    <p:sldId id="288" r:id="rId18"/>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1356A-7214-9914-1507-8A1C47D81CD3}" v="1" dt="2023-11-02T10:53:06.073"/>
    <p1510:client id="{4E91D5A8-E350-4437-9DB5-2507A02354A5}" v="16" dt="2023-11-02T10:45:45.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04"/>
        <p:guide pos="345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RAJ AHIRRAO - 14004200002" userId="S::yashraj.ahirrao02@svkmmumbai.onmicrosoft.com::185cfdf2-5b13-4c1c-9d2b-5f004b9456c5" providerId="AD" clId="Web-{15B1356A-7214-9914-1507-8A1C47D81CD3}"/>
    <pc:docChg chg="modSld">
      <pc:chgData name="YASHRAJ AHIRRAO - 14004200002" userId="S::yashraj.ahirrao02@svkmmumbai.onmicrosoft.com::185cfdf2-5b13-4c1c-9d2b-5f004b9456c5" providerId="AD" clId="Web-{15B1356A-7214-9914-1507-8A1C47D81CD3}" dt="2023-11-02T10:53:06.073" v="0" actId="1076"/>
      <pc:docMkLst>
        <pc:docMk/>
      </pc:docMkLst>
      <pc:sldChg chg="modSp">
        <pc:chgData name="YASHRAJ AHIRRAO - 14004200002" userId="S::yashraj.ahirrao02@svkmmumbai.onmicrosoft.com::185cfdf2-5b13-4c1c-9d2b-5f004b9456c5" providerId="AD" clId="Web-{15B1356A-7214-9914-1507-8A1C47D81CD3}" dt="2023-11-02T10:53:06.073" v="0" actId="1076"/>
        <pc:sldMkLst>
          <pc:docMk/>
          <pc:sldMk cId="3359872322" sldId="278"/>
        </pc:sldMkLst>
        <pc:picChg chg="mod">
          <ac:chgData name="YASHRAJ AHIRRAO - 14004200002" userId="S::yashraj.ahirrao02@svkmmumbai.onmicrosoft.com::185cfdf2-5b13-4c1c-9d2b-5f004b9456c5" providerId="AD" clId="Web-{15B1356A-7214-9914-1507-8A1C47D81CD3}" dt="2023-11-02T10:53:06.073" v="0" actId="1076"/>
          <ac:picMkLst>
            <pc:docMk/>
            <pc:sldMk cId="3359872322" sldId="278"/>
            <ac:picMk id="3" creationId="{961A5D58-9116-2FC3-0674-61ED26078F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11/2/2023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11/2/2023</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11/2/2023</a:t>
            </a:fld>
            <a:endParaRPr lang="en-US"/>
          </a:p>
        </p:txBody>
      </p:sp>
      <p:sp>
        <p:nvSpPr>
          <p:cNvPr id="8" name="Footer Placeholder 7"/>
          <p:cNvSpPr>
            <a:spLocks noGrp="1"/>
          </p:cNvSpPr>
          <p:nvPr>
            <p:ph type="ftr" sz="quarter" idx="11"/>
          </p:nvPr>
        </p:nvSpPr>
        <p:spPr/>
        <p:txBody>
          <a:bodyPr/>
          <a:lstStyle/>
          <a:p>
            <a:r>
              <a:rPr lang="en-US"/>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11/2/2023</a:t>
            </a:fld>
            <a:endParaRPr lang="en-US"/>
          </a:p>
        </p:txBody>
      </p:sp>
      <p:sp>
        <p:nvSpPr>
          <p:cNvPr id="4" name="Footer Placeholder 3"/>
          <p:cNvSpPr>
            <a:spLocks noGrp="1"/>
          </p:cNvSpPr>
          <p:nvPr>
            <p:ph type="ftr" sz="quarter" idx="11"/>
          </p:nvPr>
        </p:nvSpPr>
        <p:spPr/>
        <p:txBody>
          <a:bodyPr/>
          <a:lstStyle/>
          <a:p>
            <a:r>
              <a:rPr lang="en-US"/>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11/2/2023</a:t>
            </a:fld>
            <a:endParaRPr lang="en-US"/>
          </a:p>
        </p:txBody>
      </p:sp>
      <p:sp>
        <p:nvSpPr>
          <p:cNvPr id="3" name="Footer Placeholder 2"/>
          <p:cNvSpPr>
            <a:spLocks noGrp="1"/>
          </p:cNvSpPr>
          <p:nvPr>
            <p:ph type="ftr" sz="quarter" idx="11"/>
          </p:nvPr>
        </p:nvSpPr>
        <p:spPr/>
        <p:txBody>
          <a:bodyPr/>
          <a:lstStyle/>
          <a:p>
            <a:r>
              <a:rPr lang="en-US"/>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11/2/2023</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11/2/2023</a:t>
            </a:fld>
            <a:endParaRPr lang="en-US"/>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Anca.Vermesan@dnv.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a:solidFill>
                  <a:schemeClr val="bg1"/>
                </a:solidFill>
                <a:latin typeface="Arial" pitchFamily="34" charset="0"/>
                <a:cs typeface="Arial" pitchFamily="34" charset="0"/>
              </a:rPr>
              <a:t>SVKM’s Institute of Technology, </a:t>
            </a:r>
            <a:r>
              <a:rPr lang="en-US" sz="2900" err="1">
                <a:solidFill>
                  <a:schemeClr val="bg1"/>
                </a:solidFill>
                <a:latin typeface="Arial" pitchFamily="34" charset="0"/>
                <a:cs typeface="Arial" pitchFamily="34" charset="0"/>
              </a:rPr>
              <a:t>Dhule</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563526" y="1977656"/>
            <a:ext cx="9792586" cy="3757864"/>
          </a:xfrm>
        </p:spPr>
        <p:txBody>
          <a:bodyPr vert="horz" lIns="104493" tIns="52247" rIns="104493" bIns="52247" rtlCol="0" anchor="t">
            <a:normAutofit fontScale="77500" lnSpcReduction="20000"/>
          </a:bodyPr>
          <a:lstStyle/>
          <a:p>
            <a:r>
              <a:rPr lang="en-US" sz="2600">
                <a:solidFill>
                  <a:srgbClr val="C00000"/>
                </a:solidFill>
              </a:rPr>
              <a:t> </a:t>
            </a:r>
            <a:r>
              <a:rPr lang="en-US" sz="2900">
                <a:solidFill>
                  <a:srgbClr val="C00000"/>
                </a:solidFill>
              </a:rPr>
              <a:t>Project Presentation </a:t>
            </a:r>
          </a:p>
          <a:p>
            <a:r>
              <a:rPr lang="en-US" sz="2900">
                <a:solidFill>
                  <a:srgbClr val="C00000"/>
                </a:solidFill>
              </a:rPr>
              <a:t>On</a:t>
            </a:r>
            <a:endParaRPr lang="en-US" sz="2900">
              <a:solidFill>
                <a:srgbClr val="C00000"/>
              </a:solidFill>
              <a:cs typeface="Calibri"/>
            </a:endParaRPr>
          </a:p>
          <a:p>
            <a:r>
              <a:rPr lang="en-US" sz="3300">
                <a:solidFill>
                  <a:schemeClr val="tx1"/>
                </a:solidFill>
                <a:latin typeface="Times New Roman" panose="02020603050405020304" pitchFamily="18" charset="0"/>
                <a:cs typeface="Times New Roman" panose="02020603050405020304" pitchFamily="18" charset="0"/>
              </a:rPr>
              <a:t>Student’s Skills Evaluation System</a:t>
            </a:r>
          </a:p>
          <a:p>
            <a:r>
              <a:rPr lang="en-US" sz="3300">
                <a:solidFill>
                  <a:srgbClr val="C00000"/>
                </a:solidFill>
              </a:rPr>
              <a:t>By</a:t>
            </a:r>
            <a:endParaRPr lang="en-US" sz="3300">
              <a:solidFill>
                <a:srgbClr val="C00000"/>
              </a:solidFill>
              <a:ea typeface="Calibri"/>
              <a:cs typeface="Calibri"/>
            </a:endParaRPr>
          </a:p>
          <a:p>
            <a:r>
              <a:rPr lang="en-US" sz="4400">
                <a:solidFill>
                  <a:schemeClr val="tx1"/>
                </a:solidFill>
                <a:ea typeface="+mn-lt"/>
                <a:cs typeface="+mn-lt"/>
              </a:rPr>
              <a:t>     </a:t>
            </a:r>
            <a:r>
              <a:rPr lang="en-US" sz="3200">
                <a:solidFill>
                  <a:schemeClr val="tx1"/>
                </a:solidFill>
                <a:ea typeface="+mn-lt"/>
                <a:cs typeface="+mn-lt"/>
              </a:rPr>
              <a:t>    </a:t>
            </a:r>
            <a:r>
              <a:rPr lang="en-US" sz="3200" b="1">
                <a:solidFill>
                  <a:schemeClr val="tx1"/>
                </a:solidFill>
                <a:latin typeface="Times New Roman" panose="02020603050405020304" pitchFamily="18" charset="0"/>
                <a:cs typeface="Times New Roman" panose="02020603050405020304" pitchFamily="18" charset="0"/>
              </a:rPr>
              <a:t>Name</a:t>
            </a:r>
            <a:r>
              <a:rPr lang="en-US" sz="3200">
                <a:solidFill>
                  <a:schemeClr val="tx1"/>
                </a:solidFill>
                <a:latin typeface="Times New Roman" panose="02020603050405020304" pitchFamily="18" charset="0"/>
                <a:cs typeface="Times New Roman" panose="02020603050405020304" pitchFamily="18" charset="0"/>
              </a:rPr>
              <a:t>                                     </a:t>
            </a:r>
            <a:r>
              <a:rPr lang="en-US" sz="3200" b="1">
                <a:solidFill>
                  <a:schemeClr val="tx1"/>
                </a:solidFill>
                <a:latin typeface="Times New Roman" panose="02020603050405020304" pitchFamily="18" charset="0"/>
                <a:cs typeface="Times New Roman" panose="02020603050405020304" pitchFamily="18" charset="0"/>
              </a:rPr>
              <a:t>  Roll</a:t>
            </a:r>
          </a:p>
          <a:p>
            <a:r>
              <a:rPr lang="en-US" sz="3200">
                <a:solidFill>
                  <a:schemeClr val="tx1"/>
                </a:solidFill>
                <a:latin typeface="Times New Roman" panose="02020603050405020304" pitchFamily="18" charset="0"/>
                <a:cs typeface="Times New Roman" panose="02020603050405020304" pitchFamily="18" charset="0"/>
              </a:rPr>
              <a:t>Danish Khan                                       19</a:t>
            </a:r>
          </a:p>
          <a:p>
            <a:r>
              <a:rPr lang="en-US" sz="3200">
                <a:solidFill>
                  <a:schemeClr val="tx1"/>
                </a:solidFill>
                <a:latin typeface="Times New Roman" panose="02020603050405020304" pitchFamily="18" charset="0"/>
                <a:cs typeface="Times New Roman" panose="02020603050405020304" pitchFamily="18" charset="0"/>
              </a:rPr>
              <a:t>Yashraj Ahirrao                                   03</a:t>
            </a:r>
          </a:p>
          <a:p>
            <a:r>
              <a:rPr lang="en-US" sz="3200">
                <a:solidFill>
                  <a:schemeClr val="tx1"/>
                </a:solidFill>
                <a:latin typeface="Times New Roman" panose="02020603050405020304" pitchFamily="18" charset="0"/>
                <a:cs typeface="Times New Roman" panose="02020603050405020304" pitchFamily="18" charset="0"/>
              </a:rPr>
              <a:t>Tushar Patil                                        38</a:t>
            </a:r>
          </a:p>
          <a:p>
            <a:r>
              <a:rPr lang="en-US" sz="3200">
                <a:solidFill>
                  <a:schemeClr val="tx1"/>
                </a:solidFill>
                <a:latin typeface="Times New Roman" panose="02020603050405020304" pitchFamily="18" charset="0"/>
                <a:cs typeface="Times New Roman" panose="02020603050405020304" pitchFamily="18" charset="0"/>
              </a:rPr>
              <a:t>Sagar Dalvi                                         12</a:t>
            </a:r>
          </a:p>
          <a:p>
            <a:endParaRPr lang="en-US" sz="3800">
              <a:solidFill>
                <a:srgbClr val="C00000"/>
              </a:solidFill>
            </a:endParaRPr>
          </a:p>
          <a:p>
            <a:endParaRPr lang="en-US" sz="3800">
              <a:solidFill>
                <a:srgbClr val="C00000"/>
              </a:solidFill>
              <a:cs typeface="Calibri"/>
            </a:endParaRPr>
          </a:p>
          <a:p>
            <a:endParaRPr lang="en-US" sz="2700">
              <a:cs typeface="Calibri"/>
            </a:endParaRPr>
          </a:p>
        </p:txBody>
      </p:sp>
      <p:sp>
        <p:nvSpPr>
          <p:cNvPr id="6" name="Subtitle 2"/>
          <p:cNvSpPr txBox="1">
            <a:spLocks/>
          </p:cNvSpPr>
          <p:nvPr/>
        </p:nvSpPr>
        <p:spPr>
          <a:xfrm>
            <a:off x="563527" y="5811620"/>
            <a:ext cx="9792586" cy="1219200"/>
          </a:xfrm>
          <a:prstGeom prst="rect">
            <a:avLst/>
          </a:prstGeom>
        </p:spPr>
        <p:txBody>
          <a:bodyPr vert="horz" lIns="104493" tIns="52247" rIns="104493" bIns="52247" rtlCol="0" anchor="t">
            <a:normAutofit/>
          </a:bodyPr>
          <a:lstStyle/>
          <a:p>
            <a:pPr algn="ctr">
              <a:spcBef>
                <a:spcPct val="20000"/>
              </a:spcBef>
              <a:defRPr/>
            </a:pPr>
            <a:r>
              <a:rPr lang="en-US" sz="2700">
                <a:solidFill>
                  <a:srgbClr val="C00000"/>
                </a:solidFill>
              </a:rPr>
              <a:t>Guide</a:t>
            </a:r>
          </a:p>
          <a:p>
            <a:pPr algn="ctr">
              <a:spcBef>
                <a:spcPct val="20000"/>
              </a:spcBef>
              <a:defRPr/>
            </a:pPr>
            <a:r>
              <a:rPr lang="en-US" sz="3000">
                <a:solidFill>
                  <a:srgbClr val="C00000"/>
                </a:solidFill>
                <a:cs typeface="Calibri"/>
              </a:rPr>
              <a:t> </a:t>
            </a:r>
            <a:r>
              <a:rPr lang="en-US" sz="3000">
                <a:latin typeface="Times New Roman" panose="02020603050405020304" pitchFamily="18" charset="0"/>
                <a:cs typeface="Times New Roman" panose="02020603050405020304" pitchFamily="18" charset="0"/>
              </a:rPr>
              <a:t>Ms. Rubi Mandal</a:t>
            </a:r>
            <a:endParaRPr lang="en-US" sz="3000">
              <a:solidFill>
                <a:srgbClr val="C00000"/>
              </a:solidFill>
            </a:endParaRPr>
          </a:p>
          <a:p>
            <a:pPr algn="ctr">
              <a:spcBef>
                <a:spcPct val="20000"/>
              </a:spcBef>
              <a:defRPr/>
            </a:pPr>
            <a:endParaRPr lang="en-US" sz="2500">
              <a:solidFill>
                <a:schemeClr val="tx1">
                  <a:tint val="75000"/>
                </a:schemeClr>
              </a:solidFill>
            </a:endParaRPr>
          </a:p>
          <a:p>
            <a:pPr algn="ctr">
              <a:spcBef>
                <a:spcPct val="20000"/>
              </a:spcBef>
              <a:defRPr/>
            </a:pPr>
            <a:endParaRPr lang="en-US" sz="270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81D3B40-D611-4DA9-8A73-893EA0003414}"/>
              </a:ext>
            </a:extLst>
          </p:cNvPr>
          <p:cNvSpPr/>
          <p:nvPr/>
        </p:nvSpPr>
        <p:spPr>
          <a:xfrm>
            <a:off x="3977640" y="1680720"/>
            <a:ext cx="2255519" cy="74184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90">
                <a:latin typeface="Times New Roman" panose="02020603050405020304" pitchFamily="18" charset="0"/>
                <a:ea typeface="Tahoma" panose="020B0604030504040204" pitchFamily="34" charset="0"/>
                <a:cs typeface="Times New Roman" panose="02020603050405020304" pitchFamily="18" charset="0"/>
              </a:rPr>
              <a:t>Certification </a:t>
            </a:r>
            <a:endParaRPr lang="en-IN" sz="1620">
              <a:latin typeface="Times New Roman" panose="02020603050405020304" pitchFamily="18" charset="0"/>
              <a:ea typeface="Tahoma" panose="020B060403050404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44A725DF-A5BB-4A6B-A270-914FCB5681AC}"/>
              </a:ext>
            </a:extLst>
          </p:cNvPr>
          <p:cNvSpPr/>
          <p:nvPr/>
        </p:nvSpPr>
        <p:spPr>
          <a:xfrm>
            <a:off x="7337765" y="3465350"/>
            <a:ext cx="2085738" cy="7418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620">
                <a:latin typeface="Times New Roman" panose="02020603050405020304" pitchFamily="18" charset="0"/>
                <a:cs typeface="Times New Roman" panose="02020603050405020304" pitchFamily="18" charset="0"/>
              </a:rPr>
              <a:t>Programming skill </a:t>
            </a:r>
          </a:p>
        </p:txBody>
      </p:sp>
      <p:sp>
        <p:nvSpPr>
          <p:cNvPr id="24" name="Rectangle 23">
            <a:extLst>
              <a:ext uri="{FF2B5EF4-FFF2-40B4-BE49-F238E27FC236}">
                <a16:creationId xmlns:a16="http://schemas.microsoft.com/office/drawing/2014/main" id="{79874E4F-8E60-4504-8F4B-91F8B7DFB416}"/>
              </a:ext>
            </a:extLst>
          </p:cNvPr>
          <p:cNvSpPr/>
          <p:nvPr/>
        </p:nvSpPr>
        <p:spPr>
          <a:xfrm>
            <a:off x="749906" y="3465349"/>
            <a:ext cx="2085738" cy="7418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90">
                <a:latin typeface="Times New Roman" panose="02020603050405020304" pitchFamily="18" charset="0"/>
                <a:cs typeface="Times New Roman" panose="02020603050405020304" pitchFamily="18" charset="0"/>
              </a:rPr>
              <a:t>Project’s </a:t>
            </a:r>
            <a:endParaRPr lang="en-IN" sz="162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03F88259-496D-4D08-8DA0-0D25D1F000F5}"/>
              </a:ext>
            </a:extLst>
          </p:cNvPr>
          <p:cNvSpPr/>
          <p:nvPr/>
        </p:nvSpPr>
        <p:spPr>
          <a:xfrm>
            <a:off x="3977640" y="5638651"/>
            <a:ext cx="2085738" cy="74184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Sport’s </a:t>
            </a:r>
            <a:endParaRPr lang="en-IN" sz="162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008D2FD9-2416-4E0E-A004-CE2CE1D4D48B}"/>
              </a:ext>
            </a:extLst>
          </p:cNvPr>
          <p:cNvSpPr/>
          <p:nvPr/>
        </p:nvSpPr>
        <p:spPr>
          <a:xfrm>
            <a:off x="4183381" y="3228226"/>
            <a:ext cx="1879997" cy="1634098"/>
          </a:xfrm>
          <a:prstGeom prst="ellipse">
            <a:avLst/>
          </a:prstGeom>
          <a:ln w="28575"/>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620">
                <a:solidFill>
                  <a:schemeClr val="tx1"/>
                </a:solidFill>
                <a:latin typeface="Times New Roman" panose="02020603050405020304" pitchFamily="18" charset="0"/>
                <a:cs typeface="Times New Roman" panose="02020603050405020304" pitchFamily="18" charset="0"/>
              </a:rPr>
              <a:t>Student’s scores </a:t>
            </a:r>
          </a:p>
        </p:txBody>
      </p:sp>
      <p:cxnSp>
        <p:nvCxnSpPr>
          <p:cNvPr id="27" name="Straight Arrow Connector 26">
            <a:extLst>
              <a:ext uri="{FF2B5EF4-FFF2-40B4-BE49-F238E27FC236}">
                <a16:creationId xmlns:a16="http://schemas.microsoft.com/office/drawing/2014/main" id="{860DFF08-D90D-4C6E-833A-F1FCD2E9EB95}"/>
              </a:ext>
            </a:extLst>
          </p:cNvPr>
          <p:cNvCxnSpPr>
            <a:cxnSpLocks/>
          </p:cNvCxnSpPr>
          <p:nvPr/>
        </p:nvCxnSpPr>
        <p:spPr>
          <a:xfrm flipH="1" flipV="1">
            <a:off x="2909530" y="3840554"/>
            <a:ext cx="1199963" cy="1"/>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648B626-8A86-449B-BF16-8860B42DE7C3}"/>
              </a:ext>
            </a:extLst>
          </p:cNvPr>
          <p:cNvCxnSpPr>
            <a:cxnSpLocks/>
          </p:cNvCxnSpPr>
          <p:nvPr/>
        </p:nvCxnSpPr>
        <p:spPr>
          <a:xfrm flipV="1">
            <a:off x="5048604" y="4955695"/>
            <a:ext cx="0" cy="545945"/>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1FDD98BD-5C16-4F08-B04B-047C87E14291}"/>
              </a:ext>
            </a:extLst>
          </p:cNvPr>
          <p:cNvCxnSpPr>
            <a:cxnSpLocks/>
          </p:cNvCxnSpPr>
          <p:nvPr/>
        </p:nvCxnSpPr>
        <p:spPr>
          <a:xfrm flipV="1">
            <a:off x="5048603" y="2575560"/>
            <a:ext cx="0" cy="544007"/>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A1D77EF-FB41-4F22-83C2-02AD44CFA165}"/>
              </a:ext>
            </a:extLst>
          </p:cNvPr>
          <p:cNvCxnSpPr>
            <a:cxnSpLocks/>
          </p:cNvCxnSpPr>
          <p:nvPr/>
        </p:nvCxnSpPr>
        <p:spPr>
          <a:xfrm flipV="1">
            <a:off x="6106690" y="3826116"/>
            <a:ext cx="1073428" cy="1"/>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sp>
        <p:nvSpPr>
          <p:cNvPr id="3" name="Title 5">
            <a:extLst>
              <a:ext uri="{FF2B5EF4-FFF2-40B4-BE49-F238E27FC236}">
                <a16:creationId xmlns:a16="http://schemas.microsoft.com/office/drawing/2014/main" id="{F2DADFD6-E20C-84CB-71D5-7A21FFEDD0D6}"/>
              </a:ext>
            </a:extLst>
          </p:cNvPr>
          <p:cNvSpPr txBox="1">
            <a:spLocks/>
          </p:cNvSpPr>
          <p:nvPr/>
        </p:nvSpPr>
        <p:spPr>
          <a:xfrm>
            <a:off x="548640" y="292947"/>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cs typeface="Calibri"/>
              </a:rPr>
              <a:t> </a:t>
            </a:r>
            <a:r>
              <a:rPr lang="en-US">
                <a:solidFill>
                  <a:schemeClr val="bg1"/>
                </a:solidFill>
                <a:cs typeface="Times New Roman" panose="02020603050405020304" pitchFamily="18" charset="0"/>
              </a:rPr>
              <a:t>Data flow diagram zero level</a:t>
            </a:r>
            <a:endParaRPr lang="en-US">
              <a:cs typeface="Calibri"/>
            </a:endParaRPr>
          </a:p>
        </p:txBody>
      </p:sp>
      <p:sp>
        <p:nvSpPr>
          <p:cNvPr id="10" name="Slide Number Placeholder 5">
            <a:extLst>
              <a:ext uri="{FF2B5EF4-FFF2-40B4-BE49-F238E27FC236}">
                <a16:creationId xmlns:a16="http://schemas.microsoft.com/office/drawing/2014/main" id="{BDC4CF91-94E6-E9A3-5945-3D382F0E7340}"/>
              </a:ext>
            </a:extLst>
          </p:cNvPr>
          <p:cNvSpPr>
            <a:spLocks noGrp="1"/>
          </p:cNvSpPr>
          <p:nvPr>
            <p:ph type="sldNum" sz="quarter" idx="12"/>
          </p:nvPr>
        </p:nvSpPr>
        <p:spPr>
          <a:xfrm>
            <a:off x="7876780" y="6780108"/>
            <a:ext cx="2560320" cy="389467"/>
          </a:xfrm>
        </p:spPr>
        <p:txBody>
          <a:bodyPr/>
          <a:lstStyle/>
          <a:p>
            <a:r>
              <a:rPr lang="en-US">
                <a:cs typeface="Calibri"/>
              </a:rPr>
              <a:t>9</a:t>
            </a:r>
          </a:p>
        </p:txBody>
      </p:sp>
    </p:spTree>
    <p:extLst>
      <p:ext uri="{BB962C8B-B14F-4D97-AF65-F5344CB8AC3E}">
        <p14:creationId xmlns:p14="http://schemas.microsoft.com/office/powerpoint/2010/main" val="332870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B3D199-8D6A-44DB-ADB9-D74596BFC857}"/>
              </a:ext>
            </a:extLst>
          </p:cNvPr>
          <p:cNvSpPr/>
          <p:nvPr/>
        </p:nvSpPr>
        <p:spPr>
          <a:xfrm>
            <a:off x="453862" y="3579773"/>
            <a:ext cx="1891364" cy="691897"/>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890"/>
              <a:t>Student</a:t>
            </a:r>
          </a:p>
        </p:txBody>
      </p:sp>
      <p:sp>
        <p:nvSpPr>
          <p:cNvPr id="6" name="Oval 5">
            <a:extLst>
              <a:ext uri="{FF2B5EF4-FFF2-40B4-BE49-F238E27FC236}">
                <a16:creationId xmlns:a16="http://schemas.microsoft.com/office/drawing/2014/main" id="{DE6F742F-9DC7-4BBC-9957-CDDB8EB6EDAF}"/>
              </a:ext>
            </a:extLst>
          </p:cNvPr>
          <p:cNvSpPr/>
          <p:nvPr/>
        </p:nvSpPr>
        <p:spPr>
          <a:xfrm>
            <a:off x="3840481" y="1751797"/>
            <a:ext cx="2180122" cy="9529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890"/>
              <a:t>Certification’s </a:t>
            </a:r>
          </a:p>
        </p:txBody>
      </p:sp>
      <p:sp>
        <p:nvSpPr>
          <p:cNvPr id="7" name="Oval 6">
            <a:extLst>
              <a:ext uri="{FF2B5EF4-FFF2-40B4-BE49-F238E27FC236}">
                <a16:creationId xmlns:a16="http://schemas.microsoft.com/office/drawing/2014/main" id="{C5584C28-DBF2-4B87-84F4-2C075E1BF96D}"/>
              </a:ext>
            </a:extLst>
          </p:cNvPr>
          <p:cNvSpPr/>
          <p:nvPr/>
        </p:nvSpPr>
        <p:spPr>
          <a:xfrm>
            <a:off x="3840480" y="2969994"/>
            <a:ext cx="2180122" cy="9529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890"/>
              <a:t>Programming skill </a:t>
            </a:r>
          </a:p>
        </p:txBody>
      </p:sp>
      <p:sp>
        <p:nvSpPr>
          <p:cNvPr id="8" name="Oval 7">
            <a:extLst>
              <a:ext uri="{FF2B5EF4-FFF2-40B4-BE49-F238E27FC236}">
                <a16:creationId xmlns:a16="http://schemas.microsoft.com/office/drawing/2014/main" id="{C2D8F0F0-7FFB-424F-A875-A81BC5CEFA5F}"/>
              </a:ext>
            </a:extLst>
          </p:cNvPr>
          <p:cNvSpPr/>
          <p:nvPr/>
        </p:nvSpPr>
        <p:spPr>
          <a:xfrm>
            <a:off x="3840481" y="5406388"/>
            <a:ext cx="2180121" cy="822083"/>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890"/>
              <a:t>Sport </a:t>
            </a:r>
          </a:p>
        </p:txBody>
      </p:sp>
      <p:sp>
        <p:nvSpPr>
          <p:cNvPr id="11" name="Oval 10">
            <a:extLst>
              <a:ext uri="{FF2B5EF4-FFF2-40B4-BE49-F238E27FC236}">
                <a16:creationId xmlns:a16="http://schemas.microsoft.com/office/drawing/2014/main" id="{28F7BB59-1A8C-407E-BFF2-D0579BA4434F}"/>
              </a:ext>
            </a:extLst>
          </p:cNvPr>
          <p:cNvSpPr/>
          <p:nvPr/>
        </p:nvSpPr>
        <p:spPr>
          <a:xfrm>
            <a:off x="3840480" y="4188191"/>
            <a:ext cx="2180122" cy="9529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890"/>
              <a:t>Project </a:t>
            </a:r>
          </a:p>
        </p:txBody>
      </p:sp>
      <p:cxnSp>
        <p:nvCxnSpPr>
          <p:cNvPr id="13" name="Straight Arrow Connector 12">
            <a:extLst>
              <a:ext uri="{FF2B5EF4-FFF2-40B4-BE49-F238E27FC236}">
                <a16:creationId xmlns:a16="http://schemas.microsoft.com/office/drawing/2014/main" id="{124A7009-2DA5-4460-BF45-FA4BA41C0C67}"/>
              </a:ext>
            </a:extLst>
          </p:cNvPr>
          <p:cNvCxnSpPr>
            <a:cxnSpLocks/>
            <a:stCxn id="6" idx="6"/>
          </p:cNvCxnSpPr>
          <p:nvPr/>
        </p:nvCxnSpPr>
        <p:spPr>
          <a:xfrm>
            <a:off x="6020603" y="2228249"/>
            <a:ext cx="2112179" cy="144925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39BC337-86B1-4688-B7BB-2A0C10E239E3}"/>
              </a:ext>
            </a:extLst>
          </p:cNvPr>
          <p:cNvCxnSpPr>
            <a:cxnSpLocks/>
          </p:cNvCxnSpPr>
          <p:nvPr/>
        </p:nvCxnSpPr>
        <p:spPr>
          <a:xfrm>
            <a:off x="6020602" y="3445333"/>
            <a:ext cx="2112180" cy="39675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93BBDBC-8EC3-4A6C-AEEF-FD43D66AC278}"/>
              </a:ext>
            </a:extLst>
          </p:cNvPr>
          <p:cNvCxnSpPr>
            <a:cxnSpLocks/>
          </p:cNvCxnSpPr>
          <p:nvPr/>
        </p:nvCxnSpPr>
        <p:spPr>
          <a:xfrm flipV="1">
            <a:off x="6020604" y="4187715"/>
            <a:ext cx="2180121" cy="169512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23BA5C43-067A-4662-AFEE-54C14CC46CE9}"/>
              </a:ext>
            </a:extLst>
          </p:cNvPr>
          <p:cNvCxnSpPr>
            <a:cxnSpLocks/>
          </p:cNvCxnSpPr>
          <p:nvPr/>
        </p:nvCxnSpPr>
        <p:spPr>
          <a:xfrm flipV="1">
            <a:off x="6020602" y="4053397"/>
            <a:ext cx="2112179" cy="61029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8" name="Rectangle: Rounded Corners 27">
            <a:extLst>
              <a:ext uri="{FF2B5EF4-FFF2-40B4-BE49-F238E27FC236}">
                <a16:creationId xmlns:a16="http://schemas.microsoft.com/office/drawing/2014/main" id="{5F02523E-F4E2-4EBB-9D3C-6E84DC28BDCD}"/>
              </a:ext>
            </a:extLst>
          </p:cNvPr>
          <p:cNvSpPr/>
          <p:nvPr/>
        </p:nvSpPr>
        <p:spPr>
          <a:xfrm>
            <a:off x="8200725" y="3513505"/>
            <a:ext cx="2035743" cy="7966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890"/>
              <a:t>Score</a:t>
            </a:r>
          </a:p>
        </p:txBody>
      </p:sp>
      <p:cxnSp>
        <p:nvCxnSpPr>
          <p:cNvPr id="37" name="Straight Arrow Connector 36">
            <a:extLst>
              <a:ext uri="{FF2B5EF4-FFF2-40B4-BE49-F238E27FC236}">
                <a16:creationId xmlns:a16="http://schemas.microsoft.com/office/drawing/2014/main" id="{AEC2554F-556B-49CB-A89E-29346C4D42E0}"/>
              </a:ext>
            </a:extLst>
          </p:cNvPr>
          <p:cNvCxnSpPr>
            <a:cxnSpLocks/>
          </p:cNvCxnSpPr>
          <p:nvPr/>
        </p:nvCxnSpPr>
        <p:spPr>
          <a:xfrm>
            <a:off x="9213922" y="4358543"/>
            <a:ext cx="4674" cy="602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Cylinder 37">
            <a:extLst>
              <a:ext uri="{FF2B5EF4-FFF2-40B4-BE49-F238E27FC236}">
                <a16:creationId xmlns:a16="http://schemas.microsoft.com/office/drawing/2014/main" id="{0E9DBBFE-73AC-4CAE-80B0-4989EA19A40A}"/>
              </a:ext>
            </a:extLst>
          </p:cNvPr>
          <p:cNvSpPr/>
          <p:nvPr/>
        </p:nvSpPr>
        <p:spPr>
          <a:xfrm>
            <a:off x="8503922" y="5039343"/>
            <a:ext cx="1429350" cy="1319945"/>
          </a:xfrm>
          <a:prstGeom prst="ca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90"/>
              <a:t>Database</a:t>
            </a:r>
          </a:p>
        </p:txBody>
      </p:sp>
      <p:cxnSp>
        <p:nvCxnSpPr>
          <p:cNvPr id="45" name="Straight Arrow Connector 44">
            <a:extLst>
              <a:ext uri="{FF2B5EF4-FFF2-40B4-BE49-F238E27FC236}">
                <a16:creationId xmlns:a16="http://schemas.microsoft.com/office/drawing/2014/main" id="{C0D1914A-2B2D-4BAF-884F-A0FE40D7C69A}"/>
              </a:ext>
            </a:extLst>
          </p:cNvPr>
          <p:cNvCxnSpPr>
            <a:endCxn id="6" idx="2"/>
          </p:cNvCxnSpPr>
          <p:nvPr/>
        </p:nvCxnSpPr>
        <p:spPr>
          <a:xfrm flipV="1">
            <a:off x="2345226" y="2228248"/>
            <a:ext cx="1495255" cy="1495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D42F1C91-1F97-43C3-9B83-B72B013B71D5}"/>
              </a:ext>
            </a:extLst>
          </p:cNvPr>
          <p:cNvCxnSpPr>
            <a:cxnSpLocks/>
            <a:endCxn id="7" idx="2"/>
          </p:cNvCxnSpPr>
          <p:nvPr/>
        </p:nvCxnSpPr>
        <p:spPr>
          <a:xfrm flipV="1">
            <a:off x="2358732" y="3446445"/>
            <a:ext cx="1481748" cy="4621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2BE2E0ED-D1A4-4B37-B08A-178B8A53DCF6}"/>
              </a:ext>
            </a:extLst>
          </p:cNvPr>
          <p:cNvCxnSpPr>
            <a:cxnSpLocks/>
            <a:endCxn id="11" idx="2"/>
          </p:cNvCxnSpPr>
          <p:nvPr/>
        </p:nvCxnSpPr>
        <p:spPr>
          <a:xfrm>
            <a:off x="2345227" y="4053397"/>
            <a:ext cx="1495254" cy="6112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2A8C66B6-76FD-4E00-9399-077CD5C307AE}"/>
              </a:ext>
            </a:extLst>
          </p:cNvPr>
          <p:cNvCxnSpPr>
            <a:cxnSpLocks/>
            <a:endCxn id="8" idx="2"/>
          </p:cNvCxnSpPr>
          <p:nvPr/>
        </p:nvCxnSpPr>
        <p:spPr>
          <a:xfrm>
            <a:off x="2358732" y="4188191"/>
            <a:ext cx="1481748" cy="1629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itle 5">
            <a:extLst>
              <a:ext uri="{FF2B5EF4-FFF2-40B4-BE49-F238E27FC236}">
                <a16:creationId xmlns:a16="http://schemas.microsoft.com/office/drawing/2014/main" id="{57E32179-975E-76D6-51F4-2666A49A3865}"/>
              </a:ext>
            </a:extLst>
          </p:cNvPr>
          <p:cNvSpPr txBox="1">
            <a:spLocks/>
          </p:cNvSpPr>
          <p:nvPr/>
        </p:nvSpPr>
        <p:spPr>
          <a:xfrm>
            <a:off x="548640" y="292947"/>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cs typeface="Times New Roman" panose="02020603050405020304" pitchFamily="18" charset="0"/>
              </a:rPr>
              <a:t>Data flow diagram First level</a:t>
            </a:r>
          </a:p>
        </p:txBody>
      </p:sp>
      <p:sp>
        <p:nvSpPr>
          <p:cNvPr id="9" name="Slide Number Placeholder 5">
            <a:extLst>
              <a:ext uri="{FF2B5EF4-FFF2-40B4-BE49-F238E27FC236}">
                <a16:creationId xmlns:a16="http://schemas.microsoft.com/office/drawing/2014/main" id="{0BDACAD3-0455-E799-EDC6-CD59FCECE487}"/>
              </a:ext>
            </a:extLst>
          </p:cNvPr>
          <p:cNvSpPr>
            <a:spLocks noGrp="1"/>
          </p:cNvSpPr>
          <p:nvPr>
            <p:ph type="sldNum" sz="quarter" idx="12"/>
          </p:nvPr>
        </p:nvSpPr>
        <p:spPr>
          <a:xfrm>
            <a:off x="7876780" y="6780108"/>
            <a:ext cx="2560320" cy="389467"/>
          </a:xfrm>
        </p:spPr>
        <p:txBody>
          <a:bodyPr/>
          <a:lstStyle/>
          <a:p>
            <a:r>
              <a:rPr lang="en-US">
                <a:cs typeface="Calibri"/>
              </a:rPr>
              <a:t>10</a:t>
            </a:r>
          </a:p>
        </p:txBody>
      </p:sp>
    </p:spTree>
    <p:extLst>
      <p:ext uri="{BB962C8B-B14F-4D97-AF65-F5344CB8AC3E}">
        <p14:creationId xmlns:p14="http://schemas.microsoft.com/office/powerpoint/2010/main" val="329080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C21532-9EBF-4DEB-B899-7F5864DCDDCA}"/>
              </a:ext>
            </a:extLst>
          </p:cNvPr>
          <p:cNvSpPr/>
          <p:nvPr/>
        </p:nvSpPr>
        <p:spPr>
          <a:xfrm>
            <a:off x="110939" y="1805859"/>
            <a:ext cx="1906524" cy="68580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admin</a:t>
            </a:r>
            <a:endParaRPr lang="en-IN" sz="162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B7FD65AF-DF8D-448C-8C5A-3CA25AA10ACE}"/>
              </a:ext>
            </a:extLst>
          </p:cNvPr>
          <p:cNvSpPr/>
          <p:nvPr/>
        </p:nvSpPr>
        <p:spPr>
          <a:xfrm>
            <a:off x="2722745" y="1613458"/>
            <a:ext cx="1426464" cy="105155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Login to system</a:t>
            </a:r>
            <a:endParaRPr lang="en-IN" sz="162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31CCFCB8-CC9A-429B-A0FB-07484C2E8BB9}"/>
              </a:ext>
            </a:extLst>
          </p:cNvPr>
          <p:cNvSpPr/>
          <p:nvPr/>
        </p:nvSpPr>
        <p:spPr>
          <a:xfrm>
            <a:off x="350969" y="2715398"/>
            <a:ext cx="1426464" cy="105155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Forgot password</a:t>
            </a:r>
            <a:endParaRPr lang="en-IN" sz="162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D84D1875-0451-49D4-9E28-2AF39777B20B}"/>
              </a:ext>
            </a:extLst>
          </p:cNvPr>
          <p:cNvSpPr/>
          <p:nvPr/>
        </p:nvSpPr>
        <p:spPr>
          <a:xfrm>
            <a:off x="350969" y="3990695"/>
            <a:ext cx="1426464" cy="105155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Sent email to user’s</a:t>
            </a:r>
            <a:endParaRPr lang="en-IN" sz="189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819120DF-5CB0-4487-BB37-3884592314E5}"/>
              </a:ext>
            </a:extLst>
          </p:cNvPr>
          <p:cNvCxnSpPr>
            <a:stCxn id="3" idx="3"/>
            <a:endCxn id="4" idx="2"/>
          </p:cNvCxnSpPr>
          <p:nvPr/>
        </p:nvCxnSpPr>
        <p:spPr>
          <a:xfrm flipV="1">
            <a:off x="2017463" y="2139237"/>
            <a:ext cx="705282" cy="952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515364C-16B6-463F-A0D5-0F66EC77D778}"/>
              </a:ext>
            </a:extLst>
          </p:cNvPr>
          <p:cNvCxnSpPr>
            <a:cxnSpLocks/>
          </p:cNvCxnSpPr>
          <p:nvPr/>
        </p:nvCxnSpPr>
        <p:spPr>
          <a:xfrm>
            <a:off x="3802698" y="2676457"/>
            <a:ext cx="415012" cy="5118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249F412-199A-4481-BEC2-4DA6ACD95849}"/>
              </a:ext>
            </a:extLst>
          </p:cNvPr>
          <p:cNvCxnSpPr>
            <a:cxnSpLocks/>
          </p:cNvCxnSpPr>
          <p:nvPr/>
        </p:nvCxnSpPr>
        <p:spPr>
          <a:xfrm rot="5400000" flipV="1">
            <a:off x="924398" y="2599839"/>
            <a:ext cx="216813" cy="820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1EE33700-BA76-445A-9320-D3430B7E92B4}"/>
              </a:ext>
            </a:extLst>
          </p:cNvPr>
          <p:cNvCxnSpPr>
            <a:cxnSpLocks/>
          </p:cNvCxnSpPr>
          <p:nvPr/>
        </p:nvCxnSpPr>
        <p:spPr>
          <a:xfrm rot="5400000" flipV="1">
            <a:off x="921761" y="3882102"/>
            <a:ext cx="238494" cy="820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4" name="Oval 13">
            <a:extLst>
              <a:ext uri="{FF2B5EF4-FFF2-40B4-BE49-F238E27FC236}">
                <a16:creationId xmlns:a16="http://schemas.microsoft.com/office/drawing/2014/main" id="{C0757A11-BB3F-41A2-8B73-C9C4112D3C4B}"/>
              </a:ext>
            </a:extLst>
          </p:cNvPr>
          <p:cNvSpPr/>
          <p:nvPr/>
        </p:nvSpPr>
        <p:spPr>
          <a:xfrm>
            <a:off x="4003372" y="3188320"/>
            <a:ext cx="1426464" cy="1051559"/>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20">
                <a:latin typeface="Times New Roman" panose="02020603050405020304" pitchFamily="18" charset="0"/>
                <a:cs typeface="Times New Roman" panose="02020603050405020304" pitchFamily="18" charset="0"/>
              </a:rPr>
              <a:t>Manage modules</a:t>
            </a:r>
            <a:endParaRPr lang="en-IN" sz="162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4A0410BC-FF7E-4D97-9AD5-FF8627688496}"/>
              </a:ext>
            </a:extLst>
          </p:cNvPr>
          <p:cNvCxnSpPr>
            <a:cxnSpLocks/>
          </p:cNvCxnSpPr>
          <p:nvPr/>
        </p:nvCxnSpPr>
        <p:spPr>
          <a:xfrm flipH="1">
            <a:off x="3338336" y="4239879"/>
            <a:ext cx="945131" cy="657997"/>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6" name="Rectangle: Rounded Corners 25">
            <a:extLst>
              <a:ext uri="{FF2B5EF4-FFF2-40B4-BE49-F238E27FC236}">
                <a16:creationId xmlns:a16="http://schemas.microsoft.com/office/drawing/2014/main" id="{8D9F8080-BB32-4424-A44F-B2157FFB7994}"/>
              </a:ext>
            </a:extLst>
          </p:cNvPr>
          <p:cNvSpPr/>
          <p:nvPr/>
        </p:nvSpPr>
        <p:spPr>
          <a:xfrm>
            <a:off x="2988645" y="-2252311"/>
            <a:ext cx="41147" cy="411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90"/>
          </a:p>
        </p:txBody>
      </p:sp>
      <p:sp>
        <p:nvSpPr>
          <p:cNvPr id="27" name="Rectangle: Rounded Corners 26">
            <a:extLst>
              <a:ext uri="{FF2B5EF4-FFF2-40B4-BE49-F238E27FC236}">
                <a16:creationId xmlns:a16="http://schemas.microsoft.com/office/drawing/2014/main" id="{890F75E4-795E-43F6-BB39-F66B0012A5DC}"/>
              </a:ext>
            </a:extLst>
          </p:cNvPr>
          <p:cNvSpPr/>
          <p:nvPr/>
        </p:nvSpPr>
        <p:spPr>
          <a:xfrm>
            <a:off x="2111546" y="4987028"/>
            <a:ext cx="1751576" cy="4589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890"/>
              <a:t>sport </a:t>
            </a:r>
          </a:p>
        </p:txBody>
      </p:sp>
      <p:sp>
        <p:nvSpPr>
          <p:cNvPr id="28" name="Rectangle: Rounded Corners 27">
            <a:extLst>
              <a:ext uri="{FF2B5EF4-FFF2-40B4-BE49-F238E27FC236}">
                <a16:creationId xmlns:a16="http://schemas.microsoft.com/office/drawing/2014/main" id="{4E0E453B-8610-4240-BCC4-24FD7DD29147}"/>
              </a:ext>
            </a:extLst>
          </p:cNvPr>
          <p:cNvSpPr/>
          <p:nvPr/>
        </p:nvSpPr>
        <p:spPr>
          <a:xfrm>
            <a:off x="5426989" y="4987028"/>
            <a:ext cx="1751576" cy="4589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890"/>
              <a:t>Project’s </a:t>
            </a:r>
          </a:p>
        </p:txBody>
      </p:sp>
      <p:sp>
        <p:nvSpPr>
          <p:cNvPr id="29" name="Rectangle: Rounded Corners 28">
            <a:extLst>
              <a:ext uri="{FF2B5EF4-FFF2-40B4-BE49-F238E27FC236}">
                <a16:creationId xmlns:a16="http://schemas.microsoft.com/office/drawing/2014/main" id="{11FFDBA2-3DD3-4C9F-AD32-AAEEC418151C}"/>
              </a:ext>
            </a:extLst>
          </p:cNvPr>
          <p:cNvSpPr/>
          <p:nvPr/>
        </p:nvSpPr>
        <p:spPr>
          <a:xfrm>
            <a:off x="6094872" y="3513222"/>
            <a:ext cx="1751576" cy="4589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890"/>
              <a:t>Programming  skill </a:t>
            </a:r>
          </a:p>
        </p:txBody>
      </p:sp>
      <p:sp>
        <p:nvSpPr>
          <p:cNvPr id="30" name="Rectangle: Rounded Corners 29">
            <a:extLst>
              <a:ext uri="{FF2B5EF4-FFF2-40B4-BE49-F238E27FC236}">
                <a16:creationId xmlns:a16="http://schemas.microsoft.com/office/drawing/2014/main" id="{20E4B78D-4677-4C7E-9E9C-D6A5584654E8}"/>
              </a:ext>
            </a:extLst>
          </p:cNvPr>
          <p:cNvSpPr/>
          <p:nvPr/>
        </p:nvSpPr>
        <p:spPr>
          <a:xfrm>
            <a:off x="6094872" y="1889776"/>
            <a:ext cx="1751576" cy="45894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890"/>
              <a:t>Certification </a:t>
            </a:r>
          </a:p>
        </p:txBody>
      </p:sp>
      <p:cxnSp>
        <p:nvCxnSpPr>
          <p:cNvPr id="33" name="Straight Arrow Connector 32">
            <a:extLst>
              <a:ext uri="{FF2B5EF4-FFF2-40B4-BE49-F238E27FC236}">
                <a16:creationId xmlns:a16="http://schemas.microsoft.com/office/drawing/2014/main" id="{991D1017-9D12-4C7C-BB66-F6E5EF16D497}"/>
              </a:ext>
            </a:extLst>
          </p:cNvPr>
          <p:cNvCxnSpPr>
            <a:cxnSpLocks/>
          </p:cNvCxnSpPr>
          <p:nvPr/>
        </p:nvCxnSpPr>
        <p:spPr>
          <a:xfrm>
            <a:off x="5364274" y="4184729"/>
            <a:ext cx="730598" cy="713147"/>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CEB23BD8-E618-47B3-9CD2-E0921F6E93A3}"/>
              </a:ext>
            </a:extLst>
          </p:cNvPr>
          <p:cNvCxnSpPr>
            <a:cxnSpLocks/>
          </p:cNvCxnSpPr>
          <p:nvPr/>
        </p:nvCxnSpPr>
        <p:spPr>
          <a:xfrm flipV="1">
            <a:off x="5496159" y="3699801"/>
            <a:ext cx="466696" cy="14298"/>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9A8073B-B64D-49AC-A097-CBC16F2A1228}"/>
              </a:ext>
            </a:extLst>
          </p:cNvPr>
          <p:cNvCxnSpPr>
            <a:cxnSpLocks/>
          </p:cNvCxnSpPr>
          <p:nvPr/>
        </p:nvCxnSpPr>
        <p:spPr>
          <a:xfrm flipV="1">
            <a:off x="5241983" y="2442729"/>
            <a:ext cx="852889" cy="857934"/>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46" name="Oval 45">
            <a:extLst>
              <a:ext uri="{FF2B5EF4-FFF2-40B4-BE49-F238E27FC236}">
                <a16:creationId xmlns:a16="http://schemas.microsoft.com/office/drawing/2014/main" id="{54E05BA0-4B1F-49E0-9BF4-825BA83CA366}"/>
              </a:ext>
            </a:extLst>
          </p:cNvPr>
          <p:cNvSpPr/>
          <p:nvPr/>
        </p:nvSpPr>
        <p:spPr>
          <a:xfrm>
            <a:off x="8610459" y="1615628"/>
            <a:ext cx="1291361" cy="8967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890">
                <a:latin typeface="Times New Roman" panose="02020603050405020304" pitchFamily="18" charset="0"/>
                <a:cs typeface="Times New Roman" panose="02020603050405020304" pitchFamily="18" charset="0"/>
              </a:rPr>
              <a:t>Upload </a:t>
            </a:r>
            <a:endParaRPr lang="en-IN" sz="162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8E98B87B-5070-4CBE-AD9E-6869F88B6988}"/>
              </a:ext>
            </a:extLst>
          </p:cNvPr>
          <p:cNvSpPr/>
          <p:nvPr/>
        </p:nvSpPr>
        <p:spPr>
          <a:xfrm>
            <a:off x="8128108" y="2483277"/>
            <a:ext cx="1291361" cy="749465"/>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890">
                <a:latin typeface="Times New Roman" panose="02020603050405020304" pitchFamily="18" charset="0"/>
                <a:cs typeface="Times New Roman" panose="02020603050405020304" pitchFamily="18" charset="0"/>
              </a:rPr>
              <a:t>Test  </a:t>
            </a:r>
            <a:endParaRPr lang="en-IN" sz="1620">
              <a:latin typeface="Times New Roman" panose="02020603050405020304" pitchFamily="18" charset="0"/>
              <a:cs typeface="Times New Roman" panose="02020603050405020304" pitchFamily="18" charset="0"/>
            </a:endParaRPr>
          </a:p>
        </p:txBody>
      </p:sp>
      <p:sp>
        <p:nvSpPr>
          <p:cNvPr id="48" name="Oval 47">
            <a:extLst>
              <a:ext uri="{FF2B5EF4-FFF2-40B4-BE49-F238E27FC236}">
                <a16:creationId xmlns:a16="http://schemas.microsoft.com/office/drawing/2014/main" id="{446CAC70-7BAB-4331-B435-A176121AAD5C}"/>
              </a:ext>
            </a:extLst>
          </p:cNvPr>
          <p:cNvSpPr/>
          <p:nvPr/>
        </p:nvSpPr>
        <p:spPr>
          <a:xfrm>
            <a:off x="8816192" y="3326742"/>
            <a:ext cx="1291361" cy="8967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620">
                <a:latin typeface="Times New Roman" panose="02020603050405020304" pitchFamily="18" charset="0"/>
                <a:cs typeface="Times New Roman" panose="02020603050405020304" pitchFamily="18" charset="0"/>
              </a:rPr>
              <a:t>C, C++, etc.. </a:t>
            </a:r>
          </a:p>
        </p:txBody>
      </p:sp>
      <p:sp>
        <p:nvSpPr>
          <p:cNvPr id="49" name="Oval 48">
            <a:extLst>
              <a:ext uri="{FF2B5EF4-FFF2-40B4-BE49-F238E27FC236}">
                <a16:creationId xmlns:a16="http://schemas.microsoft.com/office/drawing/2014/main" id="{D3435D97-7083-48A8-B0FD-9E2E3436BE80}"/>
              </a:ext>
            </a:extLst>
          </p:cNvPr>
          <p:cNvSpPr/>
          <p:nvPr/>
        </p:nvSpPr>
        <p:spPr>
          <a:xfrm>
            <a:off x="7897227" y="4249789"/>
            <a:ext cx="1426464" cy="8967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890">
                <a:latin typeface="Times New Roman" panose="02020603050405020304" pitchFamily="18" charset="0"/>
                <a:cs typeface="Times New Roman" panose="02020603050405020304" pitchFamily="18" charset="0"/>
              </a:rPr>
              <a:t>Particular Time</a:t>
            </a:r>
            <a:endParaRPr lang="en-IN" sz="162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EF2012DD-800D-4FCF-A5EF-C900360288E4}"/>
              </a:ext>
            </a:extLst>
          </p:cNvPr>
          <p:cNvSpPr/>
          <p:nvPr/>
        </p:nvSpPr>
        <p:spPr>
          <a:xfrm>
            <a:off x="5338893" y="5759330"/>
            <a:ext cx="1927769" cy="8967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890">
                <a:latin typeface="Times New Roman" panose="02020603050405020304" pitchFamily="18" charset="0"/>
                <a:cs typeface="Times New Roman" panose="02020603050405020304" pitchFamily="18" charset="0"/>
              </a:rPr>
              <a:t>API throw  access </a:t>
            </a:r>
            <a:r>
              <a:rPr lang="en-US" sz="1890" err="1">
                <a:latin typeface="Times New Roman" panose="02020603050405020304" pitchFamily="18" charset="0"/>
                <a:cs typeface="Times New Roman" panose="02020603050405020304" pitchFamily="18" charset="0"/>
              </a:rPr>
              <a:t>github</a:t>
            </a:r>
            <a:r>
              <a:rPr lang="en-US" sz="1890">
                <a:latin typeface="Times New Roman" panose="02020603050405020304" pitchFamily="18" charset="0"/>
                <a:cs typeface="Times New Roman" panose="02020603050405020304" pitchFamily="18" charset="0"/>
              </a:rPr>
              <a:t> code</a:t>
            </a:r>
            <a:endParaRPr lang="en-IN" sz="162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60915C7D-A083-4657-A29E-9DB0B9DFCAE9}"/>
              </a:ext>
            </a:extLst>
          </p:cNvPr>
          <p:cNvSpPr/>
          <p:nvPr/>
        </p:nvSpPr>
        <p:spPr>
          <a:xfrm>
            <a:off x="2071269" y="5846908"/>
            <a:ext cx="1875898" cy="896792"/>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IN" sz="1620">
                <a:latin typeface="Times New Roman" panose="02020603050405020304" pitchFamily="18" charset="0"/>
                <a:cs typeface="Times New Roman" panose="02020603050405020304" pitchFamily="18" charset="0"/>
              </a:rPr>
              <a:t>Certification </a:t>
            </a:r>
          </a:p>
        </p:txBody>
      </p:sp>
      <p:cxnSp>
        <p:nvCxnSpPr>
          <p:cNvPr id="55" name="Straight Arrow Connector 54">
            <a:extLst>
              <a:ext uri="{FF2B5EF4-FFF2-40B4-BE49-F238E27FC236}">
                <a16:creationId xmlns:a16="http://schemas.microsoft.com/office/drawing/2014/main" id="{C48B1E65-C5CA-4656-B672-CD2BDCE914A3}"/>
              </a:ext>
            </a:extLst>
          </p:cNvPr>
          <p:cNvCxnSpPr>
            <a:cxnSpLocks/>
          </p:cNvCxnSpPr>
          <p:nvPr/>
        </p:nvCxnSpPr>
        <p:spPr>
          <a:xfrm flipV="1">
            <a:off x="7978466" y="3765563"/>
            <a:ext cx="705623" cy="1429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6B28C46B-4FFF-48CD-B99C-2C9438A90E50}"/>
              </a:ext>
            </a:extLst>
          </p:cNvPr>
          <p:cNvCxnSpPr>
            <a:cxnSpLocks/>
          </p:cNvCxnSpPr>
          <p:nvPr/>
        </p:nvCxnSpPr>
        <p:spPr>
          <a:xfrm>
            <a:off x="7655776" y="4082164"/>
            <a:ext cx="322691" cy="31537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1637D58B-4ABE-4962-A459-0E4F38759675}"/>
              </a:ext>
            </a:extLst>
          </p:cNvPr>
          <p:cNvCxnSpPr>
            <a:cxnSpLocks/>
          </p:cNvCxnSpPr>
          <p:nvPr/>
        </p:nvCxnSpPr>
        <p:spPr>
          <a:xfrm flipV="1">
            <a:off x="7912457" y="2093284"/>
            <a:ext cx="705623" cy="1429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C5027C51-5865-44BE-8AC0-5666D82CE406}"/>
              </a:ext>
            </a:extLst>
          </p:cNvPr>
          <p:cNvCxnSpPr>
            <a:cxnSpLocks/>
            <a:endCxn id="50" idx="0"/>
          </p:cNvCxnSpPr>
          <p:nvPr/>
        </p:nvCxnSpPr>
        <p:spPr>
          <a:xfrm flipH="1">
            <a:off x="6302777" y="5503431"/>
            <a:ext cx="8748" cy="25589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A769AA3-F862-4F68-A941-DBCB81F374A6}"/>
              </a:ext>
            </a:extLst>
          </p:cNvPr>
          <p:cNvCxnSpPr>
            <a:cxnSpLocks/>
          </p:cNvCxnSpPr>
          <p:nvPr/>
        </p:nvCxnSpPr>
        <p:spPr>
          <a:xfrm>
            <a:off x="7775299" y="2403559"/>
            <a:ext cx="352809" cy="247467"/>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DF85BB0A-DBCE-49FF-8BDE-A1BA31712B12}"/>
              </a:ext>
            </a:extLst>
          </p:cNvPr>
          <p:cNvCxnSpPr>
            <a:cxnSpLocks/>
          </p:cNvCxnSpPr>
          <p:nvPr/>
        </p:nvCxnSpPr>
        <p:spPr>
          <a:xfrm rot="5400000" flipV="1">
            <a:off x="921761" y="3880982"/>
            <a:ext cx="238494" cy="820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741F9B0E-1B2D-496A-968C-F7D73389BF1F}"/>
              </a:ext>
            </a:extLst>
          </p:cNvPr>
          <p:cNvCxnSpPr>
            <a:cxnSpLocks/>
          </p:cNvCxnSpPr>
          <p:nvPr/>
        </p:nvCxnSpPr>
        <p:spPr>
          <a:xfrm rot="5400000" flipV="1">
            <a:off x="2849221" y="5649625"/>
            <a:ext cx="238494" cy="820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 name="Title 5">
            <a:extLst>
              <a:ext uri="{FF2B5EF4-FFF2-40B4-BE49-F238E27FC236}">
                <a16:creationId xmlns:a16="http://schemas.microsoft.com/office/drawing/2014/main" id="{2465BA9B-A14C-F064-CF4E-40A0031F65CE}"/>
              </a:ext>
            </a:extLst>
          </p:cNvPr>
          <p:cNvSpPr txBox="1">
            <a:spLocks/>
          </p:cNvSpPr>
          <p:nvPr/>
        </p:nvSpPr>
        <p:spPr>
          <a:xfrm>
            <a:off x="548640" y="292947"/>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solidFill>
                  <a:schemeClr val="bg1"/>
                </a:solidFill>
                <a:cs typeface="Times New Roman" panose="02020603050405020304" pitchFamily="18" charset="0"/>
              </a:rPr>
              <a:t>Data flow diagram Second level</a:t>
            </a:r>
          </a:p>
        </p:txBody>
      </p:sp>
      <p:sp>
        <p:nvSpPr>
          <p:cNvPr id="12" name="Slide Number Placeholder 5">
            <a:extLst>
              <a:ext uri="{FF2B5EF4-FFF2-40B4-BE49-F238E27FC236}">
                <a16:creationId xmlns:a16="http://schemas.microsoft.com/office/drawing/2014/main" id="{8565D71D-23BB-8DFF-52B6-BC2F78AE3118}"/>
              </a:ext>
            </a:extLst>
          </p:cNvPr>
          <p:cNvSpPr>
            <a:spLocks noGrp="1"/>
          </p:cNvSpPr>
          <p:nvPr>
            <p:ph type="sldNum" sz="quarter" idx="12"/>
          </p:nvPr>
        </p:nvSpPr>
        <p:spPr>
          <a:xfrm>
            <a:off x="7876780" y="6780108"/>
            <a:ext cx="2560320" cy="389467"/>
          </a:xfrm>
        </p:spPr>
        <p:txBody>
          <a:bodyPr/>
          <a:lstStyle/>
          <a:p>
            <a:r>
              <a:rPr lang="en-US">
                <a:cs typeface="Calibri"/>
              </a:rPr>
              <a:t>11</a:t>
            </a:r>
          </a:p>
        </p:txBody>
      </p:sp>
    </p:spTree>
    <p:extLst>
      <p:ext uri="{BB962C8B-B14F-4D97-AF65-F5344CB8AC3E}">
        <p14:creationId xmlns:p14="http://schemas.microsoft.com/office/powerpoint/2010/main" val="336966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cs typeface="Calibri"/>
              </a:rPr>
              <a:t>12</a:t>
            </a:r>
          </a:p>
        </p:txBody>
      </p:sp>
      <p:sp>
        <p:nvSpPr>
          <p:cNvPr id="9"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a:cs typeface="Calibri"/>
              </a:rPr>
              <a:t> </a:t>
            </a:r>
            <a:r>
              <a:rPr lang="en-US"/>
              <a:t>ARCHITECTURE</a:t>
            </a:r>
            <a:endParaRPr lang="en-US">
              <a:cs typeface="Calibri"/>
            </a:endParaRPr>
          </a:p>
        </p:txBody>
      </p:sp>
      <p:sp>
        <p:nvSpPr>
          <p:cNvPr id="10" name="TextBox 9">
            <a:extLst>
              <a:ext uri="{FF2B5EF4-FFF2-40B4-BE49-F238E27FC236}">
                <a16:creationId xmlns:a16="http://schemas.microsoft.com/office/drawing/2014/main" id="{2F2D80DD-44F0-B23E-1A5D-137713AA92B7}"/>
              </a:ext>
            </a:extLst>
          </p:cNvPr>
          <p:cNvSpPr txBox="1"/>
          <p:nvPr/>
        </p:nvSpPr>
        <p:spPr>
          <a:xfrm>
            <a:off x="183369" y="1735893"/>
            <a:ext cx="1034201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pic>
        <p:nvPicPr>
          <p:cNvPr id="3" name="Picture 2">
            <a:extLst>
              <a:ext uri="{FF2B5EF4-FFF2-40B4-BE49-F238E27FC236}">
                <a16:creationId xmlns:a16="http://schemas.microsoft.com/office/drawing/2014/main" id="{961A5D58-9116-2FC3-0674-61ED26078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192" y="1942601"/>
            <a:ext cx="10379616" cy="4885331"/>
          </a:xfrm>
          <a:prstGeom prst="rect">
            <a:avLst/>
          </a:prstGeom>
        </p:spPr>
      </p:pic>
    </p:spTree>
    <p:extLst>
      <p:ext uri="{BB962C8B-B14F-4D97-AF65-F5344CB8AC3E}">
        <p14:creationId xmlns:p14="http://schemas.microsoft.com/office/powerpoint/2010/main" val="335987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1388275827"/>
              </p:ext>
            </p:extLst>
          </p:nvPr>
        </p:nvGraphicFramePr>
        <p:xfrm>
          <a:off x="514631" y="1488565"/>
          <a:ext cx="9875520" cy="5303308"/>
        </p:xfrm>
        <a:graphic>
          <a:graphicData uri="http://schemas.openxmlformats.org/drawingml/2006/table">
            <a:tbl>
              <a:tblPr firstRow="1" bandRow="1">
                <a:tableStyleId>{5C22544A-7EE6-4342-B048-85BDC9FD1C3A}</a:tableStyleId>
              </a:tblPr>
              <a:tblGrid>
                <a:gridCol w="2236178">
                  <a:extLst>
                    <a:ext uri="{9D8B030D-6E8A-4147-A177-3AD203B41FA5}">
                      <a16:colId xmlns:a16="http://schemas.microsoft.com/office/drawing/2014/main" val="3811115503"/>
                    </a:ext>
                  </a:extLst>
                </a:gridCol>
                <a:gridCol w="1929209">
                  <a:extLst>
                    <a:ext uri="{9D8B030D-6E8A-4147-A177-3AD203B41FA5}">
                      <a16:colId xmlns:a16="http://schemas.microsoft.com/office/drawing/2014/main" val="3194898607"/>
                    </a:ext>
                  </a:extLst>
                </a:gridCol>
                <a:gridCol w="2127668">
                  <a:extLst>
                    <a:ext uri="{9D8B030D-6E8A-4147-A177-3AD203B41FA5}">
                      <a16:colId xmlns:a16="http://schemas.microsoft.com/office/drawing/2014/main" val="4245704831"/>
                    </a:ext>
                  </a:extLst>
                </a:gridCol>
                <a:gridCol w="3582465">
                  <a:extLst>
                    <a:ext uri="{9D8B030D-6E8A-4147-A177-3AD203B41FA5}">
                      <a16:colId xmlns:a16="http://schemas.microsoft.com/office/drawing/2014/main" val="1148201777"/>
                    </a:ext>
                  </a:extLst>
                </a:gridCol>
              </a:tblGrid>
              <a:tr h="276807">
                <a:tc>
                  <a:txBody>
                    <a:bodyPr/>
                    <a:lstStyle/>
                    <a:p>
                      <a:pPr algn="just"/>
                      <a:r>
                        <a:rPr lang="en-US" sz="1200">
                          <a:latin typeface="+mn-lt"/>
                        </a:rPr>
                        <a:t>Reference No / Paper Title</a:t>
                      </a:r>
                    </a:p>
                  </a:txBody>
                  <a:tcPr/>
                </a:tc>
                <a:tc>
                  <a:txBody>
                    <a:bodyPr/>
                    <a:lstStyle/>
                    <a:p>
                      <a:pPr algn="just"/>
                      <a:r>
                        <a:rPr lang="en-US" sz="1200">
                          <a:latin typeface="+mn-lt"/>
                        </a:rPr>
                        <a:t>Issues Found</a:t>
                      </a:r>
                    </a:p>
                  </a:txBody>
                  <a:tcPr/>
                </a:tc>
                <a:tc>
                  <a:txBody>
                    <a:bodyPr/>
                    <a:lstStyle/>
                    <a:p>
                      <a:pPr algn="just"/>
                      <a:r>
                        <a:rPr lang="en-US" sz="1200">
                          <a:latin typeface="+mn-lt"/>
                        </a:rPr>
                        <a:t>Parameters/Tools used</a:t>
                      </a:r>
                    </a:p>
                  </a:txBody>
                  <a:tcPr/>
                </a:tc>
                <a:tc>
                  <a:txBody>
                    <a:bodyPr/>
                    <a:lstStyle/>
                    <a:p>
                      <a:pPr algn="just"/>
                      <a:r>
                        <a:rPr lang="en-US" sz="1200">
                          <a:latin typeface="+mn-lt"/>
                        </a:rPr>
                        <a:t>Work Description</a:t>
                      </a:r>
                    </a:p>
                  </a:txBody>
                  <a:tcPr/>
                </a:tc>
                <a:extLst>
                  <a:ext uri="{0D108BD9-81ED-4DB2-BD59-A6C34878D82A}">
                    <a16:rowId xmlns:a16="http://schemas.microsoft.com/office/drawing/2014/main" val="2518116723"/>
                  </a:ext>
                </a:extLst>
              </a:tr>
              <a:tr h="2639995">
                <a:tc>
                  <a:txBody>
                    <a:bodyPr/>
                    <a:lstStyle/>
                    <a:p>
                      <a:pPr lvl="0" algn="just">
                        <a:buNone/>
                      </a:pPr>
                      <a:r>
                        <a:rPr lang="en-US" sz="1200" b="0" i="0" u="none" strike="noStrike" noProof="0">
                          <a:latin typeface="+mn-lt"/>
                        </a:rPr>
                        <a:t>[1 </a:t>
                      </a:r>
                      <a:r>
                        <a:rPr lang="en-US" sz="1200" err="1"/>
                        <a:t>RepoQuester</a:t>
                      </a:r>
                      <a:r>
                        <a:rPr lang="en-US" sz="1200"/>
                        <a:t>: A Tool Towards Evaluating GitHub Projects</a:t>
                      </a:r>
                      <a:r>
                        <a:rPr lang="en-US" sz="1200" b="0" i="0" u="none" strike="noStrike" noProof="0">
                          <a:latin typeface="+mn-lt"/>
                        </a:rPr>
                        <a:t>. </a:t>
                      </a:r>
                      <a:r>
                        <a:rPr lang="en-IN" sz="1200" err="1"/>
                        <a:t>Kowndinya</a:t>
                      </a:r>
                      <a:r>
                        <a:rPr lang="en-IN" sz="1200"/>
                        <a:t> Boyalakuntla1∗, Meiyappan Nagappan2†, Sridhar Chimalakonda1∗, </a:t>
                      </a:r>
                      <a:r>
                        <a:rPr lang="en-IN" sz="1200" err="1"/>
                        <a:t>Nuthan</a:t>
                      </a:r>
                      <a:r>
                        <a:rPr lang="en-IN" sz="1200"/>
                        <a:t> Munaiah3‡ Indian Institute of Technology Tirupati, India1, University of Waterloo, Canada2, Rochester Institute of Technology, USA3 cs17b032@iittp.ac.in∗, mei.nagappan@uwaterloo.ca†, ch@iittp.ac.in∗, nm6061@rit.edu‡</a:t>
                      </a:r>
                      <a:endParaRPr lang="en-US" sz="1200" b="0" i="0" u="none" strike="noStrike" noProof="0">
                        <a:solidFill>
                          <a:srgbClr val="000000"/>
                        </a:solidFill>
                        <a:latin typeface="+mn-lt"/>
                      </a:endParaRPr>
                    </a:p>
                  </a:txBody>
                  <a:tcPr/>
                </a:tc>
                <a:tc>
                  <a:txBody>
                    <a:bodyPr/>
                    <a:lstStyle/>
                    <a:p>
                      <a:pPr marL="0" lvl="0" indent="0" algn="just">
                        <a:buNone/>
                      </a:pPr>
                      <a:r>
                        <a:rPr lang="en-US" sz="1200" b="0" i="0" kern="1200">
                          <a:solidFill>
                            <a:schemeClr val="dk1"/>
                          </a:solidFill>
                          <a:effectLst/>
                          <a:latin typeface="+mn-lt"/>
                          <a:ea typeface="+mn-ea"/>
                          <a:cs typeface="+mn-cs"/>
                        </a:rPr>
                        <a:t>The study did not explicitly mention any issues found during the data collection and analysis process.  But there my be issues with Git-hub API data such as inability to distinguish levels and intensity of project activity </a:t>
                      </a:r>
                      <a:endParaRPr lang="en-US" sz="1200">
                        <a:latin typeface="+mn-lt"/>
                      </a:endParaRPr>
                    </a:p>
                  </a:txBody>
                  <a:tcPr/>
                </a:tc>
                <a:tc>
                  <a:txBody>
                    <a:bodyPr/>
                    <a:lstStyle/>
                    <a:p>
                      <a:pPr lvl="0" algn="just">
                        <a:buNone/>
                      </a:pPr>
                      <a:r>
                        <a:rPr lang="en-US" sz="1200">
                          <a:latin typeface="+mn-lt"/>
                        </a:rPr>
                        <a:t>Parameters:</a:t>
                      </a:r>
                    </a:p>
                    <a:p>
                      <a:pPr lvl="0" algn="just">
                        <a:buNone/>
                      </a:pPr>
                      <a:r>
                        <a:rPr lang="en-US" sz="1200">
                          <a:latin typeface="+mn-lt"/>
                        </a:rPr>
                        <a:t>Pull Requests Ratio: A metric that measures the ratio of pull requests to the total number of commits in a repository.</a:t>
                      </a:r>
                    </a:p>
                    <a:p>
                      <a:pPr lvl="0" algn="just">
                        <a:buNone/>
                      </a:pPr>
                      <a:r>
                        <a:rPr lang="en-US" sz="1200">
                          <a:latin typeface="+mn-lt"/>
                        </a:rPr>
                        <a:t>Tool:</a:t>
                      </a:r>
                    </a:p>
                    <a:p>
                      <a:pPr lvl="0" algn="just">
                        <a:buNone/>
                      </a:pPr>
                      <a:r>
                        <a:rPr lang="en-US" sz="1200">
                          <a:latin typeface="+mn-lt"/>
                        </a:rPr>
                        <a:t>Repo Quester: A tool developed by adapting an existing tool named Reaper. It works on individual repositories and can be run on a local machine without relying on pre-defined datasets. </a:t>
                      </a:r>
                    </a:p>
                    <a:p>
                      <a:pPr lvl="0" algn="just">
                        <a:buNone/>
                      </a:pPr>
                      <a:endParaRPr lang="en-US" sz="1200">
                        <a:latin typeface="+mn-lt"/>
                      </a:endParaRPr>
                    </a:p>
                  </a:txBody>
                  <a:tcPr/>
                </a:tc>
                <a:tc>
                  <a:txBody>
                    <a:bodyPr/>
                    <a:lstStyle/>
                    <a:p>
                      <a:r>
                        <a:rPr lang="en-US" sz="1200" b="0" i="0" kern="1200">
                          <a:solidFill>
                            <a:schemeClr val="dk1"/>
                          </a:solidFill>
                          <a:effectLst/>
                          <a:latin typeface="+mn-lt"/>
                          <a:ea typeface="+mn-ea"/>
                          <a:cs typeface="+mn-cs"/>
                        </a:rPr>
                        <a:t>Repo Quester, a tool designed to evaluate the quality metrics of software projects on GitHub. It is an improved version of the existing tool Reaper, with the ability to analyze individual repositories on a local machine. Two new metrics, pull requests ratio and releases, have been added to Repo Quester. The tool has been evaluated and found to be accurate and efficient, with analysis taking less than 10 seconds per repository.</a:t>
                      </a:r>
                    </a:p>
                  </a:txBody>
                  <a:tcPr/>
                </a:tc>
                <a:extLst>
                  <a:ext uri="{0D108BD9-81ED-4DB2-BD59-A6C34878D82A}">
                    <a16:rowId xmlns:a16="http://schemas.microsoft.com/office/drawing/2014/main" val="2806785272"/>
                  </a:ext>
                </a:extLst>
              </a:tr>
              <a:tr h="2374741">
                <a:tc>
                  <a:txBody>
                    <a:bodyPr/>
                    <a:lstStyle/>
                    <a:p>
                      <a:pPr algn="just"/>
                      <a:r>
                        <a:rPr lang="en-US" sz="1200">
                          <a:solidFill>
                            <a:schemeClr val="tx1"/>
                          </a:solidFill>
                          <a:latin typeface="+mn-lt"/>
                        </a:rPr>
                        <a:t>[2] Small Text Extraction from Document and Chart Image</a:t>
                      </a:r>
                    </a:p>
                    <a:p>
                      <a:pPr algn="just"/>
                      <a:r>
                        <a:rPr lang="en-US" sz="1200" err="1">
                          <a:solidFill>
                            <a:schemeClr val="tx1"/>
                          </a:solidFill>
                          <a:latin typeface="+mn-lt"/>
                        </a:rPr>
                        <a:t>Rominkumar</a:t>
                      </a:r>
                      <a:r>
                        <a:rPr lang="en-US" sz="1200">
                          <a:solidFill>
                            <a:schemeClr val="tx1"/>
                          </a:solidFill>
                          <a:latin typeface="+mn-lt"/>
                        </a:rPr>
                        <a:t> </a:t>
                      </a:r>
                      <a:r>
                        <a:rPr lang="en-US" sz="1200" err="1">
                          <a:solidFill>
                            <a:schemeClr val="tx1"/>
                          </a:solidFill>
                          <a:latin typeface="+mn-lt"/>
                        </a:rPr>
                        <a:t>Busa</a:t>
                      </a:r>
                      <a:r>
                        <a:rPr lang="en-US" sz="1200">
                          <a:solidFill>
                            <a:schemeClr val="tx1"/>
                          </a:solidFill>
                          <a:latin typeface="+mn-lt"/>
                        </a:rPr>
                        <a:t>, </a:t>
                      </a:r>
                      <a:r>
                        <a:rPr lang="en-US" sz="1200" err="1">
                          <a:solidFill>
                            <a:schemeClr val="tx1"/>
                          </a:solidFill>
                          <a:latin typeface="+mn-lt"/>
                        </a:rPr>
                        <a:t>Shahira</a:t>
                      </a:r>
                      <a:r>
                        <a:rPr lang="en-US" sz="1200">
                          <a:solidFill>
                            <a:schemeClr val="tx1"/>
                          </a:solidFill>
                          <a:latin typeface="+mn-lt"/>
                        </a:rPr>
                        <a:t> K C, Graduate student member, IEEE, and </a:t>
                      </a:r>
                      <a:r>
                        <a:rPr lang="en-US" sz="1200" err="1">
                          <a:solidFill>
                            <a:schemeClr val="tx1"/>
                          </a:solidFill>
                          <a:latin typeface="+mn-lt"/>
                        </a:rPr>
                        <a:t>Lijiya</a:t>
                      </a:r>
                      <a:r>
                        <a:rPr lang="en-US" sz="1200">
                          <a:solidFill>
                            <a:schemeClr val="tx1"/>
                          </a:solidFill>
                          <a:latin typeface="+mn-lt"/>
                        </a:rPr>
                        <a:t> A, Member, IEEE</a:t>
                      </a:r>
                    </a:p>
                    <a:p>
                      <a:pPr lvl="0" algn="just">
                        <a:buNone/>
                      </a:pPr>
                      <a:endParaRPr lang="en-US" sz="1200" b="0">
                        <a:latin typeface="+mn-lt"/>
                      </a:endParaRPr>
                    </a:p>
                  </a:txBody>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there are limitations in recognizing adjacent characters and different sizes of characters within a word.</a:t>
                      </a:r>
                      <a:endParaRPr lang="en-US" sz="1200">
                        <a:solidFill>
                          <a:schemeClr val="tx1"/>
                        </a:solidFill>
                        <a:latin typeface="+mn-lt"/>
                      </a:endParaRPr>
                    </a:p>
                    <a:p>
                      <a:pPr marL="0" marR="0" lvl="0" indent="0" algn="just" defTabSz="1044924" rtl="0" eaLnBrk="1" fontAlgn="auto" latinLnBrk="0" hangingPunct="1">
                        <a:lnSpc>
                          <a:spcPct val="100000"/>
                        </a:lnSpc>
                        <a:spcBef>
                          <a:spcPts val="0"/>
                        </a:spcBef>
                        <a:spcAft>
                          <a:spcPts val="0"/>
                        </a:spcAft>
                        <a:buClrTx/>
                        <a:buSzTx/>
                        <a:buFontTx/>
                        <a:buNone/>
                        <a:tabLst/>
                        <a:defRPr/>
                      </a:pPr>
                      <a:endParaRPr lang="en-US" sz="1100" b="0" i="0" u="none" strike="noStrike" noProof="0">
                        <a:latin typeface="+mn-lt"/>
                      </a:endParaRPr>
                    </a:p>
                  </a:txBody>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The parameters used in the study are not explicitly mentioned in the provided paper  but use of the CRNN (Convolutional Recurrent Neural Network) model with CTC (Connectionist Temporal Classification) for text recognition</a:t>
                      </a:r>
                      <a:endParaRPr lang="en-US" sz="1200">
                        <a:solidFill>
                          <a:schemeClr val="tx1"/>
                        </a:solidFill>
                        <a:latin typeface="+mn-lt"/>
                      </a:endParaRPr>
                    </a:p>
                    <a:p>
                      <a:pPr algn="just"/>
                      <a:endParaRPr lang="en-US" sz="1200">
                        <a:latin typeface="+mn-lt"/>
                      </a:endParaRPr>
                    </a:p>
                  </a:txBody>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It extracting small text from images, using a deep learning model called CRNN with CTC It include image enhancement techniques like super resolution and character segmentation. The results demonstrate that the proposed method improves text recognition accuracy for small text images.</a:t>
                      </a:r>
                    </a:p>
                    <a:p>
                      <a:pPr lvl="0" algn="just">
                        <a:buNone/>
                      </a:pPr>
                      <a:endParaRPr lang="en-US" sz="800">
                        <a:latin typeface="+mn-lt"/>
                      </a:endParaRPr>
                    </a:p>
                  </a:txBody>
                  <a:tcPr/>
                </a:tc>
                <a:extLst>
                  <a:ext uri="{0D108BD9-81ED-4DB2-BD59-A6C34878D82A}">
                    <a16:rowId xmlns:a16="http://schemas.microsoft.com/office/drawing/2014/main" val="2384072972"/>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a:xfrm>
            <a:off x="8021798" y="6780108"/>
            <a:ext cx="2560320" cy="389467"/>
          </a:xfrm>
        </p:spPr>
        <p:txBody>
          <a:bodyPr/>
          <a:lstStyle/>
          <a:p>
            <a:r>
              <a:rPr lang="en-US"/>
              <a:t>13</a:t>
            </a:r>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14631" y="145625"/>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cs typeface="Calibri"/>
              </a:rPr>
              <a:t> Literature Survey</a:t>
            </a:r>
          </a:p>
        </p:txBody>
      </p:sp>
    </p:spTree>
    <p:extLst>
      <p:ext uri="{BB962C8B-B14F-4D97-AF65-F5344CB8AC3E}">
        <p14:creationId xmlns:p14="http://schemas.microsoft.com/office/powerpoint/2010/main" val="167331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3371727803"/>
              </p:ext>
            </p:extLst>
          </p:nvPr>
        </p:nvGraphicFramePr>
        <p:xfrm>
          <a:off x="548637" y="1511099"/>
          <a:ext cx="9875519" cy="4975412"/>
        </p:xfrm>
        <a:graphic>
          <a:graphicData uri="http://schemas.openxmlformats.org/drawingml/2006/table">
            <a:tbl>
              <a:tblPr firstRow="1" bandRow="1">
                <a:tableStyleId>{5C22544A-7EE6-4342-B048-85BDC9FD1C3A}</a:tableStyleId>
              </a:tblPr>
              <a:tblGrid>
                <a:gridCol w="2133093">
                  <a:extLst>
                    <a:ext uri="{9D8B030D-6E8A-4147-A177-3AD203B41FA5}">
                      <a16:colId xmlns:a16="http://schemas.microsoft.com/office/drawing/2014/main" val="3811115503"/>
                    </a:ext>
                  </a:extLst>
                </a:gridCol>
                <a:gridCol w="2000715">
                  <a:extLst>
                    <a:ext uri="{9D8B030D-6E8A-4147-A177-3AD203B41FA5}">
                      <a16:colId xmlns:a16="http://schemas.microsoft.com/office/drawing/2014/main" val="3194898607"/>
                    </a:ext>
                  </a:extLst>
                </a:gridCol>
                <a:gridCol w="2109310">
                  <a:extLst>
                    <a:ext uri="{9D8B030D-6E8A-4147-A177-3AD203B41FA5}">
                      <a16:colId xmlns:a16="http://schemas.microsoft.com/office/drawing/2014/main" val="4245704831"/>
                    </a:ext>
                  </a:extLst>
                </a:gridCol>
                <a:gridCol w="3632401">
                  <a:extLst>
                    <a:ext uri="{9D8B030D-6E8A-4147-A177-3AD203B41FA5}">
                      <a16:colId xmlns:a16="http://schemas.microsoft.com/office/drawing/2014/main" val="1148201777"/>
                    </a:ext>
                  </a:extLst>
                </a:gridCol>
              </a:tblGrid>
              <a:tr h="2374628">
                <a:tc>
                  <a:txBody>
                    <a:bodyPr/>
                    <a:lstStyle/>
                    <a:p>
                      <a:pPr algn="just"/>
                      <a:r>
                        <a:rPr lang="en-US" sz="1200" b="0">
                          <a:solidFill>
                            <a:schemeClr val="tx1"/>
                          </a:solidFill>
                          <a:latin typeface="+mn-lt"/>
                        </a:rPr>
                        <a:t>[3] Small Text Extraction from Document and Chart Image</a:t>
                      </a:r>
                    </a:p>
                    <a:p>
                      <a:pPr algn="just"/>
                      <a:r>
                        <a:rPr lang="en-US" sz="1200" b="0" err="1">
                          <a:solidFill>
                            <a:schemeClr val="tx1"/>
                          </a:solidFill>
                          <a:latin typeface="+mn-lt"/>
                        </a:rPr>
                        <a:t>Rominkumar</a:t>
                      </a:r>
                      <a:r>
                        <a:rPr lang="en-US" sz="1200" b="0">
                          <a:solidFill>
                            <a:schemeClr val="tx1"/>
                          </a:solidFill>
                          <a:latin typeface="+mn-lt"/>
                        </a:rPr>
                        <a:t> </a:t>
                      </a:r>
                      <a:r>
                        <a:rPr lang="en-US" sz="1200" b="0" err="1">
                          <a:solidFill>
                            <a:schemeClr val="tx1"/>
                          </a:solidFill>
                          <a:latin typeface="+mn-lt"/>
                        </a:rPr>
                        <a:t>Busa</a:t>
                      </a:r>
                      <a:r>
                        <a:rPr lang="en-US" sz="1200" b="0">
                          <a:solidFill>
                            <a:schemeClr val="tx1"/>
                          </a:solidFill>
                          <a:latin typeface="+mn-lt"/>
                        </a:rPr>
                        <a:t>, </a:t>
                      </a:r>
                      <a:r>
                        <a:rPr lang="en-US" sz="1200" b="0" err="1">
                          <a:solidFill>
                            <a:schemeClr val="tx1"/>
                          </a:solidFill>
                          <a:latin typeface="+mn-lt"/>
                        </a:rPr>
                        <a:t>Shahira</a:t>
                      </a:r>
                      <a:r>
                        <a:rPr lang="en-US" sz="1200" b="0">
                          <a:solidFill>
                            <a:schemeClr val="tx1"/>
                          </a:solidFill>
                          <a:latin typeface="+mn-lt"/>
                        </a:rPr>
                        <a:t> K C, Graduate student member, IEEE, and </a:t>
                      </a:r>
                      <a:r>
                        <a:rPr lang="en-US" sz="1200" b="0" err="1">
                          <a:solidFill>
                            <a:schemeClr val="tx1"/>
                          </a:solidFill>
                          <a:latin typeface="+mn-lt"/>
                        </a:rPr>
                        <a:t>Lijiya</a:t>
                      </a:r>
                      <a:r>
                        <a:rPr lang="en-US" sz="1200" b="0">
                          <a:solidFill>
                            <a:schemeClr val="tx1"/>
                          </a:solidFill>
                          <a:latin typeface="+mn-lt"/>
                        </a:rPr>
                        <a:t> A, Member, IEEE</a:t>
                      </a:r>
                    </a:p>
                    <a:p>
                      <a:pPr lvl="0" algn="just">
                        <a:buNone/>
                      </a:pPr>
                      <a:endParaRPr lang="en-US" sz="1200">
                        <a:solidFill>
                          <a:schemeClr val="tx1"/>
                        </a:solidFill>
                        <a:latin typeface="+mn-lt"/>
                      </a:endParaRPr>
                    </a:p>
                  </a:txBody>
                  <a:tcPr>
                    <a:solidFill>
                      <a:schemeClr val="tx2">
                        <a:lumMod val="20000"/>
                        <a:lumOff val="80000"/>
                      </a:schemeClr>
                    </a:solidFill>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there are limitations in recognizing adjacent characters and different sizes of characters within a word.</a:t>
                      </a:r>
                      <a:endParaRPr lang="en-US" sz="1200">
                        <a:solidFill>
                          <a:schemeClr val="tx1"/>
                        </a:solidFill>
                        <a:latin typeface="+mn-lt"/>
                      </a:endParaRPr>
                    </a:p>
                    <a:p>
                      <a:pPr lvl="0" algn="just">
                        <a:buNone/>
                      </a:pPr>
                      <a:endParaRPr lang="en-US" sz="1200">
                        <a:solidFill>
                          <a:schemeClr val="tx1"/>
                        </a:solidFill>
                        <a:latin typeface="+mn-lt"/>
                      </a:endParaRPr>
                    </a:p>
                  </a:txBody>
                  <a:tcPr>
                    <a:solidFill>
                      <a:schemeClr val="tx2">
                        <a:lumMod val="20000"/>
                        <a:lumOff val="80000"/>
                      </a:schemeClr>
                    </a:solidFill>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The parameters used in the study are not explicitly mentioned in the provided paper  but use of the CRNN (Convolutional Recurrent Neural Network) model with CTC (Connectionist Temporal Classification) for text recognition</a:t>
                      </a:r>
                      <a:endParaRPr lang="en-US" sz="1200">
                        <a:solidFill>
                          <a:schemeClr val="tx1"/>
                        </a:solidFill>
                        <a:latin typeface="+mn-lt"/>
                      </a:endParaRPr>
                    </a:p>
                    <a:p>
                      <a:pPr algn="just"/>
                      <a:endParaRPr lang="en-US" sz="1200" b="0">
                        <a:solidFill>
                          <a:schemeClr val="tx1"/>
                        </a:solidFill>
                        <a:latin typeface="+mn-lt"/>
                      </a:endParaRPr>
                    </a:p>
                  </a:txBody>
                  <a:tcPr>
                    <a:solidFill>
                      <a:schemeClr val="tx2">
                        <a:lumMod val="20000"/>
                        <a:lumOff val="80000"/>
                      </a:schemeClr>
                    </a:solidFill>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It extracting small text from images, using a deep learning model called CRNN with CTC It include image enhancement techniques like super resolution and character segmentation. The results demonstrate that the proposed method improves text recognition accuracy for small text images.</a:t>
                      </a:r>
                    </a:p>
                    <a:p>
                      <a:pPr lvl="0" algn="just">
                        <a:buNone/>
                      </a:pPr>
                      <a:endParaRPr lang="en-US" sz="800" b="0" i="0" kern="1200">
                        <a:solidFill>
                          <a:schemeClr val="dk1"/>
                        </a:solidFill>
                        <a:effectLst/>
                        <a:latin typeface="+mn-lt"/>
                        <a:ea typeface="+mn-ea"/>
                        <a:cs typeface="+mn-cs"/>
                      </a:endParaRPr>
                    </a:p>
                    <a:p>
                      <a:pPr lvl="0" algn="just">
                        <a:buNone/>
                      </a:pPr>
                      <a:endParaRPr lang="en-US" sz="800">
                        <a:solidFill>
                          <a:schemeClr val="tx1"/>
                        </a:solidFill>
                        <a:latin typeface="+mn-lt"/>
                      </a:endParaRPr>
                    </a:p>
                  </a:txBody>
                  <a:tcPr>
                    <a:solidFill>
                      <a:schemeClr val="tx2">
                        <a:lumMod val="20000"/>
                        <a:lumOff val="80000"/>
                      </a:schemeClr>
                    </a:solidFill>
                  </a:tcPr>
                </a:tc>
                <a:extLst>
                  <a:ext uri="{0D108BD9-81ED-4DB2-BD59-A6C34878D82A}">
                    <a16:rowId xmlns:a16="http://schemas.microsoft.com/office/drawing/2014/main" val="2412494625"/>
                  </a:ext>
                </a:extLst>
              </a:tr>
              <a:tr h="2600784">
                <a:tc>
                  <a:txBody>
                    <a:bodyPr/>
                    <a:lstStyle/>
                    <a:p>
                      <a:pPr algn="just"/>
                      <a:r>
                        <a:rPr lang="en-US" sz="1200">
                          <a:solidFill>
                            <a:schemeClr val="tx1"/>
                          </a:solidFill>
                          <a:latin typeface="+mn-lt"/>
                        </a:rPr>
                        <a:t>[4]“Software Certification for Industry – Verification and Validation Issues in Expert System. Anca I. </a:t>
                      </a:r>
                      <a:r>
                        <a:rPr lang="en-US" sz="1200" err="1">
                          <a:solidFill>
                            <a:schemeClr val="tx1"/>
                          </a:solidFill>
                          <a:latin typeface="+mn-lt"/>
                        </a:rPr>
                        <a:t>Vermesan</a:t>
                      </a:r>
                      <a:endParaRPr lang="en-US" sz="1200">
                        <a:solidFill>
                          <a:schemeClr val="tx1"/>
                        </a:solidFill>
                        <a:latin typeface="+mn-lt"/>
                      </a:endParaRPr>
                    </a:p>
                    <a:p>
                      <a:pPr algn="just"/>
                      <a:r>
                        <a:rPr lang="en-US" sz="1200">
                          <a:solidFill>
                            <a:schemeClr val="tx1"/>
                          </a:solidFill>
                          <a:latin typeface="+mn-lt"/>
                        </a:rPr>
                        <a:t>Det Norske Veritas AS</a:t>
                      </a:r>
                    </a:p>
                    <a:p>
                      <a:pPr algn="just"/>
                      <a:r>
                        <a:rPr lang="en-US" sz="1200" err="1">
                          <a:solidFill>
                            <a:schemeClr val="tx1"/>
                          </a:solidFill>
                          <a:latin typeface="+mn-lt"/>
                        </a:rPr>
                        <a:t>Veritasveien</a:t>
                      </a:r>
                      <a:r>
                        <a:rPr lang="en-US" sz="1200">
                          <a:solidFill>
                            <a:schemeClr val="tx1"/>
                          </a:solidFill>
                          <a:latin typeface="+mn-lt"/>
                        </a:rPr>
                        <a:t> 1, 1322 </a:t>
                      </a:r>
                      <a:r>
                        <a:rPr lang="en-US" sz="1200" err="1">
                          <a:solidFill>
                            <a:schemeClr val="tx1"/>
                          </a:solidFill>
                          <a:latin typeface="+mn-lt"/>
                        </a:rPr>
                        <a:t>Hovik</a:t>
                      </a:r>
                      <a:r>
                        <a:rPr lang="en-US" sz="1200">
                          <a:solidFill>
                            <a:schemeClr val="tx1"/>
                          </a:solidFill>
                          <a:latin typeface="+mn-lt"/>
                        </a:rPr>
                        <a:t>, Norway</a:t>
                      </a:r>
                    </a:p>
                    <a:p>
                      <a:pPr algn="just"/>
                      <a:r>
                        <a:rPr lang="en-US" sz="1200">
                          <a:solidFill>
                            <a:schemeClr val="tx1"/>
                          </a:solidFill>
                          <a:latin typeface="+mn-lt"/>
                        </a:rPr>
                        <a:t>Email: </a:t>
                      </a:r>
                      <a:r>
                        <a:rPr lang="en-US" sz="1200">
                          <a:solidFill>
                            <a:schemeClr val="tx1"/>
                          </a:solidFill>
                          <a:latin typeface="+mn-lt"/>
                          <a:hlinkClick r:id="rId2"/>
                        </a:rPr>
                        <a:t>Anca.Vermesan@dnv.com</a:t>
                      </a:r>
                      <a:endParaRPr lang="en-US" sz="1200">
                        <a:solidFill>
                          <a:schemeClr val="tx1"/>
                        </a:solidFill>
                        <a:latin typeface="+mn-lt"/>
                      </a:endParaRPr>
                    </a:p>
                    <a:p>
                      <a:pPr algn="just"/>
                      <a:endParaRPr lang="en-US" sz="1200">
                        <a:solidFill>
                          <a:schemeClr val="tx1"/>
                        </a:solidFill>
                        <a:latin typeface="+mn-lt"/>
                      </a:endParaRPr>
                    </a:p>
                  </a:txBody>
                  <a:tcPr>
                    <a:solidFill>
                      <a:schemeClr val="tx2">
                        <a:lumMod val="40000"/>
                        <a:lumOff val="60000"/>
                      </a:schemeClr>
                    </a:solidFill>
                  </a:tcPr>
                </a:tc>
                <a:tc>
                  <a:txBody>
                    <a:bodyPr/>
                    <a:lstStyle/>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it is clear that the certification of a knowledge-based system (KBS) requires a combination of static and dynamic testing techniques. Static testing techniques, such as static analysis, can be used to evaluate the knowledge base component of a KBS </a:t>
                      </a:r>
                      <a:endParaRPr lang="en-US" sz="1200">
                        <a:solidFill>
                          <a:schemeClr val="tx1"/>
                        </a:solidFill>
                        <a:latin typeface="+mn-lt"/>
                      </a:endParaRPr>
                    </a:p>
                    <a:p>
                      <a:pPr lvl="0" algn="just">
                        <a:buNone/>
                      </a:pPr>
                      <a:endParaRPr lang="en-US" sz="1200">
                        <a:solidFill>
                          <a:schemeClr val="tx1"/>
                        </a:solidFill>
                        <a:latin typeface="+mn-lt"/>
                      </a:endParaRPr>
                    </a:p>
                  </a:txBody>
                  <a:tcPr>
                    <a:solidFill>
                      <a:schemeClr val="tx2">
                        <a:lumMod val="40000"/>
                        <a:lumOff val="60000"/>
                      </a:schemeClr>
                    </a:solidFill>
                  </a:tcPr>
                </a:tc>
                <a:tc>
                  <a:txBody>
                    <a:bodyPr/>
                    <a:lstStyle/>
                    <a:p>
                      <a:pPr lvl="0" algn="just">
                        <a:buNone/>
                      </a:pPr>
                      <a:r>
                        <a:rPr lang="en-US" sz="1200">
                          <a:solidFill>
                            <a:schemeClr val="tx1"/>
                          </a:solidFill>
                          <a:latin typeface="+mn-lt"/>
                        </a:rPr>
                        <a:t>Static Testing  Techniques: such as static analysis used to evaluate.</a:t>
                      </a:r>
                    </a:p>
                    <a:p>
                      <a:pPr lvl="0" algn="just">
                        <a:buNone/>
                      </a:pPr>
                      <a:endParaRPr lang="en-US" sz="1200">
                        <a:solidFill>
                          <a:schemeClr val="tx1"/>
                        </a:solidFill>
                        <a:latin typeface="+mn-lt"/>
                      </a:endParaRPr>
                    </a:p>
                    <a:p>
                      <a:pPr lvl="0" algn="just">
                        <a:buNone/>
                      </a:pPr>
                      <a:r>
                        <a:rPr lang="en-US" sz="1200">
                          <a:solidFill>
                            <a:schemeClr val="tx1"/>
                          </a:solidFill>
                          <a:latin typeface="+mn-lt"/>
                        </a:rPr>
                        <a:t>Dynamic Testing Technique: it involve executing the </a:t>
                      </a:r>
                      <a:r>
                        <a:rPr lang="en-US" sz="1200" err="1">
                          <a:solidFill>
                            <a:schemeClr val="tx1"/>
                          </a:solidFill>
                          <a:latin typeface="+mn-lt"/>
                        </a:rPr>
                        <a:t>kbs</a:t>
                      </a:r>
                      <a:r>
                        <a:rPr lang="en-US" sz="1200">
                          <a:solidFill>
                            <a:schemeClr val="tx1"/>
                          </a:solidFill>
                          <a:latin typeface="+mn-lt"/>
                        </a:rPr>
                        <a:t> and observing behavior in a simulated or real environment</a:t>
                      </a:r>
                    </a:p>
                    <a:p>
                      <a:pPr lvl="0" algn="just">
                        <a:buNone/>
                      </a:pPr>
                      <a:endParaRPr lang="en-US" sz="1200">
                        <a:solidFill>
                          <a:schemeClr val="tx1"/>
                        </a:solidFill>
                        <a:latin typeface="+mn-lt"/>
                      </a:endParaRPr>
                    </a:p>
                  </a:txBody>
                  <a:tcPr>
                    <a:solidFill>
                      <a:schemeClr val="tx2">
                        <a:lumMod val="40000"/>
                        <a:lumOff val="60000"/>
                      </a:schemeClr>
                    </a:solidFill>
                  </a:tcPr>
                </a:tc>
                <a:tc>
                  <a:txBody>
                    <a:bodyPr/>
                    <a:lstStyle/>
                    <a:p>
                      <a:pPr lvl="0" algn="just">
                        <a:buNone/>
                      </a:pPr>
                      <a:endParaRPr lang="en-US" sz="800">
                        <a:latin typeface="+mn-lt"/>
                      </a:endParaRPr>
                    </a:p>
                    <a:p>
                      <a:pPr marL="0" marR="0" lvl="0" indent="0" algn="just" defTabSz="1044924"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the certification of knowledge-based systems (KBS) in the software industry, highlighting the specific challenges and components of KB-software certification. It emphasizes the need for adapting certification methods to accommodate the specific aspects of KBS.</a:t>
                      </a:r>
                      <a:endParaRPr lang="en-US" sz="1200">
                        <a:latin typeface="+mn-lt"/>
                      </a:endParaRPr>
                    </a:p>
                    <a:p>
                      <a:pPr lvl="0" algn="just">
                        <a:buNone/>
                      </a:pPr>
                      <a:endParaRPr lang="en-US" sz="1200" b="0" i="0" kern="1200">
                        <a:solidFill>
                          <a:schemeClr val="dk1"/>
                        </a:solidFill>
                        <a:effectLst/>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759100841"/>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p:txBody>
          <a:bodyPr/>
          <a:lstStyle/>
          <a:p>
            <a:r>
              <a:rPr lang="en-US"/>
              <a:t>14</a:t>
            </a:r>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48637" y="145625"/>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cs typeface="Calibri"/>
              </a:rPr>
              <a:t> Literature Survey </a:t>
            </a:r>
          </a:p>
        </p:txBody>
      </p:sp>
    </p:spTree>
    <p:extLst>
      <p:ext uri="{BB962C8B-B14F-4D97-AF65-F5344CB8AC3E}">
        <p14:creationId xmlns:p14="http://schemas.microsoft.com/office/powerpoint/2010/main" val="3707521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a:xfrm>
            <a:off x="500026" y="1642144"/>
            <a:ext cx="9972747" cy="5123733"/>
          </a:xfrm>
        </p:spPr>
        <p:txBody>
          <a:bodyPr vert="horz" lIns="104493" tIns="52247" rIns="104493" bIns="52247" rtlCol="0" anchor="t">
            <a:noAutofit/>
          </a:bodyPr>
          <a:lstStyle/>
          <a:p>
            <a:pPr marL="391795" indent="-391795">
              <a:buNone/>
            </a:pPr>
            <a:r>
              <a:rPr lang="en-IN" sz="2000"/>
              <a:t>[1] </a:t>
            </a:r>
            <a:r>
              <a:rPr lang="en-US" sz="2000">
                <a:solidFill>
                  <a:srgbClr val="222222"/>
                </a:solidFill>
                <a:ea typeface="+mn-lt"/>
                <a:cs typeface="Arial"/>
              </a:rPr>
              <a:t>Georgios </a:t>
            </a:r>
            <a:r>
              <a:rPr lang="en-US" sz="2000" err="1">
                <a:solidFill>
                  <a:srgbClr val="222222"/>
                </a:solidFill>
                <a:ea typeface="+mn-lt"/>
                <a:cs typeface="Arial"/>
              </a:rPr>
              <a:t>Gousios</a:t>
            </a:r>
            <a:r>
              <a:rPr lang="en-US" sz="2000">
                <a:solidFill>
                  <a:srgbClr val="222222"/>
                </a:solidFill>
                <a:ea typeface="+mn-lt"/>
                <a:cs typeface="Arial"/>
              </a:rPr>
              <a:t>, MSR '13. The </a:t>
            </a:r>
            <a:r>
              <a:rPr lang="en-US" sz="2000" err="1">
                <a:solidFill>
                  <a:srgbClr val="222222"/>
                </a:solidFill>
                <a:ea typeface="+mn-lt"/>
                <a:cs typeface="Arial"/>
              </a:rPr>
              <a:t>GHTorent</a:t>
            </a:r>
            <a:r>
              <a:rPr lang="en-US" sz="2000">
                <a:solidFill>
                  <a:srgbClr val="222222"/>
                </a:solidFill>
                <a:ea typeface="+mn-lt"/>
                <a:cs typeface="Arial"/>
              </a:rPr>
              <a:t> dataset and tool suite(2013)</a:t>
            </a:r>
            <a:r>
              <a:rPr lang="en-IN" sz="2000">
                <a:solidFill>
                  <a:srgbClr val="222222"/>
                </a:solidFill>
                <a:cs typeface="Arial"/>
              </a:rPr>
              <a:t>.</a:t>
            </a:r>
            <a:endParaRPr lang="en-US" sz="2000">
              <a:solidFill>
                <a:srgbClr val="000000"/>
              </a:solidFill>
              <a:cs typeface="Calibri"/>
            </a:endParaRPr>
          </a:p>
          <a:p>
            <a:pPr marL="391795" indent="-391795">
              <a:buNone/>
            </a:pPr>
            <a:endParaRPr lang="en-IN" sz="2000">
              <a:solidFill>
                <a:srgbClr val="222222"/>
              </a:solidFill>
              <a:cs typeface="Arial"/>
            </a:endParaRPr>
          </a:p>
          <a:p>
            <a:pPr marL="391795" indent="-391795">
              <a:buNone/>
            </a:pPr>
            <a:r>
              <a:rPr lang="en-US" sz="2000">
                <a:solidFill>
                  <a:srgbClr val="222222"/>
                </a:solidFill>
                <a:cs typeface="Arial"/>
              </a:rPr>
              <a:t>[2] Rakesh Agrawal and Ramakrishnan Srikant.1994. Fast algorithms for mining association rules in large databases. Proceedings of the 20th VLDB Conference, 1994 </a:t>
            </a:r>
            <a:r>
              <a:rPr lang="en-IN" sz="2000">
                <a:solidFill>
                  <a:srgbClr val="222222"/>
                </a:solidFill>
                <a:cs typeface="Arial"/>
              </a:rPr>
              <a:t>.</a:t>
            </a:r>
          </a:p>
          <a:p>
            <a:pPr marL="391795" indent="-391795">
              <a:buNone/>
            </a:pPr>
            <a:endParaRPr lang="en-IN" sz="2000">
              <a:solidFill>
                <a:srgbClr val="222222"/>
              </a:solidFill>
              <a:cs typeface="Arial"/>
            </a:endParaRPr>
          </a:p>
          <a:p>
            <a:pPr marL="391795" indent="-391795">
              <a:buNone/>
            </a:pPr>
            <a:r>
              <a:rPr lang="en-US" sz="2000">
                <a:solidFill>
                  <a:srgbClr val="222222"/>
                </a:solidFill>
                <a:cs typeface="Arial"/>
              </a:rPr>
              <a:t>[3] Watson, C.; Li, F.W.B. Failure rates in introductory programming revisited. In Proceedings of the 19th conference on (ITiCSE’14), Uppsala, Sweden, 21–25 June 2014; pp. 39–44</a:t>
            </a:r>
          </a:p>
          <a:p>
            <a:pPr marL="391795" indent="-391795">
              <a:buNone/>
            </a:pPr>
            <a:endParaRPr lang="en-IN" sz="2000">
              <a:ea typeface="+mn-lt"/>
              <a:cs typeface="+mn-lt"/>
            </a:endParaRPr>
          </a:p>
          <a:p>
            <a:pPr marL="391795" indent="-391795">
              <a:buNone/>
            </a:pPr>
            <a:r>
              <a:rPr lang="en-IN" sz="2000">
                <a:cs typeface="Calibri"/>
              </a:rPr>
              <a:t>[4] </a:t>
            </a:r>
            <a:r>
              <a:rPr lang="en-IN" sz="2000" err="1">
                <a:cs typeface="Calibri"/>
              </a:rPr>
              <a:t>Amelung</a:t>
            </a:r>
            <a:r>
              <a:rPr lang="en-IN" sz="2000">
                <a:cs typeface="Calibri"/>
              </a:rPr>
              <a:t>, M.; Krieger, K.; </a:t>
            </a:r>
            <a:r>
              <a:rPr lang="en-IN" sz="2000" err="1">
                <a:cs typeface="Calibri"/>
              </a:rPr>
              <a:t>Rösner</a:t>
            </a:r>
            <a:r>
              <a:rPr lang="en-IN" sz="2000">
                <a:cs typeface="Calibri"/>
              </a:rPr>
              <a:t>, D. E-assessment as a service. </a:t>
            </a:r>
            <a:r>
              <a:rPr lang="en-IN" sz="2000" err="1">
                <a:cs typeface="Calibri"/>
              </a:rPr>
              <a:t>IEEETrans</a:t>
            </a:r>
            <a:r>
              <a:rPr lang="en-IN" sz="2000">
                <a:cs typeface="Calibri"/>
              </a:rPr>
              <a:t>. Learn. Technol. 2011, 4, 162–174. [</a:t>
            </a:r>
            <a:r>
              <a:rPr lang="en-IN" sz="2000" err="1">
                <a:cs typeface="Calibri"/>
              </a:rPr>
              <a:t>CrossRef</a:t>
            </a:r>
            <a:r>
              <a:rPr lang="en-IN" sz="2000">
                <a:cs typeface="Calibri"/>
              </a:rPr>
              <a:t>]. </a:t>
            </a:r>
          </a:p>
          <a:p>
            <a:pPr marL="391795" indent="-391795">
              <a:buNone/>
            </a:pPr>
            <a:endParaRPr lang="en-IN" sz="2000">
              <a:cs typeface="Calibri"/>
            </a:endParaRPr>
          </a:p>
          <a:p>
            <a:pPr marL="391795" indent="-391795">
              <a:buNone/>
            </a:pPr>
            <a:r>
              <a:rPr lang="en-US" sz="2000">
                <a:solidFill>
                  <a:srgbClr val="222222"/>
                </a:solidFill>
                <a:cs typeface="Arial"/>
              </a:rPr>
              <a:t>[5] DNV-Rules (1997), Det Norske Veritas - Rules for Classification of Ships. Pt.4 Ch.5 Instrumentation and Automation</a:t>
            </a:r>
          </a:p>
          <a:p>
            <a:pPr marL="391795" indent="-391795">
              <a:buNone/>
            </a:pPr>
            <a:endParaRPr lang="en-IN" sz="2000">
              <a:ea typeface="+mn-lt"/>
              <a:cs typeface="+mn-lt"/>
            </a:endParaRPr>
          </a:p>
          <a:p>
            <a:pPr marL="391795" indent="-391795">
              <a:buNone/>
            </a:pPr>
            <a:endParaRPr lang="en-IN" sz="2000">
              <a:cs typeface="Calibri"/>
            </a:endParaRPr>
          </a:p>
          <a:p>
            <a:pPr marL="391795" indent="-391795">
              <a:buNone/>
            </a:pPr>
            <a:endParaRPr lang="en-US" sz="2700">
              <a:cs typeface="Calibri"/>
            </a:endParaRPr>
          </a:p>
        </p:txBody>
      </p:sp>
      <p:sp>
        <p:nvSpPr>
          <p:cNvPr id="6" name="Slide Number Placeholder 5"/>
          <p:cNvSpPr>
            <a:spLocks noGrp="1"/>
          </p:cNvSpPr>
          <p:nvPr>
            <p:ph type="sldNum" sz="quarter" idx="12"/>
          </p:nvPr>
        </p:nvSpPr>
        <p:spPr/>
        <p:txBody>
          <a:bodyPr/>
          <a:lstStyle/>
          <a:p>
            <a:r>
              <a:rPr lang="en-US">
                <a:cs typeface="Calibri"/>
              </a:rPr>
              <a:t>15</a:t>
            </a:r>
          </a:p>
        </p:txBody>
      </p:sp>
    </p:spTree>
    <p:extLst>
      <p:ext uri="{BB962C8B-B14F-4D97-AF65-F5344CB8AC3E}">
        <p14:creationId xmlns:p14="http://schemas.microsoft.com/office/powerpoint/2010/main" val="4100564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a:xfrm>
            <a:off x="548640" y="1657570"/>
            <a:ext cx="9875520" cy="4977115"/>
          </a:xfrm>
        </p:spPr>
        <p:txBody>
          <a:bodyPr vert="horz" lIns="104493" tIns="52247" rIns="104493" bIns="52247" rtlCol="0" anchor="t">
            <a:noAutofit/>
          </a:bodyPr>
          <a:lstStyle/>
          <a:p>
            <a:pPr marL="391795" indent="-391795">
              <a:buNone/>
            </a:pPr>
            <a:r>
              <a:rPr lang="en-US" sz="2000">
                <a:cs typeface="Calibri"/>
              </a:rPr>
              <a:t>[6] ISO/IEC 9126 Information Technology - Software product evaluation – Quality characteristics and guidelines for their Use.</a:t>
            </a:r>
          </a:p>
          <a:p>
            <a:pPr marL="391795" indent="-391795">
              <a:buNone/>
            </a:pPr>
            <a:endParaRPr lang="en-US" sz="2000">
              <a:cs typeface="Calibri"/>
            </a:endParaRPr>
          </a:p>
          <a:p>
            <a:pPr marL="391795" indent="-391795">
              <a:buNone/>
            </a:pPr>
            <a:r>
              <a:rPr lang="en-US" sz="2000">
                <a:cs typeface="Calibri"/>
              </a:rPr>
              <a:t>[7] </a:t>
            </a:r>
            <a:r>
              <a:rPr lang="en-US" sz="2000" err="1">
                <a:cs typeface="Calibri"/>
              </a:rPr>
              <a:t>Vassilieva</a:t>
            </a:r>
            <a:r>
              <a:rPr lang="en-US" sz="2000">
                <a:cs typeface="Calibri"/>
              </a:rPr>
              <a:t>, Natalia Fomina, Y.. (2013). Text detection in chart images. Pattern Recognition and Image Analysis. 23. 10.1134/S1054661813010112.</a:t>
            </a:r>
          </a:p>
          <a:p>
            <a:pPr marL="391795" indent="-391795">
              <a:buNone/>
            </a:pPr>
            <a:endParaRPr lang="en-US" sz="2000">
              <a:cs typeface="Calibri"/>
            </a:endParaRPr>
          </a:p>
          <a:p>
            <a:pPr marL="391795" indent="-391795">
              <a:buNone/>
            </a:pPr>
            <a:r>
              <a:rPr lang="en-US" sz="2000">
                <a:cs typeface="Calibri"/>
              </a:rPr>
              <a:t>[8] Balaji, Abhijit Ramanathan, </a:t>
            </a:r>
            <a:r>
              <a:rPr lang="en-US" sz="2000" err="1">
                <a:cs typeface="Calibri"/>
              </a:rPr>
              <a:t>Thuvaarakkesh</a:t>
            </a:r>
            <a:r>
              <a:rPr lang="en-US" sz="2000">
                <a:cs typeface="Calibri"/>
              </a:rPr>
              <a:t> </a:t>
            </a:r>
            <a:r>
              <a:rPr lang="en-US" sz="2000" err="1">
                <a:cs typeface="Calibri"/>
              </a:rPr>
              <a:t>Sonathi</a:t>
            </a:r>
            <a:r>
              <a:rPr lang="en-US" sz="2000">
                <a:cs typeface="Calibri"/>
              </a:rPr>
              <a:t>, </a:t>
            </a:r>
            <a:r>
              <a:rPr lang="en-US" sz="2000" err="1">
                <a:cs typeface="Calibri"/>
              </a:rPr>
              <a:t>Venkateshwarlu</a:t>
            </a:r>
            <a:r>
              <a:rPr lang="en-US" sz="2000">
                <a:cs typeface="Calibri"/>
              </a:rPr>
              <a:t>. (2018). Chart-Text: A Fully Automated Chart Image Descriptor.</a:t>
            </a:r>
          </a:p>
          <a:p>
            <a:pPr marL="391795" indent="-391795">
              <a:buNone/>
            </a:pPr>
            <a:endParaRPr lang="en-US" sz="2000">
              <a:cs typeface="Calibri"/>
            </a:endParaRPr>
          </a:p>
          <a:p>
            <a:pPr marL="391795" indent="-391795">
              <a:buNone/>
            </a:pPr>
            <a:r>
              <a:rPr lang="en-US" sz="2000">
                <a:cs typeface="Calibri"/>
              </a:rPr>
              <a:t>[9] X. Y. </a:t>
            </a:r>
            <a:r>
              <a:rPr lang="en-US" sz="2000" err="1">
                <a:cs typeface="Calibri"/>
              </a:rPr>
              <a:t>Geng</a:t>
            </a:r>
            <a:r>
              <a:rPr lang="en-US" sz="2000">
                <a:cs typeface="Calibri"/>
              </a:rPr>
              <a:t> and Y. P. Zhang, Editor, “Android Mobile Phone Programming Practical Course”, Tsinghua University Press, Beijing, (2013).</a:t>
            </a:r>
          </a:p>
          <a:p>
            <a:pPr marL="391795" indent="-391795">
              <a:buNone/>
            </a:pPr>
            <a:endParaRPr lang="en-US" sz="2000">
              <a:cs typeface="Calibri"/>
            </a:endParaRPr>
          </a:p>
          <a:p>
            <a:pPr marL="391795" indent="-391795">
              <a:buNone/>
            </a:pPr>
            <a:r>
              <a:rPr lang="en-US" sz="2000">
                <a:cs typeface="Calibri"/>
              </a:rPr>
              <a:t>[10] </a:t>
            </a:r>
            <a:r>
              <a:rPr lang="en-US" sz="2000" err="1">
                <a:cs typeface="Calibri"/>
              </a:rPr>
              <a:t>H.H.He</a:t>
            </a:r>
            <a:r>
              <a:rPr lang="en-US" sz="2000">
                <a:cs typeface="Calibri"/>
              </a:rPr>
              <a:t>, Editor, “Android Programming from Journeyman to Master”,</a:t>
            </a:r>
          </a:p>
          <a:p>
            <a:pPr marL="391795" indent="-391795">
              <a:buNone/>
            </a:pPr>
            <a:r>
              <a:rPr lang="en-US" sz="2000">
                <a:cs typeface="Calibri"/>
              </a:rPr>
              <a:t>Posts and Telecom Press, Beijing, (2016)</a:t>
            </a:r>
          </a:p>
        </p:txBody>
      </p:sp>
      <p:sp>
        <p:nvSpPr>
          <p:cNvPr id="6" name="Slide Number Placeholder 5"/>
          <p:cNvSpPr>
            <a:spLocks noGrp="1"/>
          </p:cNvSpPr>
          <p:nvPr>
            <p:ph type="sldNum" sz="quarter" idx="12"/>
          </p:nvPr>
        </p:nvSpPr>
        <p:spPr/>
        <p:txBody>
          <a:bodyPr/>
          <a:lstStyle/>
          <a:p>
            <a:r>
              <a:rPr lang="en-US">
                <a:cs typeface="Calibri"/>
              </a:rPr>
              <a:t>16</a:t>
            </a:r>
          </a:p>
        </p:txBody>
      </p:sp>
    </p:spTree>
    <p:extLst>
      <p:ext uri="{BB962C8B-B14F-4D97-AF65-F5344CB8AC3E}">
        <p14:creationId xmlns:p14="http://schemas.microsoft.com/office/powerpoint/2010/main" val="71702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Contents</a:t>
            </a:r>
          </a:p>
        </p:txBody>
      </p:sp>
      <p:sp>
        <p:nvSpPr>
          <p:cNvPr id="3" name="Content Placeholder 2"/>
          <p:cNvSpPr>
            <a:spLocks noGrp="1"/>
          </p:cNvSpPr>
          <p:nvPr>
            <p:ph idx="1"/>
          </p:nvPr>
        </p:nvSpPr>
        <p:spPr>
          <a:xfrm>
            <a:off x="659218" y="1903228"/>
            <a:ext cx="9764941" cy="4631346"/>
          </a:xfrm>
        </p:spPr>
        <p:txBody>
          <a:bodyPr vert="horz" lIns="104493" tIns="52247" rIns="104493" bIns="52247" rtlCol="0" anchor="t">
            <a:normAutofit lnSpcReduction="10000"/>
          </a:bodyPr>
          <a:lstStyle/>
          <a:p>
            <a:pPr marL="391795" indent="-391795"/>
            <a:r>
              <a:rPr lang="en-US" sz="3200"/>
              <a:t>Project Details</a:t>
            </a:r>
          </a:p>
          <a:p>
            <a:pPr marL="391795" indent="-391795"/>
            <a:r>
              <a:rPr lang="en-US" sz="3200"/>
              <a:t>Project Motivation </a:t>
            </a:r>
            <a:endParaRPr lang="en-US" sz="3200">
              <a:cs typeface="Calibri"/>
            </a:endParaRPr>
          </a:p>
          <a:p>
            <a:pPr marL="391795" indent="-391795"/>
            <a:r>
              <a:rPr lang="en-US" sz="3200"/>
              <a:t>Project Title</a:t>
            </a:r>
            <a:endParaRPr lang="en-US" sz="3200">
              <a:cs typeface="Calibri"/>
            </a:endParaRPr>
          </a:p>
          <a:p>
            <a:pPr marL="391795" indent="-391795"/>
            <a:r>
              <a:rPr lang="en-US" sz="3200">
                <a:cs typeface="Calibri"/>
              </a:rPr>
              <a:t>Project Abstract</a:t>
            </a:r>
          </a:p>
          <a:p>
            <a:pPr marL="391795" indent="-391795"/>
            <a:r>
              <a:rPr lang="en-US" sz="3200">
                <a:cs typeface="Calibri"/>
              </a:rPr>
              <a:t>Approach &amp; Technology Stack</a:t>
            </a:r>
          </a:p>
          <a:p>
            <a:pPr marL="391795" indent="-391795"/>
            <a:r>
              <a:rPr lang="en-US" sz="3200">
                <a:cs typeface="Calibri"/>
              </a:rPr>
              <a:t>Architecture</a:t>
            </a:r>
          </a:p>
          <a:p>
            <a:pPr marL="391795" indent="-391795"/>
            <a:r>
              <a:rPr lang="en-US" sz="3200">
                <a:cs typeface="Calibri"/>
              </a:rPr>
              <a:t>Literature Survey</a:t>
            </a:r>
          </a:p>
          <a:p>
            <a:pPr marL="391795" indent="-391795"/>
            <a:r>
              <a:rPr lang="en-US" sz="3200">
                <a:cs typeface="Calibri"/>
              </a:rPr>
              <a:t>References</a:t>
            </a:r>
          </a:p>
          <a:p>
            <a:pPr marL="391795" indent="-391795"/>
            <a:endParaRPr lang="en-US" sz="3200">
              <a:cs typeface="Calibri"/>
            </a:endParaRPr>
          </a:p>
          <a:p>
            <a:pPr marL="391795" indent="-391795"/>
            <a:endParaRPr lang="en-US" sz="3200">
              <a:cs typeface="Calibri"/>
            </a:endParaRPr>
          </a:p>
          <a:p>
            <a:pPr marL="391795" indent="-391795"/>
            <a:endParaRPr lang="en-US">
              <a:cs typeface="Calibri"/>
            </a:endParaRPr>
          </a:p>
          <a:p>
            <a:pPr marL="391795" indent="-391795"/>
            <a:endParaRPr lang="en-US">
              <a:cs typeface="Calibri"/>
            </a:endParaRPr>
          </a:p>
          <a:p>
            <a:pPr marL="391795" indent="-391795"/>
            <a:endParaRPr lang="en-US">
              <a:cs typeface="Calibri"/>
            </a:endParaRPr>
          </a:p>
        </p:txBody>
      </p:sp>
      <p:sp>
        <p:nvSpPr>
          <p:cNvPr id="5" name="Slide Number Placeholder 4"/>
          <p:cNvSpPr>
            <a:spLocks noGrp="1"/>
          </p:cNvSpPr>
          <p:nvPr>
            <p:ph type="sldNum" sz="quarter" idx="12"/>
          </p:nvPr>
        </p:nvSpPr>
        <p:spPr/>
        <p:txBody>
          <a:bodyPr/>
          <a:lstStyle/>
          <a:p>
            <a:r>
              <a:rPr lang="en-US"/>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Project Details </a:t>
            </a:r>
          </a:p>
        </p:txBody>
      </p:sp>
      <p:sp>
        <p:nvSpPr>
          <p:cNvPr id="3" name="Content Placeholder 2"/>
          <p:cNvSpPr>
            <a:spLocks noGrp="1"/>
          </p:cNvSpPr>
          <p:nvPr>
            <p:ph idx="1"/>
          </p:nvPr>
        </p:nvSpPr>
        <p:spPr>
          <a:xfrm>
            <a:off x="548640" y="1732280"/>
            <a:ext cx="10563308" cy="4827694"/>
          </a:xfrm>
        </p:spPr>
        <p:txBody>
          <a:bodyPr vert="horz" lIns="104493" tIns="52247" rIns="104493" bIns="52247" rtlCol="0" anchor="t">
            <a:normAutofit lnSpcReduction="10000"/>
          </a:bodyPr>
          <a:lstStyle/>
          <a:p>
            <a:r>
              <a:rPr lang="en-US"/>
              <a:t>Project Title : </a:t>
            </a:r>
            <a:r>
              <a:rPr lang="en-US" sz="3200">
                <a:solidFill>
                  <a:schemeClr val="tx1"/>
                </a:solidFill>
                <a:latin typeface="Times New Roman" panose="02020603050405020304" pitchFamily="18" charset="0"/>
                <a:cs typeface="Times New Roman" panose="02020603050405020304" pitchFamily="18" charset="0"/>
              </a:rPr>
              <a:t>360 Degree Student Evaluation &amp;           Achievement Tracking Web System</a:t>
            </a:r>
          </a:p>
          <a:p>
            <a:pPr marL="0" indent="0">
              <a:buNone/>
            </a:pPr>
            <a:endParaRPr lang="en-IN" sz="3200" b="0" i="0">
              <a:effectLst/>
              <a:latin typeface="Times New Roman" panose="02020603050405020304" pitchFamily="18" charset="0"/>
              <a:cs typeface="Times New Roman" panose="02020603050405020304" pitchFamily="18" charset="0"/>
            </a:endParaRPr>
          </a:p>
          <a:p>
            <a:pPr marL="391795" indent="-391795"/>
            <a:r>
              <a:rPr lang="en-US"/>
              <a:t>Project Domain: </a:t>
            </a:r>
            <a:r>
              <a:rPr lang="en-US" sz="3600">
                <a:latin typeface="Times New Roman" panose="02020603050405020304" pitchFamily="18" charset="0"/>
                <a:cs typeface="Times New Roman" panose="02020603050405020304" pitchFamily="18" charset="0"/>
              </a:rPr>
              <a:t>EdTech, Image processing </a:t>
            </a:r>
          </a:p>
          <a:p>
            <a:pPr marL="391795" indent="-391795"/>
            <a:r>
              <a:rPr lang="en-US" sz="3600"/>
              <a:t>Project </a:t>
            </a:r>
            <a:r>
              <a:rPr lang="en-US"/>
              <a:t>Group Members:	 </a:t>
            </a:r>
            <a:endParaRPr lang="en-US">
              <a:cs typeface="Calibri"/>
            </a:endParaRPr>
          </a:p>
          <a:p>
            <a:pPr marL="848995" lvl="1" indent="-326390"/>
            <a:r>
              <a:rPr lang="en-US" sz="2400">
                <a:cs typeface="Calibri"/>
              </a:rPr>
              <a:t>T2054491246011 - </a:t>
            </a:r>
            <a:r>
              <a:rPr lang="en-US" sz="2400">
                <a:solidFill>
                  <a:schemeClr val="tx1"/>
                </a:solidFill>
                <a:latin typeface="Times New Roman" panose="02020603050405020304" pitchFamily="18" charset="0"/>
                <a:cs typeface="Times New Roman" panose="02020603050405020304" pitchFamily="18" charset="0"/>
              </a:rPr>
              <a:t> Danish Khan </a:t>
            </a:r>
          </a:p>
          <a:p>
            <a:pPr marL="848995" lvl="1" indent="-326390"/>
            <a:r>
              <a:rPr lang="en-US" sz="2400">
                <a:cs typeface="Calibri"/>
              </a:rPr>
              <a:t>T2054491246061 - </a:t>
            </a:r>
            <a:r>
              <a:rPr lang="en-US" sz="2400">
                <a:solidFill>
                  <a:schemeClr val="tx1"/>
                </a:solidFill>
                <a:latin typeface="Times New Roman" panose="02020603050405020304" pitchFamily="18" charset="0"/>
                <a:cs typeface="Times New Roman" panose="02020603050405020304" pitchFamily="18" charset="0"/>
              </a:rPr>
              <a:t> Yashraj Ahirrao </a:t>
            </a:r>
            <a:endParaRPr lang="en-US" sz="2400">
              <a:cs typeface="Calibri"/>
            </a:endParaRPr>
          </a:p>
          <a:p>
            <a:pPr marL="848995" lvl="1" indent="-326390"/>
            <a:r>
              <a:rPr lang="en-US" sz="2400">
                <a:cs typeface="Calibri"/>
              </a:rPr>
              <a:t>T2054491246044 - </a:t>
            </a:r>
            <a:r>
              <a:rPr lang="en-US" sz="2400">
                <a:solidFill>
                  <a:schemeClr val="tx1"/>
                </a:solidFill>
                <a:latin typeface="Times New Roman" panose="02020603050405020304" pitchFamily="18" charset="0"/>
                <a:cs typeface="Times New Roman" panose="02020603050405020304" pitchFamily="18" charset="0"/>
              </a:rPr>
              <a:t>Tushar Patil </a:t>
            </a:r>
            <a:endParaRPr lang="en-US" sz="2400">
              <a:cs typeface="Calibri"/>
            </a:endParaRPr>
          </a:p>
          <a:p>
            <a:pPr marL="848995" lvl="1" indent="-326390"/>
            <a:r>
              <a:rPr lang="en-US" sz="2400">
                <a:ea typeface="+mn-lt"/>
                <a:cs typeface="+mn-lt"/>
              </a:rPr>
              <a:t>T2054491246058 - </a:t>
            </a:r>
            <a:r>
              <a:rPr lang="en-US" sz="2400">
                <a:solidFill>
                  <a:schemeClr val="tx1"/>
                </a:solidFill>
                <a:latin typeface="Times New Roman" panose="02020603050405020304" pitchFamily="18" charset="0"/>
                <a:cs typeface="Times New Roman" panose="02020603050405020304" pitchFamily="18" charset="0"/>
              </a:rPr>
              <a:t>Sagar Dalvi </a:t>
            </a:r>
            <a:endParaRPr lang="en-US">
              <a:ea typeface="+mn-lt"/>
              <a:cs typeface="+mn-lt"/>
            </a:endParaRPr>
          </a:p>
          <a:p>
            <a:pPr marL="848995" lvl="1" indent="-326390"/>
            <a:endParaRPr lang="en-US">
              <a:cs typeface="Calibri"/>
            </a:endParaRPr>
          </a:p>
        </p:txBody>
      </p:sp>
      <p:sp>
        <p:nvSpPr>
          <p:cNvPr id="5" name="Slide Number Placeholder 4"/>
          <p:cNvSpPr>
            <a:spLocks noGrp="1"/>
          </p:cNvSpPr>
          <p:nvPr>
            <p:ph type="sldNum" sz="quarter" idx="12"/>
          </p:nvPr>
        </p:nvSpPr>
        <p:spPr/>
        <p:txBody>
          <a:bodyPr/>
          <a:lstStyle/>
          <a:p>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Motivation</a:t>
            </a:r>
            <a:endParaRPr lang="en-US" sz="4500">
              <a:solidFill>
                <a:srgbClr val="FF0000"/>
              </a:solidFill>
            </a:endParaRPr>
          </a:p>
        </p:txBody>
      </p:sp>
      <p:sp>
        <p:nvSpPr>
          <p:cNvPr id="3" name="Content Placeholder 2"/>
          <p:cNvSpPr>
            <a:spLocks noGrp="1"/>
          </p:cNvSpPr>
          <p:nvPr>
            <p:ph idx="1"/>
          </p:nvPr>
        </p:nvSpPr>
        <p:spPr>
          <a:xfrm>
            <a:off x="435429" y="1732280"/>
            <a:ext cx="10290628" cy="4857206"/>
          </a:xfrm>
        </p:spPr>
        <p:txBody>
          <a:bodyPr vert="horz" lIns="104493" tIns="52247" rIns="104493" bIns="52247" rtlCol="0" anchor="t">
            <a:normAutofit/>
          </a:bodyPr>
          <a:lstStyle/>
          <a:p>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The eligibility criteria of 60% and above throughout academics set by many companies can create barriers for numerous students, preventing them from applying for job opportunities and hindering their career prospects.</a:t>
            </a:r>
          </a:p>
          <a:p>
            <a:r>
              <a:rPr lang="en-US" sz="2800">
                <a:latin typeface="Times New Roman" panose="02020603050405020304" pitchFamily="18" charset="0"/>
                <a:cs typeface="Times New Roman" panose="02020603050405020304" pitchFamily="18" charset="0"/>
              </a:rPr>
              <a:t>As a result, students who may have excelled in other areas such as certifications, projects, or programming skills, but fell short of the rigid 60% benchmark, are unjustly excluded from consideration. This practice limits diversity in the job market and fails to recognize the practical skills and talents that contribute significantly to a candidate's potential value to an organization.</a:t>
            </a:r>
            <a:endParaRPr lang="en-IN" sz="2800">
              <a:latin typeface="Times New Roman" panose="02020603050405020304" pitchFamily="18" charset="0"/>
              <a:cs typeface="Times New Roman" panose="02020603050405020304" pitchFamily="18" charset="0"/>
            </a:endParaRPr>
          </a:p>
          <a:p>
            <a:pPr marL="0" indent="0">
              <a:buNone/>
            </a:pPr>
            <a:endParaRPr lang="en-US">
              <a:solidFill>
                <a:srgbClr val="FF0000"/>
              </a:solidFill>
              <a:cs typeface="Calibri"/>
            </a:endParaRPr>
          </a:p>
          <a:p>
            <a:pPr marL="391795" indent="-391795"/>
            <a:endParaRPr lang="en-US">
              <a:solidFill>
                <a:srgbClr val="FF0000"/>
              </a:solidFill>
              <a:cs typeface="Calibri"/>
            </a:endParaRPr>
          </a:p>
        </p:txBody>
      </p:sp>
      <p:sp>
        <p:nvSpPr>
          <p:cNvPr id="6" name="Slide Number Placeholder 5"/>
          <p:cNvSpPr>
            <a:spLocks noGrp="1"/>
          </p:cNvSpPr>
          <p:nvPr>
            <p:ph type="sldNum" sz="quarter" idx="12"/>
          </p:nvPr>
        </p:nvSpPr>
        <p:spPr/>
        <p:txBody>
          <a:bodyPr/>
          <a:lstStyle/>
          <a:p>
            <a:r>
              <a:rPr lang="en-US">
                <a:cs typeface="Calibri"/>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FFFD12-4004-BAD7-0ED4-6AC250EAC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01" y="506914"/>
            <a:ext cx="5204959" cy="3607886"/>
          </a:xfrm>
          <a:prstGeom prst="rect">
            <a:avLst/>
          </a:prstGeom>
        </p:spPr>
      </p:pic>
      <p:pic>
        <p:nvPicPr>
          <p:cNvPr id="7" name="Picture 6">
            <a:extLst>
              <a:ext uri="{FF2B5EF4-FFF2-40B4-BE49-F238E27FC236}">
                <a16:creationId xmlns:a16="http://schemas.microsoft.com/office/drawing/2014/main" id="{13932054-F4CE-233D-9A3A-3F1F99086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198" y="4114800"/>
            <a:ext cx="10602403" cy="2545080"/>
          </a:xfrm>
          <a:prstGeom prst="rect">
            <a:avLst/>
          </a:prstGeom>
        </p:spPr>
      </p:pic>
      <p:pic>
        <p:nvPicPr>
          <p:cNvPr id="6" name="Picture 5">
            <a:extLst>
              <a:ext uri="{FF2B5EF4-FFF2-40B4-BE49-F238E27FC236}">
                <a16:creationId xmlns:a16="http://schemas.microsoft.com/office/drawing/2014/main" id="{DA80F104-CB6A-8EBC-0481-A59952533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9331" y="506914"/>
            <a:ext cx="3122363" cy="3150686"/>
          </a:xfrm>
          <a:prstGeom prst="rect">
            <a:avLst/>
          </a:prstGeom>
        </p:spPr>
      </p:pic>
      <p:sp>
        <p:nvSpPr>
          <p:cNvPr id="11" name="Slide Number Placeholder 5">
            <a:extLst>
              <a:ext uri="{FF2B5EF4-FFF2-40B4-BE49-F238E27FC236}">
                <a16:creationId xmlns:a16="http://schemas.microsoft.com/office/drawing/2014/main" id="{B10D2ADB-3F0A-84B8-AF95-6D7D5D35E403}"/>
              </a:ext>
            </a:extLst>
          </p:cNvPr>
          <p:cNvSpPr>
            <a:spLocks noGrp="1"/>
          </p:cNvSpPr>
          <p:nvPr>
            <p:ph type="sldNum" sz="quarter" idx="12"/>
          </p:nvPr>
        </p:nvSpPr>
        <p:spPr>
          <a:xfrm>
            <a:off x="7863840" y="6780108"/>
            <a:ext cx="2560320" cy="389467"/>
          </a:xfrm>
        </p:spPr>
        <p:txBody>
          <a:bodyPr/>
          <a:lstStyle/>
          <a:p>
            <a:r>
              <a:rPr lang="en-US">
                <a:cs typeface="Calibri"/>
              </a:rPr>
              <a:t>4</a:t>
            </a:r>
          </a:p>
        </p:txBody>
      </p:sp>
    </p:spTree>
    <p:extLst>
      <p:ext uri="{BB962C8B-B14F-4D97-AF65-F5344CB8AC3E}">
        <p14:creationId xmlns:p14="http://schemas.microsoft.com/office/powerpoint/2010/main" val="397890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t>5</a:t>
            </a:r>
          </a:p>
        </p:txBody>
      </p:sp>
      <p:pic>
        <p:nvPicPr>
          <p:cNvPr id="4" name="Picture 3">
            <a:extLst>
              <a:ext uri="{FF2B5EF4-FFF2-40B4-BE49-F238E27FC236}">
                <a16:creationId xmlns:a16="http://schemas.microsoft.com/office/drawing/2014/main" id="{00F94976-A5FB-08E4-CC15-5B90AE1A9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54" y="425868"/>
            <a:ext cx="7711503" cy="3231732"/>
          </a:xfrm>
          <a:prstGeom prst="rect">
            <a:avLst/>
          </a:prstGeom>
        </p:spPr>
      </p:pic>
      <p:sp>
        <p:nvSpPr>
          <p:cNvPr id="9" name="TextBox 8">
            <a:extLst>
              <a:ext uri="{FF2B5EF4-FFF2-40B4-BE49-F238E27FC236}">
                <a16:creationId xmlns:a16="http://schemas.microsoft.com/office/drawing/2014/main" id="{078D4F71-8F74-D299-01C7-2EF40B852956}"/>
              </a:ext>
            </a:extLst>
          </p:cNvPr>
          <p:cNvSpPr txBox="1"/>
          <p:nvPr/>
        </p:nvSpPr>
        <p:spPr>
          <a:xfrm>
            <a:off x="411448" y="4014426"/>
            <a:ext cx="10149903" cy="2246769"/>
          </a:xfrm>
          <a:prstGeom prst="rect">
            <a:avLst/>
          </a:prstGeom>
          <a:noFill/>
        </p:spPr>
        <p:txBody>
          <a:bodyPr wrap="square">
            <a:spAutoFit/>
          </a:bodyPr>
          <a:lstStyle/>
          <a:p>
            <a:r>
              <a:rPr lang="en-US" sz="2800">
                <a:latin typeface="Times New Roman" panose="02020603050405020304" pitchFamily="18" charset="0"/>
                <a:cs typeface="Times New Roman" panose="02020603050405020304" pitchFamily="18" charset="0"/>
              </a:rPr>
              <a:t>The above student having an excellent programming skills, multiple certifications, and impressive projects have been exempted from many of the drives because of the bench mark in the marks criteria. </a:t>
            </a:r>
          </a:p>
          <a:p>
            <a:r>
              <a:rPr lang="en-US" sz="2800">
                <a:latin typeface="Times New Roman" panose="02020603050405020304" pitchFamily="18" charset="0"/>
                <a:cs typeface="Times New Roman" panose="02020603050405020304" pitchFamily="18" charset="0"/>
              </a:rPr>
              <a:t>However, He was not allowed to apply for many companies because they required at least a 60% academic score.</a:t>
            </a:r>
            <a:endParaRPr lang="en-IN" sz="280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7F12DD8-2DC4-F622-26D9-4465273C3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621" y="425868"/>
            <a:ext cx="2035730" cy="2070589"/>
          </a:xfrm>
          <a:prstGeom prst="rect">
            <a:avLst/>
          </a:prstGeom>
        </p:spPr>
      </p:pic>
    </p:spTree>
    <p:extLst>
      <p:ext uri="{BB962C8B-B14F-4D97-AF65-F5344CB8AC3E}">
        <p14:creationId xmlns:p14="http://schemas.microsoft.com/office/powerpoint/2010/main" val="65395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3556"/>
            <a:ext cx="9875520" cy="1219200"/>
          </a:xfrm>
        </p:spPr>
        <p:style>
          <a:lnRef idx="3">
            <a:schemeClr val="lt1"/>
          </a:lnRef>
          <a:fillRef idx="1">
            <a:schemeClr val="accent1"/>
          </a:fillRef>
          <a:effectRef idx="1">
            <a:schemeClr val="accent1"/>
          </a:effectRef>
          <a:fontRef idx="minor">
            <a:schemeClr val="lt1"/>
          </a:fontRef>
        </p:style>
        <p:txBody>
          <a:bodyPr/>
          <a:lstStyle/>
          <a:p>
            <a:r>
              <a:rPr lang="en-US"/>
              <a:t>Problem  Abstract</a:t>
            </a:r>
          </a:p>
        </p:txBody>
      </p:sp>
      <p:sp>
        <p:nvSpPr>
          <p:cNvPr id="3" name="Content Placeholder 2"/>
          <p:cNvSpPr>
            <a:spLocks noGrp="1"/>
          </p:cNvSpPr>
          <p:nvPr>
            <p:ph idx="1"/>
          </p:nvPr>
        </p:nvSpPr>
        <p:spPr>
          <a:xfrm>
            <a:off x="275771" y="1061479"/>
            <a:ext cx="10697029" cy="5718629"/>
          </a:xfrm>
        </p:spPr>
        <p:txBody>
          <a:bodyPr vert="horz" lIns="104493" tIns="52247" rIns="104493" bIns="52247" rtlCol="0" anchor="t">
            <a:noAutofit/>
          </a:bodyPr>
          <a:lstStyle/>
          <a:p>
            <a:pPr marL="391795" indent="-391795">
              <a:buNone/>
            </a:pPr>
            <a:endParaRPr lang="en-US" sz="2800">
              <a:ea typeface="+mn-lt"/>
              <a:cs typeface="+mn-lt"/>
            </a:endParaRPr>
          </a:p>
          <a:p>
            <a:pPr marL="0" indent="0">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This web application aims to revolutionize how we evaluate IT students by going beyond traditional academic measures and including a comprehensive set of factors. The system assesses the overall development of students, including their academics, certifications, programming skills, projects, and sports.</a:t>
            </a:r>
          </a:p>
          <a:p>
            <a:pPr marL="0" indent="0">
              <a:buNone/>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The solution involves creating a user-friendly interface that enables students to enter relevant information. Educators and evaluators can access this data through a secure dashboard, where they can see and analyze each student's progress.</a:t>
            </a:r>
          </a:p>
          <a:p>
            <a:pPr marL="0" indent="0">
              <a:buNone/>
            </a:pP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400">
                <a:effectLst/>
                <a:latin typeface="Times New Roman" panose="02020603050405020304" pitchFamily="18" charset="0"/>
                <a:ea typeface="Calibri" panose="020F0502020204030204" pitchFamily="34" charset="0"/>
                <a:cs typeface="Times New Roman" panose="02020603050405020304" pitchFamily="18" charset="0"/>
              </a:rPr>
              <a:t>The application will use APIs and various algorithms to identify and evaluate each student based on different parameters. Additionally, students will have access to their individual progress reports.</a:t>
            </a:r>
            <a:endParaRPr lang="en-IN" sz="2400">
              <a:latin typeface="Times New Roman" panose="02020603050405020304" pitchFamily="18" charset="0"/>
              <a:cs typeface="Times New Roman" panose="02020603050405020304" pitchFamily="18" charset="0"/>
            </a:endParaRPr>
          </a:p>
          <a:p>
            <a:endParaRPr lang="en-US" sz="2400"/>
          </a:p>
          <a:p>
            <a:pPr marL="0" indent="0">
              <a:buNone/>
            </a:pPr>
            <a:endParaRPr lang="en-US" sz="2200">
              <a:solidFill>
                <a:srgbClr val="1F1F1F"/>
              </a:solidFill>
              <a:ea typeface="Calibri"/>
              <a:cs typeface="Calibri"/>
            </a:endParaRPr>
          </a:p>
          <a:p>
            <a:pPr marL="391795" indent="-391795">
              <a:buFont typeface="Arial"/>
              <a:buChar char="•"/>
            </a:pPr>
            <a:endParaRPr lang="en-US" sz="2400">
              <a:solidFill>
                <a:srgbClr val="000000"/>
              </a:solidFill>
              <a:ea typeface="Calibri"/>
              <a:cs typeface="Calibri"/>
            </a:endParaRPr>
          </a:p>
          <a:p>
            <a:pPr marL="0" indent="0">
              <a:buNone/>
            </a:pPr>
            <a:endParaRPr lang="en-US">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600">
              <a:solidFill>
                <a:srgbClr val="000000"/>
              </a:solidFill>
              <a:ea typeface="Calibri"/>
              <a:cs typeface="Calibri"/>
            </a:endParaRPr>
          </a:p>
          <a:p>
            <a:pPr marL="391795" indent="-391795">
              <a:buFont typeface="Arial"/>
              <a:buChar char="•"/>
            </a:pPr>
            <a:endParaRPr lang="en-US" sz="2200">
              <a:solidFill>
                <a:srgbClr val="1F1F1F"/>
              </a:solidFill>
              <a:ea typeface="Calibri"/>
              <a:cs typeface="Calibri"/>
            </a:endParaRPr>
          </a:p>
          <a:p>
            <a:pPr marL="391795" indent="-391795">
              <a:buFont typeface="Arial"/>
            </a:pPr>
            <a:endParaRPr lang="en-US" sz="2400">
              <a:solidFill>
                <a:srgbClr val="1F1F1F"/>
              </a:solidFill>
              <a:ea typeface="Calibri"/>
              <a:cs typeface="Calibri"/>
            </a:endParaRPr>
          </a:p>
          <a:p>
            <a:pPr marL="391795" indent="-391795"/>
            <a:endParaRPr lang="en-US">
              <a:ea typeface="Calibri"/>
              <a:cs typeface="Calibri"/>
            </a:endParaRPr>
          </a:p>
          <a:p>
            <a:pPr marL="0" indent="0">
              <a:buNone/>
            </a:pPr>
            <a:endParaRPr lang="en-US" sz="1800">
              <a:ea typeface="Calibri"/>
              <a:cs typeface="Calibri"/>
            </a:endParaRPr>
          </a:p>
          <a:p>
            <a:pPr marL="0" indent="0">
              <a:buNone/>
            </a:pPr>
            <a:endParaRPr lang="en-US" sz="3200">
              <a:ea typeface="Calibri"/>
              <a:cs typeface="Calibri"/>
            </a:endParaRPr>
          </a:p>
        </p:txBody>
      </p:sp>
      <p:sp>
        <p:nvSpPr>
          <p:cNvPr id="6" name="Slide Number Placeholder 5"/>
          <p:cNvSpPr>
            <a:spLocks noGrp="1"/>
          </p:cNvSpPr>
          <p:nvPr>
            <p:ph type="sldNum" sz="quarter" idx="12"/>
          </p:nvPr>
        </p:nvSpPr>
        <p:spPr>
          <a:xfrm>
            <a:off x="7876780" y="6780108"/>
            <a:ext cx="2560320" cy="389467"/>
          </a:xfrm>
        </p:spPr>
        <p:txBody>
          <a:bodyPr/>
          <a:lstStyle/>
          <a:p>
            <a:r>
              <a:rPr lang="en-US">
                <a:cs typeface="Calibri"/>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3556"/>
            <a:ext cx="9875520" cy="1219200"/>
          </a:xfrm>
        </p:spPr>
        <p:style>
          <a:lnRef idx="3">
            <a:schemeClr val="lt1"/>
          </a:lnRef>
          <a:fillRef idx="1">
            <a:schemeClr val="accent1"/>
          </a:fillRef>
          <a:effectRef idx="1">
            <a:schemeClr val="accent1"/>
          </a:effectRef>
          <a:fontRef idx="minor">
            <a:schemeClr val="lt1"/>
          </a:fontRef>
        </p:style>
        <p:txBody>
          <a:bodyPr/>
          <a:lstStyle/>
          <a:p>
            <a:r>
              <a:rPr lang="en-US">
                <a:solidFill>
                  <a:schemeClr val="bg1"/>
                </a:solidFill>
                <a:cs typeface="Arial" pitchFamily="34" charset="0"/>
              </a:rPr>
              <a:t>Approach and Technology Stack</a:t>
            </a:r>
          </a:p>
        </p:txBody>
      </p:sp>
      <p:sp>
        <p:nvSpPr>
          <p:cNvPr id="3" name="Content Placeholder 2"/>
          <p:cNvSpPr>
            <a:spLocks noGrp="1"/>
          </p:cNvSpPr>
          <p:nvPr>
            <p:ph idx="1"/>
          </p:nvPr>
        </p:nvSpPr>
        <p:spPr>
          <a:xfrm>
            <a:off x="198120" y="1446108"/>
            <a:ext cx="10607040" cy="5564292"/>
          </a:xfrm>
        </p:spPr>
        <p:txBody>
          <a:bodyPr vert="horz" lIns="104493" tIns="52247" rIns="104493" bIns="52247" rtlCol="0" anchor="t">
            <a:noAutofit/>
          </a:bodyPr>
          <a:lstStyle/>
          <a:p>
            <a:pPr marL="391795" indent="-391795">
              <a:buNone/>
            </a:pPr>
            <a:endParaRPr lang="en-US" sz="2800">
              <a:ea typeface="+mn-lt"/>
              <a:cs typeface="+mn-lt"/>
            </a:endParaRPr>
          </a:p>
          <a:p>
            <a:pPr marL="0" indent="0">
              <a:buNone/>
            </a:pPr>
            <a:r>
              <a:rPr lang="en-US" sz="2000" b="1">
                <a:latin typeface="Times New Roman" panose="02020603050405020304" pitchFamily="18" charset="0"/>
                <a:cs typeface="Times New Roman" panose="02020603050405020304" pitchFamily="18" charset="0"/>
              </a:rPr>
              <a:t>Our approach :- </a:t>
            </a:r>
            <a:r>
              <a:rPr lang="en-US" sz="2000">
                <a:latin typeface="Times New Roman" panose="02020603050405020304" pitchFamily="18" charset="0"/>
                <a:cs typeface="Times New Roman" panose="02020603050405020304" pitchFamily="18" charset="0"/>
              </a:rPr>
              <a:t>Creating a fully fledged application that evaluates a student in a 360 degree angle with multiple parameters.</a:t>
            </a:r>
          </a:p>
          <a:p>
            <a:pPr marL="0" indent="0">
              <a:buNone/>
            </a:pPr>
            <a:r>
              <a:rPr lang="en-IN" sz="2000" b="1" i="0">
                <a:effectLst/>
                <a:latin typeface="Times New Roman" panose="02020603050405020304" pitchFamily="18" charset="0"/>
                <a:cs typeface="Times New Roman" panose="02020603050405020304" pitchFamily="18" charset="0"/>
              </a:rPr>
              <a:t>Parameter Evaluation :- </a:t>
            </a:r>
            <a:r>
              <a:rPr lang="en-IN" sz="2000" i="0">
                <a:effectLst/>
                <a:latin typeface="Times New Roman" panose="02020603050405020304" pitchFamily="18" charset="0"/>
                <a:cs typeface="Times New Roman" panose="02020603050405020304" pitchFamily="18" charset="0"/>
              </a:rPr>
              <a:t>We are </a:t>
            </a:r>
            <a:r>
              <a:rPr lang="en-US" sz="2000" i="0">
                <a:effectLst/>
                <a:latin typeface="Times New Roman" panose="02020603050405020304" pitchFamily="18" charset="0"/>
                <a:cs typeface="Times New Roman" panose="02020603050405020304" pitchFamily="18" charset="0"/>
              </a:rPr>
              <a:t>Developing algorithms to assess students across various criteria, including academics, certifications, projects, programming skills, and sports. Each parameter will carry a distinct weightage based on its significance.</a:t>
            </a:r>
          </a:p>
          <a:p>
            <a:pPr marL="571500" indent="-571500">
              <a:buFont typeface="+mj-lt"/>
              <a:buAutoNum type="romanLcPeriod"/>
            </a:pPr>
            <a:r>
              <a:rPr lang="en-US" sz="2000" b="1">
                <a:latin typeface="Times New Roman" panose="02020603050405020304" pitchFamily="18" charset="0"/>
                <a:cs typeface="Times New Roman" panose="02020603050405020304" pitchFamily="18" charset="0"/>
              </a:rPr>
              <a:t>Certifications : </a:t>
            </a:r>
            <a:r>
              <a:rPr lang="en-US" sz="2000">
                <a:latin typeface="Times New Roman" panose="02020603050405020304" pitchFamily="18" charset="0"/>
                <a:cs typeface="Times New Roman" panose="02020603050405020304" pitchFamily="18" charset="0"/>
              </a:rPr>
              <a:t>Points will be assigned to different certifications according to their relevance to the student's field of study or future career &amp; according  to their marks that achieve in test.</a:t>
            </a:r>
          </a:p>
          <a:p>
            <a:pPr marL="571500" indent="-571500">
              <a:buFont typeface="+mj-lt"/>
              <a:buAutoNum type="romanLcPeriod"/>
            </a:pPr>
            <a:r>
              <a:rPr lang="en-US" sz="2000" b="1">
                <a:latin typeface="Times New Roman" panose="02020603050405020304" pitchFamily="18" charset="0"/>
                <a:cs typeface="Times New Roman" panose="02020603050405020304" pitchFamily="18" charset="0"/>
              </a:rPr>
              <a:t>Projects : </a:t>
            </a:r>
            <a:r>
              <a:rPr lang="en-US" sz="2000">
                <a:latin typeface="Times New Roman" panose="02020603050405020304" pitchFamily="18" charset="0"/>
                <a:cs typeface="Times New Roman" panose="02020603050405020304" pitchFamily="18" charset="0"/>
              </a:rPr>
              <a:t>We are constructing a scoring system that evaluates the quality, complexity, and impact of the student's projects.</a:t>
            </a:r>
          </a:p>
          <a:p>
            <a:pPr marL="571500" indent="-571500">
              <a:buFont typeface="+mj-lt"/>
              <a:buAutoNum type="romanLcPeriod"/>
            </a:pPr>
            <a:r>
              <a:rPr lang="en-US" sz="2000" b="1">
                <a:latin typeface="Times New Roman" panose="02020603050405020304" pitchFamily="18" charset="0"/>
                <a:cs typeface="Times New Roman" panose="02020603050405020304" pitchFamily="18" charset="0"/>
              </a:rPr>
              <a:t>Programming Skills : </a:t>
            </a:r>
            <a:r>
              <a:rPr lang="en-US" sz="2000">
                <a:latin typeface="Times New Roman" panose="02020603050405020304" pitchFamily="18" charset="0"/>
                <a:cs typeface="Times New Roman" panose="02020603050405020304" pitchFamily="18" charset="0"/>
              </a:rPr>
              <a:t>Design coding challenges or test that assess the student's programming proficiency.</a:t>
            </a:r>
          </a:p>
          <a:p>
            <a:pPr marL="571500" indent="-571500">
              <a:buFont typeface="+mj-lt"/>
              <a:buAutoNum type="romanLcPeriod"/>
            </a:pPr>
            <a:r>
              <a:rPr lang="en-IN" sz="2000" b="1">
                <a:latin typeface="Times New Roman" panose="02020603050405020304" pitchFamily="18" charset="0"/>
                <a:cs typeface="Times New Roman" panose="02020603050405020304" pitchFamily="18" charset="0"/>
              </a:rPr>
              <a:t>Sports Certifications</a:t>
            </a:r>
            <a:r>
              <a:rPr lang="en-IN" sz="2000" b="1" i="0">
                <a:effectLst/>
                <a:latin typeface="Times New Roman" panose="02020603050405020304" pitchFamily="18" charset="0"/>
                <a:cs typeface="Times New Roman" panose="02020603050405020304" pitchFamily="18" charset="0"/>
              </a:rPr>
              <a:t> : </a:t>
            </a:r>
            <a:r>
              <a:rPr lang="en-IN" sz="2000" i="0">
                <a:effectLst/>
                <a:latin typeface="Times New Roman" panose="02020603050405020304" pitchFamily="18" charset="0"/>
                <a:cs typeface="Times New Roman" panose="02020603050405020304" pitchFamily="18" charset="0"/>
              </a:rPr>
              <a:t>additional marks will be assign according to certificate levels using OCR (optimal character  recognition) Technology.</a:t>
            </a:r>
            <a:endParaRPr lang="en-US" sz="2000"/>
          </a:p>
          <a:p>
            <a:pPr marL="0" indent="0">
              <a:buNone/>
            </a:pPr>
            <a:endParaRPr lang="en-US" sz="2200">
              <a:solidFill>
                <a:srgbClr val="1F1F1F"/>
              </a:solidFill>
              <a:ea typeface="Calibri"/>
              <a:cs typeface="Calibri"/>
            </a:endParaRPr>
          </a:p>
          <a:p>
            <a:pPr marL="391795" indent="-391795">
              <a:buFont typeface="Arial"/>
              <a:buChar char="•"/>
            </a:pPr>
            <a:endParaRPr lang="en-US" sz="2400">
              <a:solidFill>
                <a:srgbClr val="000000"/>
              </a:solidFill>
              <a:ea typeface="Calibri"/>
              <a:cs typeface="Calibri"/>
            </a:endParaRPr>
          </a:p>
          <a:p>
            <a:pPr marL="0" indent="0">
              <a:buNone/>
            </a:pPr>
            <a:endParaRPr lang="en-US">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600">
              <a:solidFill>
                <a:srgbClr val="000000"/>
              </a:solidFill>
              <a:ea typeface="Calibri"/>
              <a:cs typeface="Calibri"/>
            </a:endParaRPr>
          </a:p>
          <a:p>
            <a:pPr marL="391795" indent="-391795">
              <a:buFont typeface="Arial"/>
              <a:buChar char="•"/>
            </a:pPr>
            <a:endParaRPr lang="en-US" sz="2200">
              <a:solidFill>
                <a:srgbClr val="1F1F1F"/>
              </a:solidFill>
              <a:ea typeface="Calibri"/>
              <a:cs typeface="Calibri"/>
            </a:endParaRPr>
          </a:p>
          <a:p>
            <a:pPr marL="391795" indent="-391795">
              <a:buFont typeface="Arial"/>
            </a:pPr>
            <a:endParaRPr lang="en-US" sz="2400">
              <a:solidFill>
                <a:srgbClr val="1F1F1F"/>
              </a:solidFill>
              <a:ea typeface="Calibri"/>
              <a:cs typeface="Calibri"/>
            </a:endParaRPr>
          </a:p>
          <a:p>
            <a:pPr marL="391795" indent="-391795"/>
            <a:endParaRPr lang="en-US">
              <a:ea typeface="Calibri"/>
              <a:cs typeface="Calibri"/>
            </a:endParaRPr>
          </a:p>
          <a:p>
            <a:pPr marL="0" indent="0">
              <a:buNone/>
            </a:pPr>
            <a:endParaRPr lang="en-US" sz="1800">
              <a:ea typeface="Calibri"/>
              <a:cs typeface="Calibri"/>
            </a:endParaRPr>
          </a:p>
          <a:p>
            <a:pPr marL="0" indent="0">
              <a:buNone/>
            </a:pPr>
            <a:endParaRPr lang="en-US" sz="3200">
              <a:ea typeface="Calibri"/>
              <a:cs typeface="Calibri"/>
            </a:endParaRPr>
          </a:p>
        </p:txBody>
      </p:sp>
      <p:sp>
        <p:nvSpPr>
          <p:cNvPr id="6" name="Slide Number Placeholder 5"/>
          <p:cNvSpPr>
            <a:spLocks noGrp="1"/>
          </p:cNvSpPr>
          <p:nvPr>
            <p:ph type="sldNum" sz="quarter" idx="12"/>
          </p:nvPr>
        </p:nvSpPr>
        <p:spPr>
          <a:xfrm>
            <a:off x="7876780" y="6780108"/>
            <a:ext cx="2560320" cy="389467"/>
          </a:xfrm>
        </p:spPr>
        <p:txBody>
          <a:bodyPr/>
          <a:lstStyle/>
          <a:p>
            <a:r>
              <a:rPr lang="en-US">
                <a:cs typeface="Calibri"/>
              </a:rPr>
              <a:t>7</a:t>
            </a:r>
          </a:p>
        </p:txBody>
      </p:sp>
    </p:spTree>
    <p:extLst>
      <p:ext uri="{BB962C8B-B14F-4D97-AF65-F5344CB8AC3E}">
        <p14:creationId xmlns:p14="http://schemas.microsoft.com/office/powerpoint/2010/main" val="181906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3556"/>
            <a:ext cx="9875520" cy="1219200"/>
          </a:xfrm>
        </p:spPr>
        <p:style>
          <a:lnRef idx="3">
            <a:schemeClr val="lt1"/>
          </a:lnRef>
          <a:fillRef idx="1">
            <a:schemeClr val="accent1"/>
          </a:fillRef>
          <a:effectRef idx="1">
            <a:schemeClr val="accent1"/>
          </a:effectRef>
          <a:fontRef idx="minor">
            <a:schemeClr val="lt1"/>
          </a:fontRef>
        </p:style>
        <p:txBody>
          <a:bodyPr/>
          <a:lstStyle/>
          <a:p>
            <a:r>
              <a:rPr lang="en-US">
                <a:solidFill>
                  <a:schemeClr val="bg1"/>
                </a:solidFill>
                <a:cs typeface="Arial" pitchFamily="34" charset="0"/>
              </a:rPr>
              <a:t>Approach and Technology Stack</a:t>
            </a:r>
          </a:p>
        </p:txBody>
      </p:sp>
      <p:sp>
        <p:nvSpPr>
          <p:cNvPr id="3" name="Content Placeholder 2"/>
          <p:cNvSpPr>
            <a:spLocks noGrp="1"/>
          </p:cNvSpPr>
          <p:nvPr>
            <p:ph idx="1"/>
          </p:nvPr>
        </p:nvSpPr>
        <p:spPr>
          <a:xfrm>
            <a:off x="548640" y="1412756"/>
            <a:ext cx="10238980" cy="5318760"/>
          </a:xfrm>
        </p:spPr>
        <p:txBody>
          <a:bodyPr vert="horz" lIns="104493" tIns="52247" rIns="104493" bIns="52247" rtlCol="0" anchor="t">
            <a:noAutofit/>
          </a:bodyPr>
          <a:lstStyle/>
          <a:p>
            <a:pPr marL="391795" indent="-391795">
              <a:buNone/>
            </a:pPr>
            <a:endParaRPr lang="en-US" sz="2800">
              <a:ea typeface="+mn-lt"/>
              <a:cs typeface="+mn-lt"/>
            </a:endParaRPr>
          </a:p>
          <a:p>
            <a:pPr marL="0" indent="0">
              <a:buNone/>
            </a:pPr>
            <a:r>
              <a:rPr lang="en-US" sz="2400" b="1">
                <a:latin typeface="Times New Roman" panose="02020603050405020304" pitchFamily="18" charset="0"/>
                <a:cs typeface="Times New Roman" panose="02020603050405020304" pitchFamily="18" charset="0"/>
              </a:rPr>
              <a:t>Final Score :</a:t>
            </a:r>
            <a:r>
              <a:rPr lang="en-US" sz="2400">
                <a:latin typeface="Times New Roman" panose="02020603050405020304" pitchFamily="18" charset="0"/>
                <a:cs typeface="Times New Roman" panose="02020603050405020304" pitchFamily="18" charset="0"/>
              </a:rPr>
              <a:t> </a:t>
            </a:r>
            <a:r>
              <a:rPr lang="en-US" sz="2400" b="0" i="0">
                <a:effectLst/>
                <a:latin typeface="Times New Roman" panose="02020603050405020304" pitchFamily="18" charset="0"/>
                <a:cs typeface="Times New Roman" panose="02020603050405020304" pitchFamily="18" charset="0"/>
              </a:rPr>
              <a:t>Calculating a final score from the above-mentioned parameters involves aggregating the individual parameter scores while considering their assigned weightage.</a:t>
            </a:r>
          </a:p>
          <a:p>
            <a:pPr marL="0" indent="0">
              <a:buNone/>
            </a:pPr>
            <a:r>
              <a:rPr lang="en-US" sz="2400" b="1">
                <a:latin typeface="Times New Roman" panose="02020603050405020304" pitchFamily="18" charset="0"/>
                <a:cs typeface="Times New Roman" panose="02020603050405020304" pitchFamily="18" charset="0"/>
              </a:rPr>
              <a:t>Database : </a:t>
            </a:r>
            <a:r>
              <a:rPr lang="en-US" sz="2400">
                <a:latin typeface="Times New Roman" panose="02020603050405020304" pitchFamily="18" charset="0"/>
                <a:cs typeface="Times New Roman" panose="02020603050405020304" pitchFamily="18" charset="0"/>
              </a:rPr>
              <a:t>All the above information saved in Database including login and signup of a particular   student.</a:t>
            </a:r>
          </a:p>
          <a:p>
            <a:pPr marL="0" indent="0">
              <a:lnSpc>
                <a:spcPct val="150000"/>
              </a:lnSpc>
              <a:buNone/>
            </a:pPr>
            <a:r>
              <a:rPr lang="en-US" sz="1600" b="1">
                <a:latin typeface="Times New Roman" panose="02020603050405020304" pitchFamily="18" charset="0"/>
                <a:cs typeface="Times New Roman" panose="02020603050405020304" pitchFamily="18" charset="0"/>
              </a:rPr>
              <a:t>Technology Stack : </a:t>
            </a:r>
          </a:p>
          <a:p>
            <a:pPr algn="l">
              <a:buFont typeface="Arial" panose="020B0604020202020204" pitchFamily="34" charset="0"/>
              <a:buChar char="•"/>
            </a:pPr>
            <a:r>
              <a:rPr lang="en-IN" sz="2400" b="1" i="0">
                <a:effectLst/>
                <a:latin typeface="Times New Roman" panose="02020603050405020304" pitchFamily="18" charset="0"/>
                <a:cs typeface="Times New Roman" panose="02020603050405020304" pitchFamily="18" charset="0"/>
              </a:rPr>
              <a:t>Frontend: </a:t>
            </a:r>
            <a:r>
              <a:rPr lang="en-IN" sz="2400" b="0" i="0">
                <a:effectLst/>
                <a:latin typeface="Times New Roman" panose="02020603050405020304" pitchFamily="18" charset="0"/>
                <a:cs typeface="Times New Roman" panose="02020603050405020304" pitchFamily="18" charset="0"/>
              </a:rPr>
              <a:t>HTML, CSS, JavaScript, React.</a:t>
            </a:r>
          </a:p>
          <a:p>
            <a:pPr algn="l">
              <a:buFont typeface="Arial" panose="020B0604020202020204" pitchFamily="34" charset="0"/>
              <a:buChar char="•"/>
            </a:pPr>
            <a:r>
              <a:rPr lang="en-IN" sz="2400" b="1" i="0">
                <a:effectLst/>
                <a:latin typeface="Times New Roman" panose="02020603050405020304" pitchFamily="18" charset="0"/>
                <a:cs typeface="Times New Roman" panose="02020603050405020304" pitchFamily="18" charset="0"/>
              </a:rPr>
              <a:t>Backend: </a:t>
            </a:r>
            <a:r>
              <a:rPr lang="en-IN" sz="2400" b="0" i="0">
                <a:effectLst/>
                <a:latin typeface="Times New Roman" panose="02020603050405020304" pitchFamily="18" charset="0"/>
                <a:cs typeface="Times New Roman" panose="02020603050405020304" pitchFamily="18" charset="0"/>
              </a:rPr>
              <a:t>Node.js, Python (Django or Flask).</a:t>
            </a:r>
          </a:p>
          <a:p>
            <a:pPr algn="l">
              <a:buFont typeface="Arial" panose="020B0604020202020204" pitchFamily="34" charset="0"/>
              <a:buChar char="•"/>
            </a:pPr>
            <a:r>
              <a:rPr lang="en-IN" sz="2400" b="1" i="0">
                <a:effectLst/>
                <a:latin typeface="Times New Roman" panose="02020603050405020304" pitchFamily="18" charset="0"/>
                <a:cs typeface="Times New Roman" panose="02020603050405020304" pitchFamily="18" charset="0"/>
              </a:rPr>
              <a:t>Database: </a:t>
            </a:r>
            <a:r>
              <a:rPr lang="en-IN" sz="2400" b="0" i="0">
                <a:effectLst/>
                <a:latin typeface="Times New Roman" panose="02020603050405020304" pitchFamily="18" charset="0"/>
                <a:cs typeface="Times New Roman" panose="02020603050405020304" pitchFamily="18" charset="0"/>
              </a:rPr>
              <a:t>MySQL.</a:t>
            </a:r>
          </a:p>
          <a:p>
            <a:pPr algn="l">
              <a:buFont typeface="Arial" panose="020B0604020202020204" pitchFamily="34" charset="0"/>
              <a:buChar char="•"/>
            </a:pPr>
            <a:r>
              <a:rPr lang="en-IN" sz="2400" b="1">
                <a:latin typeface="Times New Roman" panose="02020603050405020304" pitchFamily="18" charset="0"/>
                <a:cs typeface="Times New Roman" panose="02020603050405020304" pitchFamily="18" charset="0"/>
              </a:rPr>
              <a:t>API : </a:t>
            </a:r>
            <a:r>
              <a:rPr lang="en-IN" sz="2400">
                <a:latin typeface="Times New Roman" panose="02020603050405020304" pitchFamily="18" charset="0"/>
                <a:cs typeface="Times New Roman" panose="02020603050405020304" pitchFamily="18" charset="0"/>
              </a:rPr>
              <a:t>GitHub API, OCR Tool ,Virtual assistant tool.</a:t>
            </a:r>
            <a:endParaRPr lang="en-US" sz="2400">
              <a:latin typeface="Times New Roman" panose="02020603050405020304" pitchFamily="18" charset="0"/>
              <a:cs typeface="Times New Roman" panose="02020603050405020304" pitchFamily="18" charset="0"/>
            </a:endParaRPr>
          </a:p>
          <a:p>
            <a:pPr marL="391795" indent="-391795">
              <a:buFont typeface="Arial"/>
              <a:buChar char="•"/>
            </a:pPr>
            <a:endParaRPr lang="en-US" sz="2400">
              <a:solidFill>
                <a:srgbClr val="000000"/>
              </a:solidFill>
              <a:ea typeface="Calibri"/>
              <a:cs typeface="Calibri"/>
            </a:endParaRPr>
          </a:p>
          <a:p>
            <a:pPr marL="0" indent="0">
              <a:buNone/>
            </a:pPr>
            <a:endParaRPr lang="en-US">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400">
              <a:solidFill>
                <a:srgbClr val="000000"/>
              </a:solidFill>
              <a:ea typeface="Calibri"/>
              <a:cs typeface="Calibri"/>
            </a:endParaRPr>
          </a:p>
          <a:p>
            <a:pPr marL="391795" indent="-391795">
              <a:buFont typeface="Arial"/>
              <a:buChar char="•"/>
            </a:pPr>
            <a:endParaRPr lang="en-US" sz="2600">
              <a:solidFill>
                <a:srgbClr val="000000"/>
              </a:solidFill>
              <a:ea typeface="Calibri"/>
              <a:cs typeface="Calibri"/>
            </a:endParaRPr>
          </a:p>
          <a:p>
            <a:pPr marL="391795" indent="-391795">
              <a:buFont typeface="Arial"/>
              <a:buChar char="•"/>
            </a:pPr>
            <a:endParaRPr lang="en-US" sz="2200">
              <a:solidFill>
                <a:srgbClr val="1F1F1F"/>
              </a:solidFill>
              <a:ea typeface="Calibri"/>
              <a:cs typeface="Calibri"/>
            </a:endParaRPr>
          </a:p>
          <a:p>
            <a:pPr marL="391795" indent="-391795">
              <a:buFont typeface="Arial"/>
            </a:pPr>
            <a:endParaRPr lang="en-US" sz="2400">
              <a:solidFill>
                <a:srgbClr val="1F1F1F"/>
              </a:solidFill>
              <a:ea typeface="Calibri"/>
              <a:cs typeface="Calibri"/>
            </a:endParaRPr>
          </a:p>
          <a:p>
            <a:pPr marL="391795" indent="-391795"/>
            <a:endParaRPr lang="en-US">
              <a:ea typeface="Calibri"/>
              <a:cs typeface="Calibri"/>
            </a:endParaRPr>
          </a:p>
          <a:p>
            <a:pPr marL="0" indent="0">
              <a:buNone/>
            </a:pPr>
            <a:endParaRPr lang="en-US" sz="1800">
              <a:ea typeface="Calibri"/>
              <a:cs typeface="Calibri"/>
            </a:endParaRPr>
          </a:p>
          <a:p>
            <a:pPr marL="0" indent="0">
              <a:buNone/>
            </a:pPr>
            <a:endParaRPr lang="en-US" sz="3200">
              <a:ea typeface="Calibri"/>
              <a:cs typeface="Calibri"/>
            </a:endParaRPr>
          </a:p>
        </p:txBody>
      </p:sp>
      <p:sp>
        <p:nvSpPr>
          <p:cNvPr id="6" name="Slide Number Placeholder 5"/>
          <p:cNvSpPr>
            <a:spLocks noGrp="1"/>
          </p:cNvSpPr>
          <p:nvPr>
            <p:ph type="sldNum" sz="quarter" idx="12"/>
          </p:nvPr>
        </p:nvSpPr>
        <p:spPr>
          <a:xfrm>
            <a:off x="7876780" y="6780108"/>
            <a:ext cx="2560320" cy="389467"/>
          </a:xfrm>
        </p:spPr>
        <p:txBody>
          <a:bodyPr/>
          <a:lstStyle/>
          <a:p>
            <a:r>
              <a:rPr lang="en-US">
                <a:cs typeface="Calibri"/>
              </a:rPr>
              <a:t>8</a:t>
            </a:r>
          </a:p>
        </p:txBody>
      </p:sp>
    </p:spTree>
    <p:extLst>
      <p:ext uri="{BB962C8B-B14F-4D97-AF65-F5344CB8AC3E}">
        <p14:creationId xmlns:p14="http://schemas.microsoft.com/office/powerpoint/2010/main" val="1123108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SVKM’s Institute of Technology, Dhule Department of Information Technology</vt:lpstr>
      <vt:lpstr>Contents</vt:lpstr>
      <vt:lpstr>Project Details </vt:lpstr>
      <vt:lpstr>Motivation</vt:lpstr>
      <vt:lpstr>PowerPoint Presentation</vt:lpstr>
      <vt:lpstr>PowerPoint Presentation</vt:lpstr>
      <vt:lpstr>Problem  Abstract</vt:lpstr>
      <vt:lpstr>Approach and Technology Stack</vt:lpstr>
      <vt:lpstr>Approach and Technology Stack</vt:lpstr>
      <vt:lpstr>PowerPoint Presentation</vt:lpstr>
      <vt:lpstr>PowerPoint Presentation</vt:lpstr>
      <vt:lpstr>PowerPoint Presentation</vt:lpstr>
      <vt:lpstr> ARCHITECTURE</vt:lpstr>
      <vt:lpstr>PowerPoint Presentation</vt:lpstr>
      <vt:lpstr>PowerPoint Presentation</vt:lpstr>
      <vt:lpstr>References </vt:lpstr>
      <vt:lpstr>References </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revision>1</cp:revision>
  <dcterms:created xsi:type="dcterms:W3CDTF">2006-08-16T00:00:00Z</dcterms:created>
  <dcterms:modified xsi:type="dcterms:W3CDTF">2023-11-02T10:53:50Z</dcterms:modified>
</cp:coreProperties>
</file>