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jpeg" ContentType="image/jpeg"/>
  <Override PartName="/ppt/media/image7.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A8BC71C-894B-41FE-BADC-DB5B493EDB3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1108080" y="812880"/>
            <a:ext cx="5343120" cy="4008240"/>
          </a:xfrm>
          <a:prstGeom prst="rect">
            <a:avLst/>
          </a:prstGeom>
        </p:spPr>
      </p:sp>
      <p:sp>
        <p:nvSpPr>
          <p:cNvPr id="127" name="PlaceHolder 2"/>
          <p:cNvSpPr>
            <a:spLocks noGrp="1"/>
          </p:cNvSpPr>
          <p:nvPr>
            <p:ph type="body"/>
          </p:nvPr>
        </p:nvSpPr>
        <p:spPr>
          <a:xfrm>
            <a:off x="756000" y="5078520"/>
            <a:ext cx="6047280" cy="4810680"/>
          </a:xfrm>
          <a:prstGeom prst="rect">
            <a:avLst/>
          </a:prstGeom>
        </p:spPr>
        <p:txBody>
          <a:bodyPr lIns="0" rIns="0" tIns="0" bIns="0">
            <a:normAutofit/>
          </a:bodyPr>
          <a:p>
            <a:endParaRPr b="0" lang="en-IN" sz="2000" spc="-1" strike="noStrike">
              <a:latin typeface="Arial"/>
            </a:endParaRPr>
          </a:p>
        </p:txBody>
      </p:sp>
      <p:sp>
        <p:nvSpPr>
          <p:cNvPr id="128" name="TextShape 3"/>
          <p:cNvSpPr txBox="1"/>
          <p:nvPr/>
        </p:nvSpPr>
        <p:spPr>
          <a:xfrm>
            <a:off x="4278960" y="10157400"/>
            <a:ext cx="3280320" cy="533880"/>
          </a:xfrm>
          <a:prstGeom prst="rect">
            <a:avLst/>
          </a:prstGeom>
          <a:noFill/>
          <a:ln>
            <a:noFill/>
          </a:ln>
        </p:spPr>
        <p:txBody>
          <a:bodyPr lIns="0" rIns="0" tIns="0" bIns="0" anchor="b">
            <a:noAutofit/>
          </a:bodyPr>
          <a:p>
            <a:pPr algn="r">
              <a:lnSpc>
                <a:spcPct val="100000"/>
              </a:lnSpc>
              <a:tabLst>
                <a:tab algn="l" pos="0"/>
              </a:tabLst>
            </a:pPr>
            <a:fld id="{0358963D-3A43-4F52-BBC8-E062F93BF563}" type="slidenum">
              <a:rPr b="0" lang="en-US" sz="1400" spc="-1" strike="noStrike">
                <a:solidFill>
                  <a:srgbClr val="000000"/>
                </a:solidFill>
                <a:latin typeface="Times New Roman"/>
                <a:ea typeface="Times New Roman"/>
              </a:rPr>
              <a:t>&lt;number&gt;</a:t>
            </a:fld>
            <a:endParaRPr b="0" lang="en-IN"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1108080" y="812880"/>
            <a:ext cx="5343120" cy="4008240"/>
          </a:xfrm>
          <a:prstGeom prst="rect">
            <a:avLst/>
          </a:prstGeom>
        </p:spPr>
      </p:sp>
      <p:sp>
        <p:nvSpPr>
          <p:cNvPr id="130" name="PlaceHolder 2"/>
          <p:cNvSpPr>
            <a:spLocks noGrp="1"/>
          </p:cNvSpPr>
          <p:nvPr>
            <p:ph type="body"/>
          </p:nvPr>
        </p:nvSpPr>
        <p:spPr>
          <a:xfrm>
            <a:off x="756000" y="5078520"/>
            <a:ext cx="6047280" cy="4810680"/>
          </a:xfrm>
          <a:prstGeom prst="rect">
            <a:avLst/>
          </a:prstGeom>
        </p:spPr>
        <p:txBody>
          <a:bodyPr lIns="0" rIns="0" tIns="0" bIns="0">
            <a:normAutofit/>
          </a:bodyPr>
          <a:p>
            <a:endParaRPr b="0" lang="en-IN" sz="2000" spc="-1" strike="noStrike">
              <a:latin typeface="Arial"/>
            </a:endParaRPr>
          </a:p>
        </p:txBody>
      </p:sp>
      <p:sp>
        <p:nvSpPr>
          <p:cNvPr id="131" name="TextShape 3"/>
          <p:cNvSpPr txBox="1"/>
          <p:nvPr/>
        </p:nvSpPr>
        <p:spPr>
          <a:xfrm>
            <a:off x="4278960" y="10157400"/>
            <a:ext cx="3280320" cy="533880"/>
          </a:xfrm>
          <a:prstGeom prst="rect">
            <a:avLst/>
          </a:prstGeom>
          <a:noFill/>
          <a:ln>
            <a:noFill/>
          </a:ln>
        </p:spPr>
        <p:txBody>
          <a:bodyPr lIns="0" rIns="0" tIns="0" bIns="0" anchor="b">
            <a:noAutofit/>
          </a:bodyPr>
          <a:p>
            <a:pPr algn="r">
              <a:lnSpc>
                <a:spcPct val="100000"/>
              </a:lnSpc>
              <a:tabLst>
                <a:tab algn="l" pos="0"/>
              </a:tabLst>
            </a:pPr>
            <a:fld id="{C9401803-48EF-4805-A6E2-9C40C2B44D70}" type="slidenum">
              <a:rPr b="0" lang="en-US" sz="1400" spc="-1" strike="noStrike">
                <a:solidFill>
                  <a:srgbClr val="000000"/>
                </a:solidFill>
                <a:latin typeface="Times New Roman"/>
                <a:ea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4680"/>
            <a:ext cx="8228880" cy="5296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4680"/>
            <a:ext cx="8228880" cy="5296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8880" cy="11422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noAutofit/>
          </a:bodyPr>
          <a:p>
            <a:r>
              <a:rPr b="0" lang="en-IN" sz="1800" spc="-1" strike="noStrike">
                <a:solidFill>
                  <a:srgbClr val="000000"/>
                </a:solidFill>
                <a:latin typeface="Arial"/>
              </a:rPr>
              <a:t>Click to edit the 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8880" cy="1142280"/>
          </a:xfrm>
          <a:prstGeom prst="rect">
            <a:avLst/>
          </a:prstGeom>
        </p:spPr>
        <p:txBody>
          <a:bodyPr lIns="0" rIns="0" tIns="0" bIns="0" anchor="ctr">
            <a:noAutofit/>
          </a:bodyPr>
          <a:p>
            <a:r>
              <a:rPr b="0" lang="en-IN" sz="1800" spc="-1" strike="noStrike">
                <a:solidFill>
                  <a:srgbClr val="000000"/>
                </a:solidFill>
                <a:latin typeface="Arial"/>
              </a:rPr>
              <a:t>Click to edit the 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28600" y="1714320"/>
            <a:ext cx="8914680" cy="618840"/>
          </a:xfrm>
          <a:prstGeom prst="rect">
            <a:avLst/>
          </a:prstGeom>
          <a:noFill/>
          <a:ln>
            <a:noFill/>
          </a:ln>
        </p:spPr>
        <p:style>
          <a:lnRef idx="0"/>
          <a:fillRef idx="0"/>
          <a:effectRef idx="0"/>
          <a:fontRef idx="minor"/>
        </p:style>
        <p:txBody>
          <a:bodyPr anchor="ctr">
            <a:noAutofit/>
          </a:bodyPr>
          <a:p>
            <a:pPr algn="ctr">
              <a:lnSpc>
                <a:spcPct val="100000"/>
              </a:lnSpc>
            </a:pPr>
            <a:br/>
            <a:br/>
            <a:br/>
            <a:br/>
            <a:br/>
            <a:r>
              <a:rPr b="1" lang="en-US" sz="3200" spc="-1" strike="noStrike" u="sng">
                <a:solidFill>
                  <a:srgbClr val="000000"/>
                </a:solidFill>
                <a:uFillTx/>
                <a:latin typeface="Times New Roman"/>
                <a:ea typeface="Times New Roman"/>
              </a:rPr>
              <a:t>B.Tech Project Evaluation, VIIIth Sem</a:t>
            </a:r>
            <a:br/>
            <a:r>
              <a:rPr b="1" lang="en-US" sz="2000" spc="-1" strike="noStrike">
                <a:solidFill>
                  <a:srgbClr val="000000"/>
                </a:solidFill>
                <a:latin typeface="Times New Roman"/>
                <a:ea typeface="Times New Roman"/>
              </a:rPr>
              <a:t>Project Title----</a:t>
            </a:r>
            <a:r>
              <a:rPr b="1" lang="en-US" sz="1800" spc="-1" strike="noStrike">
                <a:solidFill>
                  <a:srgbClr val="000000"/>
                </a:solidFill>
                <a:latin typeface="Times New Roman"/>
                <a:ea typeface="Arial"/>
              </a:rPr>
              <a:t>Plant Leaf Disease Detection Using Deep Learning</a:t>
            </a:r>
            <a:endParaRPr b="0" lang="en-IN" sz="1800" spc="-1" strike="noStrike">
              <a:latin typeface="Arial"/>
            </a:endParaRPr>
          </a:p>
          <a:p>
            <a:pPr algn="ctr">
              <a:lnSpc>
                <a:spcPct val="100000"/>
              </a:lnSpc>
              <a:tabLst>
                <a:tab algn="l" pos="0"/>
              </a:tabLst>
            </a:pPr>
            <a:br/>
            <a:br/>
            <a:br/>
            <a:r>
              <a:rPr b="0" lang="en-US" sz="2800" spc="-1" strike="noStrike">
                <a:solidFill>
                  <a:srgbClr val="000000"/>
                </a:solidFill>
                <a:latin typeface="Times New Roman"/>
                <a:ea typeface="Times New Roman"/>
              </a:rPr>
              <a:t> </a:t>
            </a:r>
            <a:endParaRPr b="0" lang="en-IN" sz="2800" spc="-1" strike="noStrike">
              <a:latin typeface="Arial"/>
            </a:endParaRPr>
          </a:p>
        </p:txBody>
      </p:sp>
      <p:sp>
        <p:nvSpPr>
          <p:cNvPr id="83" name="CustomShape 2"/>
          <p:cNvSpPr/>
          <p:nvPr/>
        </p:nvSpPr>
        <p:spPr>
          <a:xfrm>
            <a:off x="642960" y="5357880"/>
            <a:ext cx="8077320" cy="109548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2200" spc="-1" strike="noStrike">
                <a:solidFill>
                  <a:srgbClr val="000000"/>
                </a:solidFill>
                <a:latin typeface="Times New Roman"/>
                <a:ea typeface="Times New Roman"/>
              </a:rPr>
              <a:t>DEPARTMENT OF COMPUTER SCIENCE &amp; ENGINEERING</a:t>
            </a:r>
            <a:endParaRPr b="0" lang="en-IN" sz="2200" spc="-1" strike="noStrike">
              <a:latin typeface="Arial"/>
            </a:endParaRPr>
          </a:p>
          <a:p>
            <a:pPr algn="ctr">
              <a:lnSpc>
                <a:spcPct val="100000"/>
              </a:lnSpc>
              <a:tabLst>
                <a:tab algn="l" pos="0"/>
              </a:tabLst>
            </a:pPr>
            <a:r>
              <a:rPr b="0" lang="en-US" sz="2200" spc="-1" strike="noStrike">
                <a:solidFill>
                  <a:srgbClr val="000000"/>
                </a:solidFill>
                <a:latin typeface="Times New Roman"/>
                <a:ea typeface="Times New Roman"/>
              </a:rPr>
              <a:t>SCHOOL OF ENGINEERING AND TECHNOLOGY </a:t>
            </a:r>
            <a:endParaRPr b="0" lang="en-IN" sz="2200" spc="-1" strike="noStrike">
              <a:latin typeface="Arial"/>
            </a:endParaRPr>
          </a:p>
          <a:p>
            <a:pPr algn="ctr">
              <a:lnSpc>
                <a:spcPct val="100000"/>
              </a:lnSpc>
              <a:tabLst>
                <a:tab algn="l" pos="0"/>
              </a:tabLst>
            </a:pPr>
            <a:r>
              <a:rPr b="0" lang="en-US" sz="2200" spc="-1" strike="noStrike">
                <a:solidFill>
                  <a:srgbClr val="000000"/>
                </a:solidFill>
                <a:latin typeface="Times New Roman"/>
                <a:ea typeface="Times New Roman"/>
              </a:rPr>
              <a:t>11</a:t>
            </a:r>
            <a:r>
              <a:rPr b="0" lang="en-US" sz="2200" spc="-1" strike="noStrike" baseline="30000">
                <a:solidFill>
                  <a:srgbClr val="000000"/>
                </a:solidFill>
                <a:latin typeface="Times New Roman"/>
                <a:ea typeface="Times New Roman"/>
              </a:rPr>
              <a:t>th</a:t>
            </a:r>
            <a:r>
              <a:rPr b="0" lang="en-US" sz="2200" spc="-1" strike="noStrike">
                <a:solidFill>
                  <a:srgbClr val="000000"/>
                </a:solidFill>
                <a:latin typeface="Times New Roman"/>
                <a:ea typeface="Times New Roman"/>
              </a:rPr>
              <a:t> May, 2022</a:t>
            </a:r>
            <a:endParaRPr b="0" lang="en-IN" sz="2200" spc="-1" strike="noStrike">
              <a:latin typeface="Arial"/>
            </a:endParaRPr>
          </a:p>
        </p:txBody>
      </p:sp>
      <p:sp>
        <p:nvSpPr>
          <p:cNvPr id="84" name="CustomShape 3"/>
          <p:cNvSpPr/>
          <p:nvPr/>
        </p:nvSpPr>
        <p:spPr>
          <a:xfrm>
            <a:off x="857160" y="2946240"/>
            <a:ext cx="3285360" cy="24112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800" spc="-1" strike="noStrike">
                <a:solidFill>
                  <a:srgbClr val="000000"/>
                </a:solidFill>
                <a:latin typeface="Times New Roman"/>
                <a:ea typeface="Georgia"/>
              </a:rPr>
              <a:t>Presented by :-</a:t>
            </a:r>
            <a:endParaRPr b="0" lang="en-IN" sz="1800" spc="-1" strike="noStrike">
              <a:latin typeface="Arial"/>
            </a:endParaRPr>
          </a:p>
          <a:p>
            <a:pPr algn="ctr">
              <a:lnSpc>
                <a:spcPct val="100000"/>
              </a:lnSpc>
              <a:tabLst>
                <a:tab algn="l" pos="0"/>
              </a:tabLst>
            </a:pPr>
            <a:r>
              <a:rPr b="0" lang="en-US" sz="1800" spc="-1" strike="noStrike">
                <a:solidFill>
                  <a:srgbClr val="000000"/>
                </a:solidFill>
                <a:latin typeface="Times New Roman"/>
                <a:ea typeface="Georgia"/>
              </a:rPr>
              <a:t>                            </a:t>
            </a:r>
            <a:endParaRPr b="0" lang="en-IN" sz="1800" spc="-1" strike="noStrike">
              <a:latin typeface="Arial"/>
            </a:endParaRPr>
          </a:p>
          <a:p>
            <a:pPr marL="539640">
              <a:lnSpc>
                <a:spcPct val="100000"/>
              </a:lnSpc>
              <a:tabLst>
                <a:tab algn="l" pos="0"/>
              </a:tabLst>
            </a:pPr>
            <a:r>
              <a:rPr b="0" lang="en-IN" sz="1800" spc="-1" strike="noStrike">
                <a:solidFill>
                  <a:srgbClr val="000000"/>
                </a:solidFill>
                <a:latin typeface="Times New Roman"/>
                <a:ea typeface="Georgia"/>
              </a:rPr>
              <a:t>Name - Suhail Saifi, </a:t>
            </a:r>
            <a:endParaRPr b="0" lang="en-IN" sz="1800" spc="-1" strike="noStrike">
              <a:latin typeface="Arial"/>
            </a:endParaRPr>
          </a:p>
          <a:p>
            <a:pPr marL="539640">
              <a:lnSpc>
                <a:spcPct val="100000"/>
              </a:lnSpc>
              <a:tabLst>
                <a:tab algn="l" pos="0"/>
              </a:tabLst>
            </a:pPr>
            <a:r>
              <a:rPr b="0" lang="en-IN" sz="1800" spc="-1" strike="noStrike">
                <a:solidFill>
                  <a:srgbClr val="000000"/>
                </a:solidFill>
                <a:latin typeface="Times New Roman"/>
                <a:ea typeface="Georgia"/>
              </a:rPr>
              <a:t>SysID - 2018013282</a:t>
            </a:r>
            <a:endParaRPr b="0" lang="en-IN" sz="1800" spc="-1" strike="noStrike">
              <a:latin typeface="Arial"/>
            </a:endParaRPr>
          </a:p>
          <a:p>
            <a:pPr marL="539640">
              <a:lnSpc>
                <a:spcPct val="100000"/>
              </a:lnSpc>
              <a:tabLst>
                <a:tab algn="l" pos="0"/>
              </a:tabLst>
            </a:pPr>
            <a:r>
              <a:rPr b="0" lang="en-IN" sz="1800" spc="-1" strike="noStrike">
                <a:solidFill>
                  <a:srgbClr val="000000"/>
                </a:solidFill>
                <a:latin typeface="Times New Roman"/>
                <a:ea typeface="Georgia"/>
              </a:rPr>
              <a:t>Name - Bal Mukund, SysID - 2018014062</a:t>
            </a:r>
            <a:endParaRPr b="0" lang="en-IN" sz="1800" spc="-1" strike="noStrike">
              <a:latin typeface="Arial"/>
            </a:endParaRPr>
          </a:p>
          <a:p>
            <a:pPr marL="539640">
              <a:lnSpc>
                <a:spcPct val="100000"/>
              </a:lnSpc>
              <a:tabLst>
                <a:tab algn="l" pos="0"/>
              </a:tabLst>
            </a:pPr>
            <a:r>
              <a:rPr b="0" lang="en-IN" sz="1800" spc="-1" strike="noStrike">
                <a:solidFill>
                  <a:srgbClr val="000000"/>
                </a:solidFill>
                <a:latin typeface="Times New Roman"/>
                <a:ea typeface="Arial"/>
              </a:rPr>
              <a:t>Name - Danish Alam, SysID - 2018007647</a:t>
            </a:r>
            <a:endParaRPr b="0" lang="en-IN" sz="1800" spc="-1" strike="noStrike">
              <a:latin typeface="Arial"/>
            </a:endParaRPr>
          </a:p>
          <a:p>
            <a:pPr algn="ctr">
              <a:lnSpc>
                <a:spcPct val="100000"/>
              </a:lnSpc>
              <a:tabLst>
                <a:tab algn="l" pos="0"/>
              </a:tabLst>
            </a:pPr>
            <a:endParaRPr b="0" lang="en-IN" sz="1800" spc="-1" strike="noStrike">
              <a:latin typeface="Arial"/>
            </a:endParaRPr>
          </a:p>
        </p:txBody>
      </p:sp>
      <p:sp>
        <p:nvSpPr>
          <p:cNvPr id="85" name="CustomShape 4"/>
          <p:cNvSpPr/>
          <p:nvPr/>
        </p:nvSpPr>
        <p:spPr>
          <a:xfrm>
            <a:off x="5715000" y="2927880"/>
            <a:ext cx="2714040" cy="3643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800" spc="-1" strike="noStrike">
                <a:solidFill>
                  <a:srgbClr val="000000"/>
                </a:solidFill>
                <a:latin typeface="Times New Roman"/>
                <a:ea typeface="Times New Roman"/>
              </a:rPr>
              <a:t>Under the Supervision of:-</a:t>
            </a:r>
            <a:endParaRPr b="0" lang="en-IN" sz="1800" spc="-1" strike="noStrike">
              <a:latin typeface="Arial"/>
            </a:endParaRPr>
          </a:p>
        </p:txBody>
      </p:sp>
      <p:sp>
        <p:nvSpPr>
          <p:cNvPr id="86" name="CustomShape 5"/>
          <p:cNvSpPr/>
          <p:nvPr/>
        </p:nvSpPr>
        <p:spPr>
          <a:xfrm>
            <a:off x="5614200" y="3601080"/>
            <a:ext cx="2994120" cy="118728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1" lang="en-US" sz="1800" spc="-1" strike="noStrike">
                <a:solidFill>
                  <a:srgbClr val="000000"/>
                </a:solidFill>
                <a:latin typeface="Times New Roman"/>
                <a:ea typeface="Times New Roman"/>
              </a:rPr>
              <a:t>( Dr. Ruqaiya Khanam)</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Times New Roman"/>
                <a:ea typeface="Times New Roman"/>
              </a:rPr>
              <a:t>Sharda University,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Times New Roman"/>
                <a:ea typeface="Times New Roman"/>
              </a:rPr>
              <a:t>Gr. Noida</a:t>
            </a:r>
            <a:endParaRPr b="0" lang="en-IN" sz="1800" spc="-1" strike="noStrike">
              <a:latin typeface="Arial"/>
            </a:endParaRPr>
          </a:p>
          <a:p>
            <a:pPr>
              <a:lnSpc>
                <a:spcPct val="100000"/>
              </a:lnSpc>
              <a:tabLst>
                <a:tab algn="l" pos="0"/>
              </a:tabLst>
            </a:pPr>
            <a:endParaRPr b="0" lang="en-IN" sz="1800" spc="-1" strike="noStrike">
              <a:latin typeface="Arial"/>
            </a:endParaRPr>
          </a:p>
        </p:txBody>
      </p:sp>
      <p:sp>
        <p:nvSpPr>
          <p:cNvPr id="87" name="CustomShape 6"/>
          <p:cNvSpPr/>
          <p:nvPr/>
        </p:nvSpPr>
        <p:spPr>
          <a:xfrm>
            <a:off x="6553080" y="6356520"/>
            <a:ext cx="2133000" cy="364320"/>
          </a:xfrm>
          <a:prstGeom prst="rect">
            <a:avLst/>
          </a:prstGeom>
          <a:noFill/>
          <a:ln>
            <a:noFill/>
          </a:ln>
        </p:spPr>
        <p:style>
          <a:lnRef idx="0"/>
          <a:fillRef idx="0"/>
          <a:effectRef idx="0"/>
          <a:fontRef idx="minor"/>
        </p:style>
        <p:txBody>
          <a:bodyPr anchor="ctr">
            <a:noAutofit/>
          </a:bodyPr>
          <a:p>
            <a:pPr algn="r">
              <a:lnSpc>
                <a:spcPct val="100000"/>
              </a:lnSpc>
              <a:tabLst>
                <a:tab algn="l" pos="0"/>
              </a:tabLst>
            </a:pPr>
            <a:fld id="{A39799C6-DF67-4FB0-B33F-2CAC772EBCBD}" type="slidenum">
              <a:rPr b="0" lang="en-US" sz="1200" spc="-1" strike="noStrike">
                <a:solidFill>
                  <a:srgbClr val="8b8b8b"/>
                </a:solidFill>
                <a:latin typeface="Calibri"/>
                <a:ea typeface="Calibri"/>
              </a:rPr>
              <a:t>&lt;number&gt;</a:t>
            </a:fld>
            <a:endParaRPr b="0" lang="en-IN" sz="1200" spc="-1" strike="noStrike">
              <a:latin typeface="Arial"/>
            </a:endParaRPr>
          </a:p>
        </p:txBody>
      </p:sp>
      <p:sp>
        <p:nvSpPr>
          <p:cNvPr id="88" name="CustomShape 7"/>
          <p:cNvSpPr/>
          <p:nvPr/>
        </p:nvSpPr>
        <p:spPr>
          <a:xfrm>
            <a:off x="155520" y="-144360"/>
            <a:ext cx="304200" cy="304200"/>
          </a:xfrm>
          <a:prstGeom prst="rect">
            <a:avLst/>
          </a:prstGeom>
          <a:noFill/>
          <a:ln>
            <a:noFill/>
          </a:ln>
        </p:spPr>
        <p:style>
          <a:lnRef idx="0"/>
          <a:fillRef idx="0"/>
          <a:effectRef idx="0"/>
          <a:fontRef idx="minor"/>
        </p:style>
      </p:sp>
      <p:pic>
        <p:nvPicPr>
          <p:cNvPr id="89" name="Google Shape;182;p1" descr=""/>
          <p:cNvPicPr/>
          <p:nvPr/>
        </p:nvPicPr>
        <p:blipFill>
          <a:blip r:embed="rId1"/>
          <a:srcRect l="35531" t="0" r="0" b="0"/>
          <a:stretch/>
        </p:blipFill>
        <p:spPr>
          <a:xfrm>
            <a:off x="2661480" y="0"/>
            <a:ext cx="3935520" cy="17139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360" y="29196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LITERATURE SURVEY</a:t>
            </a:r>
            <a:endParaRPr b="0" lang="en-IN" sz="3600" spc="-1" strike="noStrike">
              <a:solidFill>
                <a:srgbClr val="000000"/>
              </a:solidFill>
              <a:latin typeface="Arial"/>
            </a:endParaRPr>
          </a:p>
        </p:txBody>
      </p:sp>
      <p:pic>
        <p:nvPicPr>
          <p:cNvPr id="108" name="Content Placeholder 3" descr="Screenshot (90).png"/>
          <p:cNvPicPr/>
          <p:nvPr/>
        </p:nvPicPr>
        <p:blipFill>
          <a:blip r:embed="rId1"/>
          <a:stretch/>
        </p:blipFill>
        <p:spPr>
          <a:xfrm>
            <a:off x="425880" y="1490760"/>
            <a:ext cx="4167360" cy="4865400"/>
          </a:xfrm>
          <a:prstGeom prst="rect">
            <a:avLst/>
          </a:prstGeom>
          <a:ln>
            <a:noFill/>
          </a:ln>
        </p:spPr>
      </p:pic>
      <p:pic>
        <p:nvPicPr>
          <p:cNvPr id="109" name="Picture 3" descr="Screenshot (91).png"/>
          <p:cNvPicPr/>
          <p:nvPr/>
        </p:nvPicPr>
        <p:blipFill>
          <a:blip r:embed="rId2"/>
          <a:stretch/>
        </p:blipFill>
        <p:spPr>
          <a:xfrm>
            <a:off x="4593600" y="1585440"/>
            <a:ext cx="4284000" cy="4770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Dataset  Used</a:t>
            </a:r>
            <a:endParaRPr b="0" lang="en-IN" sz="3600" spc="-1" strike="noStrike">
              <a:solidFill>
                <a:srgbClr val="000000"/>
              </a:solidFill>
              <a:latin typeface="Arial"/>
            </a:endParaRPr>
          </a:p>
        </p:txBody>
      </p:sp>
      <p:sp>
        <p:nvSpPr>
          <p:cNvPr id="111" name="TextShape 2"/>
          <p:cNvSpPr txBox="1"/>
          <p:nvPr/>
        </p:nvSpPr>
        <p:spPr>
          <a:xfrm>
            <a:off x="289080" y="1371600"/>
            <a:ext cx="8042760" cy="1501920"/>
          </a:xfrm>
          <a:prstGeom prst="rect">
            <a:avLst/>
          </a:prstGeom>
          <a:noFill/>
          <a:ln>
            <a:noFill/>
          </a:ln>
        </p:spPr>
        <p:txBody>
          <a:bodyPr lIns="0" rIns="0" tIns="0" bIns="0" anchor="ctr">
            <a:normAutofit fontScale="94000"/>
          </a:bodyPr>
          <a:p>
            <a:pPr marL="457200" indent="-228240" algn="just">
              <a:lnSpc>
                <a:spcPct val="100000"/>
              </a:lnSpc>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As we wanted to formulate a real-time Plant Disease Detection System, to infer between the efficacy of pre-trained models over Multi-Class Dataset we collated Plant Leaf Dataset from Kaggle which is open to use. The Dataset consists of 15 Classes with a diverse variety of Plant Leaves elucidated in Figure. There are 20935 instances of Data for scrutinizing the model’s performance. The illustration of the Dataset is shown in Figure.</a:t>
            </a:r>
            <a:endParaRPr b="0" lang="en-IN" sz="1800" spc="-1" strike="noStrike">
              <a:latin typeface="Arial"/>
            </a:endParaRPr>
          </a:p>
        </p:txBody>
      </p:sp>
      <p:pic>
        <p:nvPicPr>
          <p:cNvPr id="112" name="Picture 3" descr="Web capture_11-5-2022_233030_.jpeg"/>
          <p:cNvPicPr/>
          <p:nvPr/>
        </p:nvPicPr>
        <p:blipFill>
          <a:blip r:embed="rId1"/>
          <a:stretch/>
        </p:blipFill>
        <p:spPr>
          <a:xfrm>
            <a:off x="2509920" y="3165120"/>
            <a:ext cx="3942360" cy="3218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40280" y="24768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Flow Chart</a:t>
            </a:r>
            <a:endParaRPr b="0" lang="en-IN" sz="3600" spc="-1" strike="noStrike">
              <a:solidFill>
                <a:srgbClr val="000000"/>
              </a:solidFill>
              <a:latin typeface="Arial"/>
            </a:endParaRPr>
          </a:p>
        </p:txBody>
      </p:sp>
      <p:pic>
        <p:nvPicPr>
          <p:cNvPr id="114" name="Picture 4" descr="Web capture_12-5-2022_131633_.jpeg"/>
          <p:cNvPicPr/>
          <p:nvPr/>
        </p:nvPicPr>
        <p:blipFill>
          <a:blip r:embed="rId1"/>
          <a:stretch/>
        </p:blipFill>
        <p:spPr>
          <a:xfrm>
            <a:off x="1091520" y="1400760"/>
            <a:ext cx="7034760" cy="50929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WEB APP</a:t>
            </a:r>
            <a:endParaRPr b="0" lang="en-IN" sz="3600" spc="-1" strike="noStrike">
              <a:solidFill>
                <a:srgbClr val="000000"/>
              </a:solidFill>
              <a:latin typeface="Arial"/>
            </a:endParaRPr>
          </a:p>
        </p:txBody>
      </p:sp>
      <p:pic>
        <p:nvPicPr>
          <p:cNvPr id="116" name="Picture 3" descr="Web capture_11-5-2022_232356_.jpeg"/>
          <p:cNvPicPr/>
          <p:nvPr/>
        </p:nvPicPr>
        <p:blipFill>
          <a:blip r:embed="rId1"/>
          <a:stretch/>
        </p:blipFill>
        <p:spPr>
          <a:xfrm rot="5400000">
            <a:off x="2146320" y="111600"/>
            <a:ext cx="4861080" cy="7548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3" descr="Web capture_11-5-2022_232133_.jpeg"/>
          <p:cNvPicPr/>
          <p:nvPr/>
        </p:nvPicPr>
        <p:blipFill>
          <a:blip r:embed="rId1"/>
          <a:stretch/>
        </p:blipFill>
        <p:spPr>
          <a:xfrm>
            <a:off x="774360" y="1315440"/>
            <a:ext cx="7566840" cy="4245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RESULTS</a:t>
            </a:r>
            <a:endParaRPr b="0" lang="en-IN" sz="3600" spc="-1" strike="noStrike">
              <a:solidFill>
                <a:srgbClr val="000000"/>
              </a:solidFill>
              <a:latin typeface="Arial"/>
            </a:endParaRPr>
          </a:p>
        </p:txBody>
      </p:sp>
      <p:sp>
        <p:nvSpPr>
          <p:cNvPr id="119" name="TextShape 2"/>
          <p:cNvSpPr txBox="1"/>
          <p:nvPr/>
        </p:nvSpPr>
        <p:spPr>
          <a:xfrm>
            <a:off x="223920" y="1287720"/>
            <a:ext cx="8228880" cy="3909240"/>
          </a:xfrm>
          <a:prstGeom prst="rect">
            <a:avLst/>
          </a:prstGeom>
          <a:noFill/>
          <a:ln>
            <a:noFill/>
          </a:ln>
        </p:spPr>
        <p:txBody>
          <a:bodyPr lIns="0" rIns="0" tIns="0" bIns="0" anchor="ctr">
            <a:normAutofit/>
          </a:bodyPr>
          <a:p>
            <a:pPr marL="457200" indent="-228240" algn="just">
              <a:lnSpc>
                <a:spcPct val="100000"/>
              </a:lnSpc>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After the Implementation of the proposed outlook, we got phenomenal results for the model that we have selected for building the Plant Disease Detection System which was VGG16 and a worthy insight was procured through it. Below figures  represent the graphical perspective of the model in terms of Accuracy and Loss.</a:t>
            </a:r>
            <a:endParaRPr b="0" lang="en-IN" sz="1800" spc="-1" strike="noStrike">
              <a:latin typeface="Arial"/>
            </a:endParaRPr>
          </a:p>
          <a:p>
            <a:pPr marL="457200" indent="-228240" algn="just">
              <a:lnSpc>
                <a:spcPct val="100000"/>
              </a:lnSpc>
              <a:tabLst>
                <a:tab algn="l" pos="0"/>
              </a:tabLst>
            </a:pPr>
            <a:endParaRPr b="0" lang="en-IN" sz="1800" spc="-1" strike="noStrike">
              <a:latin typeface="Arial"/>
            </a:endParaRPr>
          </a:p>
          <a:p>
            <a:pPr marL="457200" indent="-228240" algn="just">
              <a:lnSpc>
                <a:spcPct val="100000"/>
              </a:lnSpc>
              <a:tabLst>
                <a:tab algn="l" pos="0"/>
              </a:tabLst>
            </a:pPr>
            <a:r>
              <a:rPr b="0" lang="en-US" sz="1900" spc="-1" strike="noStrike">
                <a:solidFill>
                  <a:srgbClr val="000000"/>
                </a:solidFill>
                <a:latin typeface="Times New Roman"/>
                <a:ea typeface="Arial"/>
              </a:rPr>
              <a:t>   </a:t>
            </a:r>
            <a:r>
              <a:rPr b="0" lang="en-US" sz="1800" spc="-1" strike="noStrike">
                <a:solidFill>
                  <a:srgbClr val="000000"/>
                </a:solidFill>
                <a:latin typeface="Times New Roman"/>
                <a:ea typeface="Arial"/>
              </a:rPr>
              <a:t>As we have used VGG architecture for training the model and from that we achieved 97% of accuracy, and made the calculation of precision, recall, F1-score for each class. </a:t>
            </a:r>
            <a:endParaRPr b="0" lang="en-IN" sz="1800" spc="-1" strike="noStrike">
              <a:latin typeface="Arial"/>
            </a:endParaRPr>
          </a:p>
          <a:p>
            <a:pPr marL="457200" indent="-228240" algn="just">
              <a:lnSpc>
                <a:spcPct val="100000"/>
              </a:lnSpc>
              <a:tabLst>
                <a:tab algn="l" pos="0"/>
              </a:tabLst>
            </a:pPr>
            <a:endParaRPr b="0" lang="en-IN" sz="1800" spc="-1" strike="noStrike">
              <a:latin typeface="Arial"/>
            </a:endParaRPr>
          </a:p>
          <a:p>
            <a:pPr marL="457200" indent="-228240" algn="just">
              <a:lnSpc>
                <a:spcPct val="100000"/>
              </a:lnSpc>
              <a:tabLst>
                <a:tab algn="l" pos="0"/>
              </a:tabLst>
            </a:pPr>
            <a:endParaRPr b="0" lang="en-IN" sz="1800" spc="-1" strike="noStrike">
              <a:latin typeface="Arial"/>
            </a:endParaRPr>
          </a:p>
          <a:p>
            <a:pPr marL="457200" indent="-228240" algn="just">
              <a:lnSpc>
                <a:spcPct val="100000"/>
              </a:lnSpc>
              <a:tabLst>
                <a:tab algn="l" pos="0"/>
              </a:tabLst>
            </a:pPr>
            <a:endParaRPr b="0" lang="en-IN" sz="1800" spc="-1" strike="noStrike">
              <a:latin typeface="Arial"/>
            </a:endParaRPr>
          </a:p>
          <a:p>
            <a:pPr marL="457200" indent="-228240">
              <a:lnSpc>
                <a:spcPct val="100000"/>
              </a:lnSpc>
              <a:tabLst>
                <a:tab algn="l" pos="0"/>
              </a:tabLst>
            </a:pPr>
            <a:endParaRPr b="0" lang="en-IN" sz="1800" spc="-1" strike="noStrike">
              <a:latin typeface="Arial"/>
            </a:endParaRPr>
          </a:p>
        </p:txBody>
      </p:sp>
      <p:pic>
        <p:nvPicPr>
          <p:cNvPr id="120" name="image24.png" descr=""/>
          <p:cNvPicPr/>
          <p:nvPr/>
        </p:nvPicPr>
        <p:blipFill>
          <a:blip r:embed="rId1"/>
          <a:stretch/>
        </p:blipFill>
        <p:spPr>
          <a:xfrm>
            <a:off x="2162880" y="4002840"/>
            <a:ext cx="4909680" cy="2469960"/>
          </a:xfrm>
          <a:prstGeom prst="rect">
            <a:avLst/>
          </a:prstGeom>
          <a:ln w="9360">
            <a:solidFill>
              <a:srgbClr val="000000"/>
            </a:solidFill>
            <a:round/>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86360" y="24372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CONCLUSION</a:t>
            </a:r>
            <a:endParaRPr b="0" lang="en-IN" sz="3600" spc="-1" strike="noStrike">
              <a:solidFill>
                <a:srgbClr val="000000"/>
              </a:solidFill>
              <a:latin typeface="Arial"/>
            </a:endParaRPr>
          </a:p>
        </p:txBody>
      </p:sp>
      <p:sp>
        <p:nvSpPr>
          <p:cNvPr id="122" name="CustomShape 2"/>
          <p:cNvSpPr/>
          <p:nvPr/>
        </p:nvSpPr>
        <p:spPr>
          <a:xfrm>
            <a:off x="438480" y="1563480"/>
            <a:ext cx="8303760" cy="3656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Times New Roman"/>
                <a:ea typeface="Arial"/>
              </a:rPr>
              <a:t>Plant disease detection has become a very big domain to work on, because many of the works have been done earlier using many different technologies and methods in this field. We so far have read some of these papers for our survey and have analyzed and have found many different results for different techniques and methods used. The papers were on same topic but of different methodologies like few of them were based on image processing, few were of deep learning, FSL, ML etc. We have analyzed that even after doing so much research in this domain, there is a large scope of research in future also because every proposed model has some constraints, some disadvantages and some advantages. The need for perfect model to detect the plant leaf disease is also in hunt and this is the reason that these models are not getting used on large scale for disease detection. This a very good and very helpful domain to work on because when farming is done on a very big scale, it is not possible for farmers to look for diseases on every leaf of the plants, so further research and findings on this domain can be very helpful.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66560" y="392040"/>
            <a:ext cx="8228880" cy="3858120"/>
          </a:xfrm>
          <a:prstGeom prst="rect">
            <a:avLst/>
          </a:prstGeom>
          <a:noFill/>
          <a:ln>
            <a:noFill/>
          </a:ln>
        </p:spPr>
        <p:txBody>
          <a:bodyPr lIns="0" rIns="0" tIns="0" bIns="0" anchor="ctr">
            <a:noAutofit/>
          </a:bodyPr>
          <a:p>
            <a:pPr algn="just">
              <a:lnSpc>
                <a:spcPct val="100000"/>
              </a:lnSpc>
              <a:tabLst>
                <a:tab algn="l" pos="0"/>
              </a:tabLst>
            </a:pPr>
            <a:r>
              <a:rPr b="0" lang="en-US" sz="1800" spc="-1" strike="noStrike">
                <a:solidFill>
                  <a:srgbClr val="000000"/>
                </a:solidFill>
                <a:latin typeface="Times New Roman"/>
                <a:ea typeface="Times New Roman"/>
              </a:rPr>
              <a:t>So after comparing the results of different models, VGG16 architecture is the best modus operandi as it works better with small data and large data also and after our research we got the accuracy of 99% in some of the present classes, like </a:t>
            </a:r>
            <a:r>
              <a:rPr b="0" lang="en-US" sz="1800" spc="-1" strike="noStrike">
                <a:solidFill>
                  <a:srgbClr val="212121"/>
                </a:solidFill>
                <a:highlight>
                  <a:srgbClr val="ffffff"/>
                </a:highlight>
                <a:latin typeface="Times New Roman"/>
                <a:ea typeface="Times New Roman"/>
              </a:rPr>
              <a:t>the category Tomato_Target_spot is the least accuracy scored which is 82% the category Pepper_bell_healthy, Potota_b, etc are the highest accuracy scored which is more than 99%</a:t>
            </a:r>
            <a:endParaRPr b="0" lang="en-IN" sz="1800" spc="-1" strike="noStrike">
              <a:latin typeface="Arial"/>
            </a:endParaRPr>
          </a:p>
          <a:p>
            <a:pPr algn="just">
              <a:lnSpc>
                <a:spcPct val="100000"/>
              </a:lnSpc>
              <a:tabLst>
                <a:tab algn="l" pos="0"/>
              </a:tabLst>
            </a:pPr>
            <a:r>
              <a:rPr b="0" lang="en-US" sz="1800" spc="-1" strike="noStrike">
                <a:solidFill>
                  <a:srgbClr val="000000"/>
                </a:solidFill>
                <a:highlight>
                  <a:srgbClr val="ffffff"/>
                </a:highlight>
                <a:latin typeface="Times New Roman"/>
                <a:ea typeface="Times New Roman"/>
              </a:rPr>
              <a:t> </a:t>
            </a:r>
            <a:endParaRPr b="0" lang="en-IN" sz="1800" spc="-1" strike="noStrike">
              <a:latin typeface="Arial"/>
            </a:endParaRPr>
          </a:p>
          <a:p>
            <a:pPr algn="just">
              <a:lnSpc>
                <a:spcPct val="100000"/>
              </a:lnSpc>
              <a:tabLst>
                <a:tab algn="l" pos="0"/>
              </a:tabLst>
            </a:pPr>
            <a:r>
              <a:rPr b="0" lang="en-US" sz="1800" spc="-1" strike="noStrike">
                <a:solidFill>
                  <a:srgbClr val="000000"/>
                </a:solidFill>
                <a:highlight>
                  <a:srgbClr val="ffffff"/>
                </a:highlight>
                <a:latin typeface="Times New Roman"/>
                <a:ea typeface="Times New Roman"/>
              </a:rPr>
              <a:t>As a result, it’s necessary to scrutinize over varied architectures for finalizing the base model for any modus operandi. The efficacy we got stands out as the best in assuaging this system and more dataset can be amalgamated for greater explication as an outlook.</a:t>
            </a:r>
            <a:endParaRPr b="0" lang="en-IN" sz="1800" spc="-1" strike="noStrike">
              <a:latin typeface="Arial"/>
            </a:endParaRPr>
          </a:p>
          <a:p>
            <a:pPr marL="457200" indent="-228240">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66560" y="480600"/>
            <a:ext cx="8228880" cy="4525200"/>
          </a:xfrm>
          <a:prstGeom prst="rect">
            <a:avLst/>
          </a:prstGeom>
          <a:noFill/>
          <a:ln>
            <a:noFill/>
          </a:ln>
        </p:spPr>
        <p:txBody>
          <a:bodyPr lIns="0" rIns="0" tIns="0" bIns="0" anchor="ctr">
            <a:normAutofit/>
          </a:bodyPr>
          <a:p>
            <a:pPr marL="457200" indent="-228240">
              <a:lnSpc>
                <a:spcPct val="100000"/>
              </a:lnSpc>
              <a:tabLst>
                <a:tab algn="l" pos="0"/>
              </a:tabLst>
            </a:pPr>
            <a:r>
              <a:rPr b="1" lang="en-US" sz="3600" spc="-1" strike="noStrike" u="sng">
                <a:solidFill>
                  <a:srgbClr val="000000"/>
                </a:solidFill>
                <a:uFillTx/>
                <a:latin typeface="Times New Roman"/>
                <a:ea typeface="Arial"/>
              </a:rPr>
              <a:t>GitHub Link:</a:t>
            </a:r>
            <a:endParaRPr b="0" lang="en-IN" sz="3600" spc="-1" strike="noStrike">
              <a:latin typeface="Arial"/>
            </a:endParaRPr>
          </a:p>
          <a:p>
            <a:pPr marL="457200" indent="-228240">
              <a:lnSpc>
                <a:spcPct val="100000"/>
              </a:lnSpc>
              <a:tabLst>
                <a:tab algn="l" pos="0"/>
              </a:tabLst>
            </a:pPr>
            <a:endParaRPr b="0" lang="en-IN" sz="3600" spc="-1" strike="noStrike">
              <a:latin typeface="Arial"/>
            </a:endParaRPr>
          </a:p>
          <a:p>
            <a:pPr marL="457200" indent="-228240">
              <a:lnSpc>
                <a:spcPct val="100000"/>
              </a:lnSpc>
              <a:tabLst>
                <a:tab algn="l" pos="0"/>
              </a:tabLst>
            </a:pPr>
            <a:r>
              <a:rPr b="0" lang="en-US" sz="1600" spc="-1" strike="noStrike">
                <a:solidFill>
                  <a:srgbClr val="000000"/>
                </a:solidFill>
                <a:latin typeface="Times New Roman"/>
                <a:ea typeface="Arial"/>
              </a:rPr>
              <a:t>https://github.com/Suhailsaifi780/Plant-Disease-Detection-Using-Deep-Learning-Web-App.git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465280" y="2883240"/>
            <a:ext cx="4476240" cy="960840"/>
          </a:xfrm>
          <a:prstGeom prst="rect">
            <a:avLst/>
          </a:prstGeom>
          <a:noFill/>
          <a:ln>
            <a:noFill/>
          </a:ln>
        </p:spPr>
        <p:txBody>
          <a:bodyPr lIns="0" rIns="0" tIns="0" bIns="0" anchor="ctr">
            <a:noAutofit/>
          </a:bodyPr>
          <a:p>
            <a:pPr algn="ctr">
              <a:lnSpc>
                <a:spcPct val="100000"/>
              </a:lnSpc>
            </a:pPr>
            <a:r>
              <a:rPr b="1" lang="en-US" sz="4800" spc="-1" strike="noStrike" u="sng">
                <a:solidFill>
                  <a:srgbClr val="000000"/>
                </a:solidFill>
                <a:uFillTx/>
                <a:latin typeface="Times New Roman"/>
                <a:ea typeface="Arial"/>
              </a:rPr>
              <a:t>                                                          </a:t>
            </a:r>
            <a:r>
              <a:rPr b="1" lang="en-US" sz="4800" spc="-1" strike="noStrike" u="sng">
                <a:solidFill>
                  <a:srgbClr val="000000"/>
                </a:solidFill>
                <a:uFillTx/>
                <a:latin typeface="Times New Roman"/>
                <a:ea typeface="Arial"/>
              </a:rPr>
              <a:t>THANK YOU</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IN" sz="3600" spc="-1" strike="noStrike" u="sng">
                <a:solidFill>
                  <a:srgbClr val="000000"/>
                </a:solidFill>
                <a:uFillTx/>
                <a:latin typeface="Times New Roman"/>
                <a:ea typeface="Arial"/>
              </a:rPr>
              <a:t>Approval from guide for the evaluation</a:t>
            </a:r>
            <a:endParaRPr b="0" lang="en-IN" sz="3600" spc="-1" strike="noStrike">
              <a:solidFill>
                <a:srgbClr val="000000"/>
              </a:solidFill>
              <a:latin typeface="Arial"/>
            </a:endParaRPr>
          </a:p>
        </p:txBody>
      </p:sp>
      <p:sp>
        <p:nvSpPr>
          <p:cNvPr id="91" name="TextShape 2"/>
          <p:cNvSpPr txBox="1"/>
          <p:nvPr/>
        </p:nvSpPr>
        <p:spPr>
          <a:xfrm>
            <a:off x="457200" y="1600200"/>
            <a:ext cx="8228880" cy="4525200"/>
          </a:xfrm>
          <a:prstGeom prst="rect">
            <a:avLst/>
          </a:prstGeom>
          <a:noFill/>
          <a:ln>
            <a:noFill/>
          </a:ln>
        </p:spPr>
        <p:txBody>
          <a:bodyPr lIns="0" rIns="0" tIns="0" bIns="0" anchor="ctr">
            <a:noAutofit/>
          </a:bodyPr>
          <a:p>
            <a:pPr algn="ctr"/>
            <a:endParaRPr b="0" lang="en-IN" sz="3200" spc="-1" strike="noStrike">
              <a:latin typeface="Arial"/>
            </a:endParaRPr>
          </a:p>
        </p:txBody>
      </p:sp>
      <p:pic>
        <p:nvPicPr>
          <p:cNvPr id="92" name="" descr=""/>
          <p:cNvPicPr/>
          <p:nvPr/>
        </p:nvPicPr>
        <p:blipFill>
          <a:blip r:embed="rId1"/>
          <a:stretch/>
        </p:blipFill>
        <p:spPr>
          <a:xfrm>
            <a:off x="288000" y="1337040"/>
            <a:ext cx="8636040" cy="4854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IN" sz="3600" spc="-1" strike="noStrike" u="sng">
                <a:solidFill>
                  <a:srgbClr val="000000"/>
                </a:solidFill>
                <a:uFillTx/>
                <a:latin typeface="Times New Roman"/>
                <a:ea typeface="Arial"/>
              </a:rPr>
              <a:t>Contents of the Presentation:</a:t>
            </a:r>
            <a:endParaRPr b="0" lang="en-IN" sz="3600" spc="-1" strike="noStrike">
              <a:solidFill>
                <a:srgbClr val="000000"/>
              </a:solidFill>
              <a:latin typeface="Arial"/>
            </a:endParaRPr>
          </a:p>
        </p:txBody>
      </p:sp>
      <p:sp>
        <p:nvSpPr>
          <p:cNvPr id="94" name="TextShape 2"/>
          <p:cNvSpPr txBox="1"/>
          <p:nvPr/>
        </p:nvSpPr>
        <p:spPr>
          <a:xfrm>
            <a:off x="401040" y="1791360"/>
            <a:ext cx="8228880" cy="4179600"/>
          </a:xfrm>
          <a:prstGeom prst="rect">
            <a:avLst/>
          </a:prstGeom>
          <a:noFill/>
          <a:ln>
            <a:noFill/>
          </a:ln>
        </p:spPr>
        <p:txBody>
          <a:bodyPr lIns="0" rIns="0" tIns="0" bIns="0" anchor="ctr">
            <a:noAutofit/>
          </a:bodyPr>
          <a:p>
            <a:pPr marL="457200" indent="-228240">
              <a:lnSpc>
                <a:spcPct val="100000"/>
              </a:lnSpc>
              <a:buClr>
                <a:srgbClr val="000000"/>
              </a:buClr>
              <a:buFont typeface="Wingdings" charset="2"/>
              <a:buChar char=""/>
            </a:pPr>
            <a:r>
              <a:rPr b="0" lang="en-IN" sz="1800" spc="-1" strike="noStrike">
                <a:solidFill>
                  <a:srgbClr val="000000"/>
                </a:solidFill>
                <a:latin typeface="Times New Roman"/>
                <a:ea typeface="Arial"/>
              </a:rPr>
              <a:t>Work load distribution and Project Planning </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Georgia"/>
              </a:rPr>
              <a:t>Introduction and Origin of  the  Research Problem</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Georgia"/>
              </a:rPr>
              <a:t>Motivation to research problem</a:t>
            </a:r>
            <a:endParaRPr b="0" lang="en-IN" sz="1800" spc="-1" strike="noStrike">
              <a:latin typeface="Arial"/>
            </a:endParaRPr>
          </a:p>
          <a:p>
            <a:pPr marL="457200" indent="-228240">
              <a:lnSpc>
                <a:spcPct val="100000"/>
              </a:lnSpc>
              <a:buClr>
                <a:srgbClr val="000000"/>
              </a:buClr>
              <a:buFont typeface="Wingdings" charset="2"/>
              <a:buChar char=""/>
            </a:pPr>
            <a:r>
              <a:rPr b="0" lang="en-IN" sz="1800" spc="-1" strike="noStrike">
                <a:solidFill>
                  <a:srgbClr val="000000"/>
                </a:solidFill>
                <a:latin typeface="Times New Roman"/>
                <a:ea typeface="Arial"/>
              </a:rPr>
              <a:t>Proof of paper accepted or communicated/ Hackathon/ Patent</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Hardware and Software Used</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Literature Survey</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Dataset Used</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Flow Chart</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Web App</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Results</a:t>
            </a:r>
            <a:endParaRPr b="0" lang="en-IN" sz="1800" spc="-1" strike="noStrike">
              <a:latin typeface="Arial"/>
            </a:endParaRPr>
          </a:p>
          <a:p>
            <a:pPr marL="457200" indent="-228240">
              <a:lnSpc>
                <a:spcPct val="100000"/>
              </a:lnSpc>
              <a:buClr>
                <a:srgbClr val="000000"/>
              </a:buClr>
              <a:buFont typeface="Wingdings" charset="2"/>
              <a:buChar char=""/>
            </a:pPr>
            <a:r>
              <a:rPr b="0" lang="en-US" sz="1800" spc="-1" strike="noStrike">
                <a:solidFill>
                  <a:srgbClr val="000000"/>
                </a:solidFill>
                <a:latin typeface="Times New Roman"/>
                <a:ea typeface="Arial"/>
              </a:rPr>
              <a:t>Conclusion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66560" y="461160"/>
            <a:ext cx="8228880" cy="1142280"/>
          </a:xfrm>
          <a:prstGeom prst="rect">
            <a:avLst/>
          </a:prstGeom>
          <a:noFill/>
          <a:ln>
            <a:noFill/>
          </a:ln>
        </p:spPr>
        <p:txBody>
          <a:bodyPr lIns="0" rIns="0" tIns="0" bIns="0" anchor="ctr">
            <a:noAutofit/>
          </a:bodyPr>
          <a:p>
            <a:pPr algn="ctr">
              <a:lnSpc>
                <a:spcPct val="100000"/>
              </a:lnSpc>
            </a:pPr>
            <a:r>
              <a:rPr b="1" lang="en-IN" sz="3600" spc="-1" strike="noStrike" u="sng">
                <a:solidFill>
                  <a:srgbClr val="000000"/>
                </a:solidFill>
                <a:uFillTx/>
                <a:latin typeface="Times New Roman"/>
                <a:ea typeface="Arial"/>
              </a:rPr>
              <a:t>Work load distribution and Project Planning </a:t>
            </a:r>
            <a:endParaRPr b="0" lang="en-IN" sz="3600" spc="-1" strike="noStrike">
              <a:solidFill>
                <a:srgbClr val="000000"/>
              </a:solidFill>
              <a:latin typeface="Arial"/>
            </a:endParaRPr>
          </a:p>
        </p:txBody>
      </p:sp>
      <p:sp>
        <p:nvSpPr>
          <p:cNvPr id="96" name="CustomShape 2"/>
          <p:cNvSpPr/>
          <p:nvPr/>
        </p:nvSpPr>
        <p:spPr>
          <a:xfrm>
            <a:off x="354600" y="1875600"/>
            <a:ext cx="8415720" cy="4753800"/>
          </a:xfrm>
          <a:prstGeom prst="rect">
            <a:avLst/>
          </a:prstGeom>
          <a:noFill/>
          <a:ln>
            <a:noFill/>
          </a:ln>
        </p:spPr>
        <p:style>
          <a:lnRef idx="0"/>
          <a:fillRef idx="0"/>
          <a:effectRef idx="0"/>
          <a:fontRef idx="minor"/>
        </p:style>
        <p:txBody>
          <a:bodyPr lIns="90000" rIns="90000" tIns="45000" bIns="45000">
            <a:spAutoFit/>
          </a:bodyPr>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First of all, we decided the problem statement for our project as “Plant Disease Detection”.</a:t>
            </a:r>
            <a:endParaRPr b="0" lang="en-IN" sz="1800" spc="-1" strike="noStrike">
              <a:latin typeface="Arial"/>
            </a:endParaRPr>
          </a:p>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Thereafter, we took help of the internet to find some knowledge about the topic, and searched for some relevant research papers on similar kind of projects.</a:t>
            </a:r>
            <a:endParaRPr b="0" lang="en-IN" sz="1800" spc="-1" strike="noStrike">
              <a:latin typeface="Arial"/>
            </a:endParaRPr>
          </a:p>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After reading those papers, some summaries were written by us for each individual papers forming a </a:t>
            </a:r>
            <a:r>
              <a:rPr b="0" lang="en-US" sz="1800" spc="-1" strike="noStrike" u="sng">
                <a:solidFill>
                  <a:srgbClr val="000000"/>
                </a:solidFill>
                <a:uFillTx/>
                <a:latin typeface="Times New Roman"/>
                <a:ea typeface="Arial"/>
              </a:rPr>
              <a:t>literature survey.</a:t>
            </a:r>
            <a:endParaRPr b="0" lang="en-IN" sz="1800" spc="-1" strike="noStrike">
              <a:latin typeface="Arial"/>
            </a:endParaRPr>
          </a:p>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After that a survey paper on this topic was written by us.</a:t>
            </a:r>
            <a:endParaRPr b="0" lang="en-IN" sz="1800" spc="-1" strike="noStrike">
              <a:latin typeface="Arial"/>
            </a:endParaRPr>
          </a:p>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As a conclusion, we decided that Deep learning will be best approach for doing the project.</a:t>
            </a:r>
            <a:endParaRPr b="0" lang="en-IN" sz="1800" spc="-1" strike="noStrike">
              <a:latin typeface="Arial"/>
            </a:endParaRPr>
          </a:p>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We proceeded with gaining vast knowledge about the topic and began coding for our project.</a:t>
            </a:r>
            <a:endParaRPr b="0" lang="en-IN" sz="1800" spc="-1" strike="noStrike">
              <a:latin typeface="Arial"/>
            </a:endParaRPr>
          </a:p>
          <a:p>
            <a:pPr marL="514440" indent="-285480">
              <a:lnSpc>
                <a:spcPct val="100000"/>
              </a:lnSpc>
              <a:buClr>
                <a:srgbClr val="000000"/>
              </a:buClr>
              <a:buFont typeface="Arial"/>
              <a:buChar char="•"/>
            </a:pPr>
            <a:r>
              <a:rPr b="0" lang="en-US" sz="1800" spc="-1" strike="noStrike">
                <a:solidFill>
                  <a:srgbClr val="000000"/>
                </a:solidFill>
                <a:latin typeface="Times New Roman"/>
                <a:ea typeface="Arial"/>
              </a:rPr>
              <a:t>After completion of out project, we began writing a Research paper on this topic.</a:t>
            </a:r>
            <a:endParaRPr b="0" lang="en-IN" sz="1800" spc="-1" strike="noStrike">
              <a:latin typeface="Arial"/>
            </a:endParaRPr>
          </a:p>
          <a:p>
            <a:pPr marL="514440" indent="-285480">
              <a:lnSpc>
                <a:spcPct val="100000"/>
              </a:lnSpc>
              <a:tabLst>
                <a:tab algn="l" pos="0"/>
              </a:tabLst>
            </a:pPr>
            <a:endParaRPr b="0" lang="en-IN" sz="1800" spc="-1" strike="noStrike">
              <a:latin typeface="Arial"/>
            </a:endParaRPr>
          </a:p>
          <a:p>
            <a:pPr marL="514440" indent="-285480">
              <a:lnSpc>
                <a:spcPct val="100000"/>
              </a:lnSpc>
              <a:tabLst>
                <a:tab algn="l" pos="0"/>
              </a:tabLst>
            </a:pPr>
            <a:r>
              <a:rPr b="0" lang="en-US" sz="1800" spc="-1" strike="noStrike">
                <a:solidFill>
                  <a:srgbClr val="000000"/>
                </a:solidFill>
                <a:latin typeface="Times New Roman"/>
                <a:ea typeface="Arial"/>
              </a:rPr>
              <a:t>All the team member gathered information on the topic, read many papers</a:t>
            </a:r>
            <a:endParaRPr b="0" lang="en-IN" sz="1800" spc="-1" strike="noStrike">
              <a:latin typeface="Arial"/>
            </a:endParaRPr>
          </a:p>
          <a:p>
            <a:pPr marL="514440" indent="-285480">
              <a:lnSpc>
                <a:spcPct val="100000"/>
              </a:lnSpc>
              <a:tabLst>
                <a:tab algn="l" pos="0"/>
              </a:tabLst>
            </a:pPr>
            <a:r>
              <a:rPr b="0" lang="en-US" sz="1800" spc="-1" strike="noStrike">
                <a:solidFill>
                  <a:srgbClr val="000000"/>
                </a:solidFill>
                <a:latin typeface="Times New Roman"/>
                <a:ea typeface="Arial"/>
              </a:rPr>
              <a:t>written on this topic and after that we as team did the project and wrote papers.</a:t>
            </a:r>
            <a:endParaRPr b="0" lang="en-IN" sz="1800" spc="-1" strike="noStrike">
              <a:latin typeface="Arial"/>
            </a:endParaRPr>
          </a:p>
          <a:p>
            <a:pPr marL="514440" indent="-285480">
              <a:lnSpc>
                <a:spcPct val="100000"/>
              </a:lnSpc>
              <a:tabLst>
                <a:tab algn="l" pos="0"/>
              </a:tabLst>
            </a:pPr>
            <a:endParaRPr b="0" lang="en-IN" sz="1800" spc="-1" strike="noStrike">
              <a:latin typeface="Arial"/>
            </a:endParaRPr>
          </a:p>
          <a:p>
            <a:pPr marL="514440" indent="-285480">
              <a:lnSpc>
                <a:spcPct val="100000"/>
              </a:lnSpc>
              <a:tabLst>
                <a:tab algn="l" pos="0"/>
              </a:tabLst>
            </a:pPr>
            <a:r>
              <a:rPr b="0" lang="en-US" sz="1800" spc="-1" strike="noStrike">
                <a:solidFill>
                  <a:srgbClr val="000000"/>
                </a:solidFill>
                <a:latin typeface="Arial"/>
                <a:ea typeface="Arial"/>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55840" y="426960"/>
            <a:ext cx="8011440" cy="972000"/>
          </a:xfrm>
          <a:prstGeom prst="rect">
            <a:avLst/>
          </a:prstGeom>
          <a:noFill/>
          <a:ln>
            <a:noFill/>
          </a:ln>
        </p:spPr>
        <p:txBody>
          <a:bodyPr lIns="0" rIns="0" tIns="0" bIns="0" anchor="ctr">
            <a:noAutofit/>
          </a:bodyPr>
          <a:p>
            <a:pPr algn="ctr">
              <a:lnSpc>
                <a:spcPct val="100000"/>
              </a:lnSpc>
            </a:pPr>
            <a:r>
              <a:rPr b="1" lang="en-IN" sz="3200" spc="-1" strike="noStrike">
                <a:solidFill>
                  <a:srgbClr val="000000"/>
                </a:solidFill>
                <a:latin typeface="Times New Roman"/>
                <a:ea typeface="Arial"/>
              </a:rPr>
              <a:t> </a:t>
            </a:r>
            <a:r>
              <a:rPr b="1" lang="en-US" sz="3600" spc="-1" strike="noStrike" u="sng">
                <a:solidFill>
                  <a:srgbClr val="000000"/>
                </a:solidFill>
                <a:uFillTx/>
                <a:latin typeface="Times New Roman"/>
                <a:ea typeface="Georgia"/>
              </a:rPr>
              <a:t>Introduction and Origin of  the  Research Problem</a:t>
            </a:r>
            <a:endParaRPr b="0" lang="en-IN" sz="3600" spc="-1" strike="noStrike">
              <a:solidFill>
                <a:srgbClr val="000000"/>
              </a:solidFill>
              <a:latin typeface="Arial"/>
            </a:endParaRPr>
          </a:p>
        </p:txBody>
      </p:sp>
      <p:sp>
        <p:nvSpPr>
          <p:cNvPr id="98" name="CustomShape 2"/>
          <p:cNvSpPr/>
          <p:nvPr/>
        </p:nvSpPr>
        <p:spPr>
          <a:xfrm>
            <a:off x="555840" y="1617480"/>
            <a:ext cx="7997040" cy="42051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AU" sz="1800" spc="-1" strike="noStrike">
                <a:solidFill>
                  <a:srgbClr val="000000"/>
                </a:solidFill>
                <a:latin typeface="Times New Roman"/>
                <a:ea typeface="Arial"/>
              </a:rPr>
              <a:t>Plant diseases are documented to scale back the food available to humans by ultimately interfering with crop yields. This can result in inadequate food for humans or lead to starvation and death in the worst cases. Agriculture plays an important role within the Indian economy. Around 70 precent of rural households are dependent on agriculture. Agriculture is one among the important sector of the Indian economy because it contributes about 17% to the entire GDP and provides employment to over 60% of the population. Direct economic impact of a trans boundary pest or disease is that the loss or reduced efficiency of agricultural production – whether it’s of crops or animals - which reduces farm income. So, the detection of disease through some automatic technique is useful because it reduces an outsized work of monitoring in big farms of crops, and at a really early stage itself it detects the symptoms of diseases that appear on plant leaves. This paper includes different sections. The first section gives a brief introduction about the importance of plant disease detection. The second section discusses the existing work carried out recently in this area and also reviews the techniques used</a:t>
            </a:r>
            <a:r>
              <a:rPr b="1" lang="en-AU" sz="1800" spc="-1" strike="noStrike">
                <a:solidFill>
                  <a:srgbClr val="000000"/>
                </a:solidFill>
                <a:latin typeface="Times New Roman"/>
                <a:ea typeface="Arial"/>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77120" y="345240"/>
            <a:ext cx="8228880" cy="6204600"/>
          </a:xfrm>
          <a:prstGeom prst="rect">
            <a:avLst/>
          </a:prstGeom>
          <a:noFill/>
          <a:ln>
            <a:noFill/>
          </a:ln>
        </p:spPr>
        <p:txBody>
          <a:bodyPr lIns="0" rIns="0" tIns="0" bIns="0" anchor="ctr">
            <a:noAutofit/>
          </a:bodyPr>
          <a:p>
            <a:pPr marL="457200" indent="-228240" algn="just">
              <a:lnSpc>
                <a:spcPct val="100000"/>
              </a:lnSpc>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This 'Plant Leaf Disease Detection Using Deep Learning' project is a software algorithm that can effectively detect leaf disease on an image input. This project reflects the potential of image processing techniques with the help of a deep learning algorithm to get a clear and defined image or to extract some useful insight from it. Also, CNN is used for image classification. CNNs are equipped with input, output, and hidden layers which help in process and in image classification. The primary goal of this project is to create the "Leaf Disease Detection" expert system, which employs a Deep Learning approach to define any type of leaf disease.</a:t>
            </a:r>
            <a:endParaRPr b="0" lang="en-IN" sz="1800" spc="-1" strike="noStrike">
              <a:latin typeface="Arial"/>
            </a:endParaRPr>
          </a:p>
          <a:p>
            <a:pPr marL="457200" indent="-228240" algn="just">
              <a:lnSpc>
                <a:spcPct val="100000"/>
              </a:lnSpc>
              <a:tabLst>
                <a:tab algn="l" pos="0"/>
              </a:tabLst>
            </a:pPr>
            <a:endParaRPr b="0" lang="en-IN" sz="1800" spc="-1" strike="noStrike">
              <a:latin typeface="Arial"/>
            </a:endParaRPr>
          </a:p>
          <a:p>
            <a:pPr marL="457200" indent="-228240" algn="just">
              <a:lnSpc>
                <a:spcPct val="100000"/>
              </a:lnSpc>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As we wanted to formulate a real-time Plant Disease Detection System, to infer between the efficacy of pre-trained models over Multi-Class Dataset we collated Plant Leaf Dataset from Kaggle which is open to use. The Dataset consists of 15 Classes with a diverse variety of Plant Leaves. TensorFlow and Keras have been induced for working upon Deep Learning Architectures. OpenCv is used for reading and processing images. Numpy for saving the images in array format. Sklearn for one hot encoding,training and testing split, calculating the performance of the model. Matplotlib and Seaborn for plotting graphs in a much more advanced way. Gradio, an open-source python library for creating web-apps has also been utilized for creating a web app for Plant Disease Detection.</a:t>
            </a:r>
            <a:endParaRPr b="0" lang="en-IN" sz="1800" spc="-1" strike="noStrike">
              <a:latin typeface="Arial"/>
            </a:endParaRPr>
          </a:p>
          <a:p>
            <a:pPr marL="457200" indent="-228240" algn="just">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14000" y="699840"/>
            <a:ext cx="8228880" cy="93276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Georgia"/>
              </a:rPr>
              <a:t>Motivation to research problem</a:t>
            </a:r>
            <a:br/>
            <a:endParaRPr b="0" lang="en-IN" sz="3600" spc="-1" strike="noStrike">
              <a:solidFill>
                <a:srgbClr val="000000"/>
              </a:solidFill>
              <a:latin typeface="Arial"/>
            </a:endParaRPr>
          </a:p>
        </p:txBody>
      </p:sp>
      <p:sp>
        <p:nvSpPr>
          <p:cNvPr id="101" name="CustomShape 2"/>
          <p:cNvSpPr/>
          <p:nvPr/>
        </p:nvSpPr>
        <p:spPr>
          <a:xfrm>
            <a:off x="406440" y="1582200"/>
            <a:ext cx="8317440" cy="36565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marL="457200" indent="-456840">
              <a:lnSpc>
                <a:spcPct val="100000"/>
              </a:lnSpc>
              <a:buClr>
                <a:srgbClr val="000000"/>
              </a:buClr>
              <a:buFont typeface="Arial"/>
              <a:buChar char="•"/>
            </a:pPr>
            <a:r>
              <a:rPr b="0" lang="en-US" sz="1800" spc="-1" strike="noStrike">
                <a:solidFill>
                  <a:srgbClr val="000000"/>
                </a:solidFill>
                <a:latin typeface="Times New Roman"/>
                <a:ea typeface="Arial"/>
              </a:rPr>
              <a:t>To find the interactions between the diseases causing agents and host plant in relation to overall environment.</a:t>
            </a:r>
            <a:endParaRPr b="0" lang="en-IN" sz="1800" spc="-1" strike="noStrike">
              <a:latin typeface="Arial"/>
            </a:endParaRPr>
          </a:p>
          <a:p>
            <a:pPr>
              <a:lnSpc>
                <a:spcPct val="100000"/>
              </a:lnSpc>
            </a:pPr>
            <a:endParaRPr b="0" lang="en-IN" sz="1800" spc="-1" strike="noStrike">
              <a:latin typeface="Arial"/>
            </a:endParaRPr>
          </a:p>
          <a:p>
            <a:pPr marL="457200" indent="-456840">
              <a:lnSpc>
                <a:spcPct val="100000"/>
              </a:lnSpc>
              <a:buClr>
                <a:srgbClr val="000000"/>
              </a:buClr>
              <a:buFont typeface="Arial"/>
              <a:buChar char="•"/>
            </a:pPr>
            <a:r>
              <a:rPr b="0" lang="en-US" sz="1800" spc="-1" strike="noStrike">
                <a:solidFill>
                  <a:srgbClr val="000000"/>
                </a:solidFill>
                <a:latin typeface="Times New Roman"/>
                <a:ea typeface="Arial"/>
              </a:rPr>
              <a:t>To identify various diseases in plants.</a:t>
            </a:r>
            <a:endParaRPr b="0" lang="en-IN" sz="1800" spc="-1" strike="noStrike">
              <a:latin typeface="Arial"/>
            </a:endParaRPr>
          </a:p>
          <a:p>
            <a:pPr>
              <a:lnSpc>
                <a:spcPct val="100000"/>
              </a:lnSpc>
            </a:pPr>
            <a:endParaRPr b="0" lang="en-IN" sz="1800" spc="-1" strike="noStrike">
              <a:latin typeface="Arial"/>
            </a:endParaRPr>
          </a:p>
          <a:p>
            <a:pPr marL="457200" indent="-456840">
              <a:lnSpc>
                <a:spcPct val="100000"/>
              </a:lnSpc>
              <a:buClr>
                <a:srgbClr val="000000"/>
              </a:buClr>
              <a:buFont typeface="Arial"/>
              <a:buChar char="•"/>
            </a:pPr>
            <a:r>
              <a:rPr b="0" lang="en-US" sz="1800" spc="-1" strike="noStrike">
                <a:solidFill>
                  <a:srgbClr val="000000"/>
                </a:solidFill>
                <a:latin typeface="Times New Roman"/>
                <a:ea typeface="Arial"/>
              </a:rPr>
              <a:t>To implement a method for preventing the disease and providing management for reducing the losses/damages caused by diseases.</a:t>
            </a:r>
            <a:endParaRPr b="0" lang="en-IN" sz="1800" spc="-1" strike="noStrike">
              <a:latin typeface="Arial"/>
            </a:endParaRPr>
          </a:p>
          <a:p>
            <a:pPr>
              <a:lnSpc>
                <a:spcPct val="100000"/>
              </a:lnSpc>
            </a:pPr>
            <a:endParaRPr b="0" lang="en-IN" sz="1800" spc="-1" strike="noStrike">
              <a:latin typeface="Arial"/>
            </a:endParaRPr>
          </a:p>
          <a:p>
            <a:pPr marL="457200" indent="-456840">
              <a:lnSpc>
                <a:spcPct val="100000"/>
              </a:lnSpc>
              <a:buClr>
                <a:srgbClr val="000000"/>
              </a:buClr>
              <a:buFont typeface="Arial"/>
              <a:buChar char="•"/>
            </a:pPr>
            <a:r>
              <a:rPr b="0" lang="en-US" sz="1800" spc="-1" strike="noStrike">
                <a:solidFill>
                  <a:srgbClr val="000000"/>
                </a:solidFill>
                <a:latin typeface="Times New Roman"/>
                <a:ea typeface="Arial"/>
              </a:rPr>
              <a:t>Prevent diseases on plants for Farmers.</a:t>
            </a:r>
            <a:endParaRPr b="0" lang="en-IN" sz="1800" spc="-1" strike="noStrike">
              <a:latin typeface="Arial"/>
            </a:endParaRPr>
          </a:p>
          <a:p>
            <a:pPr>
              <a:lnSpc>
                <a:spcPct val="100000"/>
              </a:lnSpc>
            </a:pPr>
            <a:endParaRPr b="0" lang="en-IN" sz="1800" spc="-1" strike="noStrike">
              <a:latin typeface="Arial"/>
            </a:endParaRPr>
          </a:p>
          <a:p>
            <a:pPr marL="457200" indent="-456840">
              <a:lnSpc>
                <a:spcPct val="100000"/>
              </a:lnSpc>
              <a:buClr>
                <a:srgbClr val="000000"/>
              </a:buClr>
              <a:buFont typeface="Arial"/>
              <a:buChar char="•"/>
            </a:pPr>
            <a:r>
              <a:rPr b="0" lang="en-US" sz="1800" spc="-1" strike="noStrike">
                <a:solidFill>
                  <a:srgbClr val="000000"/>
                </a:solidFill>
                <a:latin typeface="Times New Roman"/>
                <a:ea typeface="Arial"/>
              </a:rPr>
              <a:t>Help out the pesticide company in predicting the new pesticide solutions.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IN" sz="3600" spc="-1" strike="noStrike" u="sng">
                <a:solidFill>
                  <a:srgbClr val="000000"/>
                </a:solidFill>
                <a:uFillTx/>
                <a:latin typeface="Times New Roman"/>
                <a:ea typeface="Arial"/>
              </a:rPr>
              <a:t>Proof of paper accepted or communicated/ Hackathon/ Patent</a:t>
            </a:r>
            <a:endParaRPr b="0" lang="en-IN" sz="3600" spc="-1" strike="noStrike">
              <a:solidFill>
                <a:srgbClr val="000000"/>
              </a:solidFill>
              <a:latin typeface="Arial"/>
            </a:endParaRPr>
          </a:p>
        </p:txBody>
      </p:sp>
      <p:sp>
        <p:nvSpPr>
          <p:cNvPr id="103" name="TextShape 2"/>
          <p:cNvSpPr txBox="1"/>
          <p:nvPr/>
        </p:nvSpPr>
        <p:spPr>
          <a:xfrm>
            <a:off x="2761920" y="3088440"/>
            <a:ext cx="3704040" cy="1128600"/>
          </a:xfrm>
          <a:prstGeom prst="rect">
            <a:avLst/>
          </a:prstGeom>
          <a:noFill/>
          <a:ln>
            <a:noFill/>
          </a:ln>
        </p:spPr>
        <p:txBody>
          <a:bodyPr lIns="0" rIns="0" tIns="0" bIns="0" anchor="ctr">
            <a:noAutofit/>
          </a:bodyPr>
          <a:p>
            <a:pPr algn="ctr"/>
            <a:endParaRPr b="0" lang="en-IN" sz="3200" spc="-1" strike="noStrike">
              <a:latin typeface="Arial"/>
            </a:endParaRPr>
          </a:p>
        </p:txBody>
      </p:sp>
      <p:pic>
        <p:nvPicPr>
          <p:cNvPr id="104" name="Picture 6" descr="Screenshot (141)1.png"/>
          <p:cNvPicPr/>
          <p:nvPr/>
        </p:nvPicPr>
        <p:blipFill>
          <a:blip r:embed="rId1"/>
          <a:stretch/>
        </p:blipFill>
        <p:spPr>
          <a:xfrm>
            <a:off x="755640" y="1689120"/>
            <a:ext cx="7650720" cy="4730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274680"/>
            <a:ext cx="8228880" cy="1142280"/>
          </a:xfrm>
          <a:prstGeom prst="rect">
            <a:avLst/>
          </a:prstGeom>
          <a:noFill/>
          <a:ln>
            <a:noFill/>
          </a:ln>
        </p:spPr>
        <p:txBody>
          <a:bodyPr lIns="0" rIns="0" tIns="0" bIns="0" anchor="ctr">
            <a:noAutofit/>
          </a:bodyPr>
          <a:p>
            <a:pPr algn="ctr">
              <a:lnSpc>
                <a:spcPct val="100000"/>
              </a:lnSpc>
            </a:pPr>
            <a:r>
              <a:rPr b="1" lang="en-US" sz="3600" spc="-1" strike="noStrike" u="sng">
                <a:solidFill>
                  <a:srgbClr val="000000"/>
                </a:solidFill>
                <a:uFillTx/>
                <a:latin typeface="Times New Roman"/>
                <a:ea typeface="Arial"/>
              </a:rPr>
              <a:t>Hardware and Software Used</a:t>
            </a:r>
            <a:endParaRPr b="0" lang="en-IN" sz="3600" spc="-1" strike="noStrike">
              <a:solidFill>
                <a:srgbClr val="000000"/>
              </a:solidFill>
              <a:latin typeface="Arial"/>
            </a:endParaRPr>
          </a:p>
        </p:txBody>
      </p:sp>
      <p:sp>
        <p:nvSpPr>
          <p:cNvPr id="106" name="CustomShape 2"/>
          <p:cNvSpPr/>
          <p:nvPr/>
        </p:nvSpPr>
        <p:spPr>
          <a:xfrm>
            <a:off x="798120" y="1625760"/>
            <a:ext cx="7387560" cy="3291480"/>
          </a:xfrm>
          <a:prstGeom prst="rect">
            <a:avLst/>
          </a:prstGeom>
          <a:noFill/>
          <a:ln>
            <a:noFill/>
          </a:ln>
        </p:spPr>
        <p:style>
          <a:lnRef idx="0"/>
          <a:fillRef idx="0"/>
          <a:effectRef idx="0"/>
          <a:fontRef idx="minor"/>
        </p:style>
        <p:txBody>
          <a:bodyPr lIns="90000" rIns="90000" tIns="45000" bIns="45000">
            <a:spAutoFit/>
          </a:bodyPr>
          <a:p>
            <a:pPr marL="514440" indent="-285480">
              <a:lnSpc>
                <a:spcPct val="100000"/>
              </a:lnSpc>
              <a:buClr>
                <a:srgbClr val="000000"/>
              </a:buClr>
              <a:buFont typeface="Arial"/>
              <a:buChar char="•"/>
            </a:pPr>
            <a:r>
              <a:rPr b="1" lang="en-IN" sz="2000" spc="-1" strike="noStrike">
                <a:solidFill>
                  <a:srgbClr val="000000"/>
                </a:solidFill>
                <a:latin typeface="Times New Roman"/>
                <a:ea typeface="Arial"/>
              </a:rPr>
              <a:t>Operating System</a:t>
            </a:r>
            <a:r>
              <a:rPr b="0" lang="en-IN" sz="2000" spc="-1" strike="noStrike">
                <a:solidFill>
                  <a:srgbClr val="000000"/>
                </a:solidFill>
                <a:latin typeface="Times New Roman"/>
                <a:ea typeface="Arial"/>
              </a:rPr>
              <a:t>: Windows 7 and above</a:t>
            </a:r>
            <a:endParaRPr b="0" lang="en-IN" sz="2000" spc="-1" strike="noStrike">
              <a:latin typeface="Arial"/>
            </a:endParaRPr>
          </a:p>
          <a:p>
            <a:pPr marL="514440" indent="-285480">
              <a:lnSpc>
                <a:spcPct val="100000"/>
              </a:lnSpc>
              <a:buClr>
                <a:srgbClr val="000000"/>
              </a:buClr>
              <a:buFont typeface="Arial"/>
              <a:buChar char="•"/>
            </a:pPr>
            <a:r>
              <a:rPr b="1" lang="en-IN" sz="2000" spc="-1" strike="noStrike">
                <a:solidFill>
                  <a:srgbClr val="000000"/>
                </a:solidFill>
                <a:latin typeface="Times New Roman"/>
                <a:ea typeface="Arial"/>
              </a:rPr>
              <a:t>Language and Technology used:</a:t>
            </a:r>
            <a:r>
              <a:rPr b="0" lang="en-IN" sz="2000" spc="-1" strike="noStrike">
                <a:solidFill>
                  <a:srgbClr val="000000"/>
                </a:solidFill>
                <a:latin typeface="Times New Roman"/>
                <a:ea typeface="Arial"/>
              </a:rPr>
              <a:t>  Python, Deep Learning, HTML, JavaScript</a:t>
            </a:r>
            <a:endParaRPr b="0" lang="en-IN" sz="2000" spc="-1" strike="noStrike">
              <a:latin typeface="Arial"/>
            </a:endParaRPr>
          </a:p>
          <a:p>
            <a:pPr marL="514440" indent="-285480">
              <a:lnSpc>
                <a:spcPct val="100000"/>
              </a:lnSpc>
              <a:buClr>
                <a:srgbClr val="000000"/>
              </a:buClr>
              <a:buFont typeface="Arial"/>
              <a:buChar char="•"/>
            </a:pPr>
            <a:r>
              <a:rPr b="1" lang="en-IN" sz="2000" spc="-1" strike="noStrike">
                <a:solidFill>
                  <a:srgbClr val="000000"/>
                </a:solidFill>
                <a:latin typeface="Times New Roman"/>
                <a:ea typeface="Arial"/>
              </a:rPr>
              <a:t>Browser used</a:t>
            </a:r>
            <a:r>
              <a:rPr b="0" lang="en-IN" sz="2000" spc="-1" strike="noStrike">
                <a:solidFill>
                  <a:srgbClr val="000000"/>
                </a:solidFill>
                <a:latin typeface="Times New Roman"/>
                <a:ea typeface="Arial"/>
              </a:rPr>
              <a:t>: Google chrome </a:t>
            </a:r>
            <a:endParaRPr b="0" lang="en-IN" sz="2000" spc="-1" strike="noStrike">
              <a:latin typeface="Arial"/>
            </a:endParaRPr>
          </a:p>
          <a:p>
            <a:pPr marL="514440" indent="-285480">
              <a:lnSpc>
                <a:spcPct val="100000"/>
              </a:lnSpc>
              <a:buClr>
                <a:srgbClr val="000000"/>
              </a:buClr>
              <a:buFont typeface="Arial"/>
              <a:buChar char="•"/>
            </a:pPr>
            <a:r>
              <a:rPr b="1" lang="en-IN" sz="2000" spc="-1" strike="noStrike">
                <a:solidFill>
                  <a:srgbClr val="000000"/>
                </a:solidFill>
                <a:latin typeface="Times New Roman"/>
                <a:ea typeface="Arial"/>
              </a:rPr>
              <a:t>Hardware</a:t>
            </a:r>
            <a:r>
              <a:rPr b="0" lang="en-IN" sz="2000" spc="-1" strike="noStrike">
                <a:solidFill>
                  <a:srgbClr val="000000"/>
                </a:solidFill>
                <a:latin typeface="Times New Roman"/>
                <a:ea typeface="Arial"/>
              </a:rPr>
              <a:t>: Quad core Intel i5 or higher, 8GB of  RAM.\</a:t>
            </a:r>
            <a:endParaRPr b="0" lang="en-IN" sz="2000" spc="-1" strike="noStrike">
              <a:latin typeface="Arial"/>
            </a:endParaRPr>
          </a:p>
          <a:p>
            <a:pPr marL="514440" indent="-285480">
              <a:lnSpc>
                <a:spcPct val="100000"/>
              </a:lnSpc>
              <a:buClr>
                <a:srgbClr val="000000"/>
              </a:buClr>
              <a:buFont typeface="Arial"/>
              <a:buChar char="•"/>
            </a:pPr>
            <a:r>
              <a:rPr b="1" lang="en-IN" sz="2000" spc="-1" strike="noStrike">
                <a:solidFill>
                  <a:srgbClr val="000000"/>
                </a:solidFill>
                <a:latin typeface="Times New Roman"/>
                <a:ea typeface="Arial"/>
              </a:rPr>
              <a:t>Disk Space : </a:t>
            </a:r>
            <a:r>
              <a:rPr b="0" lang="en-US" sz="1800" spc="-1" strike="noStrike">
                <a:solidFill>
                  <a:srgbClr val="000000"/>
                </a:solidFill>
                <a:latin typeface="Times New Roman"/>
                <a:ea typeface="Arial"/>
              </a:rPr>
              <a:t>The amount of disc space available depends on the partition size and whether or not online help files are allowed. The MathWorks installer would tell you how much disc volume your partition needs.</a:t>
            </a:r>
            <a:endParaRPr b="0" lang="en-IN" sz="1800" spc="-1" strike="noStrike">
              <a:latin typeface="Arial"/>
            </a:endParaRPr>
          </a:p>
          <a:p>
            <a:pPr marL="514440" indent="-285480">
              <a:lnSpc>
                <a:spcPct val="100000"/>
              </a:lnSpc>
              <a:buClr>
                <a:srgbClr val="000000"/>
              </a:buClr>
              <a:buFont typeface="Arial"/>
              <a:buChar char="•"/>
            </a:pPr>
            <a:r>
              <a:rPr b="1" lang="en-US" sz="1800" spc="-1" strike="noStrike">
                <a:solidFill>
                  <a:srgbClr val="000000"/>
                </a:solidFill>
                <a:latin typeface="Times New Roman"/>
                <a:ea typeface="Arial"/>
              </a:rPr>
              <a:t>Graphics Adapter :  </a:t>
            </a:r>
            <a:r>
              <a:rPr b="0" lang="en-US" sz="1800" spc="-1" strike="noStrike">
                <a:solidFill>
                  <a:srgbClr val="000000"/>
                </a:solidFill>
                <a:latin typeface="Times New Roman"/>
                <a:ea typeface="Arial"/>
              </a:rPr>
              <a:t>8-bit graphics adapter and display (for 256 simultaneous colors)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1229</TotalTime>
  <Application>LibreOffice/6.4.7.2$Linux_X86_64 LibreOffice_project/40$Build-2</Application>
  <Words>1057</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2019-03-30T06:52:13Z</dcterms:created>
  <dc:creator>pooja</dc:creator>
  <dc:description/>
  <dc:language>en-IN</dc:language>
  <cp:lastModifiedBy/>
  <dcterms:modified xsi:type="dcterms:W3CDTF">2022-05-13T09:01:17Z</dcterms:modified>
  <cp:revision>71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