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76" r:id="rId2"/>
    <p:sldId id="278" r:id="rId3"/>
    <p:sldId id="279" r:id="rId4"/>
    <p:sldId id="280" r:id="rId5"/>
    <p:sldId id="298" r:id="rId6"/>
    <p:sldId id="306" r:id="rId7"/>
    <p:sldId id="294" r:id="rId8"/>
    <p:sldId id="257" r:id="rId9"/>
    <p:sldId id="258" r:id="rId10"/>
    <p:sldId id="260" r:id="rId11"/>
    <p:sldId id="261" r:id="rId12"/>
    <p:sldId id="266" r:id="rId13"/>
    <p:sldId id="289" r:id="rId14"/>
    <p:sldId id="300" r:id="rId15"/>
    <p:sldId id="290" r:id="rId16"/>
    <p:sldId id="291" r:id="rId17"/>
    <p:sldId id="293" r:id="rId18"/>
    <p:sldId id="292" r:id="rId19"/>
    <p:sldId id="299" r:id="rId20"/>
    <p:sldId id="262" r:id="rId21"/>
    <p:sldId id="302" r:id="rId22"/>
    <p:sldId id="295" r:id="rId23"/>
    <p:sldId id="296" r:id="rId24"/>
    <p:sldId id="304" r:id="rId25"/>
    <p:sldId id="305" r:id="rId26"/>
    <p:sldId id="297" r:id="rId27"/>
    <p:sldId id="303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CC797-ECBA-4AF8-AAEF-96B806A18D33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D0BE2D0-9BCF-4DE4-874C-B9FAB68081EC}">
      <dgm:prSet/>
      <dgm:spPr/>
      <dgm:t>
        <a:bodyPr/>
        <a:lstStyle/>
        <a:p>
          <a:pPr algn="ctr"/>
          <a:r>
            <a:rPr lang="en-IN" b="1" dirty="0"/>
            <a:t>Ethereum Price Prediction</a:t>
          </a:r>
          <a:endParaRPr lang="en-US" dirty="0"/>
        </a:p>
      </dgm:t>
    </dgm:pt>
    <dgm:pt modelId="{FFD7CF55-3765-4A2F-86F5-C1AFF84D0411}" type="parTrans" cxnId="{BF6600AA-682A-49E8-BDB0-9DF073047A7D}">
      <dgm:prSet/>
      <dgm:spPr/>
      <dgm:t>
        <a:bodyPr/>
        <a:lstStyle/>
        <a:p>
          <a:endParaRPr lang="en-US"/>
        </a:p>
      </dgm:t>
    </dgm:pt>
    <dgm:pt modelId="{5E80B2DB-4EF9-4B5A-B834-BAB53B0F1A88}" type="sibTrans" cxnId="{BF6600AA-682A-49E8-BDB0-9DF073047A7D}">
      <dgm:prSet/>
      <dgm:spPr/>
      <dgm:t>
        <a:bodyPr/>
        <a:lstStyle/>
        <a:p>
          <a:endParaRPr lang="en-US"/>
        </a:p>
      </dgm:t>
    </dgm:pt>
    <dgm:pt modelId="{6D1E2561-00E4-4F5E-AC8B-91CE99402AC6}" type="pres">
      <dgm:prSet presAssocID="{E92CC797-ECBA-4AF8-AAEF-96B806A18D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DA9FA4-DECF-4058-8456-CFA39982E0C8}" type="pres">
      <dgm:prSet presAssocID="{6D0BE2D0-9BCF-4DE4-874C-B9FAB68081E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426C03-3CAC-4430-A531-8BD2713C3125}" type="presOf" srcId="{6D0BE2D0-9BCF-4DE4-874C-B9FAB68081EC}" destId="{A2DA9FA4-DECF-4058-8456-CFA39982E0C8}" srcOrd="0" destOrd="0" presId="urn:microsoft.com/office/officeart/2005/8/layout/vList2"/>
    <dgm:cxn modelId="{DA87CFCD-B06C-4125-A9F7-B950BB5540B1}" type="presOf" srcId="{E92CC797-ECBA-4AF8-AAEF-96B806A18D33}" destId="{6D1E2561-00E4-4F5E-AC8B-91CE99402AC6}" srcOrd="0" destOrd="0" presId="urn:microsoft.com/office/officeart/2005/8/layout/vList2"/>
    <dgm:cxn modelId="{BF6600AA-682A-49E8-BDB0-9DF073047A7D}" srcId="{E92CC797-ECBA-4AF8-AAEF-96B806A18D33}" destId="{6D0BE2D0-9BCF-4DE4-874C-B9FAB68081EC}" srcOrd="0" destOrd="0" parTransId="{FFD7CF55-3765-4A2F-86F5-C1AFF84D0411}" sibTransId="{5E80B2DB-4EF9-4B5A-B834-BAB53B0F1A88}"/>
    <dgm:cxn modelId="{DFED5231-5A68-4B67-8C65-B2F5EB38FA5A}" type="presParOf" srcId="{6D1E2561-00E4-4F5E-AC8B-91CE99402AC6}" destId="{A2DA9FA4-DECF-4058-8456-CFA39982E0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A9FA4-DECF-4058-8456-CFA39982E0C8}">
      <dsp:nvSpPr>
        <dsp:cNvPr id="0" name=""/>
        <dsp:cNvSpPr/>
      </dsp:nvSpPr>
      <dsp:spPr>
        <a:xfrm>
          <a:off x="0" y="17667"/>
          <a:ext cx="7772400" cy="18918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b="1" kern="1200" dirty="0"/>
            <a:t>Ethereum Price Prediction</a:t>
          </a:r>
          <a:endParaRPr lang="en-US" sz="4900" kern="1200" dirty="0"/>
        </a:p>
      </dsp:txBody>
      <dsp:txXfrm>
        <a:off x="92354" y="110021"/>
        <a:ext cx="7587692" cy="1707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971A2-A4C0-4C6B-B057-76C0DA00382F}" type="datetimeFigureOut">
              <a:rPr lang="en-IN" smtClean="0"/>
              <a:pPr/>
              <a:t>17-04-2019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7022B-D459-4D5D-9467-7FD0E91A22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991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Alpha=0.61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7022B-D459-4D5D-9467-7FD0E91A2291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682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7022B-D459-4D5D-9467-7FD0E91A2291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778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58118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360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99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86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662137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47747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435527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88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1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3961448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7976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20361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inmarketca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5088"/>
            <a:ext cx="7772400" cy="1470025"/>
          </a:xfrm>
        </p:spPr>
        <p:txBody>
          <a:bodyPr/>
          <a:lstStyle/>
          <a:p>
            <a:r>
              <a:rPr lang="en-US" sz="4800" dirty="0"/>
              <a:t>MBA652A  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7432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Submitted by:</a:t>
            </a:r>
          </a:p>
          <a:p>
            <a:pPr algn="r"/>
            <a:r>
              <a:rPr lang="en-US" dirty="0"/>
              <a:t>Ashwani Prabhakar -18114006</a:t>
            </a:r>
          </a:p>
          <a:p>
            <a:pPr lvl="0" algn="r"/>
            <a:r>
              <a:rPr lang="en-US" dirty="0">
                <a:solidFill>
                  <a:schemeClr val="tx1"/>
                </a:solidFill>
              </a:rPr>
              <a:t>Danish nawaz-18114008</a:t>
            </a:r>
          </a:p>
          <a:p>
            <a:pPr algn="r"/>
            <a:r>
              <a:rPr lang="en-US" dirty="0"/>
              <a:t>Dhruv patel-18114014</a:t>
            </a:r>
          </a:p>
          <a:p>
            <a:pPr algn="r"/>
            <a:r>
              <a:rPr lang="en-US" dirty="0"/>
              <a:t>Rohit gupta-18114020 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EC7497-3E3A-486F-82CC-866ED181B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23649199"/>
              </p:ext>
            </p:extLst>
          </p:nvPr>
        </p:nvGraphicFramePr>
        <p:xfrm>
          <a:off x="762000" y="1752600"/>
          <a:ext cx="7772400" cy="192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 Cap &amp; VOLUME vs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4EAF6D-5E0A-40A2-9846-16F8F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Users\Ashwani\Desktop\samba\ash12.png">
            <a:extLst>
              <a:ext uri="{FF2B5EF4-FFF2-40B4-BE49-F238E27FC236}">
                <a16:creationId xmlns:a16="http://schemas.microsoft.com/office/drawing/2014/main" xmlns="" id="{5FE4AAF0-EC0B-47FD-93B4-5D9DC54782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8758" y="1874517"/>
            <a:ext cx="7633742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AD3AFD-DFDE-431A-A0DB-6AE4A680FF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525386"/>
            <a:ext cx="8229600" cy="50278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Autocorrelation Function of Closing Price (ACF PLOT)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3B1BAB-ED36-4E77-BE21-59F6DF5E7D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8758" y="1676400"/>
            <a:ext cx="7633741" cy="42031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PARTIAL Autocorrelation Function of </a:t>
            </a:r>
            <a:r>
              <a:rPr lang="en-US" sz="3200" dirty="0" err="1"/>
              <a:t>CloSING</a:t>
            </a:r>
            <a:r>
              <a:rPr lang="en-US" sz="3200" dirty="0"/>
              <a:t> PRICE  (PACF PLOT)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176CCEE-9745-430D-B082-4984776005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8758" y="1874517"/>
            <a:ext cx="7633742" cy="40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864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Ljung</a:t>
            </a:r>
            <a:r>
              <a:rPr lang="en-US" sz="3200" dirty="0"/>
              <a:t> Test for serial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A6BD67-CE46-4943-91A4-C933B200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</a:t>
            </a:r>
            <a:r>
              <a:rPr lang="en-US" dirty="0" err="1"/>
              <a:t>Ljung</a:t>
            </a:r>
            <a:r>
              <a:rPr lang="en-US" dirty="0"/>
              <a:t> test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data_t$Close</a:t>
            </a:r>
            <a:endParaRPr lang="en-US" dirty="0"/>
          </a:p>
          <a:p>
            <a:r>
              <a:rPr lang="en-US" dirty="0"/>
              <a:t>Chi-squared = 8632.3, df = 10, p-value &lt; 2.2e-16</a:t>
            </a:r>
          </a:p>
        </p:txBody>
      </p:sp>
    </p:spTree>
    <p:extLst>
      <p:ext uri="{BB962C8B-B14F-4D97-AF65-F5344CB8AC3E}">
        <p14:creationId xmlns:p14="http://schemas.microsoft.com/office/powerpoint/2010/main" xmlns="" val="37012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forecasting technique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82296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99648"/>
            <a:ext cx="8229599" cy="448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37862"/>
            <a:ext cx="8153400" cy="562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</a:t>
            </a:r>
            <a:r>
              <a:rPr lang="en-US" dirty="0" err="1"/>
              <a:t>vs</a:t>
            </a:r>
            <a:r>
              <a:rPr lang="en-US" dirty="0"/>
              <a:t> one step forecast error (POOS)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8077199" cy="437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ADF Test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DF31E71-98E3-4EB6-BC95-980AC1DCCD9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74518"/>
          <a:ext cx="7734298" cy="3953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075">
                  <a:extLst>
                    <a:ext uri="{9D8B030D-6E8A-4147-A177-3AD203B41FA5}">
                      <a16:colId xmlns:a16="http://schemas.microsoft.com/office/drawing/2014/main" xmlns="" val="2476811639"/>
                    </a:ext>
                  </a:extLst>
                </a:gridCol>
                <a:gridCol w="2322440">
                  <a:extLst>
                    <a:ext uri="{9D8B030D-6E8A-4147-A177-3AD203B41FA5}">
                      <a16:colId xmlns:a16="http://schemas.microsoft.com/office/drawing/2014/main" xmlns="" val="3103511696"/>
                    </a:ext>
                  </a:extLst>
                </a:gridCol>
                <a:gridCol w="2252685">
                  <a:extLst>
                    <a:ext uri="{9D8B030D-6E8A-4147-A177-3AD203B41FA5}">
                      <a16:colId xmlns:a16="http://schemas.microsoft.com/office/drawing/2014/main" xmlns="" val="792821274"/>
                    </a:ext>
                  </a:extLst>
                </a:gridCol>
                <a:gridCol w="2324098">
                  <a:extLst>
                    <a:ext uri="{9D8B030D-6E8A-4147-A177-3AD203B41FA5}">
                      <a16:colId xmlns:a16="http://schemas.microsoft.com/office/drawing/2014/main" xmlns="" val="66167540"/>
                    </a:ext>
                  </a:extLst>
                </a:gridCol>
              </a:tblGrid>
              <a:tr h="10972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Index no.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Variable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P-Value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Dickey-fuller 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48076084"/>
                  </a:ext>
                </a:extLst>
              </a:tr>
              <a:tr h="697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Close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1.0896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03910156"/>
                  </a:ext>
                </a:extLst>
              </a:tr>
              <a:tr h="697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Difference(close)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.2295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-2.8241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51696424"/>
                  </a:ext>
                </a:extLst>
              </a:tr>
              <a:tr h="697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log of close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.56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4454966"/>
                  </a:ext>
                </a:extLst>
              </a:tr>
              <a:tr h="697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difference of Log of close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.08411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-3.2221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578045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IN" b="1" dirty="0"/>
              <a:t>AIM : </a:t>
            </a:r>
            <a:r>
              <a:rPr lang="en-IN" dirty="0"/>
              <a:t>To predict the Ethereum prices for 45 consecutive days on the basis of data provided from April 2015 to </a:t>
            </a:r>
            <a:r>
              <a:rPr lang="en-IN" dirty="0" err="1"/>
              <a:t>april</a:t>
            </a:r>
            <a:r>
              <a:rPr lang="en-IN" dirty="0"/>
              <a:t> 2019.</a:t>
            </a:r>
          </a:p>
          <a:p>
            <a:r>
              <a:rPr lang="en-IN" dirty="0"/>
              <a:t>Since the prices change on day to day basis, the data could be classified as Time Series.</a:t>
            </a:r>
          </a:p>
          <a:p>
            <a:r>
              <a:rPr lang="en-IN" dirty="0"/>
              <a:t>This data is taken from coin </a:t>
            </a:r>
            <a:r>
              <a:rPr lang="en-IN" dirty="0" err="1"/>
              <a:t>marketcap</a:t>
            </a:r>
            <a:r>
              <a:rPr lang="en-IN" dirty="0"/>
              <a:t>. </a:t>
            </a:r>
          </a:p>
          <a:p>
            <a:pPr>
              <a:buNone/>
            </a:pPr>
            <a:r>
              <a:rPr lang="en-IN" u="sng" dirty="0">
                <a:hlinkClick r:id="rId2"/>
              </a:rPr>
              <a:t>https://coinmarketcap.com/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Diff(Log(close)) vs time</a:t>
            </a:r>
          </a:p>
        </p:txBody>
      </p:sp>
      <p:pic>
        <p:nvPicPr>
          <p:cNvPr id="4" name="Picture 3" descr="C:\Users\Ashwani\Desktop\samba\ash3.png">
            <a:extLst>
              <a:ext uri="{FF2B5EF4-FFF2-40B4-BE49-F238E27FC236}">
                <a16:creationId xmlns:a16="http://schemas.microsoft.com/office/drawing/2014/main" xmlns="" id="{2700FF9D-EB3D-411C-8ABC-08D1EC3C81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58000" cy="43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115B6-7492-4273-A3EE-485DD1C8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AND BIC FOR LAG VALUES: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CB676-25D3-4A83-89EB-969A96F9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30731A5-B11A-4FDF-A4CA-71C7AAB17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492378"/>
              </p:ext>
            </p:extLst>
          </p:nvPr>
        </p:nvGraphicFramePr>
        <p:xfrm>
          <a:off x="762000" y="2209800"/>
          <a:ext cx="8077200" cy="366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028">
                  <a:extLst>
                    <a:ext uri="{9D8B030D-6E8A-4147-A177-3AD203B41FA5}">
                      <a16:colId xmlns:a16="http://schemas.microsoft.com/office/drawing/2014/main" xmlns="" val="2529982328"/>
                    </a:ext>
                  </a:extLst>
                </a:gridCol>
                <a:gridCol w="3129915">
                  <a:extLst>
                    <a:ext uri="{9D8B030D-6E8A-4147-A177-3AD203B41FA5}">
                      <a16:colId xmlns:a16="http://schemas.microsoft.com/office/drawing/2014/main" xmlns="" val="1737713046"/>
                    </a:ext>
                  </a:extLst>
                </a:gridCol>
                <a:gridCol w="3272257">
                  <a:extLst>
                    <a:ext uri="{9D8B030D-6E8A-4147-A177-3AD203B41FA5}">
                      <a16:colId xmlns:a16="http://schemas.microsoft.com/office/drawing/2014/main" xmlns="" val="1259799150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r>
                        <a:rPr lang="en-US" sz="2000" dirty="0"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82614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16718.11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16733.62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25617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16626.68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16669.36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5106937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16621.18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16647.03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9815428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16599.01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16630.03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6446435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16590.79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16626.98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312509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16586.41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16630.77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45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64505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41AAA-64AD-4C34-8A89-F1B483FA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217815"/>
          </a:xfrm>
        </p:spPr>
        <p:txBody>
          <a:bodyPr>
            <a:normAutofit fontScale="90000"/>
          </a:bodyPr>
          <a:lstStyle/>
          <a:p>
            <a:r>
              <a:rPr lang="en-IN"/>
              <a:t>Autoregressive Model ar</a:t>
            </a:r>
            <a:r>
              <a:rPr lang="en-IN" dirty="0"/>
              <a:t>[6] Forecast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B0399DA-E45B-4900-93F4-A7245AD0E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600200"/>
            <a:ext cx="8176726" cy="2316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5643C3-D5F5-4808-A08C-2D18FE05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16682"/>
            <a:ext cx="8229598" cy="29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75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6E6E97-DDAF-4607-A04A-7E3B378F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Autoregressive model </a:t>
            </a:r>
            <a:r>
              <a:rPr lang="en-US" sz="3600" dirty="0"/>
              <a:t>Residual vs one step forecast error (POOS)</a:t>
            </a: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C19DC0C-19A3-4ACB-BDA9-D5F2E5858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1"/>
            <a:ext cx="82295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354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717D3-492D-43A9-9FDB-88DF100C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Granger causality test and </a:t>
            </a:r>
            <a:r>
              <a:rPr lang="en-IN" sz="4000" dirty="0" err="1"/>
              <a:t>Adl</a:t>
            </a:r>
            <a:r>
              <a:rPr lang="en-IN" sz="4000" dirty="0"/>
              <a:t>(4,1) model with High values</a:t>
            </a:r>
            <a:br>
              <a:rPr lang="en-IN" sz="4000" dirty="0"/>
            </a:br>
            <a:r>
              <a:rPr lang="en-IN" sz="4000" dirty="0"/>
              <a:t>as independent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804DAF2-B8FE-4CF9-ADC5-015F91CB6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58" y="3429000"/>
            <a:ext cx="7334250" cy="2886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302F57-FC0D-46AE-8649-446C383A0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8758" y="1984494"/>
            <a:ext cx="733425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0495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996D3-B9D6-48E7-999B-EF02E18C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Adl</a:t>
            </a:r>
            <a:r>
              <a:rPr lang="en-IN" dirty="0"/>
              <a:t>[4,1] residuals: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F0FACE2-ACED-449B-A9E0-4CD34080B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86000"/>
            <a:ext cx="8153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778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DBB5F-CAE3-4940-A102-FE8D3D93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Arima(3,1,3) forecast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0997C63-C485-4BCA-BF66-4FF359445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1" y="4495800"/>
            <a:ext cx="8077200" cy="214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6277BC6-8F36-4E38-8DE5-A38BB8725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752600"/>
            <a:ext cx="8077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675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E93E6-C626-4DC7-B5DA-261179B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Errors: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7E8E470-C2D0-4F82-9132-AC1C15ECC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89583941"/>
              </p:ext>
            </p:extLst>
          </p:nvPr>
        </p:nvGraphicFramePr>
        <p:xfrm>
          <a:off x="762000" y="2286000"/>
          <a:ext cx="8153400" cy="440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77244944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20529316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6980589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632528656"/>
                    </a:ext>
                  </a:extLst>
                </a:gridCol>
              </a:tblGrid>
              <a:tr h="521453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354506"/>
                  </a:ext>
                </a:extLst>
              </a:tr>
              <a:tr h="521453">
                <a:tc>
                  <a:txBody>
                    <a:bodyPr/>
                    <a:lstStyle/>
                    <a:p>
                      <a:r>
                        <a:rPr lang="en-US" sz="20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3.3922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3806.81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5506002"/>
                  </a:ext>
                </a:extLst>
              </a:tr>
              <a:tr h="521453">
                <a:tc>
                  <a:txBody>
                    <a:bodyPr/>
                    <a:lstStyle/>
                    <a:p>
                      <a:r>
                        <a:rPr lang="en-US" sz="2000" dirty="0"/>
                        <a:t>NAIVE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-24.44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8333615"/>
                  </a:ext>
                </a:extLst>
              </a:tr>
              <a:tr h="521453">
                <a:tc>
                  <a:txBody>
                    <a:bodyPr/>
                    <a:lstStyle/>
                    <a:p>
                      <a:r>
                        <a:rPr lang="en-US" sz="2000" dirty="0"/>
                        <a:t>SNAIVE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5087.55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136312"/>
                  </a:ext>
                </a:extLst>
              </a:tr>
              <a:tr h="757480">
                <a:tc>
                  <a:txBody>
                    <a:bodyPr/>
                    <a:lstStyle/>
                    <a:p>
                      <a:r>
                        <a:rPr lang="en-US" sz="2000" dirty="0"/>
                        <a:t>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12.1972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37.22948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29.5008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057386"/>
                  </a:ext>
                </a:extLst>
              </a:tr>
              <a:tr h="521453">
                <a:tc>
                  <a:txBody>
                    <a:bodyPr/>
                    <a:lstStyle/>
                    <a:p>
                      <a:r>
                        <a:rPr lang="en-US" sz="2000" dirty="0"/>
                        <a:t>AUTO-REGRESSION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-64.5679488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68.28193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64.56795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9537431"/>
                  </a:ext>
                </a:extLst>
              </a:tr>
              <a:tr h="521453">
                <a:tc>
                  <a:txBody>
                    <a:bodyPr/>
                    <a:lstStyle/>
                    <a:p>
                      <a:r>
                        <a:rPr lang="en-US" sz="20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10.13804997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39.0764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32.4061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7266200"/>
                  </a:ext>
                </a:extLst>
              </a:tr>
              <a:tr h="521453">
                <a:tc>
                  <a:txBody>
                    <a:bodyPr/>
                    <a:lstStyle/>
                    <a:p>
                      <a:r>
                        <a:rPr lang="en-US" sz="2000" dirty="0"/>
                        <a:t>ADL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-3.15482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58.87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43.73574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817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45630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 From principle of parsimony we found out that exponential smoothing predicts the Ethereum prices which are most close to the actual values. But market sentiments dominate the prices to a very large extent and accurately predicting future Ethereum prices is very difficult.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consists of various attributes related to Ethereum prices in $ apart from the trading date and market capitalization viz.</a:t>
            </a:r>
          </a:p>
          <a:p>
            <a:r>
              <a:rPr lang="en-US" dirty="0"/>
              <a:t> Date</a:t>
            </a:r>
          </a:p>
          <a:p>
            <a:r>
              <a:rPr lang="en-US" dirty="0"/>
              <a:t> Open</a:t>
            </a:r>
          </a:p>
          <a:p>
            <a:r>
              <a:rPr lang="en-US" dirty="0"/>
              <a:t> High </a:t>
            </a:r>
          </a:p>
          <a:p>
            <a:r>
              <a:rPr lang="en-US" dirty="0"/>
              <a:t> Low</a:t>
            </a:r>
          </a:p>
          <a:p>
            <a:r>
              <a:rPr lang="en-US" dirty="0"/>
              <a:t> Close</a:t>
            </a:r>
          </a:p>
          <a:p>
            <a:r>
              <a:rPr lang="en-US" dirty="0"/>
              <a:t>Volume</a:t>
            </a:r>
          </a:p>
          <a:p>
            <a:r>
              <a:rPr lang="en-US" dirty="0"/>
              <a:t> Market Capitalization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29" y="269588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Dependent and Independent 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b="1" i="1" dirty="0"/>
              <a:t>Dependent Variable</a:t>
            </a:r>
            <a:r>
              <a:rPr lang="en-US" b="1" dirty="0"/>
              <a:t> :  </a:t>
            </a:r>
            <a:r>
              <a:rPr lang="en-US" dirty="0"/>
              <a:t>Closing value of the Ethereum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b="1" i="1" dirty="0"/>
              <a:t>Independent Variable</a:t>
            </a:r>
            <a:r>
              <a:rPr lang="en-IN" b="1" dirty="0"/>
              <a:t>: </a:t>
            </a:r>
            <a:r>
              <a:rPr lang="en-IN" dirty="0"/>
              <a:t>Time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588"/>
            <a:ext cx="8229600" cy="14176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b="1" i="1" dirty="0"/>
              <a:t> Change regular expression and sorting based on date</a:t>
            </a:r>
          </a:p>
          <a:p>
            <a:r>
              <a:rPr lang="en-IN" b="1" dirty="0"/>
              <a:t>Converting data from factor to integer.</a:t>
            </a:r>
          </a:p>
          <a:p>
            <a:r>
              <a:rPr lang="en-US" b="1" i="1" dirty="0"/>
              <a:t>Conversion to time series object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698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588"/>
            <a:ext cx="8229600" cy="1417638"/>
          </a:xfrm>
        </p:spPr>
        <p:txBody>
          <a:bodyPr>
            <a:normAutofit/>
          </a:bodyPr>
          <a:lstStyle/>
          <a:p>
            <a:r>
              <a:rPr lang="en-US" b="1" dirty="0"/>
              <a:t>BOX-JENKINS Methodology: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3-stage Box-Jenkins methodology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553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469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E81A2-A26D-4652-9CB9-2933B23E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 panose="020F0502020204030204" pitchFamily="34" charset="0"/>
              </a:rPr>
              <a:t>Closing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alibri" panose="020F0502020204030204" pitchFamily="34" charset="0"/>
              </a:rPr>
              <a:t>Values vs time</a:t>
            </a:r>
            <a:endParaRPr lang="en-IN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F7B2240-8541-48EC-BF4B-A16F06821D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874517"/>
            <a:ext cx="7924800" cy="46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558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attributes vs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0471E2B-F567-463A-BF54-CD0675CB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Users\Ashwani\Desktop\samba\ash8.png">
            <a:extLst>
              <a:ext uri="{FF2B5EF4-FFF2-40B4-BE49-F238E27FC236}">
                <a16:creationId xmlns:a16="http://schemas.microsoft.com/office/drawing/2014/main" xmlns="" id="{2172926B-9594-4E00-BD6E-C0999FCA75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8001000" cy="502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attribute vs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Ashwani\Desktop\samba\ash10.png">
            <a:extLst>
              <a:ext uri="{FF2B5EF4-FFF2-40B4-BE49-F238E27FC236}">
                <a16:creationId xmlns:a16="http://schemas.microsoft.com/office/drawing/2014/main" xmlns="" id="{DCD593C8-770F-4068-8DDA-53DFC5849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8758" y="1756482"/>
            <a:ext cx="7633742" cy="464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940</TotalTime>
  <Words>424</Words>
  <Application>Microsoft Office PowerPoint</Application>
  <PresentationFormat>On-screen Show (4:3)</PresentationFormat>
  <Paragraphs>141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Badge</vt:lpstr>
      <vt:lpstr>MBA652A  Project 2</vt:lpstr>
      <vt:lpstr> INTRODUCTION</vt:lpstr>
      <vt:lpstr>VARIABLE DESCRIPTION</vt:lpstr>
      <vt:lpstr>Dependent and Independent Variables </vt:lpstr>
      <vt:lpstr>Data preprocessing</vt:lpstr>
      <vt:lpstr>BOX-JENKINS Methodology: </vt:lpstr>
      <vt:lpstr>Closing Values vs time</vt:lpstr>
      <vt:lpstr>All attributes vs time</vt:lpstr>
      <vt:lpstr>All attribute vs time</vt:lpstr>
      <vt:lpstr>Market Cap &amp; VOLUME vs time</vt:lpstr>
      <vt:lpstr>Seasonality check</vt:lpstr>
      <vt:lpstr>Autocorrelation Function of Closing Price (ACF PLOT)</vt:lpstr>
      <vt:lpstr>PARTIAL Autocorrelation Function of CloSING PRICE  (PACF PLOT)</vt:lpstr>
      <vt:lpstr>Ljung Test for serial autocorrelation</vt:lpstr>
      <vt:lpstr>Simple forecasting technique</vt:lpstr>
      <vt:lpstr>Exponential smoothing</vt:lpstr>
      <vt:lpstr>Residual plot</vt:lpstr>
      <vt:lpstr>Residual vs one step forecast error (POOS)</vt:lpstr>
      <vt:lpstr>ADF Test</vt:lpstr>
      <vt:lpstr>Diff(Log(close)) vs time</vt:lpstr>
      <vt:lpstr>AIC AND BIC FOR LAG VALUES:</vt:lpstr>
      <vt:lpstr>Autoregressive Model ar[6] Forecast :</vt:lpstr>
      <vt:lpstr>Autoregressive model Residual vs one step forecast error (POOS)</vt:lpstr>
      <vt:lpstr>Granger causality test and Adl(4,1) model with High values as independent variable</vt:lpstr>
      <vt:lpstr>Adl[4,1] residuals:</vt:lpstr>
      <vt:lpstr>Arima(3,1,3) forecast</vt:lpstr>
      <vt:lpstr>Test set Errors: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 vs time</dc:title>
  <dc:creator>KUNAL</dc:creator>
  <cp:lastModifiedBy>DANISH NAWAZ</cp:lastModifiedBy>
  <cp:revision>77</cp:revision>
  <dcterms:created xsi:type="dcterms:W3CDTF">2006-08-16T00:00:00Z</dcterms:created>
  <dcterms:modified xsi:type="dcterms:W3CDTF">2019-04-17T11:34:23Z</dcterms:modified>
</cp:coreProperties>
</file>