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56" r:id="rId2"/>
    <p:sldId id="320" r:id="rId3"/>
    <p:sldId id="257" r:id="rId4"/>
    <p:sldId id="262" r:id="rId5"/>
    <p:sldId id="263" r:id="rId6"/>
    <p:sldId id="265" r:id="rId7"/>
    <p:sldId id="266" r:id="rId8"/>
    <p:sldId id="305" r:id="rId9"/>
    <p:sldId id="308" r:id="rId10"/>
    <p:sldId id="307" r:id="rId11"/>
    <p:sldId id="310" r:id="rId12"/>
    <p:sldId id="313" r:id="rId13"/>
    <p:sldId id="314" r:id="rId14"/>
    <p:sldId id="315" r:id="rId15"/>
    <p:sldId id="316" r:id="rId16"/>
    <p:sldId id="317" r:id="rId17"/>
    <p:sldId id="318" r:id="rId18"/>
    <p:sldId id="319" r:id="rId19"/>
    <p:sldId id="321" r:id="rId20"/>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xmlns="">
        <p15:guide id="1" orient="horz" pos="288">
          <p15:clr>
            <a:srgbClr val="A4A3A4"/>
          </p15:clr>
        </p15:guide>
        <p15:guide id="2" pos="172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993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32913" autoAdjust="0"/>
    <p:restoredTop sz="90929"/>
  </p:normalViewPr>
  <p:slideViewPr>
    <p:cSldViewPr>
      <p:cViewPr varScale="1">
        <p:scale>
          <a:sx n="38" d="100"/>
          <a:sy n="38" d="100"/>
        </p:scale>
        <p:origin x="-1008" y="-108"/>
      </p:cViewPr>
      <p:guideLst>
        <p:guide orient="horz" pos="288"/>
        <p:guide pos="172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182"/>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xmlns="" id="{1B7A8C09-3ED7-48B4-85D8-62D8A27BECD7}"/>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en-US"/>
          </a:p>
        </p:txBody>
      </p:sp>
      <p:sp>
        <p:nvSpPr>
          <p:cNvPr id="19459" name="Rectangle 3">
            <a:extLst>
              <a:ext uri="{FF2B5EF4-FFF2-40B4-BE49-F238E27FC236}">
                <a16:creationId xmlns:a16="http://schemas.microsoft.com/office/drawing/2014/main" xmlns="" id="{04C9A4AB-3E9B-455E-81CB-9DFF8D8BDB2E}"/>
              </a:ext>
            </a:extLst>
          </p:cNvPr>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en-US"/>
          </a:p>
        </p:txBody>
      </p:sp>
      <p:sp>
        <p:nvSpPr>
          <p:cNvPr id="19460" name="Rectangle 4">
            <a:extLst>
              <a:ext uri="{FF2B5EF4-FFF2-40B4-BE49-F238E27FC236}">
                <a16:creationId xmlns:a16="http://schemas.microsoft.com/office/drawing/2014/main" xmlns="" id="{4F167EF8-3433-48EF-92A2-414F119D3866}"/>
              </a:ext>
            </a:extLst>
          </p:cNvPr>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en-US"/>
          </a:p>
        </p:txBody>
      </p:sp>
      <p:sp>
        <p:nvSpPr>
          <p:cNvPr id="19461" name="Rectangle 5">
            <a:extLst>
              <a:ext uri="{FF2B5EF4-FFF2-40B4-BE49-F238E27FC236}">
                <a16:creationId xmlns:a16="http://schemas.microsoft.com/office/drawing/2014/main" xmlns="" id="{17270A62-8732-43FF-BCCE-95425355BFB2}"/>
              </a:ext>
            </a:extLst>
          </p:cNvPr>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A131AC07-0E09-4D94-833B-DB6C0F3DE2E4}"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87F6F3-B9F8-421F-A2FB-21AC398A5112}" type="datetimeFigureOut">
              <a:rPr lang="en-IN" smtClean="0"/>
              <a:pPr/>
              <a:t>19-04-2019</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21C20F-CD61-4A10-8614-8054836B8867}" type="slidenum">
              <a:rPr lang="en-IN" smtClean="0"/>
              <a:pPr/>
              <a:t>‹#›</a:t>
            </a:fld>
            <a:endParaRPr lang="en-IN"/>
          </a:p>
        </p:txBody>
      </p:sp>
    </p:spTree>
    <p:extLst>
      <p:ext uri="{BB962C8B-B14F-4D97-AF65-F5344CB8AC3E}">
        <p14:creationId xmlns:p14="http://schemas.microsoft.com/office/powerpoint/2010/main" xmlns="" val="92218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F398D5-ED87-4E2B-BFF4-DBBA88EF7C47}"/>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356136F5-563C-4B2D-9BD2-8095EF989266}"/>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Rectangle 4">
            <a:extLst>
              <a:ext uri="{FF2B5EF4-FFF2-40B4-BE49-F238E27FC236}">
                <a16:creationId xmlns:a16="http://schemas.microsoft.com/office/drawing/2014/main" xmlns="" id="{5AB7FD78-3532-4852-BB0E-37E485D03058}"/>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xmlns="" id="{50647377-61D5-4DAA-ACEF-EA827A30C680}"/>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xmlns="" id="{487DDC8D-EF47-4ADC-A7B2-0D4EDF6AEA17}"/>
              </a:ext>
            </a:extLst>
          </p:cNvPr>
          <p:cNvSpPr>
            <a:spLocks noGrp="1" noChangeArrowheads="1"/>
          </p:cNvSpPr>
          <p:nvPr>
            <p:ph type="sldNum" sz="quarter" idx="12"/>
          </p:nvPr>
        </p:nvSpPr>
        <p:spPr>
          <a:ln/>
        </p:spPr>
        <p:txBody>
          <a:bodyPr/>
          <a:lstStyle>
            <a:lvl1pPr>
              <a:defRPr/>
            </a:lvl1pPr>
          </a:lstStyle>
          <a:p>
            <a:pPr>
              <a:defRPr/>
            </a:pPr>
            <a:fld id="{A9C0944D-F846-4887-A12B-3D1A47830496}" type="slidenum">
              <a:rPr lang="en-US" altLang="en-US"/>
              <a:pPr>
                <a:defRPr/>
              </a:pPr>
              <a:t>‹#›</a:t>
            </a:fld>
            <a:endParaRPr lang="en-US" altLang="en-US"/>
          </a:p>
        </p:txBody>
      </p:sp>
    </p:spTree>
    <p:extLst>
      <p:ext uri="{BB962C8B-B14F-4D97-AF65-F5344CB8AC3E}">
        <p14:creationId xmlns:p14="http://schemas.microsoft.com/office/powerpoint/2010/main" xmlns="" val="3929208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04570A-7283-4250-B832-C366B1E0032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CD4B9662-9282-4FC1-8A22-CA57A0BF99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a:extLst>
              <a:ext uri="{FF2B5EF4-FFF2-40B4-BE49-F238E27FC236}">
                <a16:creationId xmlns:a16="http://schemas.microsoft.com/office/drawing/2014/main" xmlns="" id="{5AB7FD78-3532-4852-BB0E-37E485D03058}"/>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xmlns="" id="{50647377-61D5-4DAA-ACEF-EA827A30C680}"/>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xmlns="" id="{487DDC8D-EF47-4ADC-A7B2-0D4EDF6AEA17}"/>
              </a:ext>
            </a:extLst>
          </p:cNvPr>
          <p:cNvSpPr>
            <a:spLocks noGrp="1" noChangeArrowheads="1"/>
          </p:cNvSpPr>
          <p:nvPr>
            <p:ph type="sldNum" sz="quarter" idx="12"/>
          </p:nvPr>
        </p:nvSpPr>
        <p:spPr>
          <a:ln/>
        </p:spPr>
        <p:txBody>
          <a:bodyPr/>
          <a:lstStyle>
            <a:lvl1pPr>
              <a:defRPr/>
            </a:lvl1pPr>
          </a:lstStyle>
          <a:p>
            <a:pPr>
              <a:defRPr/>
            </a:pPr>
            <a:fld id="{1F4B56F8-112B-4D42-9ED1-347955C2F52C}" type="slidenum">
              <a:rPr lang="en-US" altLang="en-US"/>
              <a:pPr>
                <a:defRPr/>
              </a:pPr>
              <a:t>‹#›</a:t>
            </a:fld>
            <a:endParaRPr lang="en-US" altLang="en-US"/>
          </a:p>
        </p:txBody>
      </p:sp>
    </p:spTree>
    <p:extLst>
      <p:ext uri="{BB962C8B-B14F-4D97-AF65-F5344CB8AC3E}">
        <p14:creationId xmlns:p14="http://schemas.microsoft.com/office/powerpoint/2010/main" xmlns="" val="2861582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1D23CD68-D84F-4465-A004-A052B810A689}"/>
              </a:ext>
            </a:extLst>
          </p:cNvPr>
          <p:cNvSpPr>
            <a:spLocks noGrp="1"/>
          </p:cNvSpPr>
          <p:nvPr>
            <p:ph type="title" orient="vert"/>
          </p:nvPr>
        </p:nvSpPr>
        <p:spPr>
          <a:xfrm>
            <a:off x="6515100" y="609600"/>
            <a:ext cx="1943100" cy="5486400"/>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218589BB-0656-4D06-9B34-8884D252DADE}"/>
              </a:ext>
            </a:extLst>
          </p:cNvPr>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a:extLst>
              <a:ext uri="{FF2B5EF4-FFF2-40B4-BE49-F238E27FC236}">
                <a16:creationId xmlns:a16="http://schemas.microsoft.com/office/drawing/2014/main" xmlns="" id="{5AB7FD78-3532-4852-BB0E-37E485D03058}"/>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xmlns="" id="{50647377-61D5-4DAA-ACEF-EA827A30C680}"/>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xmlns="" id="{487DDC8D-EF47-4ADC-A7B2-0D4EDF6AEA17}"/>
              </a:ext>
            </a:extLst>
          </p:cNvPr>
          <p:cNvSpPr>
            <a:spLocks noGrp="1" noChangeArrowheads="1"/>
          </p:cNvSpPr>
          <p:nvPr>
            <p:ph type="sldNum" sz="quarter" idx="12"/>
          </p:nvPr>
        </p:nvSpPr>
        <p:spPr>
          <a:ln/>
        </p:spPr>
        <p:txBody>
          <a:bodyPr/>
          <a:lstStyle>
            <a:lvl1pPr>
              <a:defRPr/>
            </a:lvl1pPr>
          </a:lstStyle>
          <a:p>
            <a:pPr>
              <a:defRPr/>
            </a:pPr>
            <a:fld id="{60F7B3C9-464C-4F26-A9A6-2086E67FC073}" type="slidenum">
              <a:rPr lang="en-US" altLang="en-US"/>
              <a:pPr>
                <a:defRPr/>
              </a:pPr>
              <a:t>‹#›</a:t>
            </a:fld>
            <a:endParaRPr lang="en-US" altLang="en-US"/>
          </a:p>
        </p:txBody>
      </p:sp>
    </p:spTree>
    <p:extLst>
      <p:ext uri="{BB962C8B-B14F-4D97-AF65-F5344CB8AC3E}">
        <p14:creationId xmlns:p14="http://schemas.microsoft.com/office/powerpoint/2010/main" xmlns="" val="1260376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3471DD-0E5D-4397-A9B5-049603D9F6F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119AB021-1B17-401F-9D04-A8176F5940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a:extLst>
              <a:ext uri="{FF2B5EF4-FFF2-40B4-BE49-F238E27FC236}">
                <a16:creationId xmlns:a16="http://schemas.microsoft.com/office/drawing/2014/main" xmlns="" id="{5AB7FD78-3532-4852-BB0E-37E485D03058}"/>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xmlns="" id="{50647377-61D5-4DAA-ACEF-EA827A30C680}"/>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xmlns="" id="{487DDC8D-EF47-4ADC-A7B2-0D4EDF6AEA17}"/>
              </a:ext>
            </a:extLst>
          </p:cNvPr>
          <p:cNvSpPr>
            <a:spLocks noGrp="1" noChangeArrowheads="1"/>
          </p:cNvSpPr>
          <p:nvPr>
            <p:ph type="sldNum" sz="quarter" idx="12"/>
          </p:nvPr>
        </p:nvSpPr>
        <p:spPr>
          <a:ln/>
        </p:spPr>
        <p:txBody>
          <a:bodyPr/>
          <a:lstStyle>
            <a:lvl1pPr>
              <a:defRPr/>
            </a:lvl1pPr>
          </a:lstStyle>
          <a:p>
            <a:pPr>
              <a:defRPr/>
            </a:pPr>
            <a:fld id="{72F29BEB-B602-4BCE-8A21-30706F886BBE}" type="slidenum">
              <a:rPr lang="en-US" altLang="en-US"/>
              <a:pPr>
                <a:defRPr/>
              </a:pPr>
              <a:t>‹#›</a:t>
            </a:fld>
            <a:endParaRPr lang="en-US" altLang="en-US"/>
          </a:p>
        </p:txBody>
      </p:sp>
    </p:spTree>
    <p:extLst>
      <p:ext uri="{BB962C8B-B14F-4D97-AF65-F5344CB8AC3E}">
        <p14:creationId xmlns:p14="http://schemas.microsoft.com/office/powerpoint/2010/main" xmlns="" val="3952222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D90210-EDFB-4EBA-87DB-FF159BCF519D}"/>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4480FDB8-FCA8-4BF7-A4BE-9482C842B665}"/>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4">
            <a:extLst>
              <a:ext uri="{FF2B5EF4-FFF2-40B4-BE49-F238E27FC236}">
                <a16:creationId xmlns:a16="http://schemas.microsoft.com/office/drawing/2014/main" xmlns="" id="{5AB7FD78-3532-4852-BB0E-37E485D03058}"/>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xmlns="" id="{50647377-61D5-4DAA-ACEF-EA827A30C680}"/>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xmlns="" id="{487DDC8D-EF47-4ADC-A7B2-0D4EDF6AEA17}"/>
              </a:ext>
            </a:extLst>
          </p:cNvPr>
          <p:cNvSpPr>
            <a:spLocks noGrp="1" noChangeArrowheads="1"/>
          </p:cNvSpPr>
          <p:nvPr>
            <p:ph type="sldNum" sz="quarter" idx="12"/>
          </p:nvPr>
        </p:nvSpPr>
        <p:spPr>
          <a:ln/>
        </p:spPr>
        <p:txBody>
          <a:bodyPr/>
          <a:lstStyle>
            <a:lvl1pPr>
              <a:defRPr/>
            </a:lvl1pPr>
          </a:lstStyle>
          <a:p>
            <a:pPr>
              <a:defRPr/>
            </a:pPr>
            <a:fld id="{DC3CDD01-2721-42CB-8A9D-F7494BBCE280}" type="slidenum">
              <a:rPr lang="en-US" altLang="en-US"/>
              <a:pPr>
                <a:defRPr/>
              </a:pPr>
              <a:t>‹#›</a:t>
            </a:fld>
            <a:endParaRPr lang="en-US" altLang="en-US"/>
          </a:p>
        </p:txBody>
      </p:sp>
    </p:spTree>
    <p:extLst>
      <p:ext uri="{BB962C8B-B14F-4D97-AF65-F5344CB8AC3E}">
        <p14:creationId xmlns:p14="http://schemas.microsoft.com/office/powerpoint/2010/main" xmlns="" val="3945893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1BA782-94A2-4EA7-AA9B-2C0BDB4BE97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A0FD3022-0116-427F-93B8-FB75C48A8389}"/>
              </a:ext>
            </a:extLst>
          </p:cNvPr>
          <p:cNvSpPr>
            <a:spLocks noGrp="1"/>
          </p:cNvSpPr>
          <p:nvPr>
            <p:ph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C145EDF5-BE4A-4F01-9BF5-D769DA131D04}"/>
              </a:ext>
            </a:extLst>
          </p:cNvPr>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4">
            <a:extLst>
              <a:ext uri="{FF2B5EF4-FFF2-40B4-BE49-F238E27FC236}">
                <a16:creationId xmlns:a16="http://schemas.microsoft.com/office/drawing/2014/main" xmlns="" id="{5AB7FD78-3532-4852-BB0E-37E485D03058}"/>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xmlns="" id="{50647377-61D5-4DAA-ACEF-EA827A30C680}"/>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xmlns="" id="{487DDC8D-EF47-4ADC-A7B2-0D4EDF6AEA17}"/>
              </a:ext>
            </a:extLst>
          </p:cNvPr>
          <p:cNvSpPr>
            <a:spLocks noGrp="1" noChangeArrowheads="1"/>
          </p:cNvSpPr>
          <p:nvPr>
            <p:ph type="sldNum" sz="quarter" idx="12"/>
          </p:nvPr>
        </p:nvSpPr>
        <p:spPr>
          <a:ln/>
        </p:spPr>
        <p:txBody>
          <a:bodyPr/>
          <a:lstStyle>
            <a:lvl1pPr>
              <a:defRPr/>
            </a:lvl1pPr>
          </a:lstStyle>
          <a:p>
            <a:pPr>
              <a:defRPr/>
            </a:pPr>
            <a:fld id="{37E257CF-E75A-4292-B7FE-31080C0CF5AB}" type="slidenum">
              <a:rPr lang="en-US" altLang="en-US"/>
              <a:pPr>
                <a:defRPr/>
              </a:pPr>
              <a:t>‹#›</a:t>
            </a:fld>
            <a:endParaRPr lang="en-US" altLang="en-US"/>
          </a:p>
        </p:txBody>
      </p:sp>
    </p:spTree>
    <p:extLst>
      <p:ext uri="{BB962C8B-B14F-4D97-AF65-F5344CB8AC3E}">
        <p14:creationId xmlns:p14="http://schemas.microsoft.com/office/powerpoint/2010/main" xmlns="" val="1452162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1B25AD-F5A0-4165-8808-EB76D52C5E57}"/>
              </a:ext>
            </a:extLst>
          </p:cNvPr>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5AD4E2C7-1957-49A9-931F-9739B7C4129A}"/>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3AF04796-A25E-4858-BB9F-A352D3B1D2AA}"/>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9818816C-187C-4CDD-B36B-8210FE061A3D}"/>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E0274C0A-2AA7-410D-BE83-52033337DB01}"/>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4">
            <a:extLst>
              <a:ext uri="{FF2B5EF4-FFF2-40B4-BE49-F238E27FC236}">
                <a16:creationId xmlns:a16="http://schemas.microsoft.com/office/drawing/2014/main" xmlns="" id="{5AB7FD78-3532-4852-BB0E-37E485D03058}"/>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a:extLst>
              <a:ext uri="{FF2B5EF4-FFF2-40B4-BE49-F238E27FC236}">
                <a16:creationId xmlns:a16="http://schemas.microsoft.com/office/drawing/2014/main" xmlns="" id="{50647377-61D5-4DAA-ACEF-EA827A30C680}"/>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a:extLst>
              <a:ext uri="{FF2B5EF4-FFF2-40B4-BE49-F238E27FC236}">
                <a16:creationId xmlns:a16="http://schemas.microsoft.com/office/drawing/2014/main" xmlns="" id="{487DDC8D-EF47-4ADC-A7B2-0D4EDF6AEA17}"/>
              </a:ext>
            </a:extLst>
          </p:cNvPr>
          <p:cNvSpPr>
            <a:spLocks noGrp="1" noChangeArrowheads="1"/>
          </p:cNvSpPr>
          <p:nvPr>
            <p:ph type="sldNum" sz="quarter" idx="12"/>
          </p:nvPr>
        </p:nvSpPr>
        <p:spPr>
          <a:ln/>
        </p:spPr>
        <p:txBody>
          <a:bodyPr/>
          <a:lstStyle>
            <a:lvl1pPr>
              <a:defRPr/>
            </a:lvl1pPr>
          </a:lstStyle>
          <a:p>
            <a:pPr>
              <a:defRPr/>
            </a:pPr>
            <a:fld id="{FC791012-AA77-4DBD-9D27-34538AD326FE}" type="slidenum">
              <a:rPr lang="en-US" altLang="en-US"/>
              <a:pPr>
                <a:defRPr/>
              </a:pPr>
              <a:t>‹#›</a:t>
            </a:fld>
            <a:endParaRPr lang="en-US" altLang="en-US"/>
          </a:p>
        </p:txBody>
      </p:sp>
    </p:spTree>
    <p:extLst>
      <p:ext uri="{BB962C8B-B14F-4D97-AF65-F5344CB8AC3E}">
        <p14:creationId xmlns:p14="http://schemas.microsoft.com/office/powerpoint/2010/main" xmlns="" val="1898639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4EAC35-5043-4F25-902E-AC8263040B46}"/>
              </a:ext>
            </a:extLst>
          </p:cNvPr>
          <p:cNvSpPr>
            <a:spLocks noGrp="1"/>
          </p:cNvSpPr>
          <p:nvPr>
            <p:ph type="title"/>
          </p:nvPr>
        </p:nvSpPr>
        <p:spPr/>
        <p:txBody>
          <a:bodyPr/>
          <a:lstStyle/>
          <a:p>
            <a:r>
              <a:rPr lang="en-US"/>
              <a:t>Click to edit Master title style</a:t>
            </a:r>
            <a:endParaRPr lang="en-IN"/>
          </a:p>
        </p:txBody>
      </p:sp>
      <p:sp>
        <p:nvSpPr>
          <p:cNvPr id="3" name="Rectangle 4">
            <a:extLst>
              <a:ext uri="{FF2B5EF4-FFF2-40B4-BE49-F238E27FC236}">
                <a16:creationId xmlns:a16="http://schemas.microsoft.com/office/drawing/2014/main" xmlns="" id="{5AB7FD78-3532-4852-BB0E-37E485D03058}"/>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a:extLst>
              <a:ext uri="{FF2B5EF4-FFF2-40B4-BE49-F238E27FC236}">
                <a16:creationId xmlns:a16="http://schemas.microsoft.com/office/drawing/2014/main" xmlns="" id="{50647377-61D5-4DAA-ACEF-EA827A30C680}"/>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xmlns="" id="{487DDC8D-EF47-4ADC-A7B2-0D4EDF6AEA17}"/>
              </a:ext>
            </a:extLst>
          </p:cNvPr>
          <p:cNvSpPr>
            <a:spLocks noGrp="1" noChangeArrowheads="1"/>
          </p:cNvSpPr>
          <p:nvPr>
            <p:ph type="sldNum" sz="quarter" idx="12"/>
          </p:nvPr>
        </p:nvSpPr>
        <p:spPr>
          <a:ln/>
        </p:spPr>
        <p:txBody>
          <a:bodyPr/>
          <a:lstStyle>
            <a:lvl1pPr>
              <a:defRPr/>
            </a:lvl1pPr>
          </a:lstStyle>
          <a:p>
            <a:pPr>
              <a:defRPr/>
            </a:pPr>
            <a:fld id="{7EEC132B-A3BD-4DF5-ABB6-E203145B009B}" type="slidenum">
              <a:rPr lang="en-US" altLang="en-US"/>
              <a:pPr>
                <a:defRPr/>
              </a:pPr>
              <a:t>‹#›</a:t>
            </a:fld>
            <a:endParaRPr lang="en-US" altLang="en-US"/>
          </a:p>
        </p:txBody>
      </p:sp>
    </p:spTree>
    <p:extLst>
      <p:ext uri="{BB962C8B-B14F-4D97-AF65-F5344CB8AC3E}">
        <p14:creationId xmlns:p14="http://schemas.microsoft.com/office/powerpoint/2010/main" xmlns="" val="3661950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xmlns="" id="{5AB7FD78-3532-4852-BB0E-37E485D03058}"/>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a:extLst>
              <a:ext uri="{FF2B5EF4-FFF2-40B4-BE49-F238E27FC236}">
                <a16:creationId xmlns:a16="http://schemas.microsoft.com/office/drawing/2014/main" xmlns="" id="{50647377-61D5-4DAA-ACEF-EA827A30C680}"/>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a:extLst>
              <a:ext uri="{FF2B5EF4-FFF2-40B4-BE49-F238E27FC236}">
                <a16:creationId xmlns:a16="http://schemas.microsoft.com/office/drawing/2014/main" xmlns="" id="{487DDC8D-EF47-4ADC-A7B2-0D4EDF6AEA17}"/>
              </a:ext>
            </a:extLst>
          </p:cNvPr>
          <p:cNvSpPr>
            <a:spLocks noGrp="1" noChangeArrowheads="1"/>
          </p:cNvSpPr>
          <p:nvPr>
            <p:ph type="sldNum" sz="quarter" idx="12"/>
          </p:nvPr>
        </p:nvSpPr>
        <p:spPr>
          <a:ln/>
        </p:spPr>
        <p:txBody>
          <a:bodyPr/>
          <a:lstStyle>
            <a:lvl1pPr>
              <a:defRPr/>
            </a:lvl1pPr>
          </a:lstStyle>
          <a:p>
            <a:pPr>
              <a:defRPr/>
            </a:pPr>
            <a:fld id="{5161D73E-0764-4693-986D-84EA7004886F}" type="slidenum">
              <a:rPr lang="en-US" altLang="en-US"/>
              <a:pPr>
                <a:defRPr/>
              </a:pPr>
              <a:t>‹#›</a:t>
            </a:fld>
            <a:endParaRPr lang="en-US" altLang="en-US"/>
          </a:p>
        </p:txBody>
      </p:sp>
    </p:spTree>
    <p:extLst>
      <p:ext uri="{BB962C8B-B14F-4D97-AF65-F5344CB8AC3E}">
        <p14:creationId xmlns:p14="http://schemas.microsoft.com/office/powerpoint/2010/main" xmlns="" val="455301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C758DE-1FA9-4666-9951-1E1345F1B535}"/>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AF47EA43-ABA5-418B-8FE0-8CE062637968}"/>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09149468-22F1-4F1F-ADE6-7F11D228343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16:creationId xmlns:a16="http://schemas.microsoft.com/office/drawing/2014/main" xmlns="" id="{5AB7FD78-3532-4852-BB0E-37E485D03058}"/>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xmlns="" id="{50647377-61D5-4DAA-ACEF-EA827A30C680}"/>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xmlns="" id="{487DDC8D-EF47-4ADC-A7B2-0D4EDF6AEA17}"/>
              </a:ext>
            </a:extLst>
          </p:cNvPr>
          <p:cNvSpPr>
            <a:spLocks noGrp="1" noChangeArrowheads="1"/>
          </p:cNvSpPr>
          <p:nvPr>
            <p:ph type="sldNum" sz="quarter" idx="12"/>
          </p:nvPr>
        </p:nvSpPr>
        <p:spPr>
          <a:ln/>
        </p:spPr>
        <p:txBody>
          <a:bodyPr/>
          <a:lstStyle>
            <a:lvl1pPr>
              <a:defRPr/>
            </a:lvl1pPr>
          </a:lstStyle>
          <a:p>
            <a:pPr>
              <a:defRPr/>
            </a:pPr>
            <a:fld id="{D729EADD-D123-4225-BEA5-55F3000694CF}" type="slidenum">
              <a:rPr lang="en-US" altLang="en-US"/>
              <a:pPr>
                <a:defRPr/>
              </a:pPr>
              <a:t>‹#›</a:t>
            </a:fld>
            <a:endParaRPr lang="en-US" altLang="en-US"/>
          </a:p>
        </p:txBody>
      </p:sp>
    </p:spTree>
    <p:extLst>
      <p:ext uri="{BB962C8B-B14F-4D97-AF65-F5344CB8AC3E}">
        <p14:creationId xmlns:p14="http://schemas.microsoft.com/office/powerpoint/2010/main" xmlns="" val="3295801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CB5F5A-B53C-424D-8767-229C98DE3EE2}"/>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896237D2-CFA7-448E-A9B6-076D457B93AA}"/>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a:extLst>
              <a:ext uri="{FF2B5EF4-FFF2-40B4-BE49-F238E27FC236}">
                <a16:creationId xmlns:a16="http://schemas.microsoft.com/office/drawing/2014/main" xmlns="" id="{F328CE0E-AFE4-4526-977E-3AC399A8D540}"/>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16:creationId xmlns:a16="http://schemas.microsoft.com/office/drawing/2014/main" xmlns="" id="{5AB7FD78-3532-4852-BB0E-37E485D03058}"/>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xmlns="" id="{50647377-61D5-4DAA-ACEF-EA827A30C680}"/>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xmlns="" id="{487DDC8D-EF47-4ADC-A7B2-0D4EDF6AEA17}"/>
              </a:ext>
            </a:extLst>
          </p:cNvPr>
          <p:cNvSpPr>
            <a:spLocks noGrp="1" noChangeArrowheads="1"/>
          </p:cNvSpPr>
          <p:nvPr>
            <p:ph type="sldNum" sz="quarter" idx="12"/>
          </p:nvPr>
        </p:nvSpPr>
        <p:spPr>
          <a:ln/>
        </p:spPr>
        <p:txBody>
          <a:bodyPr/>
          <a:lstStyle>
            <a:lvl1pPr>
              <a:defRPr/>
            </a:lvl1pPr>
          </a:lstStyle>
          <a:p>
            <a:pPr>
              <a:defRPr/>
            </a:pPr>
            <a:fld id="{797DB1AC-5539-4F39-99FE-E9F8AF27B541}" type="slidenum">
              <a:rPr lang="en-US" altLang="en-US"/>
              <a:pPr>
                <a:defRPr/>
              </a:pPr>
              <a:t>‹#›</a:t>
            </a:fld>
            <a:endParaRPr lang="en-US" altLang="en-US"/>
          </a:p>
        </p:txBody>
      </p:sp>
    </p:spTree>
    <p:extLst>
      <p:ext uri="{BB962C8B-B14F-4D97-AF65-F5344CB8AC3E}">
        <p14:creationId xmlns:p14="http://schemas.microsoft.com/office/powerpoint/2010/main" xmlns="" val="2164315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xmlns="" id="{5AB7FD78-3532-4852-BB0E-37E485D03058}"/>
              </a:ext>
            </a:extLst>
          </p:cNvPr>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US" altLang="en-US"/>
          </a:p>
        </p:txBody>
      </p:sp>
      <p:sp>
        <p:nvSpPr>
          <p:cNvPr id="1029" name="Rectangle 5">
            <a:extLst>
              <a:ext uri="{FF2B5EF4-FFF2-40B4-BE49-F238E27FC236}">
                <a16:creationId xmlns:a16="http://schemas.microsoft.com/office/drawing/2014/main" xmlns="" id="{50647377-61D5-4DAA-ACEF-EA827A30C680}"/>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US" altLang="en-US"/>
          </a:p>
        </p:txBody>
      </p:sp>
      <p:sp>
        <p:nvSpPr>
          <p:cNvPr id="1030" name="Rectangle 6">
            <a:extLst>
              <a:ext uri="{FF2B5EF4-FFF2-40B4-BE49-F238E27FC236}">
                <a16:creationId xmlns:a16="http://schemas.microsoft.com/office/drawing/2014/main" xmlns="" id="{487DDC8D-EF47-4ADC-A7B2-0D4EDF6AEA17}"/>
              </a:ext>
            </a:extLst>
          </p:cNvPr>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9D0EF52D-4BAF-43E1-A809-F186D462FA30}"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fontAlgn="base">
        <a:spcBef>
          <a:spcPct val="0"/>
        </a:spcBef>
        <a:spcAft>
          <a:spcPct val="0"/>
        </a:spcAft>
        <a:defRPr sz="4400">
          <a:solidFill>
            <a:schemeClr val="tx2"/>
          </a:solidFill>
          <a:latin typeface="Times New Roman" panose="02020603050405020304" pitchFamily="18" charset="0"/>
        </a:defRPr>
      </a:lvl6pPr>
      <a:lvl7pPr marL="914400" algn="ctr" rtl="0" fontAlgn="base">
        <a:spcBef>
          <a:spcPct val="0"/>
        </a:spcBef>
        <a:spcAft>
          <a:spcPct val="0"/>
        </a:spcAft>
        <a:defRPr sz="4400">
          <a:solidFill>
            <a:schemeClr val="tx2"/>
          </a:solidFill>
          <a:latin typeface="Times New Roman" panose="02020603050405020304" pitchFamily="18" charset="0"/>
        </a:defRPr>
      </a:lvl7pPr>
      <a:lvl8pPr marL="1371600" algn="ctr" rtl="0" fontAlgn="base">
        <a:spcBef>
          <a:spcPct val="0"/>
        </a:spcBef>
        <a:spcAft>
          <a:spcPct val="0"/>
        </a:spcAft>
        <a:defRPr sz="4400">
          <a:solidFill>
            <a:schemeClr val="tx2"/>
          </a:solidFill>
          <a:latin typeface="Times New Roman" panose="02020603050405020304" pitchFamily="18" charset="0"/>
        </a:defRPr>
      </a:lvl8pPr>
      <a:lvl9pPr marL="1828800" algn="ctr" rtl="0" fontAlgn="base">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p:cNvSpPr txBox="1">
            <a:spLocks noChangeArrowheads="1"/>
          </p:cNvSpPr>
          <p:nvPr/>
        </p:nvSpPr>
        <p:spPr bwMode="auto">
          <a:xfrm>
            <a:off x="419100" y="764704"/>
            <a:ext cx="8305800" cy="7725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buNone/>
            </a:pPr>
            <a:r>
              <a:rPr lang="en-IN" b="1" dirty="0"/>
              <a:t>CREDIT CARD FRAUD DETECTION USING</a:t>
            </a:r>
            <a:r>
              <a:rPr lang="en-IN" dirty="0"/>
              <a:t>  </a:t>
            </a:r>
            <a:r>
              <a:rPr lang="en-IN" b="1" dirty="0"/>
              <a:t>HIDDEN MARKOV MODELS</a:t>
            </a:r>
            <a:endParaRPr lang="en-IN" dirty="0"/>
          </a:p>
          <a:p>
            <a:pPr algn="ctr">
              <a:buNone/>
            </a:pPr>
            <a:endParaRPr lang="en-IN" sz="2000" b="1" dirty="0"/>
          </a:p>
          <a:p>
            <a:pPr algn="ctr">
              <a:buNone/>
            </a:pPr>
            <a:r>
              <a:rPr lang="en-IN" sz="2000" b="1" dirty="0"/>
              <a:t>A Term Project for course</a:t>
            </a:r>
            <a:endParaRPr lang="en-IN" sz="2000" dirty="0"/>
          </a:p>
          <a:p>
            <a:pPr algn="ctr">
              <a:buNone/>
            </a:pPr>
            <a:endParaRPr lang="en-IN" sz="2000" dirty="0"/>
          </a:p>
          <a:p>
            <a:pPr algn="ctr">
              <a:buNone/>
            </a:pPr>
            <a:r>
              <a:rPr lang="en-IN" sz="2000" b="1" dirty="0"/>
              <a:t>Introduction to Stochastic Processes and Their Applications (IME625A)</a:t>
            </a:r>
            <a:endParaRPr lang="en-IN" sz="2000" dirty="0"/>
          </a:p>
          <a:p>
            <a:pPr algn="ctr">
              <a:buNone/>
            </a:pPr>
            <a:r>
              <a:rPr lang="en-IN" sz="2000" b="1" dirty="0"/>
              <a:t> </a:t>
            </a:r>
          </a:p>
          <a:p>
            <a:pPr algn="ctr">
              <a:buNone/>
            </a:pPr>
            <a:r>
              <a:rPr lang="en-IN" sz="2000" b="1" dirty="0"/>
              <a:t>By</a:t>
            </a:r>
            <a:endParaRPr lang="en-IN" sz="2000" dirty="0"/>
          </a:p>
          <a:p>
            <a:pPr algn="ctr">
              <a:buNone/>
            </a:pPr>
            <a:r>
              <a:rPr lang="en-IN" sz="2000" b="1" dirty="0"/>
              <a:t> Ashwin Ashok Kumar</a:t>
            </a:r>
            <a:endParaRPr lang="en-IN" sz="2000" dirty="0"/>
          </a:p>
          <a:p>
            <a:pPr algn="ctr">
              <a:buNone/>
            </a:pPr>
            <a:r>
              <a:rPr lang="en-IN" sz="2000" b="1" dirty="0"/>
              <a:t> Danish Nawaz</a:t>
            </a:r>
            <a:endParaRPr lang="en-IN" sz="2000" dirty="0"/>
          </a:p>
          <a:p>
            <a:pPr algn="ctr">
              <a:buNone/>
            </a:pPr>
            <a:r>
              <a:rPr lang="en-IN" sz="2000" b="1" dirty="0"/>
              <a:t> Dhruv Patel</a:t>
            </a:r>
            <a:endParaRPr lang="en-IN" sz="2000" dirty="0"/>
          </a:p>
          <a:p>
            <a:pPr algn="ctr">
              <a:buNone/>
            </a:pPr>
            <a:r>
              <a:rPr lang="en-IN" sz="2000" b="1" dirty="0"/>
              <a:t> Paras Arora</a:t>
            </a:r>
            <a:endParaRPr lang="en-IN" sz="2000" dirty="0"/>
          </a:p>
          <a:p>
            <a:pPr algn="ctr">
              <a:buNone/>
            </a:pPr>
            <a:r>
              <a:rPr lang="en-IN" sz="2000" b="1" dirty="0"/>
              <a:t>  </a:t>
            </a:r>
            <a:endParaRPr lang="en-IN" sz="2000" dirty="0"/>
          </a:p>
          <a:p>
            <a:pPr algn="ctr">
              <a:buNone/>
            </a:pPr>
            <a:r>
              <a:rPr lang="en-IN" sz="2000" b="1" dirty="0"/>
              <a:t> Guided By:</a:t>
            </a:r>
            <a:endParaRPr lang="en-IN" sz="2000" dirty="0"/>
          </a:p>
          <a:p>
            <a:pPr algn="ctr">
              <a:buNone/>
            </a:pPr>
            <a:r>
              <a:rPr lang="en-IN" sz="2000" b="1" dirty="0"/>
              <a:t>Prof. </a:t>
            </a:r>
            <a:r>
              <a:rPr lang="en-IN" sz="2000" b="1" dirty="0" err="1"/>
              <a:t>Avijit</a:t>
            </a:r>
            <a:r>
              <a:rPr lang="en-IN" sz="2000" b="1" dirty="0"/>
              <a:t>  </a:t>
            </a:r>
            <a:r>
              <a:rPr lang="en-IN" sz="2000" b="1" dirty="0" err="1"/>
              <a:t>Khanra</a:t>
            </a:r>
            <a:endParaRPr lang="en-IN" sz="2000" dirty="0"/>
          </a:p>
          <a:p>
            <a:pPr algn="ctr">
              <a:buNone/>
            </a:pPr>
            <a:r>
              <a:rPr lang="en-IN" sz="2000" b="1" dirty="0"/>
              <a:t> </a:t>
            </a:r>
            <a:endParaRPr lang="en-IN" sz="2000" dirty="0"/>
          </a:p>
          <a:p>
            <a:pPr algn="ctr">
              <a:buNone/>
            </a:pPr>
            <a:r>
              <a:rPr lang="en-IN" sz="2000" b="1" dirty="0"/>
              <a:t> </a:t>
            </a:r>
            <a:endParaRPr lang="en-IN" sz="2000" dirty="0"/>
          </a:p>
          <a:p>
            <a:pPr algn="ctr">
              <a:buNone/>
            </a:pPr>
            <a:r>
              <a:rPr lang="en-IN" sz="2000" b="1" dirty="0"/>
              <a:t> </a:t>
            </a:r>
            <a:endParaRPr lang="en-IN" sz="2000" dirty="0"/>
          </a:p>
          <a:p>
            <a:pPr algn="ctr" eaLnBrk="1" hangingPunct="1">
              <a:spcBef>
                <a:spcPct val="0"/>
              </a:spcBef>
              <a:buFontTx/>
              <a:buNone/>
            </a:pPr>
            <a:endParaRPr lang="en-US" altLang="en-US" sz="48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6" name="Group 23"/>
          <p:cNvGrpSpPr>
            <a:grpSpLocks/>
          </p:cNvGrpSpPr>
          <p:nvPr/>
        </p:nvGrpSpPr>
        <p:grpSpPr bwMode="auto">
          <a:xfrm>
            <a:off x="914400" y="1700213"/>
            <a:ext cx="552450" cy="4167187"/>
            <a:chOff x="576" y="1071"/>
            <a:chExt cx="348" cy="2625"/>
          </a:xfrm>
        </p:grpSpPr>
        <p:grpSp>
          <p:nvGrpSpPr>
            <p:cNvPr id="11373" name="Group 5"/>
            <p:cNvGrpSpPr>
              <a:grpSpLocks/>
            </p:cNvGrpSpPr>
            <p:nvPr/>
          </p:nvGrpSpPr>
          <p:grpSpPr bwMode="auto">
            <a:xfrm>
              <a:off x="576" y="1071"/>
              <a:ext cx="348" cy="369"/>
              <a:chOff x="672" y="975"/>
              <a:chExt cx="348" cy="369"/>
            </a:xfrm>
          </p:grpSpPr>
          <p:sp>
            <p:nvSpPr>
              <p:cNvPr id="11391" name="Oval 3"/>
              <p:cNvSpPr>
                <a:spLocks noChangeArrowheads="1"/>
              </p:cNvSpPr>
              <p:nvPr/>
            </p:nvSpPr>
            <p:spPr bwMode="auto">
              <a:xfrm>
                <a:off x="672" y="1008"/>
                <a:ext cx="336" cy="336"/>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sp>
            <p:nvSpPr>
              <p:cNvPr id="11392" name="Text Box 4"/>
              <p:cNvSpPr txBox="1">
                <a:spLocks noChangeArrowheads="1"/>
              </p:cNvSpPr>
              <p:nvPr/>
            </p:nvSpPr>
            <p:spPr bwMode="auto">
              <a:xfrm>
                <a:off x="691" y="975"/>
                <a:ext cx="329" cy="3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a:t>ω</a:t>
                </a:r>
                <a:r>
                  <a:rPr lang="en-US" altLang="en-US" sz="2000" baseline="-16000"/>
                  <a:t>1</a:t>
                </a:r>
                <a:endParaRPr lang="en-US" altLang="en-US" sz="2400" baseline="-16000"/>
              </a:p>
            </p:txBody>
          </p:sp>
        </p:grpSp>
        <p:grpSp>
          <p:nvGrpSpPr>
            <p:cNvPr id="11374" name="Group 6"/>
            <p:cNvGrpSpPr>
              <a:grpSpLocks/>
            </p:cNvGrpSpPr>
            <p:nvPr/>
          </p:nvGrpSpPr>
          <p:grpSpPr bwMode="auto">
            <a:xfrm>
              <a:off x="576" y="1579"/>
              <a:ext cx="340" cy="341"/>
              <a:chOff x="672" y="1003"/>
              <a:chExt cx="340" cy="341"/>
            </a:xfrm>
          </p:grpSpPr>
          <p:sp>
            <p:nvSpPr>
              <p:cNvPr id="11389" name="Oval 7"/>
              <p:cNvSpPr>
                <a:spLocks noChangeArrowheads="1"/>
              </p:cNvSpPr>
              <p:nvPr/>
            </p:nvSpPr>
            <p:spPr bwMode="auto">
              <a:xfrm>
                <a:off x="672" y="1008"/>
                <a:ext cx="336" cy="336"/>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sp>
            <p:nvSpPr>
              <p:cNvPr id="11390" name="Text Box 8"/>
              <p:cNvSpPr txBox="1">
                <a:spLocks noChangeArrowheads="1"/>
              </p:cNvSpPr>
              <p:nvPr/>
            </p:nvSpPr>
            <p:spPr bwMode="auto">
              <a:xfrm>
                <a:off x="704" y="1003"/>
                <a:ext cx="308"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t>ω</a:t>
                </a:r>
                <a:r>
                  <a:rPr lang="en-US" altLang="en-US" sz="2400" baseline="-16000"/>
                  <a:t>2</a:t>
                </a:r>
              </a:p>
            </p:txBody>
          </p:sp>
        </p:grpSp>
        <p:grpSp>
          <p:nvGrpSpPr>
            <p:cNvPr id="11375" name="Group 9"/>
            <p:cNvGrpSpPr>
              <a:grpSpLocks/>
            </p:cNvGrpSpPr>
            <p:nvPr/>
          </p:nvGrpSpPr>
          <p:grpSpPr bwMode="auto">
            <a:xfrm>
              <a:off x="576" y="2482"/>
              <a:ext cx="336" cy="350"/>
              <a:chOff x="672" y="994"/>
              <a:chExt cx="336" cy="350"/>
            </a:xfrm>
          </p:grpSpPr>
          <p:sp>
            <p:nvSpPr>
              <p:cNvPr id="11387" name="Oval 10"/>
              <p:cNvSpPr>
                <a:spLocks noChangeArrowheads="1"/>
              </p:cNvSpPr>
              <p:nvPr/>
            </p:nvSpPr>
            <p:spPr bwMode="auto">
              <a:xfrm>
                <a:off x="672" y="1008"/>
                <a:ext cx="336" cy="336"/>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sp>
            <p:nvSpPr>
              <p:cNvPr id="11388" name="Text Box 11"/>
              <p:cNvSpPr txBox="1">
                <a:spLocks noChangeArrowheads="1"/>
              </p:cNvSpPr>
              <p:nvPr/>
            </p:nvSpPr>
            <p:spPr bwMode="auto">
              <a:xfrm>
                <a:off x="706" y="994"/>
                <a:ext cx="280"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t>ω</a:t>
                </a:r>
                <a:r>
                  <a:rPr lang="en-US" altLang="en-US" sz="2400" baseline="-16000"/>
                  <a:t>i</a:t>
                </a:r>
              </a:p>
            </p:txBody>
          </p:sp>
        </p:grpSp>
        <p:grpSp>
          <p:nvGrpSpPr>
            <p:cNvPr id="11376" name="Group 12"/>
            <p:cNvGrpSpPr>
              <a:grpSpLocks/>
            </p:cNvGrpSpPr>
            <p:nvPr/>
          </p:nvGrpSpPr>
          <p:grpSpPr bwMode="auto">
            <a:xfrm>
              <a:off x="576" y="3333"/>
              <a:ext cx="348" cy="363"/>
              <a:chOff x="672" y="981"/>
              <a:chExt cx="348" cy="363"/>
            </a:xfrm>
          </p:grpSpPr>
          <p:sp>
            <p:nvSpPr>
              <p:cNvPr id="11385" name="Oval 13"/>
              <p:cNvSpPr>
                <a:spLocks noChangeArrowheads="1"/>
              </p:cNvSpPr>
              <p:nvPr/>
            </p:nvSpPr>
            <p:spPr bwMode="auto">
              <a:xfrm>
                <a:off x="672" y="1008"/>
                <a:ext cx="336" cy="336"/>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sp>
            <p:nvSpPr>
              <p:cNvPr id="11386" name="Text Box 14"/>
              <p:cNvSpPr txBox="1">
                <a:spLocks noChangeArrowheads="1"/>
              </p:cNvSpPr>
              <p:nvPr/>
            </p:nvSpPr>
            <p:spPr bwMode="auto">
              <a:xfrm>
                <a:off x="684" y="981"/>
                <a:ext cx="336"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t>ω</a:t>
                </a:r>
                <a:r>
                  <a:rPr lang="en-US" altLang="en-US" sz="2400" baseline="-16000"/>
                  <a:t>N</a:t>
                </a:r>
              </a:p>
            </p:txBody>
          </p:sp>
        </p:grpSp>
        <p:grpSp>
          <p:nvGrpSpPr>
            <p:cNvPr id="11377" name="Group 18"/>
            <p:cNvGrpSpPr>
              <a:grpSpLocks/>
            </p:cNvGrpSpPr>
            <p:nvPr/>
          </p:nvGrpSpPr>
          <p:grpSpPr bwMode="auto">
            <a:xfrm>
              <a:off x="720" y="2016"/>
              <a:ext cx="48" cy="336"/>
              <a:chOff x="720" y="2016"/>
              <a:chExt cx="48" cy="336"/>
            </a:xfrm>
          </p:grpSpPr>
          <p:sp>
            <p:nvSpPr>
              <p:cNvPr id="11382" name="Oval 15"/>
              <p:cNvSpPr>
                <a:spLocks noChangeArrowheads="1"/>
              </p:cNvSpPr>
              <p:nvPr/>
            </p:nvSpPr>
            <p:spPr bwMode="auto">
              <a:xfrm>
                <a:off x="720" y="201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sp>
            <p:nvSpPr>
              <p:cNvPr id="11383" name="Oval 16"/>
              <p:cNvSpPr>
                <a:spLocks noChangeArrowheads="1"/>
              </p:cNvSpPr>
              <p:nvPr/>
            </p:nvSpPr>
            <p:spPr bwMode="auto">
              <a:xfrm>
                <a:off x="720" y="21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sp>
            <p:nvSpPr>
              <p:cNvPr id="11384" name="Oval 17"/>
              <p:cNvSpPr>
                <a:spLocks noChangeArrowheads="1"/>
              </p:cNvSpPr>
              <p:nvPr/>
            </p:nvSpPr>
            <p:spPr bwMode="auto">
              <a:xfrm>
                <a:off x="720" y="230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grpSp>
        <p:grpSp>
          <p:nvGrpSpPr>
            <p:cNvPr id="11378" name="Group 19"/>
            <p:cNvGrpSpPr>
              <a:grpSpLocks/>
            </p:cNvGrpSpPr>
            <p:nvPr/>
          </p:nvGrpSpPr>
          <p:grpSpPr bwMode="auto">
            <a:xfrm>
              <a:off x="720" y="2928"/>
              <a:ext cx="48" cy="336"/>
              <a:chOff x="720" y="2016"/>
              <a:chExt cx="48" cy="336"/>
            </a:xfrm>
          </p:grpSpPr>
          <p:sp>
            <p:nvSpPr>
              <p:cNvPr id="11379" name="Oval 20"/>
              <p:cNvSpPr>
                <a:spLocks noChangeArrowheads="1"/>
              </p:cNvSpPr>
              <p:nvPr/>
            </p:nvSpPr>
            <p:spPr bwMode="auto">
              <a:xfrm>
                <a:off x="720" y="201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sp>
            <p:nvSpPr>
              <p:cNvPr id="11380" name="Oval 21"/>
              <p:cNvSpPr>
                <a:spLocks noChangeArrowheads="1"/>
              </p:cNvSpPr>
              <p:nvPr/>
            </p:nvSpPr>
            <p:spPr bwMode="auto">
              <a:xfrm>
                <a:off x="720" y="21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sp>
            <p:nvSpPr>
              <p:cNvPr id="11381" name="Oval 22"/>
              <p:cNvSpPr>
                <a:spLocks noChangeArrowheads="1"/>
              </p:cNvSpPr>
              <p:nvPr/>
            </p:nvSpPr>
            <p:spPr bwMode="auto">
              <a:xfrm>
                <a:off x="720" y="230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grpSp>
      </p:grpSp>
      <p:grpSp>
        <p:nvGrpSpPr>
          <p:cNvPr id="11267" name="Group 24"/>
          <p:cNvGrpSpPr>
            <a:grpSpLocks/>
          </p:cNvGrpSpPr>
          <p:nvPr/>
        </p:nvGrpSpPr>
        <p:grpSpPr bwMode="auto">
          <a:xfrm>
            <a:off x="3352800" y="1744663"/>
            <a:ext cx="552450" cy="4122737"/>
            <a:chOff x="576" y="1099"/>
            <a:chExt cx="348" cy="2597"/>
          </a:xfrm>
        </p:grpSpPr>
        <p:grpSp>
          <p:nvGrpSpPr>
            <p:cNvPr id="11353" name="Group 25"/>
            <p:cNvGrpSpPr>
              <a:grpSpLocks/>
            </p:cNvGrpSpPr>
            <p:nvPr/>
          </p:nvGrpSpPr>
          <p:grpSpPr bwMode="auto">
            <a:xfrm>
              <a:off x="576" y="1099"/>
              <a:ext cx="336" cy="446"/>
              <a:chOff x="672" y="1003"/>
              <a:chExt cx="336" cy="446"/>
            </a:xfrm>
          </p:grpSpPr>
          <p:sp>
            <p:nvSpPr>
              <p:cNvPr id="11371" name="Oval 26"/>
              <p:cNvSpPr>
                <a:spLocks noChangeArrowheads="1"/>
              </p:cNvSpPr>
              <p:nvPr/>
            </p:nvSpPr>
            <p:spPr bwMode="auto">
              <a:xfrm>
                <a:off x="672" y="1008"/>
                <a:ext cx="336" cy="336"/>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sp>
            <p:nvSpPr>
              <p:cNvPr id="11372" name="Text Box 27"/>
              <p:cNvSpPr txBox="1">
                <a:spLocks noChangeArrowheads="1"/>
              </p:cNvSpPr>
              <p:nvPr/>
            </p:nvSpPr>
            <p:spPr bwMode="auto">
              <a:xfrm>
                <a:off x="712" y="1003"/>
                <a:ext cx="292" cy="44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t>ω</a:t>
                </a:r>
                <a:r>
                  <a:rPr lang="en-US" altLang="en-US" sz="1800" baseline="-16000"/>
                  <a:t>1</a:t>
                </a:r>
                <a:endParaRPr lang="en-US" altLang="en-US" sz="2400" baseline="-16000"/>
              </a:p>
              <a:p>
                <a:pPr eaLnBrk="1" hangingPunct="1">
                  <a:spcBef>
                    <a:spcPct val="0"/>
                  </a:spcBef>
                  <a:buFontTx/>
                  <a:buNone/>
                </a:pPr>
                <a:endParaRPr lang="en-US" altLang="en-US" sz="2400" baseline="-16000"/>
              </a:p>
            </p:txBody>
          </p:sp>
        </p:grpSp>
        <p:grpSp>
          <p:nvGrpSpPr>
            <p:cNvPr id="11354" name="Group 28"/>
            <p:cNvGrpSpPr>
              <a:grpSpLocks/>
            </p:cNvGrpSpPr>
            <p:nvPr/>
          </p:nvGrpSpPr>
          <p:grpSpPr bwMode="auto">
            <a:xfrm>
              <a:off x="576" y="1584"/>
              <a:ext cx="340" cy="336"/>
              <a:chOff x="672" y="1008"/>
              <a:chExt cx="340" cy="336"/>
            </a:xfrm>
          </p:grpSpPr>
          <p:sp>
            <p:nvSpPr>
              <p:cNvPr id="11369" name="Oval 29"/>
              <p:cNvSpPr>
                <a:spLocks noChangeArrowheads="1"/>
              </p:cNvSpPr>
              <p:nvPr/>
            </p:nvSpPr>
            <p:spPr bwMode="auto">
              <a:xfrm>
                <a:off x="672" y="1008"/>
                <a:ext cx="336" cy="336"/>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sp>
            <p:nvSpPr>
              <p:cNvPr id="11370" name="Text Box 30"/>
              <p:cNvSpPr txBox="1">
                <a:spLocks noChangeArrowheads="1"/>
              </p:cNvSpPr>
              <p:nvPr/>
            </p:nvSpPr>
            <p:spPr bwMode="auto">
              <a:xfrm>
                <a:off x="704" y="1012"/>
                <a:ext cx="308"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t>ω</a:t>
                </a:r>
                <a:r>
                  <a:rPr lang="en-US" altLang="en-US" sz="2400" baseline="-16000"/>
                  <a:t>2</a:t>
                </a:r>
              </a:p>
            </p:txBody>
          </p:sp>
        </p:grpSp>
        <p:grpSp>
          <p:nvGrpSpPr>
            <p:cNvPr id="11355" name="Group 31"/>
            <p:cNvGrpSpPr>
              <a:grpSpLocks/>
            </p:cNvGrpSpPr>
            <p:nvPr/>
          </p:nvGrpSpPr>
          <p:grpSpPr bwMode="auto">
            <a:xfrm>
              <a:off x="576" y="2476"/>
              <a:ext cx="336" cy="356"/>
              <a:chOff x="672" y="988"/>
              <a:chExt cx="336" cy="356"/>
            </a:xfrm>
          </p:grpSpPr>
          <p:sp>
            <p:nvSpPr>
              <p:cNvPr id="11367" name="Oval 32"/>
              <p:cNvSpPr>
                <a:spLocks noChangeArrowheads="1"/>
              </p:cNvSpPr>
              <p:nvPr/>
            </p:nvSpPr>
            <p:spPr bwMode="auto">
              <a:xfrm>
                <a:off x="672" y="1008"/>
                <a:ext cx="336" cy="336"/>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sp>
            <p:nvSpPr>
              <p:cNvPr id="11368" name="Text Box 33"/>
              <p:cNvSpPr txBox="1">
                <a:spLocks noChangeArrowheads="1"/>
              </p:cNvSpPr>
              <p:nvPr/>
            </p:nvSpPr>
            <p:spPr bwMode="auto">
              <a:xfrm>
                <a:off x="720" y="988"/>
                <a:ext cx="280"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t>ω</a:t>
                </a:r>
                <a:r>
                  <a:rPr lang="en-US" altLang="en-US" sz="2400" baseline="-16000"/>
                  <a:t>i</a:t>
                </a:r>
              </a:p>
            </p:txBody>
          </p:sp>
        </p:grpSp>
        <p:grpSp>
          <p:nvGrpSpPr>
            <p:cNvPr id="11356" name="Group 34"/>
            <p:cNvGrpSpPr>
              <a:grpSpLocks/>
            </p:cNvGrpSpPr>
            <p:nvPr/>
          </p:nvGrpSpPr>
          <p:grpSpPr bwMode="auto">
            <a:xfrm>
              <a:off x="576" y="3360"/>
              <a:ext cx="348" cy="336"/>
              <a:chOff x="672" y="1008"/>
              <a:chExt cx="348" cy="336"/>
            </a:xfrm>
          </p:grpSpPr>
          <p:sp>
            <p:nvSpPr>
              <p:cNvPr id="11365" name="Oval 35"/>
              <p:cNvSpPr>
                <a:spLocks noChangeArrowheads="1"/>
              </p:cNvSpPr>
              <p:nvPr/>
            </p:nvSpPr>
            <p:spPr bwMode="auto">
              <a:xfrm>
                <a:off x="672" y="1008"/>
                <a:ext cx="336" cy="336"/>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sp>
            <p:nvSpPr>
              <p:cNvPr id="11366" name="Text Box 36"/>
              <p:cNvSpPr txBox="1">
                <a:spLocks noChangeArrowheads="1"/>
              </p:cNvSpPr>
              <p:nvPr/>
            </p:nvSpPr>
            <p:spPr bwMode="auto">
              <a:xfrm>
                <a:off x="684" y="1009"/>
                <a:ext cx="336"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t>ω</a:t>
                </a:r>
                <a:r>
                  <a:rPr lang="en-US" altLang="en-US" sz="2400" baseline="-16000"/>
                  <a:t>N</a:t>
                </a:r>
              </a:p>
            </p:txBody>
          </p:sp>
        </p:grpSp>
        <p:grpSp>
          <p:nvGrpSpPr>
            <p:cNvPr id="11357" name="Group 37"/>
            <p:cNvGrpSpPr>
              <a:grpSpLocks/>
            </p:cNvGrpSpPr>
            <p:nvPr/>
          </p:nvGrpSpPr>
          <p:grpSpPr bwMode="auto">
            <a:xfrm>
              <a:off x="720" y="2016"/>
              <a:ext cx="48" cy="336"/>
              <a:chOff x="720" y="2016"/>
              <a:chExt cx="48" cy="336"/>
            </a:xfrm>
          </p:grpSpPr>
          <p:sp>
            <p:nvSpPr>
              <p:cNvPr id="11362" name="Oval 38"/>
              <p:cNvSpPr>
                <a:spLocks noChangeArrowheads="1"/>
              </p:cNvSpPr>
              <p:nvPr/>
            </p:nvSpPr>
            <p:spPr bwMode="auto">
              <a:xfrm>
                <a:off x="720" y="201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sp>
            <p:nvSpPr>
              <p:cNvPr id="11363" name="Oval 39"/>
              <p:cNvSpPr>
                <a:spLocks noChangeArrowheads="1"/>
              </p:cNvSpPr>
              <p:nvPr/>
            </p:nvSpPr>
            <p:spPr bwMode="auto">
              <a:xfrm>
                <a:off x="720" y="21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sp>
            <p:nvSpPr>
              <p:cNvPr id="11364" name="Oval 40"/>
              <p:cNvSpPr>
                <a:spLocks noChangeArrowheads="1"/>
              </p:cNvSpPr>
              <p:nvPr/>
            </p:nvSpPr>
            <p:spPr bwMode="auto">
              <a:xfrm>
                <a:off x="720" y="230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grpSp>
        <p:grpSp>
          <p:nvGrpSpPr>
            <p:cNvPr id="11358" name="Group 41"/>
            <p:cNvGrpSpPr>
              <a:grpSpLocks/>
            </p:cNvGrpSpPr>
            <p:nvPr/>
          </p:nvGrpSpPr>
          <p:grpSpPr bwMode="auto">
            <a:xfrm>
              <a:off x="720" y="2928"/>
              <a:ext cx="48" cy="336"/>
              <a:chOff x="720" y="2016"/>
              <a:chExt cx="48" cy="336"/>
            </a:xfrm>
          </p:grpSpPr>
          <p:sp>
            <p:nvSpPr>
              <p:cNvPr id="11359" name="Oval 42"/>
              <p:cNvSpPr>
                <a:spLocks noChangeArrowheads="1"/>
              </p:cNvSpPr>
              <p:nvPr/>
            </p:nvSpPr>
            <p:spPr bwMode="auto">
              <a:xfrm>
                <a:off x="720" y="201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sp>
            <p:nvSpPr>
              <p:cNvPr id="11360" name="Oval 43"/>
              <p:cNvSpPr>
                <a:spLocks noChangeArrowheads="1"/>
              </p:cNvSpPr>
              <p:nvPr/>
            </p:nvSpPr>
            <p:spPr bwMode="auto">
              <a:xfrm>
                <a:off x="720" y="21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sp>
            <p:nvSpPr>
              <p:cNvPr id="11361" name="Oval 44"/>
              <p:cNvSpPr>
                <a:spLocks noChangeArrowheads="1"/>
              </p:cNvSpPr>
              <p:nvPr/>
            </p:nvSpPr>
            <p:spPr bwMode="auto">
              <a:xfrm>
                <a:off x="720" y="230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grpSp>
      </p:grpSp>
      <p:grpSp>
        <p:nvGrpSpPr>
          <p:cNvPr id="11268" name="Group 45"/>
          <p:cNvGrpSpPr>
            <a:grpSpLocks/>
          </p:cNvGrpSpPr>
          <p:nvPr/>
        </p:nvGrpSpPr>
        <p:grpSpPr bwMode="auto">
          <a:xfrm>
            <a:off x="4719638" y="1722438"/>
            <a:ext cx="547687" cy="4144962"/>
            <a:chOff x="573" y="1085"/>
            <a:chExt cx="345" cy="2611"/>
          </a:xfrm>
        </p:grpSpPr>
        <p:grpSp>
          <p:nvGrpSpPr>
            <p:cNvPr id="11333" name="Group 46"/>
            <p:cNvGrpSpPr>
              <a:grpSpLocks/>
            </p:cNvGrpSpPr>
            <p:nvPr/>
          </p:nvGrpSpPr>
          <p:grpSpPr bwMode="auto">
            <a:xfrm>
              <a:off x="576" y="1085"/>
              <a:ext cx="340" cy="446"/>
              <a:chOff x="672" y="989"/>
              <a:chExt cx="340" cy="446"/>
            </a:xfrm>
          </p:grpSpPr>
          <p:sp>
            <p:nvSpPr>
              <p:cNvPr id="11351" name="Oval 47"/>
              <p:cNvSpPr>
                <a:spLocks noChangeArrowheads="1"/>
              </p:cNvSpPr>
              <p:nvPr/>
            </p:nvSpPr>
            <p:spPr bwMode="auto">
              <a:xfrm>
                <a:off x="672" y="1008"/>
                <a:ext cx="336" cy="336"/>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sp>
            <p:nvSpPr>
              <p:cNvPr id="11352" name="Text Box 48"/>
              <p:cNvSpPr txBox="1">
                <a:spLocks noChangeArrowheads="1"/>
              </p:cNvSpPr>
              <p:nvPr/>
            </p:nvSpPr>
            <p:spPr bwMode="auto">
              <a:xfrm>
                <a:off x="720" y="989"/>
                <a:ext cx="292" cy="44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t>ω</a:t>
                </a:r>
                <a:r>
                  <a:rPr lang="en-US" altLang="en-US" sz="1800" baseline="-16000"/>
                  <a:t>1</a:t>
                </a:r>
                <a:endParaRPr lang="en-US" altLang="en-US" sz="2400" baseline="-16000"/>
              </a:p>
              <a:p>
                <a:pPr eaLnBrk="1" hangingPunct="1">
                  <a:spcBef>
                    <a:spcPct val="0"/>
                  </a:spcBef>
                  <a:buFontTx/>
                  <a:buNone/>
                </a:pPr>
                <a:endParaRPr lang="en-US" altLang="en-US" sz="2400" baseline="-16000"/>
              </a:p>
            </p:txBody>
          </p:sp>
        </p:grpSp>
        <p:grpSp>
          <p:nvGrpSpPr>
            <p:cNvPr id="11334" name="Group 49"/>
            <p:cNvGrpSpPr>
              <a:grpSpLocks/>
            </p:cNvGrpSpPr>
            <p:nvPr/>
          </p:nvGrpSpPr>
          <p:grpSpPr bwMode="auto">
            <a:xfrm>
              <a:off x="576" y="1578"/>
              <a:ext cx="342" cy="342"/>
              <a:chOff x="672" y="1002"/>
              <a:chExt cx="342" cy="342"/>
            </a:xfrm>
          </p:grpSpPr>
          <p:sp>
            <p:nvSpPr>
              <p:cNvPr id="11349" name="Oval 50"/>
              <p:cNvSpPr>
                <a:spLocks noChangeArrowheads="1"/>
              </p:cNvSpPr>
              <p:nvPr/>
            </p:nvSpPr>
            <p:spPr bwMode="auto">
              <a:xfrm>
                <a:off x="672" y="1008"/>
                <a:ext cx="336" cy="336"/>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sp>
            <p:nvSpPr>
              <p:cNvPr id="11350" name="Text Box 51"/>
              <p:cNvSpPr txBox="1">
                <a:spLocks noChangeArrowheads="1"/>
              </p:cNvSpPr>
              <p:nvPr/>
            </p:nvSpPr>
            <p:spPr bwMode="auto">
              <a:xfrm>
                <a:off x="706" y="1002"/>
                <a:ext cx="308"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t>ω</a:t>
                </a:r>
                <a:r>
                  <a:rPr lang="en-US" altLang="en-US" sz="2400" baseline="-16000"/>
                  <a:t>2</a:t>
                </a:r>
              </a:p>
            </p:txBody>
          </p:sp>
        </p:grpSp>
        <p:grpSp>
          <p:nvGrpSpPr>
            <p:cNvPr id="11335" name="Group 52"/>
            <p:cNvGrpSpPr>
              <a:grpSpLocks/>
            </p:cNvGrpSpPr>
            <p:nvPr/>
          </p:nvGrpSpPr>
          <p:grpSpPr bwMode="auto">
            <a:xfrm>
              <a:off x="576" y="2476"/>
              <a:ext cx="336" cy="356"/>
              <a:chOff x="672" y="988"/>
              <a:chExt cx="336" cy="356"/>
            </a:xfrm>
          </p:grpSpPr>
          <p:sp>
            <p:nvSpPr>
              <p:cNvPr id="11347" name="Oval 53"/>
              <p:cNvSpPr>
                <a:spLocks noChangeArrowheads="1"/>
              </p:cNvSpPr>
              <p:nvPr/>
            </p:nvSpPr>
            <p:spPr bwMode="auto">
              <a:xfrm>
                <a:off x="672" y="1008"/>
                <a:ext cx="336" cy="336"/>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sp>
            <p:nvSpPr>
              <p:cNvPr id="11348" name="Text Box 54"/>
              <p:cNvSpPr txBox="1">
                <a:spLocks noChangeArrowheads="1"/>
              </p:cNvSpPr>
              <p:nvPr/>
            </p:nvSpPr>
            <p:spPr bwMode="auto">
              <a:xfrm>
                <a:off x="720" y="988"/>
                <a:ext cx="280"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t>ω</a:t>
                </a:r>
                <a:r>
                  <a:rPr lang="en-US" altLang="en-US" sz="2400" baseline="-16000"/>
                  <a:t>j</a:t>
                </a:r>
              </a:p>
            </p:txBody>
          </p:sp>
        </p:grpSp>
        <p:grpSp>
          <p:nvGrpSpPr>
            <p:cNvPr id="11336" name="Group 55"/>
            <p:cNvGrpSpPr>
              <a:grpSpLocks/>
            </p:cNvGrpSpPr>
            <p:nvPr/>
          </p:nvGrpSpPr>
          <p:grpSpPr bwMode="auto">
            <a:xfrm>
              <a:off x="573" y="3360"/>
              <a:ext cx="339" cy="336"/>
              <a:chOff x="669" y="1008"/>
              <a:chExt cx="339" cy="336"/>
            </a:xfrm>
          </p:grpSpPr>
          <p:sp>
            <p:nvSpPr>
              <p:cNvPr id="11345" name="Oval 56"/>
              <p:cNvSpPr>
                <a:spLocks noChangeArrowheads="1"/>
              </p:cNvSpPr>
              <p:nvPr/>
            </p:nvSpPr>
            <p:spPr bwMode="auto">
              <a:xfrm>
                <a:off x="672" y="1008"/>
                <a:ext cx="336" cy="336"/>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sp>
            <p:nvSpPr>
              <p:cNvPr id="11346" name="Text Box 57"/>
              <p:cNvSpPr txBox="1">
                <a:spLocks noChangeArrowheads="1"/>
              </p:cNvSpPr>
              <p:nvPr/>
            </p:nvSpPr>
            <p:spPr bwMode="auto">
              <a:xfrm>
                <a:off x="669" y="1010"/>
                <a:ext cx="336"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t>ω</a:t>
                </a:r>
                <a:r>
                  <a:rPr lang="en-US" altLang="en-US" sz="2400" baseline="-16000"/>
                  <a:t>N</a:t>
                </a:r>
              </a:p>
            </p:txBody>
          </p:sp>
        </p:grpSp>
        <p:grpSp>
          <p:nvGrpSpPr>
            <p:cNvPr id="11337" name="Group 58"/>
            <p:cNvGrpSpPr>
              <a:grpSpLocks/>
            </p:cNvGrpSpPr>
            <p:nvPr/>
          </p:nvGrpSpPr>
          <p:grpSpPr bwMode="auto">
            <a:xfrm>
              <a:off x="720" y="2016"/>
              <a:ext cx="48" cy="336"/>
              <a:chOff x="720" y="2016"/>
              <a:chExt cx="48" cy="336"/>
            </a:xfrm>
          </p:grpSpPr>
          <p:sp>
            <p:nvSpPr>
              <p:cNvPr id="11342" name="Oval 59"/>
              <p:cNvSpPr>
                <a:spLocks noChangeArrowheads="1"/>
              </p:cNvSpPr>
              <p:nvPr/>
            </p:nvSpPr>
            <p:spPr bwMode="auto">
              <a:xfrm>
                <a:off x="720" y="201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sp>
            <p:nvSpPr>
              <p:cNvPr id="11343" name="Oval 60"/>
              <p:cNvSpPr>
                <a:spLocks noChangeArrowheads="1"/>
              </p:cNvSpPr>
              <p:nvPr/>
            </p:nvSpPr>
            <p:spPr bwMode="auto">
              <a:xfrm>
                <a:off x="720" y="21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sp>
            <p:nvSpPr>
              <p:cNvPr id="11344" name="Oval 61"/>
              <p:cNvSpPr>
                <a:spLocks noChangeArrowheads="1"/>
              </p:cNvSpPr>
              <p:nvPr/>
            </p:nvSpPr>
            <p:spPr bwMode="auto">
              <a:xfrm>
                <a:off x="720" y="230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grpSp>
        <p:grpSp>
          <p:nvGrpSpPr>
            <p:cNvPr id="11338" name="Group 62"/>
            <p:cNvGrpSpPr>
              <a:grpSpLocks/>
            </p:cNvGrpSpPr>
            <p:nvPr/>
          </p:nvGrpSpPr>
          <p:grpSpPr bwMode="auto">
            <a:xfrm>
              <a:off x="720" y="2928"/>
              <a:ext cx="48" cy="336"/>
              <a:chOff x="720" y="2016"/>
              <a:chExt cx="48" cy="336"/>
            </a:xfrm>
          </p:grpSpPr>
          <p:sp>
            <p:nvSpPr>
              <p:cNvPr id="11339" name="Oval 63"/>
              <p:cNvSpPr>
                <a:spLocks noChangeArrowheads="1"/>
              </p:cNvSpPr>
              <p:nvPr/>
            </p:nvSpPr>
            <p:spPr bwMode="auto">
              <a:xfrm>
                <a:off x="720" y="201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sp>
            <p:nvSpPr>
              <p:cNvPr id="11340" name="Oval 64"/>
              <p:cNvSpPr>
                <a:spLocks noChangeArrowheads="1"/>
              </p:cNvSpPr>
              <p:nvPr/>
            </p:nvSpPr>
            <p:spPr bwMode="auto">
              <a:xfrm>
                <a:off x="720" y="21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sp>
            <p:nvSpPr>
              <p:cNvPr id="11341" name="Oval 65"/>
              <p:cNvSpPr>
                <a:spLocks noChangeArrowheads="1"/>
              </p:cNvSpPr>
              <p:nvPr/>
            </p:nvSpPr>
            <p:spPr bwMode="auto">
              <a:xfrm>
                <a:off x="720" y="230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grpSp>
      </p:grpSp>
      <p:grpSp>
        <p:nvGrpSpPr>
          <p:cNvPr id="11269" name="Group 66"/>
          <p:cNvGrpSpPr>
            <a:grpSpLocks/>
          </p:cNvGrpSpPr>
          <p:nvPr/>
        </p:nvGrpSpPr>
        <p:grpSpPr bwMode="auto">
          <a:xfrm>
            <a:off x="6934200" y="1752600"/>
            <a:ext cx="573088" cy="4114800"/>
            <a:chOff x="576" y="1104"/>
            <a:chExt cx="361" cy="2592"/>
          </a:xfrm>
        </p:grpSpPr>
        <p:grpSp>
          <p:nvGrpSpPr>
            <p:cNvPr id="11313" name="Group 67"/>
            <p:cNvGrpSpPr>
              <a:grpSpLocks/>
            </p:cNvGrpSpPr>
            <p:nvPr/>
          </p:nvGrpSpPr>
          <p:grpSpPr bwMode="auto">
            <a:xfrm>
              <a:off x="576" y="1104"/>
              <a:ext cx="336" cy="449"/>
              <a:chOff x="672" y="1008"/>
              <a:chExt cx="336" cy="449"/>
            </a:xfrm>
          </p:grpSpPr>
          <p:sp>
            <p:nvSpPr>
              <p:cNvPr id="11331" name="Oval 68"/>
              <p:cNvSpPr>
                <a:spLocks noChangeArrowheads="1"/>
              </p:cNvSpPr>
              <p:nvPr/>
            </p:nvSpPr>
            <p:spPr bwMode="auto">
              <a:xfrm>
                <a:off x="672" y="1008"/>
                <a:ext cx="336" cy="336"/>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sp>
            <p:nvSpPr>
              <p:cNvPr id="11332" name="Text Box 69"/>
              <p:cNvSpPr txBox="1">
                <a:spLocks noChangeArrowheads="1"/>
              </p:cNvSpPr>
              <p:nvPr/>
            </p:nvSpPr>
            <p:spPr bwMode="auto">
              <a:xfrm>
                <a:off x="700" y="1011"/>
                <a:ext cx="292" cy="44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t>ω</a:t>
                </a:r>
                <a:r>
                  <a:rPr lang="en-US" altLang="en-US" sz="1800" baseline="-16000"/>
                  <a:t>1</a:t>
                </a:r>
                <a:endParaRPr lang="en-US" altLang="en-US" sz="2400" baseline="-16000"/>
              </a:p>
              <a:p>
                <a:pPr eaLnBrk="1" hangingPunct="1">
                  <a:spcBef>
                    <a:spcPct val="0"/>
                  </a:spcBef>
                  <a:buFontTx/>
                  <a:buNone/>
                </a:pPr>
                <a:endParaRPr lang="en-US" altLang="en-US" sz="2400" baseline="-16000"/>
              </a:p>
            </p:txBody>
          </p:sp>
        </p:grpSp>
        <p:grpSp>
          <p:nvGrpSpPr>
            <p:cNvPr id="11314" name="Group 70"/>
            <p:cNvGrpSpPr>
              <a:grpSpLocks/>
            </p:cNvGrpSpPr>
            <p:nvPr/>
          </p:nvGrpSpPr>
          <p:grpSpPr bwMode="auto">
            <a:xfrm>
              <a:off x="576" y="1565"/>
              <a:ext cx="342" cy="355"/>
              <a:chOff x="672" y="989"/>
              <a:chExt cx="342" cy="355"/>
            </a:xfrm>
          </p:grpSpPr>
          <p:sp>
            <p:nvSpPr>
              <p:cNvPr id="11329" name="Oval 71"/>
              <p:cNvSpPr>
                <a:spLocks noChangeArrowheads="1"/>
              </p:cNvSpPr>
              <p:nvPr/>
            </p:nvSpPr>
            <p:spPr bwMode="auto">
              <a:xfrm>
                <a:off x="672" y="1008"/>
                <a:ext cx="336" cy="336"/>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sp>
            <p:nvSpPr>
              <p:cNvPr id="11330" name="Text Box 72"/>
              <p:cNvSpPr txBox="1">
                <a:spLocks noChangeArrowheads="1"/>
              </p:cNvSpPr>
              <p:nvPr/>
            </p:nvSpPr>
            <p:spPr bwMode="auto">
              <a:xfrm>
                <a:off x="706" y="989"/>
                <a:ext cx="308"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t>ω</a:t>
                </a:r>
                <a:r>
                  <a:rPr lang="en-US" altLang="en-US" sz="2400" baseline="-16000"/>
                  <a:t>2</a:t>
                </a:r>
              </a:p>
            </p:txBody>
          </p:sp>
        </p:grpSp>
        <p:grpSp>
          <p:nvGrpSpPr>
            <p:cNvPr id="11315" name="Group 73"/>
            <p:cNvGrpSpPr>
              <a:grpSpLocks/>
            </p:cNvGrpSpPr>
            <p:nvPr/>
          </p:nvGrpSpPr>
          <p:grpSpPr bwMode="auto">
            <a:xfrm>
              <a:off x="576" y="2492"/>
              <a:ext cx="336" cy="340"/>
              <a:chOff x="672" y="1004"/>
              <a:chExt cx="336" cy="340"/>
            </a:xfrm>
          </p:grpSpPr>
          <p:sp>
            <p:nvSpPr>
              <p:cNvPr id="11327" name="Oval 74"/>
              <p:cNvSpPr>
                <a:spLocks noChangeArrowheads="1"/>
              </p:cNvSpPr>
              <p:nvPr/>
            </p:nvSpPr>
            <p:spPr bwMode="auto">
              <a:xfrm>
                <a:off x="672" y="1008"/>
                <a:ext cx="336" cy="336"/>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sp>
            <p:nvSpPr>
              <p:cNvPr id="11328" name="Text Box 75"/>
              <p:cNvSpPr txBox="1">
                <a:spLocks noChangeArrowheads="1"/>
              </p:cNvSpPr>
              <p:nvPr/>
            </p:nvSpPr>
            <p:spPr bwMode="auto">
              <a:xfrm>
                <a:off x="713" y="1004"/>
                <a:ext cx="280"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t>ω</a:t>
                </a:r>
                <a:r>
                  <a:rPr lang="en-US" altLang="en-US" sz="2400" baseline="-16000"/>
                  <a:t>i</a:t>
                </a:r>
              </a:p>
            </p:txBody>
          </p:sp>
        </p:grpSp>
        <p:grpSp>
          <p:nvGrpSpPr>
            <p:cNvPr id="11316" name="Group 76"/>
            <p:cNvGrpSpPr>
              <a:grpSpLocks/>
            </p:cNvGrpSpPr>
            <p:nvPr/>
          </p:nvGrpSpPr>
          <p:grpSpPr bwMode="auto">
            <a:xfrm>
              <a:off x="576" y="3351"/>
              <a:ext cx="361" cy="345"/>
              <a:chOff x="672" y="999"/>
              <a:chExt cx="361" cy="345"/>
            </a:xfrm>
          </p:grpSpPr>
          <p:sp>
            <p:nvSpPr>
              <p:cNvPr id="11325" name="Oval 77"/>
              <p:cNvSpPr>
                <a:spLocks noChangeArrowheads="1"/>
              </p:cNvSpPr>
              <p:nvPr/>
            </p:nvSpPr>
            <p:spPr bwMode="auto">
              <a:xfrm>
                <a:off x="672" y="1008"/>
                <a:ext cx="336" cy="336"/>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sp>
            <p:nvSpPr>
              <p:cNvPr id="11326" name="Text Box 78"/>
              <p:cNvSpPr txBox="1">
                <a:spLocks noChangeArrowheads="1"/>
              </p:cNvSpPr>
              <p:nvPr/>
            </p:nvSpPr>
            <p:spPr bwMode="auto">
              <a:xfrm>
                <a:off x="697" y="999"/>
                <a:ext cx="336"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t>ω</a:t>
                </a:r>
                <a:r>
                  <a:rPr lang="en-US" altLang="en-US" sz="2400" baseline="-16000"/>
                  <a:t>N</a:t>
                </a:r>
              </a:p>
            </p:txBody>
          </p:sp>
        </p:grpSp>
        <p:grpSp>
          <p:nvGrpSpPr>
            <p:cNvPr id="11317" name="Group 79"/>
            <p:cNvGrpSpPr>
              <a:grpSpLocks/>
            </p:cNvGrpSpPr>
            <p:nvPr/>
          </p:nvGrpSpPr>
          <p:grpSpPr bwMode="auto">
            <a:xfrm>
              <a:off x="720" y="2016"/>
              <a:ext cx="48" cy="336"/>
              <a:chOff x="720" y="2016"/>
              <a:chExt cx="48" cy="336"/>
            </a:xfrm>
          </p:grpSpPr>
          <p:sp>
            <p:nvSpPr>
              <p:cNvPr id="11322" name="Oval 80"/>
              <p:cNvSpPr>
                <a:spLocks noChangeArrowheads="1"/>
              </p:cNvSpPr>
              <p:nvPr/>
            </p:nvSpPr>
            <p:spPr bwMode="auto">
              <a:xfrm>
                <a:off x="720" y="201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sp>
            <p:nvSpPr>
              <p:cNvPr id="11323" name="Oval 81"/>
              <p:cNvSpPr>
                <a:spLocks noChangeArrowheads="1"/>
              </p:cNvSpPr>
              <p:nvPr/>
            </p:nvSpPr>
            <p:spPr bwMode="auto">
              <a:xfrm>
                <a:off x="720" y="21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sp>
            <p:nvSpPr>
              <p:cNvPr id="11324" name="Oval 82"/>
              <p:cNvSpPr>
                <a:spLocks noChangeArrowheads="1"/>
              </p:cNvSpPr>
              <p:nvPr/>
            </p:nvSpPr>
            <p:spPr bwMode="auto">
              <a:xfrm>
                <a:off x="720" y="230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grpSp>
        <p:grpSp>
          <p:nvGrpSpPr>
            <p:cNvPr id="11318" name="Group 83"/>
            <p:cNvGrpSpPr>
              <a:grpSpLocks/>
            </p:cNvGrpSpPr>
            <p:nvPr/>
          </p:nvGrpSpPr>
          <p:grpSpPr bwMode="auto">
            <a:xfrm>
              <a:off x="720" y="2928"/>
              <a:ext cx="48" cy="336"/>
              <a:chOff x="720" y="2016"/>
              <a:chExt cx="48" cy="336"/>
            </a:xfrm>
          </p:grpSpPr>
          <p:sp>
            <p:nvSpPr>
              <p:cNvPr id="11319" name="Oval 84"/>
              <p:cNvSpPr>
                <a:spLocks noChangeArrowheads="1"/>
              </p:cNvSpPr>
              <p:nvPr/>
            </p:nvSpPr>
            <p:spPr bwMode="auto">
              <a:xfrm>
                <a:off x="720" y="2016"/>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sp>
            <p:nvSpPr>
              <p:cNvPr id="11320" name="Oval 85"/>
              <p:cNvSpPr>
                <a:spLocks noChangeArrowheads="1"/>
              </p:cNvSpPr>
              <p:nvPr/>
            </p:nvSpPr>
            <p:spPr bwMode="auto">
              <a:xfrm>
                <a:off x="720" y="21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sp>
            <p:nvSpPr>
              <p:cNvPr id="11321" name="Oval 86"/>
              <p:cNvSpPr>
                <a:spLocks noChangeArrowheads="1"/>
              </p:cNvSpPr>
              <p:nvPr/>
            </p:nvSpPr>
            <p:spPr bwMode="auto">
              <a:xfrm>
                <a:off x="720" y="2304"/>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grpSp>
      </p:grpSp>
      <p:grpSp>
        <p:nvGrpSpPr>
          <p:cNvPr id="11270" name="Group 90"/>
          <p:cNvGrpSpPr>
            <a:grpSpLocks/>
          </p:cNvGrpSpPr>
          <p:nvPr/>
        </p:nvGrpSpPr>
        <p:grpSpPr bwMode="auto">
          <a:xfrm>
            <a:off x="5715000" y="1981200"/>
            <a:ext cx="762000" cy="76200"/>
            <a:chOff x="3600" y="1248"/>
            <a:chExt cx="480" cy="48"/>
          </a:xfrm>
        </p:grpSpPr>
        <p:sp>
          <p:nvSpPr>
            <p:cNvPr id="11310" name="Oval 87"/>
            <p:cNvSpPr>
              <a:spLocks noChangeArrowheads="1"/>
            </p:cNvSpPr>
            <p:nvPr/>
          </p:nvSpPr>
          <p:spPr bwMode="auto">
            <a:xfrm>
              <a:off x="3600" y="1248"/>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sp>
          <p:nvSpPr>
            <p:cNvPr id="11311" name="Oval 88"/>
            <p:cNvSpPr>
              <a:spLocks noChangeArrowheads="1"/>
            </p:cNvSpPr>
            <p:nvPr/>
          </p:nvSpPr>
          <p:spPr bwMode="auto">
            <a:xfrm>
              <a:off x="3840" y="1248"/>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sp>
          <p:nvSpPr>
            <p:cNvPr id="11312" name="Oval 89"/>
            <p:cNvSpPr>
              <a:spLocks noChangeArrowheads="1"/>
            </p:cNvSpPr>
            <p:nvPr/>
          </p:nvSpPr>
          <p:spPr bwMode="auto">
            <a:xfrm>
              <a:off x="4032" y="1248"/>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grpSp>
      <p:grpSp>
        <p:nvGrpSpPr>
          <p:cNvPr id="11271" name="Group 91"/>
          <p:cNvGrpSpPr>
            <a:grpSpLocks/>
          </p:cNvGrpSpPr>
          <p:nvPr/>
        </p:nvGrpSpPr>
        <p:grpSpPr bwMode="auto">
          <a:xfrm>
            <a:off x="5715000" y="2743200"/>
            <a:ext cx="762000" cy="76200"/>
            <a:chOff x="3600" y="1248"/>
            <a:chExt cx="480" cy="48"/>
          </a:xfrm>
        </p:grpSpPr>
        <p:sp>
          <p:nvSpPr>
            <p:cNvPr id="11307" name="Oval 92"/>
            <p:cNvSpPr>
              <a:spLocks noChangeArrowheads="1"/>
            </p:cNvSpPr>
            <p:nvPr/>
          </p:nvSpPr>
          <p:spPr bwMode="auto">
            <a:xfrm>
              <a:off x="3600" y="1248"/>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sp>
          <p:nvSpPr>
            <p:cNvPr id="11308" name="Oval 93"/>
            <p:cNvSpPr>
              <a:spLocks noChangeArrowheads="1"/>
            </p:cNvSpPr>
            <p:nvPr/>
          </p:nvSpPr>
          <p:spPr bwMode="auto">
            <a:xfrm>
              <a:off x="3840" y="1248"/>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sp>
          <p:nvSpPr>
            <p:cNvPr id="11309" name="Oval 94"/>
            <p:cNvSpPr>
              <a:spLocks noChangeArrowheads="1"/>
            </p:cNvSpPr>
            <p:nvPr/>
          </p:nvSpPr>
          <p:spPr bwMode="auto">
            <a:xfrm>
              <a:off x="4032" y="1248"/>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grpSp>
      <p:grpSp>
        <p:nvGrpSpPr>
          <p:cNvPr id="11272" name="Group 95"/>
          <p:cNvGrpSpPr>
            <a:grpSpLocks/>
          </p:cNvGrpSpPr>
          <p:nvPr/>
        </p:nvGrpSpPr>
        <p:grpSpPr bwMode="auto">
          <a:xfrm>
            <a:off x="5715000" y="4191000"/>
            <a:ext cx="762000" cy="76200"/>
            <a:chOff x="3600" y="1248"/>
            <a:chExt cx="480" cy="48"/>
          </a:xfrm>
        </p:grpSpPr>
        <p:sp>
          <p:nvSpPr>
            <p:cNvPr id="11304" name="Oval 96"/>
            <p:cNvSpPr>
              <a:spLocks noChangeArrowheads="1"/>
            </p:cNvSpPr>
            <p:nvPr/>
          </p:nvSpPr>
          <p:spPr bwMode="auto">
            <a:xfrm>
              <a:off x="3600" y="1248"/>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sp>
          <p:nvSpPr>
            <p:cNvPr id="11305" name="Oval 97"/>
            <p:cNvSpPr>
              <a:spLocks noChangeArrowheads="1"/>
            </p:cNvSpPr>
            <p:nvPr/>
          </p:nvSpPr>
          <p:spPr bwMode="auto">
            <a:xfrm>
              <a:off x="3840" y="1248"/>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sp>
          <p:nvSpPr>
            <p:cNvPr id="11306" name="Oval 98"/>
            <p:cNvSpPr>
              <a:spLocks noChangeArrowheads="1"/>
            </p:cNvSpPr>
            <p:nvPr/>
          </p:nvSpPr>
          <p:spPr bwMode="auto">
            <a:xfrm>
              <a:off x="4032" y="1248"/>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grpSp>
      <p:grpSp>
        <p:nvGrpSpPr>
          <p:cNvPr id="11273" name="Group 99"/>
          <p:cNvGrpSpPr>
            <a:grpSpLocks/>
          </p:cNvGrpSpPr>
          <p:nvPr/>
        </p:nvGrpSpPr>
        <p:grpSpPr bwMode="auto">
          <a:xfrm>
            <a:off x="5715000" y="5562600"/>
            <a:ext cx="762000" cy="76200"/>
            <a:chOff x="3600" y="1248"/>
            <a:chExt cx="480" cy="48"/>
          </a:xfrm>
        </p:grpSpPr>
        <p:sp>
          <p:nvSpPr>
            <p:cNvPr id="11301" name="Oval 100"/>
            <p:cNvSpPr>
              <a:spLocks noChangeArrowheads="1"/>
            </p:cNvSpPr>
            <p:nvPr/>
          </p:nvSpPr>
          <p:spPr bwMode="auto">
            <a:xfrm>
              <a:off x="3600" y="1248"/>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sp>
          <p:nvSpPr>
            <p:cNvPr id="11302" name="Oval 101"/>
            <p:cNvSpPr>
              <a:spLocks noChangeArrowheads="1"/>
            </p:cNvSpPr>
            <p:nvPr/>
          </p:nvSpPr>
          <p:spPr bwMode="auto">
            <a:xfrm>
              <a:off x="3840" y="1248"/>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sp>
          <p:nvSpPr>
            <p:cNvPr id="11303" name="Oval 102"/>
            <p:cNvSpPr>
              <a:spLocks noChangeArrowheads="1"/>
            </p:cNvSpPr>
            <p:nvPr/>
          </p:nvSpPr>
          <p:spPr bwMode="auto">
            <a:xfrm>
              <a:off x="4032" y="1248"/>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grpSp>
      <p:grpSp>
        <p:nvGrpSpPr>
          <p:cNvPr id="11274" name="Group 103"/>
          <p:cNvGrpSpPr>
            <a:grpSpLocks/>
          </p:cNvGrpSpPr>
          <p:nvPr/>
        </p:nvGrpSpPr>
        <p:grpSpPr bwMode="auto">
          <a:xfrm>
            <a:off x="1981200" y="1981200"/>
            <a:ext cx="762000" cy="76200"/>
            <a:chOff x="3600" y="1248"/>
            <a:chExt cx="480" cy="48"/>
          </a:xfrm>
        </p:grpSpPr>
        <p:sp>
          <p:nvSpPr>
            <p:cNvPr id="11298" name="Oval 104"/>
            <p:cNvSpPr>
              <a:spLocks noChangeArrowheads="1"/>
            </p:cNvSpPr>
            <p:nvPr/>
          </p:nvSpPr>
          <p:spPr bwMode="auto">
            <a:xfrm>
              <a:off x="3600" y="1248"/>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sp>
          <p:nvSpPr>
            <p:cNvPr id="11299" name="Oval 105"/>
            <p:cNvSpPr>
              <a:spLocks noChangeArrowheads="1"/>
            </p:cNvSpPr>
            <p:nvPr/>
          </p:nvSpPr>
          <p:spPr bwMode="auto">
            <a:xfrm>
              <a:off x="3840" y="1248"/>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sp>
          <p:nvSpPr>
            <p:cNvPr id="11300" name="Oval 106"/>
            <p:cNvSpPr>
              <a:spLocks noChangeArrowheads="1"/>
            </p:cNvSpPr>
            <p:nvPr/>
          </p:nvSpPr>
          <p:spPr bwMode="auto">
            <a:xfrm>
              <a:off x="4032" y="1248"/>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grpSp>
      <p:grpSp>
        <p:nvGrpSpPr>
          <p:cNvPr id="11275" name="Group 107"/>
          <p:cNvGrpSpPr>
            <a:grpSpLocks/>
          </p:cNvGrpSpPr>
          <p:nvPr/>
        </p:nvGrpSpPr>
        <p:grpSpPr bwMode="auto">
          <a:xfrm>
            <a:off x="1981200" y="2743200"/>
            <a:ext cx="762000" cy="76200"/>
            <a:chOff x="3600" y="1248"/>
            <a:chExt cx="480" cy="48"/>
          </a:xfrm>
        </p:grpSpPr>
        <p:sp>
          <p:nvSpPr>
            <p:cNvPr id="11295" name="Oval 108"/>
            <p:cNvSpPr>
              <a:spLocks noChangeArrowheads="1"/>
            </p:cNvSpPr>
            <p:nvPr/>
          </p:nvSpPr>
          <p:spPr bwMode="auto">
            <a:xfrm>
              <a:off x="3600" y="1248"/>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sp>
          <p:nvSpPr>
            <p:cNvPr id="11296" name="Oval 109"/>
            <p:cNvSpPr>
              <a:spLocks noChangeArrowheads="1"/>
            </p:cNvSpPr>
            <p:nvPr/>
          </p:nvSpPr>
          <p:spPr bwMode="auto">
            <a:xfrm>
              <a:off x="3840" y="1248"/>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sp>
          <p:nvSpPr>
            <p:cNvPr id="11297" name="Oval 110"/>
            <p:cNvSpPr>
              <a:spLocks noChangeArrowheads="1"/>
            </p:cNvSpPr>
            <p:nvPr/>
          </p:nvSpPr>
          <p:spPr bwMode="auto">
            <a:xfrm>
              <a:off x="4032" y="1248"/>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grpSp>
      <p:grpSp>
        <p:nvGrpSpPr>
          <p:cNvPr id="11276" name="Group 111"/>
          <p:cNvGrpSpPr>
            <a:grpSpLocks/>
          </p:cNvGrpSpPr>
          <p:nvPr/>
        </p:nvGrpSpPr>
        <p:grpSpPr bwMode="auto">
          <a:xfrm>
            <a:off x="1981200" y="4191000"/>
            <a:ext cx="762000" cy="76200"/>
            <a:chOff x="3600" y="1248"/>
            <a:chExt cx="480" cy="48"/>
          </a:xfrm>
        </p:grpSpPr>
        <p:sp>
          <p:nvSpPr>
            <p:cNvPr id="11292" name="Oval 112"/>
            <p:cNvSpPr>
              <a:spLocks noChangeArrowheads="1"/>
            </p:cNvSpPr>
            <p:nvPr/>
          </p:nvSpPr>
          <p:spPr bwMode="auto">
            <a:xfrm>
              <a:off x="3600" y="1248"/>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sp>
          <p:nvSpPr>
            <p:cNvPr id="11293" name="Oval 113"/>
            <p:cNvSpPr>
              <a:spLocks noChangeArrowheads="1"/>
            </p:cNvSpPr>
            <p:nvPr/>
          </p:nvSpPr>
          <p:spPr bwMode="auto">
            <a:xfrm>
              <a:off x="3840" y="1248"/>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sp>
          <p:nvSpPr>
            <p:cNvPr id="11294" name="Oval 114"/>
            <p:cNvSpPr>
              <a:spLocks noChangeArrowheads="1"/>
            </p:cNvSpPr>
            <p:nvPr/>
          </p:nvSpPr>
          <p:spPr bwMode="auto">
            <a:xfrm>
              <a:off x="4032" y="1248"/>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grpSp>
      <p:grpSp>
        <p:nvGrpSpPr>
          <p:cNvPr id="11277" name="Group 115"/>
          <p:cNvGrpSpPr>
            <a:grpSpLocks/>
          </p:cNvGrpSpPr>
          <p:nvPr/>
        </p:nvGrpSpPr>
        <p:grpSpPr bwMode="auto">
          <a:xfrm>
            <a:off x="1981200" y="5486400"/>
            <a:ext cx="762000" cy="76200"/>
            <a:chOff x="3600" y="1248"/>
            <a:chExt cx="480" cy="48"/>
          </a:xfrm>
        </p:grpSpPr>
        <p:sp>
          <p:nvSpPr>
            <p:cNvPr id="11289" name="Oval 116"/>
            <p:cNvSpPr>
              <a:spLocks noChangeArrowheads="1"/>
            </p:cNvSpPr>
            <p:nvPr/>
          </p:nvSpPr>
          <p:spPr bwMode="auto">
            <a:xfrm>
              <a:off x="3600" y="1248"/>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sp>
          <p:nvSpPr>
            <p:cNvPr id="11290" name="Oval 117"/>
            <p:cNvSpPr>
              <a:spLocks noChangeArrowheads="1"/>
            </p:cNvSpPr>
            <p:nvPr/>
          </p:nvSpPr>
          <p:spPr bwMode="auto">
            <a:xfrm>
              <a:off x="3840" y="1248"/>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sp>
          <p:nvSpPr>
            <p:cNvPr id="11291" name="Oval 118"/>
            <p:cNvSpPr>
              <a:spLocks noChangeArrowheads="1"/>
            </p:cNvSpPr>
            <p:nvPr/>
          </p:nvSpPr>
          <p:spPr bwMode="auto">
            <a:xfrm>
              <a:off x="4032" y="1248"/>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grpSp>
      <p:cxnSp>
        <p:nvCxnSpPr>
          <p:cNvPr id="11278" name="AutoShape 119"/>
          <p:cNvCxnSpPr>
            <a:cxnSpLocks noChangeShapeType="1"/>
            <a:stCxn id="11372" idx="3"/>
            <a:endCxn id="11348" idx="1"/>
          </p:cNvCxnSpPr>
          <p:nvPr/>
        </p:nvCxnSpPr>
        <p:spPr bwMode="auto">
          <a:xfrm>
            <a:off x="3879850" y="2098675"/>
            <a:ext cx="920750" cy="20637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1279" name="AutoShape 120"/>
          <p:cNvCxnSpPr>
            <a:cxnSpLocks noChangeShapeType="1"/>
            <a:stCxn id="11370" idx="3"/>
            <a:endCxn id="11348" idx="1"/>
          </p:cNvCxnSpPr>
          <p:nvPr/>
        </p:nvCxnSpPr>
        <p:spPr bwMode="auto">
          <a:xfrm>
            <a:off x="3892550" y="2752725"/>
            <a:ext cx="908050" cy="14097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1280" name="AutoShape 121"/>
          <p:cNvCxnSpPr>
            <a:cxnSpLocks noChangeShapeType="1"/>
            <a:stCxn id="11367" idx="6"/>
            <a:endCxn id="11347" idx="2"/>
          </p:cNvCxnSpPr>
          <p:nvPr/>
        </p:nvCxnSpPr>
        <p:spPr bwMode="auto">
          <a:xfrm>
            <a:off x="3886200" y="4229100"/>
            <a:ext cx="8382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1281" name="AutoShape 122"/>
          <p:cNvCxnSpPr>
            <a:cxnSpLocks noChangeShapeType="1"/>
            <a:stCxn id="11366" idx="3"/>
            <a:endCxn id="11347" idx="3"/>
          </p:cNvCxnSpPr>
          <p:nvPr/>
        </p:nvCxnSpPr>
        <p:spPr bwMode="auto">
          <a:xfrm flipV="1">
            <a:off x="3905250" y="4418013"/>
            <a:ext cx="896938" cy="11493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1282" name="Text Box 123"/>
          <p:cNvSpPr txBox="1">
            <a:spLocks noChangeArrowheads="1"/>
          </p:cNvSpPr>
          <p:nvPr/>
        </p:nvSpPr>
        <p:spPr bwMode="auto">
          <a:xfrm>
            <a:off x="4175125" y="2452688"/>
            <a:ext cx="42545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a:t>a</a:t>
            </a:r>
            <a:r>
              <a:rPr lang="en-US" altLang="en-US" sz="2000" baseline="-16000"/>
              <a:t>1j</a:t>
            </a:r>
            <a:endParaRPr lang="en-US" altLang="en-US" sz="2400" baseline="-16000"/>
          </a:p>
        </p:txBody>
      </p:sp>
      <p:sp>
        <p:nvSpPr>
          <p:cNvPr id="11283" name="Text Box 124"/>
          <p:cNvSpPr txBox="1">
            <a:spLocks noChangeArrowheads="1"/>
          </p:cNvSpPr>
          <p:nvPr/>
        </p:nvSpPr>
        <p:spPr bwMode="auto">
          <a:xfrm>
            <a:off x="3962400" y="3124200"/>
            <a:ext cx="42545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a:t>a</a:t>
            </a:r>
            <a:r>
              <a:rPr lang="en-US" altLang="en-US" sz="2000" baseline="-16000"/>
              <a:t>2j</a:t>
            </a:r>
            <a:endParaRPr lang="en-US" altLang="en-US" sz="2400" baseline="-16000"/>
          </a:p>
        </p:txBody>
      </p:sp>
      <p:sp>
        <p:nvSpPr>
          <p:cNvPr id="11284" name="Text Box 125"/>
          <p:cNvSpPr txBox="1">
            <a:spLocks noChangeArrowheads="1"/>
          </p:cNvSpPr>
          <p:nvPr/>
        </p:nvSpPr>
        <p:spPr bwMode="auto">
          <a:xfrm>
            <a:off x="4038600" y="4114800"/>
            <a:ext cx="388938"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a:t>a</a:t>
            </a:r>
            <a:r>
              <a:rPr lang="en-US" altLang="en-US" sz="2000" baseline="-16000"/>
              <a:t>ij</a:t>
            </a:r>
            <a:endParaRPr lang="en-US" altLang="en-US" sz="2400" baseline="-16000"/>
          </a:p>
        </p:txBody>
      </p:sp>
      <p:sp>
        <p:nvSpPr>
          <p:cNvPr id="11285" name="Text Box 126"/>
          <p:cNvSpPr txBox="1">
            <a:spLocks noChangeArrowheads="1"/>
          </p:cNvSpPr>
          <p:nvPr/>
        </p:nvSpPr>
        <p:spPr bwMode="auto">
          <a:xfrm>
            <a:off x="4191000" y="4953000"/>
            <a:ext cx="461963"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a:t>a</a:t>
            </a:r>
            <a:r>
              <a:rPr lang="en-US" altLang="en-US" sz="2000" baseline="-16000"/>
              <a:t>Nj</a:t>
            </a:r>
            <a:endParaRPr lang="en-US" altLang="en-US" sz="2400" baseline="-16000"/>
          </a:p>
        </p:txBody>
      </p:sp>
      <p:sp>
        <p:nvSpPr>
          <p:cNvPr id="11286" name="Text Box 127"/>
          <p:cNvSpPr txBox="1">
            <a:spLocks noChangeArrowheads="1"/>
          </p:cNvSpPr>
          <p:nvPr/>
        </p:nvSpPr>
        <p:spPr bwMode="auto">
          <a:xfrm>
            <a:off x="136525" y="6057900"/>
            <a:ext cx="7261225"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800"/>
              <a:t>Time=     1                                         k                    k+1                                  K</a:t>
            </a:r>
          </a:p>
        </p:txBody>
      </p:sp>
      <p:sp>
        <p:nvSpPr>
          <p:cNvPr id="11287" name="Text Box 128"/>
          <p:cNvSpPr txBox="1">
            <a:spLocks noChangeArrowheads="1"/>
          </p:cNvSpPr>
          <p:nvPr/>
        </p:nvSpPr>
        <p:spPr bwMode="auto">
          <a:xfrm>
            <a:off x="762000" y="1066800"/>
            <a:ext cx="8382000" cy="400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600"/>
              <a:t>    </a:t>
            </a:r>
            <a:r>
              <a:rPr lang="en-US" altLang="en-US" sz="2000"/>
              <a:t>V</a:t>
            </a:r>
            <a:r>
              <a:rPr lang="en-US" altLang="en-US" sz="2400" baseline="-16000"/>
              <a:t>1                                          </a:t>
            </a:r>
            <a:r>
              <a:rPr lang="en-US" altLang="en-US" sz="2000"/>
              <a:t>V</a:t>
            </a:r>
            <a:r>
              <a:rPr lang="en-US" altLang="en-US" sz="2400" baseline="-16000"/>
              <a:t>k</a:t>
            </a:r>
            <a:r>
              <a:rPr lang="en-US" altLang="en-US" sz="1600"/>
              <a:t>                    </a:t>
            </a:r>
            <a:r>
              <a:rPr lang="en-US" altLang="en-US" sz="2000"/>
              <a:t>V</a:t>
            </a:r>
            <a:r>
              <a:rPr lang="en-US" altLang="en-US" sz="2400" baseline="-16000"/>
              <a:t>k+1                                 </a:t>
            </a:r>
            <a:r>
              <a:rPr lang="en-US" altLang="en-US" sz="2000"/>
              <a:t>V</a:t>
            </a:r>
            <a:r>
              <a:rPr lang="en-US" altLang="en-US" sz="2400" baseline="-16000"/>
              <a:t>K</a:t>
            </a:r>
            <a:r>
              <a:rPr lang="en-US" altLang="en-US" sz="1600"/>
              <a:t>  =   Observations</a:t>
            </a:r>
          </a:p>
        </p:txBody>
      </p:sp>
      <p:sp>
        <p:nvSpPr>
          <p:cNvPr id="11288" name="Rectangle 129"/>
          <p:cNvSpPr>
            <a:spLocks noGrp="1" noChangeArrowheads="1"/>
          </p:cNvSpPr>
          <p:nvPr>
            <p:ph type="title" idx="4294967295"/>
          </p:nvPr>
        </p:nvSpPr>
        <p:spPr>
          <a:xfrm>
            <a:off x="349250" y="-14288"/>
            <a:ext cx="8502650" cy="1143001"/>
          </a:xfrm>
        </p:spPr>
        <p:txBody>
          <a:bodyPr/>
          <a:lstStyle/>
          <a:p>
            <a:pPr eaLnBrk="1" hangingPunct="1"/>
            <a:r>
              <a:rPr lang="en-US" altLang="en-US" sz="4000" b="1">
                <a:solidFill>
                  <a:schemeClr val="tx1"/>
                </a:solidFill>
              </a:rPr>
              <a:t>Representation of Forward Algorithm</a:t>
            </a:r>
            <a:endParaRPr lang="en-US" altLang="en-US" sz="4000"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IN" altLang="en-US" b="1"/>
              <a:t>Learning Problem</a:t>
            </a:r>
          </a:p>
        </p:txBody>
      </p:sp>
      <p:sp>
        <p:nvSpPr>
          <p:cNvPr id="12291" name="Content Placeholder 2"/>
          <p:cNvSpPr>
            <a:spLocks noGrp="1"/>
          </p:cNvSpPr>
          <p:nvPr>
            <p:ph idx="1"/>
          </p:nvPr>
        </p:nvSpPr>
        <p:spPr/>
        <p:txBody>
          <a:bodyPr/>
          <a:lstStyle/>
          <a:p>
            <a:r>
              <a:rPr lang="en-IN" altLang="en-US" dirty="0"/>
              <a:t>Given a large number of observation sequences V</a:t>
            </a:r>
            <a:r>
              <a:rPr lang="en-IN" altLang="en-US" baseline="30000" dirty="0"/>
              <a:t>T </a:t>
            </a:r>
            <a:r>
              <a:rPr lang="en-IN" altLang="en-US" dirty="0"/>
              <a:t>and the set of possible states in HMM, we need to learn the HMM parameters A and B.</a:t>
            </a:r>
          </a:p>
          <a:p>
            <a:endParaRPr lang="en-IN" altLang="en-US" dirty="0"/>
          </a:p>
          <a:p>
            <a:r>
              <a:rPr lang="en-IN" altLang="en-US" dirty="0"/>
              <a:t>Standard algorithm for HMM training is Forward Backward algorithm.</a:t>
            </a:r>
          </a:p>
          <a:p>
            <a:endParaRPr lang="en-I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016C17-A3D2-4AFE-8072-D46761886FAE}"/>
              </a:ext>
            </a:extLst>
          </p:cNvPr>
          <p:cNvSpPr>
            <a:spLocks noGrp="1"/>
          </p:cNvSpPr>
          <p:nvPr>
            <p:ph type="title"/>
          </p:nvPr>
        </p:nvSpPr>
        <p:spPr>
          <a:xfrm>
            <a:off x="467544" y="548680"/>
            <a:ext cx="7779774" cy="929201"/>
          </a:xfrm>
        </p:spPr>
        <p:txBody>
          <a:bodyPr/>
          <a:lstStyle/>
          <a:p>
            <a:r>
              <a:rPr lang="en-IN" altLang="en-US" b="1" dirty="0"/>
              <a:t>Forward Backward algorithm</a:t>
            </a:r>
            <a:endParaRPr lang="en-IN" dirty="0"/>
          </a:p>
        </p:txBody>
      </p:sp>
      <mc:AlternateContent xmlns:mc="http://schemas.openxmlformats.org/markup-compatibility/2006">
        <mc:Choice xmlns:a14="http://schemas.microsoft.com/office/drawing/2010/main" xmlns="" Requires="a14">
          <p:sp>
            <p:nvSpPr>
              <p:cNvPr id="3" name="Content Placeholder 2">
                <a:extLst>
                  <a:ext uri="{FF2B5EF4-FFF2-40B4-BE49-F238E27FC236}">
                    <a16:creationId xmlns:a16="http://schemas.microsoft.com/office/drawing/2014/main" id="{75910757-0860-47BB-A580-2E504B104C22}"/>
                  </a:ext>
                </a:extLst>
              </p:cNvPr>
              <p:cNvSpPr>
                <a:spLocks noGrp="1"/>
              </p:cNvSpPr>
              <p:nvPr>
                <p:ph idx="1"/>
              </p:nvPr>
            </p:nvSpPr>
            <p:spPr>
              <a:xfrm>
                <a:off x="482292" y="2088838"/>
                <a:ext cx="7772400" cy="4152852"/>
              </a:xfrm>
            </p:spPr>
            <p:txBody>
              <a:bodyPr/>
              <a:lstStyle/>
              <a:p>
                <a:pPr lvl="0"/>
                <a:r>
                  <a:rPr lang="en-US" sz="2400" dirty="0"/>
                  <a:t>For this we define</a:t>
                </a:r>
                <a:r>
                  <a:rPr lang="en-IN" sz="2400" dirty="0"/>
                  <a:t/>
                </a:r>
                <a:r>
                  <a:rPr lang="en-US" sz="2400" dirty="0"/>
                  <a:t> </a:t>
                </a:r>
                <a14:m>
                  <m:oMath xmlns:m="http://schemas.openxmlformats.org/officeDocument/2006/math">
                    <m:sSub>
                      <m:sSubPr>
                        <m:ctrlPr>
                          <a:rPr lang="en-IN" sz="2400" i="1"/>
                        </m:ctrlPr>
                      </m:sSubPr>
                      <m:e>
                        <m:r>
                          <a:rPr lang="en-US" sz="2400" i="1"/>
                          <m:t>𝛾</m:t>
                        </m:r>
                      </m:e>
                      <m:sub>
                        <m:r>
                          <a:rPr lang="en-US" sz="2400" i="1"/>
                          <m:t>𝑖𝑗</m:t>
                        </m:r>
                      </m:sub>
                    </m:sSub>
                    <m:d>
                      <m:dPr>
                        <m:ctrlPr>
                          <a:rPr lang="en-IN" sz="2400" i="1"/>
                        </m:ctrlPr>
                      </m:dPr>
                      <m:e>
                        <m:r>
                          <a:rPr lang="en-US" sz="2400" i="1"/>
                          <m:t>𝑡</m:t>
                        </m:r>
                      </m:e>
                    </m:d>
                    <m:r>
                      <a:rPr lang="en-US" sz="2400" i="1"/>
                      <m:t>=</m:t>
                    </m:r>
                    <m:f>
                      <m:fPr>
                        <m:ctrlPr>
                          <a:rPr lang="en-IN" sz="2400" i="1"/>
                        </m:ctrlPr>
                      </m:fPr>
                      <m:num>
                        <m:sSub>
                          <m:sSubPr>
                            <m:ctrlPr>
                              <a:rPr lang="en-IN" sz="2400" i="1"/>
                            </m:ctrlPr>
                          </m:sSubPr>
                          <m:e>
                            <m:r>
                              <a:rPr lang="en-US" sz="2400" i="1"/>
                              <m:t>𝛼</m:t>
                            </m:r>
                          </m:e>
                          <m:sub>
                            <m:r>
                              <a:rPr lang="en-US" sz="2400" i="1"/>
                              <m:t>𝑖</m:t>
                            </m:r>
                          </m:sub>
                        </m:sSub>
                        <m:d>
                          <m:dPr>
                            <m:ctrlPr>
                              <a:rPr lang="en-IN" sz="2400" i="1"/>
                            </m:ctrlPr>
                          </m:dPr>
                          <m:e>
                            <m:r>
                              <a:rPr lang="en-US" sz="2400" i="1"/>
                              <m:t>𝑡</m:t>
                            </m:r>
                            <m:r>
                              <a:rPr lang="en-US" sz="2400" i="1"/>
                              <m:t>−</m:t>
                            </m:r>
                            <m:r>
                              <a:rPr lang="en-US" sz="2400" i="1"/>
                              <m:t>1</m:t>
                            </m:r>
                          </m:e>
                        </m:d>
                        <m:sSub>
                          <m:sSubPr>
                            <m:ctrlPr>
                              <a:rPr lang="en-IN" sz="2400" i="1"/>
                            </m:ctrlPr>
                          </m:sSubPr>
                          <m:e>
                            <m:r>
                              <a:rPr lang="en-US" sz="2400" i="1"/>
                              <m:t>𝑎</m:t>
                            </m:r>
                          </m:e>
                          <m:sub>
                            <m:r>
                              <a:rPr lang="en-US" sz="2400" i="1"/>
                              <m:t>𝑖𝑗</m:t>
                            </m:r>
                          </m:sub>
                        </m:sSub>
                        <m:sSub>
                          <m:sSubPr>
                            <m:ctrlPr>
                              <a:rPr lang="en-IN" sz="2400" i="1"/>
                            </m:ctrlPr>
                          </m:sSubPr>
                          <m:e>
                            <m:r>
                              <a:rPr lang="en-US" sz="2400" i="1"/>
                              <m:t>𝑏</m:t>
                            </m:r>
                          </m:e>
                          <m:sub>
                            <m:r>
                              <a:rPr lang="en-US" sz="2400" i="1"/>
                              <m:t>𝑗𝑘</m:t>
                            </m:r>
                          </m:sub>
                        </m:sSub>
                        <m:sSub>
                          <m:sSubPr>
                            <m:ctrlPr>
                              <a:rPr lang="en-IN" sz="2400" i="1"/>
                            </m:ctrlPr>
                          </m:sSubPr>
                          <m:e>
                            <m:r>
                              <a:rPr lang="en-US" sz="2400" i="1"/>
                              <m:t>𝛽</m:t>
                            </m:r>
                          </m:e>
                          <m:sub>
                            <m:r>
                              <a:rPr lang="en-US" sz="2400" i="1"/>
                              <m:t>𝑗</m:t>
                            </m:r>
                          </m:sub>
                        </m:sSub>
                        <m:d>
                          <m:dPr>
                            <m:ctrlPr>
                              <a:rPr lang="en-IN" sz="2400" i="1"/>
                            </m:ctrlPr>
                          </m:dPr>
                          <m:e>
                            <m:r>
                              <a:rPr lang="en-US" sz="2400" i="1"/>
                              <m:t>𝑡</m:t>
                            </m:r>
                          </m:e>
                        </m:d>
                      </m:num>
                      <m:den>
                        <m:r>
                          <a:rPr lang="en-US" sz="2400"/>
                          <m:t> </m:t>
                        </m:r>
                        <m:r>
                          <a:rPr lang="en-US" sz="2400" i="1"/>
                          <m:t>𝑃</m:t>
                        </m:r>
                        <m:d>
                          <m:dPr>
                            <m:ctrlPr>
                              <a:rPr lang="en-IN" sz="2400" i="1"/>
                            </m:ctrlPr>
                          </m:dPr>
                          <m:e>
                            <m:sSup>
                              <m:sSupPr>
                                <m:ctrlPr>
                                  <a:rPr lang="en-IN" sz="2400" i="1"/>
                                </m:ctrlPr>
                              </m:sSupPr>
                              <m:e>
                                <m:r>
                                  <a:rPr lang="en-US" sz="2400" i="1"/>
                                  <m:t>𝑉</m:t>
                                </m:r>
                              </m:e>
                              <m:sup>
                                <m:r>
                                  <a:rPr lang="en-US" sz="2400" i="1"/>
                                  <m:t>𝑇</m:t>
                                </m:r>
                              </m:sup>
                            </m:sSup>
                          </m:e>
                          <m:e>
                            <m:r>
                              <a:rPr lang="en-US" sz="2400" i="1"/>
                              <m:t>𝜃</m:t>
                            </m:r>
                          </m:e>
                        </m:d>
                      </m:den>
                    </m:f>
                  </m:oMath>
                </a14:m>
                <a:endParaRPr lang="en-IN" sz="2400" dirty="0"/>
              </a:p>
              <a:p>
                <a:r>
                  <a:rPr lang="en-US" sz="2400" dirty="0"/>
                  <a:t> Initially we should choose the values of </a:t>
                </a:r>
                <a14:m>
                  <m:oMath xmlns:m="http://schemas.openxmlformats.org/officeDocument/2006/math">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𝑎</m:t>
                        </m:r>
                      </m:e>
                      <m:sub>
                        <m:r>
                          <a:rPr lang="en-IN" sz="2400" b="0" i="1" smtClean="0">
                            <a:latin typeface="Cambria Math" panose="02040503050406030204" pitchFamily="18" charset="0"/>
                          </a:rPr>
                          <m:t>𝑖𝑗</m:t>
                        </m:r>
                      </m:sub>
                    </m:sSub>
                  </m:oMath>
                </a14:m>
                <a:r>
                  <a:rPr lang="en-US" sz="2400" dirty="0"/>
                  <a:t> and </a:t>
                </a:r>
                <a14:m>
                  <m:oMath xmlns:m="http://schemas.openxmlformats.org/officeDocument/2006/math">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𝑏</m:t>
                        </m:r>
                      </m:e>
                      <m:sub>
                        <m:r>
                          <a:rPr lang="en-IN" sz="2400" b="0" i="1" smtClean="0">
                            <a:latin typeface="Cambria Math" panose="02040503050406030204" pitchFamily="18" charset="0"/>
                          </a:rPr>
                          <m:t>𝑖𝑗</m:t>
                        </m:r>
                      </m:sub>
                    </m:sSub>
                  </m:oMath>
                </a14:m>
                <a:r>
                  <a:rPr lang="en-US" sz="2400" dirty="0"/>
                  <a:t> arbitrarily.</a:t>
                </a:r>
              </a:p>
              <a:p>
                <a:r>
                  <a:rPr lang="en-US" sz="2400" dirty="0"/>
                  <a:t>number of transitions from </a:t>
                </a:r>
                <a14:m>
                  <m:oMath xmlns:m="http://schemas.openxmlformats.org/officeDocument/2006/math">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𝜔</m:t>
                        </m:r>
                      </m:e>
                      <m:sub>
                        <m:r>
                          <a:rPr lang="en-IN" sz="2400" b="0" i="1" smtClean="0">
                            <a:latin typeface="Cambria Math" panose="02040503050406030204" pitchFamily="18" charset="0"/>
                          </a:rPr>
                          <m:t>𝑖</m:t>
                        </m:r>
                      </m:sub>
                    </m:sSub>
                  </m:oMath>
                </a14:m>
                <a:r>
                  <a:rPr lang="en-US" sz="2400" dirty="0"/>
                  <a:t>(t-1) to </a:t>
                </a:r>
                <a14:m>
                  <m:oMath xmlns:m="http://schemas.openxmlformats.org/officeDocument/2006/math">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𝜔</m:t>
                        </m:r>
                      </m:e>
                      <m:sub>
                        <m:r>
                          <a:rPr lang="en-IN" sz="2400" b="0" i="1" smtClean="0">
                            <a:latin typeface="Cambria Math" panose="02040503050406030204" pitchFamily="18" charset="0"/>
                          </a:rPr>
                          <m:t>𝑗</m:t>
                        </m:r>
                      </m:sub>
                    </m:sSub>
                  </m:oMath>
                </a14:m>
                <a:r>
                  <a:rPr lang="en-US" sz="2400" dirty="0"/>
                  <a:t>(t) at any time in the sequence V</a:t>
                </a:r>
                <a:r>
                  <a:rPr lang="en-US" sz="2400" baseline="30000" dirty="0"/>
                  <a:t>T</a:t>
                </a:r>
                <a:r>
                  <a:rPr lang="en-US" sz="2400" dirty="0"/>
                  <a:t> is </a:t>
                </a:r>
                <a:r>
                  <a:rPr lang="en-IN" sz="2400" dirty="0"/>
                  <a:t>given by  </a:t>
                </a:r>
                <a14:m>
                  <m:oMath xmlns:m="http://schemas.openxmlformats.org/officeDocument/2006/math">
                    <m:nary>
                      <m:naryPr>
                        <m:chr m:val="∑"/>
                        <m:ctrlPr>
                          <a:rPr lang="en-IN" sz="2400" i="1"/>
                        </m:ctrlPr>
                      </m:naryPr>
                      <m:sub>
                        <m:r>
                          <a:rPr lang="en-IN" sz="2400" i="1"/>
                          <m:t>𝑡</m:t>
                        </m:r>
                        <m:r>
                          <a:rPr lang="en-IN" sz="2400" i="1"/>
                          <m:t>=</m:t>
                        </m:r>
                        <m:r>
                          <a:rPr lang="en-IN" sz="2400" i="1"/>
                          <m:t>1</m:t>
                        </m:r>
                      </m:sub>
                      <m:sup>
                        <m:r>
                          <a:rPr lang="en-IN" sz="2400" i="1"/>
                          <m:t>𝑇</m:t>
                        </m:r>
                      </m:sup>
                      <m:e>
                        <m:sSub>
                          <m:sSubPr>
                            <m:ctrlPr>
                              <a:rPr lang="en-IN" sz="2400" i="1"/>
                            </m:ctrlPr>
                          </m:sSubPr>
                          <m:e>
                            <m:r>
                              <a:rPr lang="en-IN" sz="2400" i="1"/>
                              <m:t>𝛾</m:t>
                            </m:r>
                          </m:e>
                          <m:sub>
                            <m:r>
                              <a:rPr lang="en-IN" sz="2400" i="1"/>
                              <m:t>𝑖𝑗</m:t>
                            </m:r>
                          </m:sub>
                        </m:sSub>
                        <m:d>
                          <m:dPr>
                            <m:ctrlPr>
                              <a:rPr lang="en-IN" sz="2400" i="1"/>
                            </m:ctrlPr>
                          </m:dPr>
                          <m:e>
                            <m:r>
                              <a:rPr lang="en-IN" sz="2400" i="1"/>
                              <m:t>𝑡</m:t>
                            </m:r>
                          </m:e>
                        </m:d>
                        <m:r>
                          <a:rPr lang="en-IN" sz="2400" i="1"/>
                          <m:t>.</m:t>
                        </m:r>
                      </m:e>
                    </m:nary>
                  </m:oMath>
                </a14:m>
                <a:endParaRPr lang="en-IN" sz="2400" dirty="0"/>
              </a:p>
              <a:p>
                <a:pPr marL="0" indent="0">
                  <a:buNone/>
                </a:pPr>
                <a:endParaRPr lang="en-IN" dirty="0"/>
              </a:p>
              <a:p>
                <a:endParaRPr lang="en-IN" dirty="0"/>
              </a:p>
              <a:p>
                <a:endParaRPr lang="en-IN" dirty="0"/>
              </a:p>
              <a:p>
                <a:pPr marL="0" indent="0">
                  <a:buNone/>
                </a:pPr>
                <a:endParaRPr lang="en-IN" dirty="0"/>
              </a:p>
            </p:txBody>
          </p:sp>
        </mc:Choice>
        <mc:Fallback>
          <p:sp>
            <p:nvSpPr>
              <p:cNvPr id="3" name="Content Placeholder 2">
                <a:extLst>
                  <a:ext uri="{FF2B5EF4-FFF2-40B4-BE49-F238E27FC236}">
                    <a16:creationId xmlns:a16="http://schemas.microsoft.com/office/drawing/2014/main" xmlns="" id="{75910757-0860-47BB-A580-2E504B104C22}"/>
                  </a:ext>
                </a:extLst>
              </p:cNvPr>
              <p:cNvSpPr>
                <a:spLocks noGrp="1" noRot="1" noChangeAspect="1" noMove="1" noResize="1" noEditPoints="1" noAdjustHandles="1" noChangeArrowheads="1" noChangeShapeType="1" noTextEdit="1"/>
              </p:cNvSpPr>
              <p:nvPr>
                <p:ph idx="1"/>
              </p:nvPr>
            </p:nvSpPr>
            <p:spPr>
              <a:xfrm>
                <a:off x="482292" y="2088838"/>
                <a:ext cx="7772400" cy="4152852"/>
              </a:xfrm>
              <a:blipFill>
                <a:blip r:embed="rId2"/>
                <a:stretch>
                  <a:fillRect l="-1020"/>
                </a:stretch>
              </a:blipFill>
            </p:spPr>
            <p:txBody>
              <a:bodyPr/>
              <a:lstStyle/>
              <a:p>
                <a:r>
                  <a:rPr lang="en-IN">
                    <a:noFill/>
                  </a:rPr>
                  <a:t> </a:t>
                </a:r>
              </a:p>
            </p:txBody>
          </p:sp>
        </mc:Fallback>
      </mc:AlternateContent>
      <p:sp>
        <p:nvSpPr>
          <p:cNvPr id="9" name="Text Box 9">
            <a:extLst>
              <a:ext uri="{FF2B5EF4-FFF2-40B4-BE49-F238E27FC236}">
                <a16:creationId xmlns:a16="http://schemas.microsoft.com/office/drawing/2014/main" xmlns="" id="{569F9F64-DF92-49A4-B001-1435219B4BBB}"/>
              </a:ext>
            </a:extLst>
          </p:cNvPr>
          <p:cNvSpPr txBox="1">
            <a:spLocks noChangeArrowheads="1"/>
          </p:cNvSpPr>
          <p:nvPr/>
        </p:nvSpPr>
        <p:spPr bwMode="auto">
          <a:xfrm>
            <a:off x="1842462" y="3658442"/>
            <a:ext cx="193040" cy="99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rot="0" vert="horz" wrap="square" lIns="0" tIns="0" rIns="0" bIns="0" anchor="t" anchorCtr="0" upright="1">
            <a:noAutofit/>
          </a:bodyPr>
          <a:lstStyle/>
          <a:p>
            <a:pPr>
              <a:spcAft>
                <a:spcPts val="0"/>
              </a:spcAft>
            </a:pPr>
            <a:r>
              <a:rPr lang="en-IN" sz="110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xmlns="" val="3473678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Content Placeholder 2">
                <a:extLst>
                  <a:ext uri="{FF2B5EF4-FFF2-40B4-BE49-F238E27FC236}">
                    <a16:creationId xmlns:a16="http://schemas.microsoft.com/office/drawing/2014/main" id="{266AA380-4EAC-4502-8883-5B467449CBD7}"/>
                  </a:ext>
                </a:extLst>
              </p:cNvPr>
              <p:cNvSpPr>
                <a:spLocks noGrp="1"/>
              </p:cNvSpPr>
              <p:nvPr>
                <p:ph idx="1"/>
              </p:nvPr>
            </p:nvSpPr>
            <p:spPr>
              <a:xfrm>
                <a:off x="395536" y="332656"/>
                <a:ext cx="8062664" cy="6264696"/>
              </a:xfrm>
            </p:spPr>
            <p:txBody>
              <a:bodyPr/>
              <a:lstStyle/>
              <a:p>
                <a14:m>
                  <m:oMath xmlns:m="http://schemas.openxmlformats.org/officeDocument/2006/math">
                    <m:sSub>
                      <m:sSubPr>
                        <m:ctrlPr>
                          <a:rPr lang="en-IN" sz="2800" i="1" smtClean="0"/>
                        </m:ctrlPr>
                      </m:sSubPr>
                      <m:e>
                        <m:r>
                          <a:rPr lang="en-US" sz="2800" i="1"/>
                          <m:t>𝑎</m:t>
                        </m:r>
                      </m:e>
                      <m:sub>
                        <m:r>
                          <a:rPr lang="en-US" sz="2800" i="1"/>
                          <m:t>𝑖𝑗</m:t>
                        </m:r>
                      </m:sub>
                    </m:sSub>
                    <m:r>
                      <a:rPr lang="en-US" sz="2800" i="1"/>
                      <m:t>=</m:t>
                    </m:r>
                    <m:f>
                      <m:fPr>
                        <m:ctrlPr>
                          <a:rPr lang="en-IN" sz="2800" i="1"/>
                        </m:ctrlPr>
                      </m:fPr>
                      <m:num>
                        <m:nary>
                          <m:naryPr>
                            <m:chr m:val="∑"/>
                            <m:ctrlPr>
                              <a:rPr lang="en-IN" sz="2800" i="1"/>
                            </m:ctrlPr>
                          </m:naryPr>
                          <m:sub>
                            <m:r>
                              <a:rPr lang="en-US" sz="2800" i="1"/>
                              <m:t>𝑡</m:t>
                            </m:r>
                            <m:r>
                              <a:rPr lang="en-US" sz="2800" i="1"/>
                              <m:t>=</m:t>
                            </m:r>
                            <m:r>
                              <a:rPr lang="en-US" sz="2800" i="1"/>
                              <m:t>1</m:t>
                            </m:r>
                          </m:sub>
                          <m:sup>
                            <m:r>
                              <a:rPr lang="en-US" sz="2800" i="1"/>
                              <m:t>𝑇</m:t>
                            </m:r>
                          </m:sup>
                          <m:e>
                            <m:sSub>
                              <m:sSubPr>
                                <m:ctrlPr>
                                  <a:rPr lang="en-IN" sz="2800" i="1"/>
                                </m:ctrlPr>
                              </m:sSubPr>
                              <m:e>
                                <m:r>
                                  <a:rPr lang="en-US" sz="2800" i="1"/>
                                  <m:t>𝛾</m:t>
                                </m:r>
                              </m:e>
                              <m:sub>
                                <m:r>
                                  <a:rPr lang="en-US" sz="2800" i="1"/>
                                  <m:t>𝑖𝑗</m:t>
                                </m:r>
                              </m:sub>
                            </m:sSub>
                            <m:d>
                              <m:dPr>
                                <m:ctrlPr>
                                  <a:rPr lang="en-IN" sz="2800" i="1"/>
                                </m:ctrlPr>
                              </m:dPr>
                              <m:e>
                                <m:r>
                                  <a:rPr lang="en-US" sz="2800" i="1"/>
                                  <m:t>𝑡</m:t>
                                </m:r>
                              </m:e>
                            </m:d>
                          </m:e>
                        </m:nary>
                      </m:num>
                      <m:den>
                        <m:nary>
                          <m:naryPr>
                            <m:chr m:val="∑"/>
                            <m:ctrlPr>
                              <a:rPr lang="en-IN" sz="2800" i="1"/>
                            </m:ctrlPr>
                          </m:naryPr>
                          <m:sub>
                            <m:r>
                              <a:rPr lang="en-US" sz="2800" i="1"/>
                              <m:t>𝑡</m:t>
                            </m:r>
                            <m:r>
                              <a:rPr lang="en-US" sz="2800" i="1"/>
                              <m:t>=</m:t>
                            </m:r>
                            <m:r>
                              <a:rPr lang="en-US" sz="2800" i="1"/>
                              <m:t>1</m:t>
                            </m:r>
                          </m:sub>
                          <m:sup>
                            <m:r>
                              <a:rPr lang="en-US" sz="2800" i="1"/>
                              <m:t>𝑇</m:t>
                            </m:r>
                          </m:sup>
                          <m:e>
                            <m:nary>
                              <m:naryPr>
                                <m:chr m:val="∑"/>
                                <m:supHide m:val="on"/>
                                <m:ctrlPr>
                                  <a:rPr lang="en-IN" sz="2800" i="1"/>
                                </m:ctrlPr>
                              </m:naryPr>
                              <m:sub>
                                <m:r>
                                  <a:rPr lang="en-US" sz="2800" i="1"/>
                                  <m:t>𝑘</m:t>
                                </m:r>
                              </m:sub>
                              <m:sup/>
                              <m:e>
                                <m:sSub>
                                  <m:sSubPr>
                                    <m:ctrlPr>
                                      <a:rPr lang="en-IN" sz="2800" i="1"/>
                                    </m:ctrlPr>
                                  </m:sSubPr>
                                  <m:e>
                                    <m:r>
                                      <a:rPr lang="en-US" sz="2800" i="1"/>
                                      <m:t>𝛾</m:t>
                                    </m:r>
                                  </m:e>
                                  <m:sub>
                                    <m:r>
                                      <a:rPr lang="en-US" sz="2800" i="1"/>
                                      <m:t>𝑖𝑗</m:t>
                                    </m:r>
                                  </m:sub>
                                </m:sSub>
                                <m:d>
                                  <m:dPr>
                                    <m:ctrlPr>
                                      <a:rPr lang="en-IN" sz="2800" i="1"/>
                                    </m:ctrlPr>
                                  </m:dPr>
                                  <m:e>
                                    <m:r>
                                      <a:rPr lang="en-US" sz="2800" i="1"/>
                                      <m:t>𝑡</m:t>
                                    </m:r>
                                  </m:e>
                                </m:d>
                              </m:e>
                            </m:nary>
                          </m:e>
                        </m:nary>
                      </m:den>
                    </m:f>
                  </m:oMath>
                </a14:m>
                <a:endParaRPr lang="en-IN" sz="2800" dirty="0"/>
              </a:p>
              <a:p>
                <a14:m>
                  <m:oMath xmlns:m="http://schemas.openxmlformats.org/officeDocument/2006/math">
                    <m:sSub>
                      <m:sSubPr>
                        <m:ctrlPr>
                          <a:rPr lang="en-IN" sz="2800" i="1"/>
                        </m:ctrlPr>
                      </m:sSubPr>
                      <m:e>
                        <m:r>
                          <a:rPr lang="en-US" sz="2800" i="1"/>
                          <m:t>𝑏</m:t>
                        </m:r>
                      </m:e>
                      <m:sub>
                        <m:r>
                          <a:rPr lang="en-US" sz="2800" i="1"/>
                          <m:t>𝑖𝑗</m:t>
                        </m:r>
                      </m:sub>
                    </m:sSub>
                    <m:r>
                      <a:rPr lang="en-US" sz="2800" i="1"/>
                      <m:t>=</m:t>
                    </m:r>
                    <m:f>
                      <m:fPr>
                        <m:ctrlPr>
                          <a:rPr lang="en-IN" sz="2800" i="1"/>
                        </m:ctrlPr>
                      </m:fPr>
                      <m:num>
                        <m:nary>
                          <m:naryPr>
                            <m:chr m:val="∑"/>
                            <m:ctrlPr>
                              <a:rPr lang="en-IN" sz="2800" i="1"/>
                            </m:ctrlPr>
                          </m:naryPr>
                          <m:sub>
                            <m:r>
                              <a:rPr lang="en-US" sz="2800" i="1"/>
                              <m:t>𝑡</m:t>
                            </m:r>
                            <m:r>
                              <a:rPr lang="en-US" sz="2800" i="1"/>
                              <m:t>=</m:t>
                            </m:r>
                            <m:r>
                              <a:rPr lang="en-US" sz="2800" i="1"/>
                              <m:t>1</m:t>
                            </m:r>
                          </m:sub>
                          <m:sup>
                            <m:r>
                              <a:rPr lang="en-US" sz="2800" i="1"/>
                              <m:t>𝑇</m:t>
                            </m:r>
                          </m:sup>
                          <m:e>
                            <m:nary>
                              <m:naryPr>
                                <m:chr m:val="∑"/>
                                <m:supHide m:val="on"/>
                                <m:ctrlPr>
                                  <a:rPr lang="en-IN" sz="2800" i="1"/>
                                </m:ctrlPr>
                              </m:naryPr>
                              <m:sub>
                                <m:r>
                                  <a:rPr lang="en-US" sz="2800" i="1"/>
                                  <m:t>𝑙</m:t>
                                </m:r>
                              </m:sub>
                              <m:sup/>
                              <m:e>
                                <m:sSub>
                                  <m:sSubPr>
                                    <m:ctrlPr>
                                      <a:rPr lang="en-IN" sz="2800" i="1"/>
                                    </m:ctrlPr>
                                  </m:sSubPr>
                                  <m:e>
                                    <m:r>
                                      <a:rPr lang="en-US" sz="2800" i="1"/>
                                      <m:t>𝛾</m:t>
                                    </m:r>
                                  </m:e>
                                  <m:sub>
                                    <m:r>
                                      <a:rPr lang="en-US" sz="2800" i="1"/>
                                      <m:t>𝑗𝑙</m:t>
                                    </m:r>
                                  </m:sub>
                                </m:sSub>
                                <m:d>
                                  <m:dPr>
                                    <m:ctrlPr>
                                      <a:rPr lang="en-IN" sz="2800" i="1"/>
                                    </m:ctrlPr>
                                  </m:dPr>
                                  <m:e>
                                    <m:r>
                                      <a:rPr lang="en-US" sz="2800" i="1"/>
                                      <m:t>𝑡</m:t>
                                    </m:r>
                                  </m:e>
                                </m:d>
                              </m:e>
                            </m:nary>
                          </m:e>
                        </m:nary>
                      </m:num>
                      <m:den>
                        <m:nary>
                          <m:naryPr>
                            <m:chr m:val="∑"/>
                            <m:ctrlPr>
                              <a:rPr lang="en-IN" sz="2800" i="1"/>
                            </m:ctrlPr>
                          </m:naryPr>
                          <m:sub>
                            <m:r>
                              <a:rPr lang="en-US" sz="2800" i="1"/>
                              <m:t>𝑡</m:t>
                            </m:r>
                            <m:r>
                              <a:rPr lang="en-US" sz="2800" i="1"/>
                              <m:t>=</m:t>
                            </m:r>
                            <m:r>
                              <a:rPr lang="en-US" sz="2800" i="1"/>
                              <m:t>1</m:t>
                            </m:r>
                          </m:sub>
                          <m:sup>
                            <m:r>
                              <a:rPr lang="en-US" sz="2800" i="1"/>
                              <m:t>𝑇</m:t>
                            </m:r>
                          </m:sup>
                          <m:e>
                            <m:nary>
                              <m:naryPr>
                                <m:chr m:val="∑"/>
                                <m:supHide m:val="on"/>
                                <m:ctrlPr>
                                  <a:rPr lang="en-IN" sz="2800" i="1"/>
                                </m:ctrlPr>
                              </m:naryPr>
                              <m:sub>
                                <m:r>
                                  <a:rPr lang="en-US" sz="2800" i="1"/>
                                  <m:t>𝑙</m:t>
                                </m:r>
                              </m:sub>
                              <m:sup/>
                              <m:e>
                                <m:sSub>
                                  <m:sSubPr>
                                    <m:ctrlPr>
                                      <a:rPr lang="en-IN" sz="2800" i="1"/>
                                    </m:ctrlPr>
                                  </m:sSubPr>
                                  <m:e>
                                    <m:r>
                                      <a:rPr lang="en-US" sz="2800" i="1"/>
                                      <m:t>𝛾</m:t>
                                    </m:r>
                                  </m:e>
                                  <m:sub>
                                    <m:r>
                                      <a:rPr lang="en-US" sz="2800" i="1"/>
                                      <m:t>𝑗𝑙</m:t>
                                    </m:r>
                                  </m:sub>
                                </m:sSub>
                                <m:d>
                                  <m:dPr>
                                    <m:ctrlPr>
                                      <a:rPr lang="en-IN" sz="2800" i="1"/>
                                    </m:ctrlPr>
                                  </m:dPr>
                                  <m:e>
                                    <m:r>
                                      <a:rPr lang="en-US" sz="2800" i="1"/>
                                      <m:t>𝑡</m:t>
                                    </m:r>
                                  </m:e>
                                </m:d>
                              </m:e>
                            </m:nary>
                          </m:e>
                        </m:nary>
                      </m:den>
                    </m:f>
                  </m:oMath>
                </a14:m>
                <a:r>
                  <a:rPr lang="en-IN" sz="2800" dirty="0"/>
                  <a:t>  (numerator </a:t>
                </a:r>
                <a:r>
                  <a:rPr lang="en-US" sz="2800" dirty="0"/>
                  <a:t>only for those states where v(t)=</a:t>
                </a:r>
                <a14:m>
                  <m:oMath xmlns:m="http://schemas.openxmlformats.org/officeDocument/2006/math">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𝑣</m:t>
                        </m:r>
                      </m:e>
                      <m:sub>
                        <m:r>
                          <a:rPr lang="en-IN" sz="2800" b="0" i="1" smtClean="0">
                            <a:latin typeface="Cambria Math" panose="02040503050406030204" pitchFamily="18" charset="0"/>
                          </a:rPr>
                          <m:t>𝑘</m:t>
                        </m:r>
                      </m:sub>
                    </m:sSub>
                  </m:oMath>
                </a14:m>
                <a:r>
                  <a:rPr lang="en-US" sz="2800" dirty="0"/>
                  <a:t>.)</a:t>
                </a:r>
              </a:p>
              <a:p>
                <a:pPr lvl="0"/>
                <a:r>
                  <a:rPr lang="en-US" sz="2800" dirty="0"/>
                  <a:t>Now we need to use the estimated values â </a:t>
                </a:r>
                <a:r>
                  <a:rPr lang="en-US" sz="2800" baseline="-25000" dirty="0" err="1"/>
                  <a:t>ij</a:t>
                </a:r>
                <a:r>
                  <a:rPr lang="en-US" sz="2800" dirty="0"/>
                  <a:t> and      b̂ </a:t>
                </a:r>
                <a:r>
                  <a:rPr lang="en-US" sz="2800" dirty="0" err="1"/>
                  <a:t>jk</a:t>
                </a:r>
                <a:r>
                  <a:rPr lang="en-US" sz="2800" dirty="0"/>
                  <a:t> to calculate α</a:t>
                </a:r>
                <a:r>
                  <a:rPr lang="en-US" sz="2800" baseline="-25000" dirty="0" err="1"/>
                  <a:t>i</a:t>
                </a:r>
                <a:r>
                  <a:rPr lang="en-US" sz="2800" dirty="0"/>
                  <a:t>(t − 1) , β</a:t>
                </a:r>
                <a:r>
                  <a:rPr lang="en-US" sz="2800" baseline="-25000" dirty="0"/>
                  <a:t>j</a:t>
                </a:r>
                <a:r>
                  <a:rPr lang="en-US" sz="2800" dirty="0"/>
                  <a:t>(t − 1)</a:t>
                </a:r>
                <a:r>
                  <a:rPr lang="en-IN" sz="2800" dirty="0"/>
                  <a:t/>
                </a:r>
                <a:r>
                  <a:rPr lang="en-US" sz="2800" dirty="0"/>
                  <a:t>and </a:t>
                </a:r>
                <a14:m>
                  <m:oMath xmlns:m="http://schemas.openxmlformats.org/officeDocument/2006/math">
                    <m:sSub>
                      <m:sSubPr>
                        <m:ctrlPr>
                          <a:rPr lang="en-IN" sz="2800" i="1"/>
                        </m:ctrlPr>
                      </m:sSubPr>
                      <m:e>
                        <m:r>
                          <a:rPr lang="en-US" sz="2800" i="1"/>
                          <m:t>𝛾</m:t>
                        </m:r>
                      </m:e>
                      <m:sub>
                        <m:r>
                          <a:rPr lang="en-US" sz="2800" i="1"/>
                          <m:t>𝑗𝑙</m:t>
                        </m:r>
                      </m:sub>
                    </m:sSub>
                  </m:oMath>
                </a14:m>
                <a:r>
                  <a:rPr lang="en-US" sz="2800" dirty="0"/>
                  <a:t>(t − 1).</a:t>
                </a:r>
              </a:p>
              <a:p>
                <a:r>
                  <a:rPr lang="en-US" sz="2800" dirty="0"/>
                  <a:t>Again, we will use these values to re-estimate the parameters â </a:t>
                </a:r>
                <a:r>
                  <a:rPr lang="en-US" sz="2800" baseline="-25000" dirty="0" err="1"/>
                  <a:t>ij</a:t>
                </a:r>
                <a:r>
                  <a:rPr lang="en-US" sz="2800" dirty="0"/>
                  <a:t> and </a:t>
                </a:r>
                <a:r>
                  <a:rPr lang="en-US" sz="2800" dirty="0" err="1"/>
                  <a:t>b</a:t>
                </a:r>
                <a:r>
                  <a:rPr lang="en-US" sz="2800" baseline="-25000" dirty="0" err="1"/>
                  <a:t>jk</a:t>
                </a:r>
                <a:r>
                  <a:rPr lang="en-US" sz="2800" dirty="0"/>
                  <a:t>. This process should be repeated until convergence or at least when the values are below a specified threshold.</a:t>
                </a:r>
                <a:endParaRPr lang="en-IN" sz="2800" dirty="0"/>
              </a:p>
              <a:p>
                <a:pPr lvl="0"/>
                <a:endParaRPr lang="en-IN" sz="2800" dirty="0"/>
              </a:p>
              <a:p>
                <a:endParaRPr lang="en-IN" dirty="0"/>
              </a:p>
              <a:p>
                <a:endParaRPr lang="en-IN" dirty="0"/>
              </a:p>
              <a:p>
                <a:endParaRPr lang="en-IN" dirty="0"/>
              </a:p>
            </p:txBody>
          </p:sp>
        </mc:Choice>
        <mc:Fallback>
          <p:sp>
            <p:nvSpPr>
              <p:cNvPr id="3" name="Content Placeholder 2">
                <a:extLst>
                  <a:ext uri="{FF2B5EF4-FFF2-40B4-BE49-F238E27FC236}">
                    <a16:creationId xmlns:a16="http://schemas.microsoft.com/office/drawing/2014/main" xmlns="" id="{266AA380-4EAC-4502-8883-5B467449CBD7}"/>
                  </a:ext>
                </a:extLst>
              </p:cNvPr>
              <p:cNvSpPr>
                <a:spLocks noGrp="1" noRot="1" noChangeAspect="1" noMove="1" noResize="1" noEditPoints="1" noAdjustHandles="1" noChangeArrowheads="1" noChangeShapeType="1" noTextEdit="1"/>
              </p:cNvSpPr>
              <p:nvPr>
                <p:ph idx="1"/>
              </p:nvPr>
            </p:nvSpPr>
            <p:spPr>
              <a:xfrm>
                <a:off x="395536" y="332656"/>
                <a:ext cx="8062664" cy="6264696"/>
              </a:xfrm>
              <a:blipFill>
                <a:blip r:embed="rId2"/>
                <a:stretch>
                  <a:fillRect l="-1361" r="-378"/>
                </a:stretch>
              </a:blipFill>
            </p:spPr>
            <p:txBody>
              <a:bodyPr/>
              <a:lstStyle/>
              <a:p>
                <a:r>
                  <a:rPr lang="en-IN">
                    <a:noFill/>
                  </a:rPr>
                  <a:t> </a:t>
                </a:r>
              </a:p>
            </p:txBody>
          </p:sp>
        </mc:Fallback>
      </mc:AlternateContent>
    </p:spTree>
    <p:extLst>
      <p:ext uri="{BB962C8B-B14F-4D97-AF65-F5344CB8AC3E}">
        <p14:creationId xmlns:p14="http://schemas.microsoft.com/office/powerpoint/2010/main" xmlns="" val="29870550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031020-B237-4F50-90CB-7A2C61C0785D}"/>
              </a:ext>
            </a:extLst>
          </p:cNvPr>
          <p:cNvSpPr>
            <a:spLocks noGrp="1"/>
          </p:cNvSpPr>
          <p:nvPr>
            <p:ph type="title"/>
          </p:nvPr>
        </p:nvSpPr>
        <p:spPr>
          <a:xfrm>
            <a:off x="685800" y="260648"/>
            <a:ext cx="7772400" cy="1143000"/>
          </a:xfrm>
        </p:spPr>
        <p:txBody>
          <a:bodyPr/>
          <a:lstStyle/>
          <a:p>
            <a:r>
              <a:rPr lang="en-IN" b="1" dirty="0"/>
              <a:t> </a:t>
            </a:r>
            <a:r>
              <a:rPr lang="en-IN" sz="3000" b="1" dirty="0"/>
              <a:t>USE OF HMM FOR CREDIT CARD FRAUD DETECTION</a:t>
            </a:r>
            <a:endParaRPr lang="en-IN" sz="2400" dirty="0"/>
          </a:p>
        </p:txBody>
      </p:sp>
      <p:sp>
        <p:nvSpPr>
          <p:cNvPr id="3" name="Content Placeholder 2">
            <a:extLst>
              <a:ext uri="{FF2B5EF4-FFF2-40B4-BE49-F238E27FC236}">
                <a16:creationId xmlns:a16="http://schemas.microsoft.com/office/drawing/2014/main" xmlns="" id="{3AFA459A-51DA-4354-B2D8-7A07F2F4D8D8}"/>
              </a:ext>
            </a:extLst>
          </p:cNvPr>
          <p:cNvSpPr>
            <a:spLocks noGrp="1"/>
          </p:cNvSpPr>
          <p:nvPr>
            <p:ph idx="1"/>
          </p:nvPr>
        </p:nvSpPr>
        <p:spPr>
          <a:xfrm>
            <a:off x="685800" y="1628800"/>
            <a:ext cx="8062664" cy="4824536"/>
          </a:xfrm>
        </p:spPr>
        <p:txBody>
          <a:bodyPr/>
          <a:lstStyle/>
          <a:p>
            <a:r>
              <a:rPr lang="en-IN" sz="2400" b="1" dirty="0"/>
              <a:t>Observable states: </a:t>
            </a:r>
            <a:r>
              <a:rPr lang="en-IN" sz="2400" dirty="0"/>
              <a:t>Purchase values (Clustered Dynamically)</a:t>
            </a:r>
          </a:p>
          <a:p>
            <a:r>
              <a:rPr lang="en-IN" sz="2400" b="1" dirty="0"/>
              <a:t>Hidden States: </a:t>
            </a:r>
            <a:r>
              <a:rPr lang="en-IN" sz="2400" dirty="0"/>
              <a:t>Type of Purchase, as </a:t>
            </a:r>
            <a:r>
              <a:rPr lang="en-US" sz="2400" dirty="0"/>
              <a:t>information about the merchant’s line of business is not known to the issuing bank running the FDS. Thus, the type of purchase of the cardholder is hidden from the FDS. The set of all possible types of purchase and, equivalently, the set of all possible lines of business of merchants forms the set of hidden states of the HMM.</a:t>
            </a:r>
          </a:p>
          <a:p>
            <a:endParaRPr lang="en-US" sz="2400" dirty="0"/>
          </a:p>
          <a:p>
            <a:endParaRPr lang="en-IN" sz="2400" dirty="0"/>
          </a:p>
        </p:txBody>
      </p:sp>
    </p:spTree>
    <p:extLst>
      <p:ext uri="{BB962C8B-B14F-4D97-AF65-F5344CB8AC3E}">
        <p14:creationId xmlns:p14="http://schemas.microsoft.com/office/powerpoint/2010/main" xmlns="" val="2677486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53C61B47-C785-4F18-907E-3AC27168DC57}"/>
              </a:ext>
            </a:extLst>
          </p:cNvPr>
          <p:cNvPicPr>
            <a:picLocks noGrp="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701892" y="908720"/>
            <a:ext cx="7740215" cy="4899248"/>
          </a:xfrm>
          <a:prstGeom prst="rect">
            <a:avLst/>
          </a:prstGeom>
          <a:noFill/>
          <a:ln>
            <a:noFill/>
          </a:ln>
        </p:spPr>
      </p:pic>
    </p:spTree>
    <p:extLst>
      <p:ext uri="{BB962C8B-B14F-4D97-AF65-F5344CB8AC3E}">
        <p14:creationId xmlns:p14="http://schemas.microsoft.com/office/powerpoint/2010/main" xmlns="" val="1265888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A8D1D3B4-1A5A-41A5-8C4C-C7F5C0A73891}"/>
              </a:ext>
            </a:extLst>
          </p:cNvPr>
          <p:cNvPicPr>
            <a:picLocks noGrp="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323528" y="908720"/>
            <a:ext cx="8496944" cy="4680520"/>
          </a:xfrm>
          <a:prstGeom prst="rect">
            <a:avLst/>
          </a:prstGeom>
          <a:noFill/>
          <a:ln>
            <a:noFill/>
          </a:ln>
        </p:spPr>
      </p:pic>
    </p:spTree>
    <p:extLst>
      <p:ext uri="{BB962C8B-B14F-4D97-AF65-F5344CB8AC3E}">
        <p14:creationId xmlns:p14="http://schemas.microsoft.com/office/powerpoint/2010/main" xmlns="" val="39594429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EA8CF2-C65F-4F2C-91A7-EB730588929F}"/>
              </a:ext>
            </a:extLst>
          </p:cNvPr>
          <p:cNvSpPr>
            <a:spLocks noGrp="1"/>
          </p:cNvSpPr>
          <p:nvPr>
            <p:ph type="title"/>
          </p:nvPr>
        </p:nvSpPr>
        <p:spPr>
          <a:xfrm>
            <a:off x="611560" y="288404"/>
            <a:ext cx="7772400" cy="947192"/>
          </a:xfrm>
        </p:spPr>
        <p:txBody>
          <a:bodyPr/>
          <a:lstStyle/>
          <a:p>
            <a:r>
              <a:rPr lang="en-IN" b="1" dirty="0"/>
              <a:t>Steps:</a:t>
            </a:r>
          </a:p>
        </p:txBody>
      </p:sp>
      <p:sp>
        <p:nvSpPr>
          <p:cNvPr id="3" name="Content Placeholder 2">
            <a:extLst>
              <a:ext uri="{FF2B5EF4-FFF2-40B4-BE49-F238E27FC236}">
                <a16:creationId xmlns:a16="http://schemas.microsoft.com/office/drawing/2014/main" xmlns="" id="{2B9E1D45-7631-4E67-A3F0-2938C5E3C7BE}"/>
              </a:ext>
            </a:extLst>
          </p:cNvPr>
          <p:cNvSpPr>
            <a:spLocks noGrp="1"/>
          </p:cNvSpPr>
          <p:nvPr>
            <p:ph idx="1"/>
          </p:nvPr>
        </p:nvSpPr>
        <p:spPr>
          <a:xfrm>
            <a:off x="685800" y="1628800"/>
            <a:ext cx="7772400" cy="4824536"/>
          </a:xfrm>
        </p:spPr>
        <p:txBody>
          <a:bodyPr/>
          <a:lstStyle/>
          <a:p>
            <a:r>
              <a:rPr lang="en-IN" sz="2400" dirty="0"/>
              <a:t>Training of HMM using past transactions, and initial parameter estimates</a:t>
            </a:r>
            <a:r>
              <a:rPr lang="en-IN" dirty="0"/>
              <a:t>.</a:t>
            </a:r>
          </a:p>
          <a:p>
            <a:r>
              <a:rPr lang="en-IN" sz="2400" dirty="0"/>
              <a:t>After training, for each incoming transaction </a:t>
            </a:r>
            <a:r>
              <a:rPr lang="en-IN" sz="2400" b="1" dirty="0"/>
              <a:t>O</a:t>
            </a:r>
            <a:r>
              <a:rPr lang="en-IN" sz="2400" b="1" baseline="-25000" dirty="0"/>
              <a:t>R+1</a:t>
            </a:r>
            <a:r>
              <a:rPr lang="en-IN" sz="2400" dirty="0"/>
              <a:t> we find </a:t>
            </a:r>
            <a:r>
              <a:rPr lang="en-IN" sz="2400" b="1" dirty="0"/>
              <a:t>α</a:t>
            </a:r>
            <a:r>
              <a:rPr lang="en-IN" sz="2400" b="1" baseline="-25000" dirty="0"/>
              <a:t>1</a:t>
            </a:r>
            <a:r>
              <a:rPr lang="en-IN" sz="2400" b="1" dirty="0"/>
              <a:t>=P (O</a:t>
            </a:r>
            <a:r>
              <a:rPr lang="en-IN" sz="2400" b="1" baseline="-25000" dirty="0"/>
              <a:t>1</a:t>
            </a:r>
            <a:r>
              <a:rPr lang="en-IN" sz="2400" b="1" dirty="0"/>
              <a:t>, O</a:t>
            </a:r>
            <a:r>
              <a:rPr lang="en-IN" sz="2400" b="1" baseline="-25000" dirty="0"/>
              <a:t>2</a:t>
            </a:r>
            <a:r>
              <a:rPr lang="en-IN" sz="2400" b="1" dirty="0"/>
              <a:t>, O</a:t>
            </a:r>
            <a:r>
              <a:rPr lang="en-IN" sz="2400" b="1" baseline="-25000" dirty="0"/>
              <a:t>3</a:t>
            </a:r>
            <a:r>
              <a:rPr lang="en-IN" sz="2400" b="1" dirty="0"/>
              <a:t>, …O</a:t>
            </a:r>
            <a:r>
              <a:rPr lang="en-IN" sz="2400" b="1" baseline="-25000" dirty="0"/>
              <a:t>R</a:t>
            </a:r>
            <a:r>
              <a:rPr lang="en-IN" sz="2400" b="1" dirty="0"/>
              <a:t>| λ)  </a:t>
            </a:r>
            <a:r>
              <a:rPr lang="en-IN" sz="2400" dirty="0"/>
              <a:t>and</a:t>
            </a:r>
            <a:r>
              <a:rPr lang="en-IN" sz="2400" b="1" dirty="0"/>
              <a:t> α</a:t>
            </a:r>
            <a:r>
              <a:rPr lang="en-IN" sz="2400" b="1" baseline="-25000" dirty="0"/>
              <a:t>2</a:t>
            </a:r>
            <a:r>
              <a:rPr lang="en-IN" sz="2400" b="1" dirty="0"/>
              <a:t>= P (O</a:t>
            </a:r>
            <a:r>
              <a:rPr lang="en-IN" sz="2400" b="1" baseline="-25000" dirty="0"/>
              <a:t>2</a:t>
            </a:r>
            <a:r>
              <a:rPr lang="en-IN" sz="2400" b="1" dirty="0"/>
              <a:t>, O</a:t>
            </a:r>
            <a:r>
              <a:rPr lang="en-IN" sz="2400" b="1" baseline="-25000" dirty="0"/>
              <a:t>3</a:t>
            </a:r>
            <a:r>
              <a:rPr lang="en-IN" sz="2400" b="1" dirty="0"/>
              <a:t>, O</a:t>
            </a:r>
            <a:r>
              <a:rPr lang="en-IN" sz="2400" b="1" baseline="-25000" dirty="0"/>
              <a:t>4 </a:t>
            </a:r>
            <a:r>
              <a:rPr lang="en-IN" sz="2400" b="1" dirty="0"/>
              <a:t>…O</a:t>
            </a:r>
            <a:r>
              <a:rPr lang="en-IN" sz="2400" b="1" baseline="-25000" dirty="0"/>
              <a:t>R+1</a:t>
            </a:r>
            <a:r>
              <a:rPr lang="en-IN" sz="2400" b="1" dirty="0"/>
              <a:t>| λ) .</a:t>
            </a:r>
          </a:p>
          <a:p>
            <a:r>
              <a:rPr lang="en-IN" sz="2400" b="1" dirty="0"/>
              <a:t>If Δ α / α</a:t>
            </a:r>
            <a:r>
              <a:rPr lang="en-IN" sz="2400" b="1" baseline="-25000" dirty="0"/>
              <a:t>1 </a:t>
            </a:r>
            <a:r>
              <a:rPr lang="en-IN" b="1" dirty="0"/>
              <a:t>≥ </a:t>
            </a:r>
            <a:r>
              <a:rPr lang="en-IN" sz="2400" b="1" dirty="0"/>
              <a:t>Threshold</a:t>
            </a:r>
            <a:r>
              <a:rPr lang="en-IN" sz="2400" dirty="0"/>
              <a:t>., then we declare </a:t>
            </a:r>
            <a:r>
              <a:rPr lang="en-IN" sz="2400" b="1" dirty="0"/>
              <a:t>O</a:t>
            </a:r>
            <a:r>
              <a:rPr lang="en-IN" sz="2400" b="1" baseline="-25000" dirty="0"/>
              <a:t>R+1 </a:t>
            </a:r>
            <a:r>
              <a:rPr lang="en-IN" sz="2400" dirty="0"/>
              <a:t>as malicious and issuing bank rejects the transaction</a:t>
            </a:r>
          </a:p>
          <a:p>
            <a:r>
              <a:rPr lang="en-IN" sz="2400" dirty="0"/>
              <a:t>Otherwise, O</a:t>
            </a:r>
            <a:r>
              <a:rPr lang="en-IN" sz="2400" baseline="-25000" dirty="0"/>
              <a:t>R+1</a:t>
            </a:r>
            <a:r>
              <a:rPr lang="en-IN" sz="2400" dirty="0"/>
              <a:t> is added in the sequence permanently, and the new sequence is used as the base sequence for determining the validity of the next transaction.</a:t>
            </a:r>
            <a:endParaRPr lang="en-IN" sz="2400" b="1" baseline="-25000" dirty="0"/>
          </a:p>
        </p:txBody>
      </p:sp>
    </p:spTree>
    <p:extLst>
      <p:ext uri="{BB962C8B-B14F-4D97-AF65-F5344CB8AC3E}">
        <p14:creationId xmlns:p14="http://schemas.microsoft.com/office/powerpoint/2010/main" xmlns="" val="35641405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CBB66A-2961-45AC-A363-BF7705A1EB97}"/>
              </a:ext>
            </a:extLst>
          </p:cNvPr>
          <p:cNvSpPr>
            <a:spLocks noGrp="1"/>
          </p:cNvSpPr>
          <p:nvPr>
            <p:ph type="title"/>
          </p:nvPr>
        </p:nvSpPr>
        <p:spPr>
          <a:xfrm>
            <a:off x="685800" y="190500"/>
            <a:ext cx="7772400" cy="1143000"/>
          </a:xfrm>
        </p:spPr>
        <p:txBody>
          <a:bodyPr/>
          <a:lstStyle/>
          <a:p>
            <a:r>
              <a:rPr lang="en-IN" dirty="0"/>
              <a:t>Example:</a:t>
            </a:r>
          </a:p>
        </p:txBody>
      </p:sp>
      <p:pic>
        <p:nvPicPr>
          <p:cNvPr id="4" name="Content Placeholder 3">
            <a:extLst>
              <a:ext uri="{FF2B5EF4-FFF2-40B4-BE49-F238E27FC236}">
                <a16:creationId xmlns:a16="http://schemas.microsoft.com/office/drawing/2014/main" xmlns="" id="{C2676DB5-5479-416F-BDFC-331FDB2DE5D1}"/>
              </a:ext>
            </a:extLst>
          </p:cNvPr>
          <p:cNvPicPr>
            <a:picLocks noGrp="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395536" y="1019919"/>
            <a:ext cx="2664296" cy="3705225"/>
          </a:xfrm>
          <a:prstGeom prst="rect">
            <a:avLst/>
          </a:prstGeom>
          <a:noFill/>
          <a:ln>
            <a:noFill/>
          </a:ln>
        </p:spPr>
      </p:pic>
      <p:sp>
        <p:nvSpPr>
          <p:cNvPr id="5" name="TextBox 4">
            <a:extLst>
              <a:ext uri="{FF2B5EF4-FFF2-40B4-BE49-F238E27FC236}">
                <a16:creationId xmlns:a16="http://schemas.microsoft.com/office/drawing/2014/main" xmlns="" id="{573DBEDD-BF60-448E-8416-9A4CD2FF0A6E}"/>
              </a:ext>
            </a:extLst>
          </p:cNvPr>
          <p:cNvSpPr txBox="1"/>
          <p:nvPr/>
        </p:nvSpPr>
        <p:spPr>
          <a:xfrm>
            <a:off x="678253" y="542061"/>
            <a:ext cx="2518048" cy="400110"/>
          </a:xfrm>
          <a:prstGeom prst="rect">
            <a:avLst/>
          </a:prstGeom>
          <a:noFill/>
        </p:spPr>
        <p:txBody>
          <a:bodyPr wrap="square" rtlCol="0">
            <a:spAutoFit/>
          </a:bodyPr>
          <a:lstStyle/>
          <a:p>
            <a:r>
              <a:rPr lang="en-IN" sz="2000" dirty="0"/>
              <a:t>Test Data</a:t>
            </a:r>
            <a:r>
              <a:rPr lang="en-IN" sz="1200" dirty="0"/>
              <a:t> </a:t>
            </a:r>
            <a:r>
              <a:rPr lang="en-IN" sz="2000" dirty="0"/>
              <a:t>Results:</a:t>
            </a:r>
          </a:p>
        </p:txBody>
      </p:sp>
      <p:pic>
        <p:nvPicPr>
          <p:cNvPr id="6" name="Picture 5">
            <a:extLst>
              <a:ext uri="{FF2B5EF4-FFF2-40B4-BE49-F238E27FC236}">
                <a16:creationId xmlns:a16="http://schemas.microsoft.com/office/drawing/2014/main" xmlns="" id="{E1E46E7A-C4C6-4F45-90FF-505FDFA8EC57}"/>
              </a:ext>
            </a:extLst>
          </p:cNvPr>
          <p:cNvPicPr/>
          <p:nvPr/>
        </p:nvPicPr>
        <p:blipFill>
          <a:blip r:embed="rId3">
            <a:extLst>
              <a:ext uri="{28A0092B-C50C-407E-A947-70E740481C1C}">
                <a14:useLocalDpi xmlns:a14="http://schemas.microsoft.com/office/drawing/2010/main" xmlns="" val="0"/>
              </a:ext>
            </a:extLst>
          </a:blip>
          <a:srcRect/>
          <a:stretch>
            <a:fillRect/>
          </a:stretch>
        </p:blipFill>
        <p:spPr bwMode="auto">
          <a:xfrm>
            <a:off x="4067944" y="1356174"/>
            <a:ext cx="4896544" cy="1745518"/>
          </a:xfrm>
          <a:prstGeom prst="rect">
            <a:avLst/>
          </a:prstGeom>
          <a:noFill/>
          <a:ln>
            <a:noFill/>
          </a:ln>
        </p:spPr>
      </p:pic>
      <p:pic>
        <p:nvPicPr>
          <p:cNvPr id="7" name="Picture 6">
            <a:extLst>
              <a:ext uri="{FF2B5EF4-FFF2-40B4-BE49-F238E27FC236}">
                <a16:creationId xmlns:a16="http://schemas.microsoft.com/office/drawing/2014/main" xmlns="" id="{E49CC73A-3FF8-479A-AAF7-2B236B9EE60A}"/>
              </a:ext>
            </a:extLst>
          </p:cNvPr>
          <p:cNvPicPr/>
          <p:nvPr/>
        </p:nvPicPr>
        <p:blipFill>
          <a:blip r:embed="rId4">
            <a:extLst>
              <a:ext uri="{28A0092B-C50C-407E-A947-70E740481C1C}">
                <a14:useLocalDpi xmlns:a14="http://schemas.microsoft.com/office/drawing/2010/main" xmlns="" val="0"/>
              </a:ext>
            </a:extLst>
          </a:blip>
          <a:srcRect/>
          <a:stretch>
            <a:fillRect/>
          </a:stretch>
        </p:blipFill>
        <p:spPr bwMode="auto">
          <a:xfrm>
            <a:off x="3923928" y="3485534"/>
            <a:ext cx="4896544" cy="3181965"/>
          </a:xfrm>
          <a:prstGeom prst="rect">
            <a:avLst/>
          </a:prstGeom>
          <a:noFill/>
          <a:ln>
            <a:noFill/>
          </a:ln>
        </p:spPr>
      </p:pic>
      <p:pic>
        <p:nvPicPr>
          <p:cNvPr id="8" name="Picture 7">
            <a:extLst>
              <a:ext uri="{FF2B5EF4-FFF2-40B4-BE49-F238E27FC236}">
                <a16:creationId xmlns:a16="http://schemas.microsoft.com/office/drawing/2014/main" xmlns="" id="{072D82C7-3B27-4B6A-A857-7EF2F85A6F67}"/>
              </a:ext>
            </a:extLst>
          </p:cNvPr>
          <p:cNvPicPr/>
          <p:nvPr/>
        </p:nvPicPr>
        <p:blipFill>
          <a:blip r:embed="rId5">
            <a:extLst>
              <a:ext uri="{28A0092B-C50C-407E-A947-70E740481C1C}">
                <a14:useLocalDpi xmlns:a14="http://schemas.microsoft.com/office/drawing/2010/main" xmlns="" val="0"/>
              </a:ext>
            </a:extLst>
          </a:blip>
          <a:stretch>
            <a:fillRect/>
          </a:stretch>
        </p:blipFill>
        <p:spPr>
          <a:xfrm>
            <a:off x="395537" y="4704606"/>
            <a:ext cx="2664296" cy="1962893"/>
          </a:xfrm>
          <a:prstGeom prst="rect">
            <a:avLst/>
          </a:prstGeom>
        </p:spPr>
      </p:pic>
    </p:spTree>
    <p:extLst>
      <p:ext uri="{BB962C8B-B14F-4D97-AF65-F5344CB8AC3E}">
        <p14:creationId xmlns:p14="http://schemas.microsoft.com/office/powerpoint/2010/main" xmlns="" val="16516128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6CBEC52-86AE-42DC-9278-498493F48484}"/>
              </a:ext>
            </a:extLst>
          </p:cNvPr>
          <p:cNvSpPr>
            <a:spLocks noGrp="1"/>
          </p:cNvSpPr>
          <p:nvPr>
            <p:ph idx="1"/>
          </p:nvPr>
        </p:nvSpPr>
        <p:spPr/>
        <p:txBody>
          <a:bodyPr/>
          <a:lstStyle/>
          <a:p>
            <a:pPr marL="0" indent="0" algn="ctr">
              <a:buNone/>
            </a:pPr>
            <a:r>
              <a:rPr lang="en-IN" sz="5000" b="1" dirty="0"/>
              <a:t>Thank You.</a:t>
            </a:r>
          </a:p>
        </p:txBody>
      </p:sp>
    </p:spTree>
    <p:extLst>
      <p:ext uri="{BB962C8B-B14F-4D97-AF65-F5344CB8AC3E}">
        <p14:creationId xmlns:p14="http://schemas.microsoft.com/office/powerpoint/2010/main" xmlns="" val="3543471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0195DA-3DD5-4057-A8D0-82A038604131}"/>
              </a:ext>
            </a:extLst>
          </p:cNvPr>
          <p:cNvSpPr>
            <a:spLocks noGrp="1"/>
          </p:cNvSpPr>
          <p:nvPr>
            <p:ph type="title"/>
          </p:nvPr>
        </p:nvSpPr>
        <p:spPr>
          <a:xfrm>
            <a:off x="685799" y="260648"/>
            <a:ext cx="7772400" cy="1143000"/>
          </a:xfrm>
        </p:spPr>
        <p:txBody>
          <a:bodyPr/>
          <a:lstStyle/>
          <a:p>
            <a:r>
              <a:rPr lang="en-IN" dirty="0"/>
              <a:t>Introduction:</a:t>
            </a:r>
          </a:p>
        </p:txBody>
      </p:sp>
      <p:sp>
        <p:nvSpPr>
          <p:cNvPr id="5" name="TextBox 4">
            <a:extLst>
              <a:ext uri="{FF2B5EF4-FFF2-40B4-BE49-F238E27FC236}">
                <a16:creationId xmlns:a16="http://schemas.microsoft.com/office/drawing/2014/main" xmlns="" id="{739CA648-8AF4-44D5-832F-90ABDB99A1A2}"/>
              </a:ext>
            </a:extLst>
          </p:cNvPr>
          <p:cNvSpPr txBox="1"/>
          <p:nvPr/>
        </p:nvSpPr>
        <p:spPr>
          <a:xfrm rot="10800000" flipH="1" flipV="1">
            <a:off x="251519" y="2060848"/>
            <a:ext cx="8640960" cy="3416320"/>
          </a:xfrm>
          <a:prstGeom prst="rect">
            <a:avLst/>
          </a:prstGeom>
          <a:noFill/>
        </p:spPr>
        <p:txBody>
          <a:bodyPr wrap="square" rtlCol="0">
            <a:spAutoFit/>
          </a:bodyPr>
          <a:lstStyle/>
          <a:p>
            <a:r>
              <a:rPr lang="en-IN" dirty="0"/>
              <a:t>In this project, we studied how to model the sequence of operations in credit card transaction processing using a Hidden Markov Model (HMM) and showed how it can be used for the detection of frauds. An HMM is initially trained with the normal behaviour of a cardholder. If an incoming credit card transaction is not accepted by the trained HMM with sufficiently high probability, it is considered to be fraudulent. At the same time, we try to ensure that genuine transactions are not rejected. </a:t>
            </a:r>
          </a:p>
          <a:p>
            <a:endParaRPr lang="en-IN" dirty="0"/>
          </a:p>
        </p:txBody>
      </p:sp>
    </p:spTree>
    <p:extLst>
      <p:ext uri="{BB962C8B-B14F-4D97-AF65-F5344CB8AC3E}">
        <p14:creationId xmlns:p14="http://schemas.microsoft.com/office/powerpoint/2010/main" xmlns="" val="2640001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2"/>
          <p:cNvSpPr>
            <a:spLocks noGrp="1" noChangeArrowheads="1"/>
          </p:cNvSpPr>
          <p:nvPr>
            <p:ph type="title"/>
          </p:nvPr>
        </p:nvSpPr>
        <p:spPr>
          <a:xfrm>
            <a:off x="609600" y="0"/>
            <a:ext cx="7772400" cy="1143000"/>
          </a:xfrm>
        </p:spPr>
        <p:txBody>
          <a:bodyPr/>
          <a:lstStyle/>
          <a:p>
            <a:pPr eaLnBrk="1" hangingPunct="1"/>
            <a:r>
              <a:rPr lang="en-US" altLang="en-US" b="1" dirty="0"/>
              <a:t>What is  HMM?</a:t>
            </a:r>
          </a:p>
        </p:txBody>
      </p:sp>
      <p:sp>
        <p:nvSpPr>
          <p:cNvPr id="4099" name="Rectangle 4"/>
          <p:cNvSpPr>
            <a:spLocks noGrp="1" noChangeArrowheads="1"/>
          </p:cNvSpPr>
          <p:nvPr>
            <p:ph type="body" sz="half" idx="4294967295"/>
          </p:nvPr>
        </p:nvSpPr>
        <p:spPr>
          <a:xfrm>
            <a:off x="0" y="3657600"/>
            <a:ext cx="7772400" cy="1981200"/>
          </a:xfrm>
        </p:spPr>
        <p:txBody>
          <a:bodyPr/>
          <a:lstStyle/>
          <a:p>
            <a:pPr eaLnBrk="1" hangingPunct="1"/>
            <a:r>
              <a:rPr lang="en-US" altLang="en-US" sz="2800"/>
              <a:t>Graphical Model</a:t>
            </a:r>
          </a:p>
          <a:p>
            <a:pPr eaLnBrk="1" hangingPunct="1"/>
            <a:r>
              <a:rPr lang="en-US" altLang="en-US" sz="2800"/>
              <a:t>Circles indicate states</a:t>
            </a:r>
          </a:p>
          <a:p>
            <a:pPr eaLnBrk="1" hangingPunct="1"/>
            <a:r>
              <a:rPr lang="en-US" altLang="en-US" sz="2800"/>
              <a:t>Arrows indicate probabilistic dependencies between states</a:t>
            </a:r>
          </a:p>
          <a:p>
            <a:pPr eaLnBrk="1" hangingPunct="1"/>
            <a:endParaRPr lang="en-US" altLang="en-US" sz="2800"/>
          </a:p>
        </p:txBody>
      </p:sp>
      <p:grpSp>
        <p:nvGrpSpPr>
          <p:cNvPr id="4100" name="Group 40"/>
          <p:cNvGrpSpPr>
            <a:grpSpLocks/>
          </p:cNvGrpSpPr>
          <p:nvPr/>
        </p:nvGrpSpPr>
        <p:grpSpPr bwMode="auto">
          <a:xfrm>
            <a:off x="2286000" y="1295400"/>
            <a:ext cx="4683125" cy="1905000"/>
            <a:chOff x="1082" y="480"/>
            <a:chExt cx="3334" cy="1550"/>
          </a:xfrm>
        </p:grpSpPr>
        <p:sp>
          <p:nvSpPr>
            <p:cNvPr id="4109" name="Oval 7"/>
            <p:cNvSpPr>
              <a:spLocks noChangeArrowheads="1"/>
            </p:cNvSpPr>
            <p:nvPr/>
          </p:nvSpPr>
          <p:spPr bwMode="auto">
            <a:xfrm>
              <a:off x="1536" y="480"/>
              <a:ext cx="458" cy="494"/>
            </a:xfrm>
            <a:prstGeom prst="ellipse">
              <a:avLst/>
            </a:prstGeom>
            <a:solidFill>
              <a:srgbClr val="99CC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sp>
          <p:nvSpPr>
            <p:cNvPr id="4110" name="Oval 11"/>
            <p:cNvSpPr>
              <a:spLocks noChangeArrowheads="1"/>
            </p:cNvSpPr>
            <p:nvPr/>
          </p:nvSpPr>
          <p:spPr bwMode="auto">
            <a:xfrm>
              <a:off x="1536" y="1536"/>
              <a:ext cx="458" cy="494"/>
            </a:xfrm>
            <a:prstGeom prst="ellipse">
              <a:avLst/>
            </a:prstGeom>
            <a:solidFill>
              <a:srgbClr val="CC99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sp>
          <p:nvSpPr>
            <p:cNvPr id="4111" name="Oval 19"/>
            <p:cNvSpPr>
              <a:spLocks noChangeArrowheads="1"/>
            </p:cNvSpPr>
            <p:nvPr/>
          </p:nvSpPr>
          <p:spPr bwMode="auto">
            <a:xfrm>
              <a:off x="2520" y="480"/>
              <a:ext cx="458" cy="494"/>
            </a:xfrm>
            <a:prstGeom prst="ellipse">
              <a:avLst/>
            </a:prstGeom>
            <a:solidFill>
              <a:srgbClr val="99CC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sp>
          <p:nvSpPr>
            <p:cNvPr id="4112" name="Oval 20"/>
            <p:cNvSpPr>
              <a:spLocks noChangeArrowheads="1"/>
            </p:cNvSpPr>
            <p:nvPr/>
          </p:nvSpPr>
          <p:spPr bwMode="auto">
            <a:xfrm>
              <a:off x="2520" y="1536"/>
              <a:ext cx="458" cy="494"/>
            </a:xfrm>
            <a:prstGeom prst="ellipse">
              <a:avLst/>
            </a:prstGeom>
            <a:solidFill>
              <a:srgbClr val="CC99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sp>
          <p:nvSpPr>
            <p:cNvPr id="4113" name="Oval 23"/>
            <p:cNvSpPr>
              <a:spLocks noChangeArrowheads="1"/>
            </p:cNvSpPr>
            <p:nvPr/>
          </p:nvSpPr>
          <p:spPr bwMode="auto">
            <a:xfrm>
              <a:off x="3504" y="480"/>
              <a:ext cx="458" cy="494"/>
            </a:xfrm>
            <a:prstGeom prst="ellipse">
              <a:avLst/>
            </a:prstGeom>
            <a:solidFill>
              <a:srgbClr val="99CC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sp>
          <p:nvSpPr>
            <p:cNvPr id="4114" name="Oval 24"/>
            <p:cNvSpPr>
              <a:spLocks noChangeArrowheads="1"/>
            </p:cNvSpPr>
            <p:nvPr/>
          </p:nvSpPr>
          <p:spPr bwMode="auto">
            <a:xfrm>
              <a:off x="3504" y="1536"/>
              <a:ext cx="458" cy="494"/>
            </a:xfrm>
            <a:prstGeom prst="ellipse">
              <a:avLst/>
            </a:prstGeom>
            <a:solidFill>
              <a:srgbClr val="CC99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cxnSp>
          <p:nvCxnSpPr>
            <p:cNvPr id="4115" name="AutoShape 29"/>
            <p:cNvCxnSpPr>
              <a:cxnSpLocks noChangeShapeType="1"/>
              <a:stCxn id="4109" idx="4"/>
              <a:endCxn id="4110" idx="0"/>
            </p:cNvCxnSpPr>
            <p:nvPr/>
          </p:nvCxnSpPr>
          <p:spPr bwMode="auto">
            <a:xfrm>
              <a:off x="1765" y="974"/>
              <a:ext cx="0" cy="5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116" name="AutoShape 31"/>
            <p:cNvCxnSpPr>
              <a:cxnSpLocks noChangeShapeType="1"/>
              <a:stCxn id="4111" idx="4"/>
              <a:endCxn id="4112" idx="0"/>
            </p:cNvCxnSpPr>
            <p:nvPr/>
          </p:nvCxnSpPr>
          <p:spPr bwMode="auto">
            <a:xfrm>
              <a:off x="2749" y="974"/>
              <a:ext cx="0" cy="5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117" name="AutoShape 32"/>
            <p:cNvCxnSpPr>
              <a:cxnSpLocks noChangeShapeType="1"/>
              <a:stCxn id="4113" idx="4"/>
              <a:endCxn id="4114" idx="0"/>
            </p:cNvCxnSpPr>
            <p:nvPr/>
          </p:nvCxnSpPr>
          <p:spPr bwMode="auto">
            <a:xfrm>
              <a:off x="3733" y="974"/>
              <a:ext cx="0" cy="5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118" name="AutoShape 33"/>
            <p:cNvCxnSpPr>
              <a:cxnSpLocks noChangeShapeType="1"/>
              <a:stCxn id="4109" idx="6"/>
              <a:endCxn id="4111" idx="2"/>
            </p:cNvCxnSpPr>
            <p:nvPr/>
          </p:nvCxnSpPr>
          <p:spPr bwMode="auto">
            <a:xfrm>
              <a:off x="1994" y="727"/>
              <a:ext cx="526"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119" name="AutoShape 34"/>
            <p:cNvCxnSpPr>
              <a:cxnSpLocks noChangeShapeType="1"/>
              <a:stCxn id="4111" idx="6"/>
              <a:endCxn id="4113" idx="2"/>
            </p:cNvCxnSpPr>
            <p:nvPr/>
          </p:nvCxnSpPr>
          <p:spPr bwMode="auto">
            <a:xfrm>
              <a:off x="2978" y="727"/>
              <a:ext cx="526"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120" name="AutoShape 38"/>
            <p:cNvCxnSpPr>
              <a:cxnSpLocks noChangeShapeType="1"/>
              <a:endCxn id="4109" idx="2"/>
            </p:cNvCxnSpPr>
            <p:nvPr/>
          </p:nvCxnSpPr>
          <p:spPr bwMode="auto">
            <a:xfrm>
              <a:off x="1082" y="727"/>
              <a:ext cx="454"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121" name="AutoShape 39"/>
            <p:cNvCxnSpPr>
              <a:cxnSpLocks noChangeShapeType="1"/>
              <a:stCxn id="4113" idx="6"/>
            </p:cNvCxnSpPr>
            <p:nvPr/>
          </p:nvCxnSpPr>
          <p:spPr bwMode="auto">
            <a:xfrm>
              <a:off x="3962" y="727"/>
              <a:ext cx="454"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grpSp>
      <p:sp>
        <p:nvSpPr>
          <p:cNvPr id="4101" name="Oval 43"/>
          <p:cNvSpPr>
            <a:spLocks noChangeArrowheads="1"/>
          </p:cNvSpPr>
          <p:nvPr/>
        </p:nvSpPr>
        <p:spPr bwMode="auto">
          <a:xfrm>
            <a:off x="762000" y="1295400"/>
            <a:ext cx="642938" cy="606425"/>
          </a:xfrm>
          <a:prstGeom prst="ellipse">
            <a:avLst/>
          </a:prstGeom>
          <a:solidFill>
            <a:srgbClr val="99CC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sp>
        <p:nvSpPr>
          <p:cNvPr id="4102" name="Oval 44"/>
          <p:cNvSpPr>
            <a:spLocks noChangeArrowheads="1"/>
          </p:cNvSpPr>
          <p:nvPr/>
        </p:nvSpPr>
        <p:spPr bwMode="auto">
          <a:xfrm>
            <a:off x="762000" y="2593975"/>
            <a:ext cx="642938" cy="606425"/>
          </a:xfrm>
          <a:prstGeom prst="ellipse">
            <a:avLst/>
          </a:prstGeom>
          <a:solidFill>
            <a:srgbClr val="CC99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cxnSp>
        <p:nvCxnSpPr>
          <p:cNvPr id="4103" name="AutoShape 45"/>
          <p:cNvCxnSpPr>
            <a:cxnSpLocks noChangeShapeType="1"/>
            <a:stCxn id="4101" idx="4"/>
            <a:endCxn id="4102" idx="0"/>
          </p:cNvCxnSpPr>
          <p:nvPr/>
        </p:nvCxnSpPr>
        <p:spPr bwMode="auto">
          <a:xfrm>
            <a:off x="1082675" y="1901825"/>
            <a:ext cx="0" cy="6921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104" name="AutoShape 46"/>
          <p:cNvCxnSpPr>
            <a:cxnSpLocks noChangeShapeType="1"/>
          </p:cNvCxnSpPr>
          <p:nvPr/>
        </p:nvCxnSpPr>
        <p:spPr bwMode="auto">
          <a:xfrm>
            <a:off x="1447800" y="1600200"/>
            <a:ext cx="3810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4105" name="Oval 47"/>
          <p:cNvSpPr>
            <a:spLocks noChangeArrowheads="1"/>
          </p:cNvSpPr>
          <p:nvPr/>
        </p:nvSpPr>
        <p:spPr bwMode="auto">
          <a:xfrm>
            <a:off x="7696200" y="1295400"/>
            <a:ext cx="642938" cy="606425"/>
          </a:xfrm>
          <a:prstGeom prst="ellipse">
            <a:avLst/>
          </a:prstGeom>
          <a:solidFill>
            <a:srgbClr val="99CC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sp>
        <p:nvSpPr>
          <p:cNvPr id="4106" name="Oval 48"/>
          <p:cNvSpPr>
            <a:spLocks noChangeArrowheads="1"/>
          </p:cNvSpPr>
          <p:nvPr/>
        </p:nvSpPr>
        <p:spPr bwMode="auto">
          <a:xfrm>
            <a:off x="7696200" y="2593975"/>
            <a:ext cx="642938" cy="606425"/>
          </a:xfrm>
          <a:prstGeom prst="ellipse">
            <a:avLst/>
          </a:prstGeom>
          <a:solidFill>
            <a:srgbClr val="CC99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cxnSp>
        <p:nvCxnSpPr>
          <p:cNvPr id="4107" name="AutoShape 49"/>
          <p:cNvCxnSpPr>
            <a:cxnSpLocks noChangeShapeType="1"/>
            <a:stCxn id="4105" idx="4"/>
            <a:endCxn id="4106" idx="0"/>
          </p:cNvCxnSpPr>
          <p:nvPr/>
        </p:nvCxnSpPr>
        <p:spPr bwMode="auto">
          <a:xfrm>
            <a:off x="8016875" y="1901825"/>
            <a:ext cx="0" cy="6921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108" name="AutoShape 50"/>
          <p:cNvCxnSpPr>
            <a:cxnSpLocks noChangeShapeType="1"/>
            <a:endCxn id="4105" idx="2"/>
          </p:cNvCxnSpPr>
          <p:nvPr/>
        </p:nvCxnSpPr>
        <p:spPr bwMode="auto">
          <a:xfrm flipV="1">
            <a:off x="7391400" y="1598613"/>
            <a:ext cx="304800" cy="15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8"/>
          <p:cNvSpPr>
            <a:spLocks noChangeArrowheads="1"/>
          </p:cNvSpPr>
          <p:nvPr/>
        </p:nvSpPr>
        <p:spPr bwMode="auto">
          <a:xfrm>
            <a:off x="457200" y="1143000"/>
            <a:ext cx="8229600" cy="91440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sp>
        <p:nvSpPr>
          <p:cNvPr id="5123" name="Rectangle 2"/>
          <p:cNvSpPr>
            <a:spLocks noGrp="1" noChangeArrowheads="1"/>
          </p:cNvSpPr>
          <p:nvPr>
            <p:ph type="title"/>
          </p:nvPr>
        </p:nvSpPr>
        <p:spPr>
          <a:xfrm>
            <a:off x="609600" y="0"/>
            <a:ext cx="7772400" cy="1143000"/>
          </a:xfrm>
        </p:spPr>
        <p:txBody>
          <a:bodyPr/>
          <a:lstStyle/>
          <a:p>
            <a:pPr eaLnBrk="1" hangingPunct="1"/>
            <a:r>
              <a:rPr lang="en-US" altLang="en-US" b="1"/>
              <a:t>What is an HMM?</a:t>
            </a:r>
          </a:p>
        </p:txBody>
      </p:sp>
      <p:sp>
        <p:nvSpPr>
          <p:cNvPr id="5124" name="Rectangle 3"/>
          <p:cNvSpPr>
            <a:spLocks noGrp="1" noChangeArrowheads="1"/>
          </p:cNvSpPr>
          <p:nvPr>
            <p:ph type="body" sz="half" idx="4294967295"/>
          </p:nvPr>
        </p:nvSpPr>
        <p:spPr>
          <a:xfrm>
            <a:off x="0" y="3657600"/>
            <a:ext cx="7772400" cy="1981200"/>
          </a:xfrm>
        </p:spPr>
        <p:txBody>
          <a:bodyPr/>
          <a:lstStyle/>
          <a:p>
            <a:pPr eaLnBrk="1" hangingPunct="1"/>
            <a:r>
              <a:rPr lang="en-US" altLang="en-US" sz="2800"/>
              <a:t>Green circles are </a:t>
            </a:r>
            <a:r>
              <a:rPr lang="en-US" altLang="en-US" sz="2800" b="1" i="1"/>
              <a:t>hidden states</a:t>
            </a:r>
          </a:p>
          <a:p>
            <a:pPr eaLnBrk="1" hangingPunct="1"/>
            <a:r>
              <a:rPr lang="en-US" altLang="en-US" sz="2800"/>
              <a:t>Dependent only on the previous state</a:t>
            </a:r>
          </a:p>
          <a:p>
            <a:pPr eaLnBrk="1" hangingPunct="1"/>
            <a:r>
              <a:rPr lang="en-US" altLang="en-US" sz="2800"/>
              <a:t>“The past is independent of the future given the present.”</a:t>
            </a:r>
          </a:p>
          <a:p>
            <a:pPr eaLnBrk="1" hangingPunct="1"/>
            <a:endParaRPr lang="en-US" altLang="en-US" sz="2800"/>
          </a:p>
          <a:p>
            <a:pPr eaLnBrk="1" hangingPunct="1"/>
            <a:endParaRPr lang="en-US" altLang="en-US" sz="2800"/>
          </a:p>
        </p:txBody>
      </p:sp>
      <p:grpSp>
        <p:nvGrpSpPr>
          <p:cNvPr id="5125" name="Group 4"/>
          <p:cNvGrpSpPr>
            <a:grpSpLocks/>
          </p:cNvGrpSpPr>
          <p:nvPr/>
        </p:nvGrpSpPr>
        <p:grpSpPr bwMode="auto">
          <a:xfrm>
            <a:off x="2286000" y="1295400"/>
            <a:ext cx="4683125" cy="1905000"/>
            <a:chOff x="1082" y="480"/>
            <a:chExt cx="3334" cy="1550"/>
          </a:xfrm>
        </p:grpSpPr>
        <p:sp>
          <p:nvSpPr>
            <p:cNvPr id="5134" name="Oval 5"/>
            <p:cNvSpPr>
              <a:spLocks noChangeArrowheads="1"/>
            </p:cNvSpPr>
            <p:nvPr/>
          </p:nvSpPr>
          <p:spPr bwMode="auto">
            <a:xfrm>
              <a:off x="1536" y="480"/>
              <a:ext cx="458" cy="494"/>
            </a:xfrm>
            <a:prstGeom prst="ellipse">
              <a:avLst/>
            </a:prstGeom>
            <a:solidFill>
              <a:srgbClr val="99CC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sp>
          <p:nvSpPr>
            <p:cNvPr id="5135" name="Oval 6"/>
            <p:cNvSpPr>
              <a:spLocks noChangeArrowheads="1"/>
            </p:cNvSpPr>
            <p:nvPr/>
          </p:nvSpPr>
          <p:spPr bwMode="auto">
            <a:xfrm>
              <a:off x="1536" y="1536"/>
              <a:ext cx="458" cy="494"/>
            </a:xfrm>
            <a:prstGeom prst="ellipse">
              <a:avLst/>
            </a:prstGeom>
            <a:solidFill>
              <a:srgbClr val="CC99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sp>
          <p:nvSpPr>
            <p:cNvPr id="5136" name="Oval 7"/>
            <p:cNvSpPr>
              <a:spLocks noChangeArrowheads="1"/>
            </p:cNvSpPr>
            <p:nvPr/>
          </p:nvSpPr>
          <p:spPr bwMode="auto">
            <a:xfrm>
              <a:off x="2520" y="480"/>
              <a:ext cx="458" cy="494"/>
            </a:xfrm>
            <a:prstGeom prst="ellipse">
              <a:avLst/>
            </a:prstGeom>
            <a:solidFill>
              <a:srgbClr val="99CC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sp>
          <p:nvSpPr>
            <p:cNvPr id="5137" name="Oval 8"/>
            <p:cNvSpPr>
              <a:spLocks noChangeArrowheads="1"/>
            </p:cNvSpPr>
            <p:nvPr/>
          </p:nvSpPr>
          <p:spPr bwMode="auto">
            <a:xfrm>
              <a:off x="2520" y="1536"/>
              <a:ext cx="458" cy="494"/>
            </a:xfrm>
            <a:prstGeom prst="ellipse">
              <a:avLst/>
            </a:prstGeom>
            <a:solidFill>
              <a:srgbClr val="CC99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sp>
          <p:nvSpPr>
            <p:cNvPr id="5138" name="Oval 9"/>
            <p:cNvSpPr>
              <a:spLocks noChangeArrowheads="1"/>
            </p:cNvSpPr>
            <p:nvPr/>
          </p:nvSpPr>
          <p:spPr bwMode="auto">
            <a:xfrm>
              <a:off x="3504" y="480"/>
              <a:ext cx="458" cy="494"/>
            </a:xfrm>
            <a:prstGeom prst="ellipse">
              <a:avLst/>
            </a:prstGeom>
            <a:solidFill>
              <a:srgbClr val="99CC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sp>
          <p:nvSpPr>
            <p:cNvPr id="5139" name="Oval 10"/>
            <p:cNvSpPr>
              <a:spLocks noChangeArrowheads="1"/>
            </p:cNvSpPr>
            <p:nvPr/>
          </p:nvSpPr>
          <p:spPr bwMode="auto">
            <a:xfrm>
              <a:off x="3504" y="1536"/>
              <a:ext cx="458" cy="494"/>
            </a:xfrm>
            <a:prstGeom prst="ellipse">
              <a:avLst/>
            </a:prstGeom>
            <a:solidFill>
              <a:srgbClr val="CC99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cxnSp>
          <p:nvCxnSpPr>
            <p:cNvPr id="5140" name="AutoShape 11"/>
            <p:cNvCxnSpPr>
              <a:cxnSpLocks noChangeShapeType="1"/>
              <a:stCxn id="5134" idx="4"/>
              <a:endCxn id="5135" idx="0"/>
            </p:cNvCxnSpPr>
            <p:nvPr/>
          </p:nvCxnSpPr>
          <p:spPr bwMode="auto">
            <a:xfrm>
              <a:off x="1765" y="974"/>
              <a:ext cx="0" cy="5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141" name="AutoShape 12"/>
            <p:cNvCxnSpPr>
              <a:cxnSpLocks noChangeShapeType="1"/>
              <a:stCxn id="5136" idx="4"/>
              <a:endCxn id="5137" idx="0"/>
            </p:cNvCxnSpPr>
            <p:nvPr/>
          </p:nvCxnSpPr>
          <p:spPr bwMode="auto">
            <a:xfrm>
              <a:off x="2749" y="974"/>
              <a:ext cx="0" cy="5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142" name="AutoShape 13"/>
            <p:cNvCxnSpPr>
              <a:cxnSpLocks noChangeShapeType="1"/>
              <a:stCxn id="5138" idx="4"/>
              <a:endCxn id="5139" idx="0"/>
            </p:cNvCxnSpPr>
            <p:nvPr/>
          </p:nvCxnSpPr>
          <p:spPr bwMode="auto">
            <a:xfrm>
              <a:off x="3733" y="974"/>
              <a:ext cx="0" cy="5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143" name="AutoShape 14"/>
            <p:cNvCxnSpPr>
              <a:cxnSpLocks noChangeShapeType="1"/>
              <a:stCxn id="5134" idx="6"/>
              <a:endCxn id="5136" idx="2"/>
            </p:cNvCxnSpPr>
            <p:nvPr/>
          </p:nvCxnSpPr>
          <p:spPr bwMode="auto">
            <a:xfrm>
              <a:off x="1994" y="727"/>
              <a:ext cx="526"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144" name="AutoShape 15"/>
            <p:cNvCxnSpPr>
              <a:cxnSpLocks noChangeShapeType="1"/>
              <a:stCxn id="5136" idx="6"/>
              <a:endCxn id="5138" idx="2"/>
            </p:cNvCxnSpPr>
            <p:nvPr/>
          </p:nvCxnSpPr>
          <p:spPr bwMode="auto">
            <a:xfrm>
              <a:off x="2978" y="727"/>
              <a:ext cx="526"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145" name="AutoShape 16"/>
            <p:cNvCxnSpPr>
              <a:cxnSpLocks noChangeShapeType="1"/>
              <a:endCxn id="5134" idx="2"/>
            </p:cNvCxnSpPr>
            <p:nvPr/>
          </p:nvCxnSpPr>
          <p:spPr bwMode="auto">
            <a:xfrm>
              <a:off x="1082" y="727"/>
              <a:ext cx="454"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146" name="AutoShape 17"/>
            <p:cNvCxnSpPr>
              <a:cxnSpLocks noChangeShapeType="1"/>
              <a:stCxn id="5138" idx="6"/>
            </p:cNvCxnSpPr>
            <p:nvPr/>
          </p:nvCxnSpPr>
          <p:spPr bwMode="auto">
            <a:xfrm>
              <a:off x="3962" y="727"/>
              <a:ext cx="454"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grpSp>
      <p:sp>
        <p:nvSpPr>
          <p:cNvPr id="5126" name="Oval 19"/>
          <p:cNvSpPr>
            <a:spLocks noChangeArrowheads="1"/>
          </p:cNvSpPr>
          <p:nvPr/>
        </p:nvSpPr>
        <p:spPr bwMode="auto">
          <a:xfrm>
            <a:off x="762000" y="1295400"/>
            <a:ext cx="642938" cy="606425"/>
          </a:xfrm>
          <a:prstGeom prst="ellipse">
            <a:avLst/>
          </a:prstGeom>
          <a:solidFill>
            <a:srgbClr val="99CC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sp>
        <p:nvSpPr>
          <p:cNvPr id="5127" name="Oval 20"/>
          <p:cNvSpPr>
            <a:spLocks noChangeArrowheads="1"/>
          </p:cNvSpPr>
          <p:nvPr/>
        </p:nvSpPr>
        <p:spPr bwMode="auto">
          <a:xfrm>
            <a:off x="762000" y="2593975"/>
            <a:ext cx="642938" cy="606425"/>
          </a:xfrm>
          <a:prstGeom prst="ellipse">
            <a:avLst/>
          </a:prstGeom>
          <a:solidFill>
            <a:srgbClr val="CC99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cxnSp>
        <p:nvCxnSpPr>
          <p:cNvPr id="5128" name="AutoShape 21"/>
          <p:cNvCxnSpPr>
            <a:cxnSpLocks noChangeShapeType="1"/>
            <a:stCxn id="5126" idx="4"/>
            <a:endCxn id="5127" idx="0"/>
          </p:cNvCxnSpPr>
          <p:nvPr/>
        </p:nvCxnSpPr>
        <p:spPr bwMode="auto">
          <a:xfrm>
            <a:off x="1082675" y="1901825"/>
            <a:ext cx="0" cy="6921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129" name="AutoShape 22"/>
          <p:cNvCxnSpPr>
            <a:cxnSpLocks noChangeShapeType="1"/>
          </p:cNvCxnSpPr>
          <p:nvPr/>
        </p:nvCxnSpPr>
        <p:spPr bwMode="auto">
          <a:xfrm>
            <a:off x="1447800" y="1600200"/>
            <a:ext cx="3810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5130" name="Oval 23"/>
          <p:cNvSpPr>
            <a:spLocks noChangeArrowheads="1"/>
          </p:cNvSpPr>
          <p:nvPr/>
        </p:nvSpPr>
        <p:spPr bwMode="auto">
          <a:xfrm>
            <a:off x="7696200" y="1295400"/>
            <a:ext cx="642938" cy="606425"/>
          </a:xfrm>
          <a:prstGeom prst="ellipse">
            <a:avLst/>
          </a:prstGeom>
          <a:solidFill>
            <a:srgbClr val="99CC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sp>
        <p:nvSpPr>
          <p:cNvPr id="5131" name="Oval 24"/>
          <p:cNvSpPr>
            <a:spLocks noChangeArrowheads="1"/>
          </p:cNvSpPr>
          <p:nvPr/>
        </p:nvSpPr>
        <p:spPr bwMode="auto">
          <a:xfrm>
            <a:off x="7696200" y="2593975"/>
            <a:ext cx="642938" cy="606425"/>
          </a:xfrm>
          <a:prstGeom prst="ellipse">
            <a:avLst/>
          </a:prstGeom>
          <a:solidFill>
            <a:srgbClr val="CC99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cxnSp>
        <p:nvCxnSpPr>
          <p:cNvPr id="5132" name="AutoShape 25"/>
          <p:cNvCxnSpPr>
            <a:cxnSpLocks noChangeShapeType="1"/>
            <a:stCxn id="5130" idx="4"/>
            <a:endCxn id="5131" idx="0"/>
          </p:cNvCxnSpPr>
          <p:nvPr/>
        </p:nvCxnSpPr>
        <p:spPr bwMode="auto">
          <a:xfrm>
            <a:off x="8016875" y="1901825"/>
            <a:ext cx="0" cy="6921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133" name="AutoShape 26"/>
          <p:cNvCxnSpPr>
            <a:cxnSpLocks noChangeShapeType="1"/>
            <a:endCxn id="5130" idx="2"/>
          </p:cNvCxnSpPr>
          <p:nvPr/>
        </p:nvCxnSpPr>
        <p:spPr bwMode="auto">
          <a:xfrm flipV="1">
            <a:off x="7391400" y="1598613"/>
            <a:ext cx="304800" cy="15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533400" y="2438400"/>
            <a:ext cx="8077200" cy="91440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sp>
        <p:nvSpPr>
          <p:cNvPr id="6147" name="Rectangle 3"/>
          <p:cNvSpPr>
            <a:spLocks noGrp="1" noChangeArrowheads="1"/>
          </p:cNvSpPr>
          <p:nvPr>
            <p:ph type="title"/>
          </p:nvPr>
        </p:nvSpPr>
        <p:spPr>
          <a:xfrm>
            <a:off x="609600" y="0"/>
            <a:ext cx="7772400" cy="1143000"/>
          </a:xfrm>
        </p:spPr>
        <p:txBody>
          <a:bodyPr/>
          <a:lstStyle/>
          <a:p>
            <a:pPr eaLnBrk="1" hangingPunct="1"/>
            <a:r>
              <a:rPr lang="en-US" altLang="en-US" b="1" dirty="0"/>
              <a:t>What is  HMM?</a:t>
            </a:r>
          </a:p>
        </p:txBody>
      </p:sp>
      <p:sp>
        <p:nvSpPr>
          <p:cNvPr id="6148" name="Rectangle 4"/>
          <p:cNvSpPr>
            <a:spLocks noGrp="1" noChangeArrowheads="1"/>
          </p:cNvSpPr>
          <p:nvPr>
            <p:ph type="body" sz="half" idx="4294967295"/>
          </p:nvPr>
        </p:nvSpPr>
        <p:spPr>
          <a:xfrm>
            <a:off x="0" y="3657600"/>
            <a:ext cx="7772400" cy="1981200"/>
          </a:xfrm>
        </p:spPr>
        <p:txBody>
          <a:bodyPr/>
          <a:lstStyle/>
          <a:p>
            <a:pPr eaLnBrk="1" hangingPunct="1"/>
            <a:r>
              <a:rPr lang="en-US" altLang="en-US" sz="2800"/>
              <a:t>Purple nodes are </a:t>
            </a:r>
            <a:r>
              <a:rPr lang="en-US" altLang="en-US" sz="2800" b="1" i="1"/>
              <a:t>observed states</a:t>
            </a:r>
          </a:p>
          <a:p>
            <a:pPr eaLnBrk="1" hangingPunct="1"/>
            <a:r>
              <a:rPr lang="en-US" altLang="en-US" sz="2800"/>
              <a:t>Dependent only on their corresponding hidden state</a:t>
            </a:r>
          </a:p>
          <a:p>
            <a:pPr eaLnBrk="1" hangingPunct="1"/>
            <a:endParaRPr lang="en-US" altLang="en-US" sz="2800"/>
          </a:p>
        </p:txBody>
      </p:sp>
      <p:grpSp>
        <p:nvGrpSpPr>
          <p:cNvPr id="6149" name="Group 5"/>
          <p:cNvGrpSpPr>
            <a:grpSpLocks/>
          </p:cNvGrpSpPr>
          <p:nvPr/>
        </p:nvGrpSpPr>
        <p:grpSpPr bwMode="auto">
          <a:xfrm>
            <a:off x="2286000" y="1295400"/>
            <a:ext cx="4683125" cy="1905000"/>
            <a:chOff x="1082" y="480"/>
            <a:chExt cx="3334" cy="1550"/>
          </a:xfrm>
        </p:grpSpPr>
        <p:sp>
          <p:nvSpPr>
            <p:cNvPr id="6158" name="Oval 6"/>
            <p:cNvSpPr>
              <a:spLocks noChangeArrowheads="1"/>
            </p:cNvSpPr>
            <p:nvPr/>
          </p:nvSpPr>
          <p:spPr bwMode="auto">
            <a:xfrm>
              <a:off x="1536" y="480"/>
              <a:ext cx="458" cy="494"/>
            </a:xfrm>
            <a:prstGeom prst="ellipse">
              <a:avLst/>
            </a:prstGeom>
            <a:solidFill>
              <a:srgbClr val="99CC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sp>
          <p:nvSpPr>
            <p:cNvPr id="6159" name="Oval 7"/>
            <p:cNvSpPr>
              <a:spLocks noChangeArrowheads="1"/>
            </p:cNvSpPr>
            <p:nvPr/>
          </p:nvSpPr>
          <p:spPr bwMode="auto">
            <a:xfrm>
              <a:off x="1536" y="1536"/>
              <a:ext cx="458" cy="494"/>
            </a:xfrm>
            <a:prstGeom prst="ellipse">
              <a:avLst/>
            </a:prstGeom>
            <a:solidFill>
              <a:srgbClr val="CC99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sp>
          <p:nvSpPr>
            <p:cNvPr id="6160" name="Oval 8"/>
            <p:cNvSpPr>
              <a:spLocks noChangeArrowheads="1"/>
            </p:cNvSpPr>
            <p:nvPr/>
          </p:nvSpPr>
          <p:spPr bwMode="auto">
            <a:xfrm>
              <a:off x="2520" y="480"/>
              <a:ext cx="458" cy="494"/>
            </a:xfrm>
            <a:prstGeom prst="ellipse">
              <a:avLst/>
            </a:prstGeom>
            <a:solidFill>
              <a:srgbClr val="99CC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sp>
          <p:nvSpPr>
            <p:cNvPr id="6161" name="Oval 9"/>
            <p:cNvSpPr>
              <a:spLocks noChangeArrowheads="1"/>
            </p:cNvSpPr>
            <p:nvPr/>
          </p:nvSpPr>
          <p:spPr bwMode="auto">
            <a:xfrm>
              <a:off x="2520" y="1536"/>
              <a:ext cx="458" cy="494"/>
            </a:xfrm>
            <a:prstGeom prst="ellipse">
              <a:avLst/>
            </a:prstGeom>
            <a:solidFill>
              <a:srgbClr val="CC99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sp>
          <p:nvSpPr>
            <p:cNvPr id="6162" name="Oval 10"/>
            <p:cNvSpPr>
              <a:spLocks noChangeArrowheads="1"/>
            </p:cNvSpPr>
            <p:nvPr/>
          </p:nvSpPr>
          <p:spPr bwMode="auto">
            <a:xfrm>
              <a:off x="3504" y="480"/>
              <a:ext cx="458" cy="494"/>
            </a:xfrm>
            <a:prstGeom prst="ellipse">
              <a:avLst/>
            </a:prstGeom>
            <a:solidFill>
              <a:srgbClr val="99CC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sp>
          <p:nvSpPr>
            <p:cNvPr id="6163" name="Oval 11"/>
            <p:cNvSpPr>
              <a:spLocks noChangeArrowheads="1"/>
            </p:cNvSpPr>
            <p:nvPr/>
          </p:nvSpPr>
          <p:spPr bwMode="auto">
            <a:xfrm>
              <a:off x="3504" y="1536"/>
              <a:ext cx="458" cy="494"/>
            </a:xfrm>
            <a:prstGeom prst="ellipse">
              <a:avLst/>
            </a:prstGeom>
            <a:solidFill>
              <a:srgbClr val="CC99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cxnSp>
          <p:nvCxnSpPr>
            <p:cNvPr id="6164" name="AutoShape 12"/>
            <p:cNvCxnSpPr>
              <a:cxnSpLocks noChangeShapeType="1"/>
              <a:stCxn id="6158" idx="4"/>
              <a:endCxn id="6159" idx="0"/>
            </p:cNvCxnSpPr>
            <p:nvPr/>
          </p:nvCxnSpPr>
          <p:spPr bwMode="auto">
            <a:xfrm>
              <a:off x="1765" y="974"/>
              <a:ext cx="0" cy="5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6165" name="AutoShape 13"/>
            <p:cNvCxnSpPr>
              <a:cxnSpLocks noChangeShapeType="1"/>
              <a:stCxn id="6160" idx="4"/>
              <a:endCxn id="6161" idx="0"/>
            </p:cNvCxnSpPr>
            <p:nvPr/>
          </p:nvCxnSpPr>
          <p:spPr bwMode="auto">
            <a:xfrm>
              <a:off x="2749" y="974"/>
              <a:ext cx="0" cy="5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6166" name="AutoShape 14"/>
            <p:cNvCxnSpPr>
              <a:cxnSpLocks noChangeShapeType="1"/>
              <a:stCxn id="6162" idx="4"/>
              <a:endCxn id="6163" idx="0"/>
            </p:cNvCxnSpPr>
            <p:nvPr/>
          </p:nvCxnSpPr>
          <p:spPr bwMode="auto">
            <a:xfrm>
              <a:off x="3733" y="974"/>
              <a:ext cx="0" cy="5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6167" name="AutoShape 15"/>
            <p:cNvCxnSpPr>
              <a:cxnSpLocks noChangeShapeType="1"/>
              <a:stCxn id="6158" idx="6"/>
              <a:endCxn id="6160" idx="2"/>
            </p:cNvCxnSpPr>
            <p:nvPr/>
          </p:nvCxnSpPr>
          <p:spPr bwMode="auto">
            <a:xfrm>
              <a:off x="1994" y="727"/>
              <a:ext cx="526"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6168" name="AutoShape 16"/>
            <p:cNvCxnSpPr>
              <a:cxnSpLocks noChangeShapeType="1"/>
              <a:stCxn id="6160" idx="6"/>
              <a:endCxn id="6162" idx="2"/>
            </p:cNvCxnSpPr>
            <p:nvPr/>
          </p:nvCxnSpPr>
          <p:spPr bwMode="auto">
            <a:xfrm>
              <a:off x="2978" y="727"/>
              <a:ext cx="526"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6169" name="AutoShape 17"/>
            <p:cNvCxnSpPr>
              <a:cxnSpLocks noChangeShapeType="1"/>
              <a:endCxn id="6158" idx="2"/>
            </p:cNvCxnSpPr>
            <p:nvPr/>
          </p:nvCxnSpPr>
          <p:spPr bwMode="auto">
            <a:xfrm>
              <a:off x="1082" y="727"/>
              <a:ext cx="454"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6170" name="AutoShape 18"/>
            <p:cNvCxnSpPr>
              <a:cxnSpLocks noChangeShapeType="1"/>
              <a:stCxn id="6162" idx="6"/>
            </p:cNvCxnSpPr>
            <p:nvPr/>
          </p:nvCxnSpPr>
          <p:spPr bwMode="auto">
            <a:xfrm>
              <a:off x="3962" y="727"/>
              <a:ext cx="454"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grpSp>
      <p:sp>
        <p:nvSpPr>
          <p:cNvPr id="6150" name="Oval 19"/>
          <p:cNvSpPr>
            <a:spLocks noChangeArrowheads="1"/>
          </p:cNvSpPr>
          <p:nvPr/>
        </p:nvSpPr>
        <p:spPr bwMode="auto">
          <a:xfrm>
            <a:off x="762000" y="1295400"/>
            <a:ext cx="642938" cy="606425"/>
          </a:xfrm>
          <a:prstGeom prst="ellipse">
            <a:avLst/>
          </a:prstGeom>
          <a:solidFill>
            <a:srgbClr val="99CC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sp>
        <p:nvSpPr>
          <p:cNvPr id="6151" name="Oval 20"/>
          <p:cNvSpPr>
            <a:spLocks noChangeArrowheads="1"/>
          </p:cNvSpPr>
          <p:nvPr/>
        </p:nvSpPr>
        <p:spPr bwMode="auto">
          <a:xfrm>
            <a:off x="762000" y="2593975"/>
            <a:ext cx="642938" cy="606425"/>
          </a:xfrm>
          <a:prstGeom prst="ellipse">
            <a:avLst/>
          </a:prstGeom>
          <a:solidFill>
            <a:srgbClr val="CC99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cxnSp>
        <p:nvCxnSpPr>
          <p:cNvPr id="6152" name="AutoShape 21"/>
          <p:cNvCxnSpPr>
            <a:cxnSpLocks noChangeShapeType="1"/>
            <a:stCxn id="6150" idx="4"/>
            <a:endCxn id="6151" idx="0"/>
          </p:cNvCxnSpPr>
          <p:nvPr/>
        </p:nvCxnSpPr>
        <p:spPr bwMode="auto">
          <a:xfrm>
            <a:off x="1082675" y="1901825"/>
            <a:ext cx="0" cy="6921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6153" name="AutoShape 22"/>
          <p:cNvCxnSpPr>
            <a:cxnSpLocks noChangeShapeType="1"/>
          </p:cNvCxnSpPr>
          <p:nvPr/>
        </p:nvCxnSpPr>
        <p:spPr bwMode="auto">
          <a:xfrm>
            <a:off x="1447800" y="1600200"/>
            <a:ext cx="3810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6154" name="Oval 23"/>
          <p:cNvSpPr>
            <a:spLocks noChangeArrowheads="1"/>
          </p:cNvSpPr>
          <p:nvPr/>
        </p:nvSpPr>
        <p:spPr bwMode="auto">
          <a:xfrm>
            <a:off x="7696200" y="1295400"/>
            <a:ext cx="642938" cy="606425"/>
          </a:xfrm>
          <a:prstGeom prst="ellipse">
            <a:avLst/>
          </a:prstGeom>
          <a:solidFill>
            <a:srgbClr val="99CC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sp>
        <p:nvSpPr>
          <p:cNvPr id="6155" name="Oval 24"/>
          <p:cNvSpPr>
            <a:spLocks noChangeArrowheads="1"/>
          </p:cNvSpPr>
          <p:nvPr/>
        </p:nvSpPr>
        <p:spPr bwMode="auto">
          <a:xfrm>
            <a:off x="7696200" y="2593975"/>
            <a:ext cx="642938" cy="606425"/>
          </a:xfrm>
          <a:prstGeom prst="ellipse">
            <a:avLst/>
          </a:prstGeom>
          <a:solidFill>
            <a:srgbClr val="CC99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cxnSp>
        <p:nvCxnSpPr>
          <p:cNvPr id="6156" name="AutoShape 25"/>
          <p:cNvCxnSpPr>
            <a:cxnSpLocks noChangeShapeType="1"/>
            <a:stCxn id="6154" idx="4"/>
            <a:endCxn id="6155" idx="0"/>
          </p:cNvCxnSpPr>
          <p:nvPr/>
        </p:nvCxnSpPr>
        <p:spPr bwMode="auto">
          <a:xfrm>
            <a:off x="8016875" y="1901825"/>
            <a:ext cx="0" cy="6921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6157" name="AutoShape 26"/>
          <p:cNvCxnSpPr>
            <a:cxnSpLocks noChangeShapeType="1"/>
            <a:endCxn id="6154" idx="2"/>
          </p:cNvCxnSpPr>
          <p:nvPr/>
        </p:nvCxnSpPr>
        <p:spPr bwMode="auto">
          <a:xfrm flipV="1">
            <a:off x="7391400" y="1598613"/>
            <a:ext cx="304800" cy="15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type="title"/>
          </p:nvPr>
        </p:nvSpPr>
        <p:spPr>
          <a:xfrm>
            <a:off x="609600" y="0"/>
            <a:ext cx="7772400" cy="1143000"/>
          </a:xfrm>
        </p:spPr>
        <p:txBody>
          <a:bodyPr/>
          <a:lstStyle/>
          <a:p>
            <a:pPr eaLnBrk="1" hangingPunct="1"/>
            <a:r>
              <a:rPr lang="en-US" altLang="en-US" b="1"/>
              <a:t>HMM Specification</a:t>
            </a:r>
          </a:p>
        </p:txBody>
      </p:sp>
      <p:sp>
        <p:nvSpPr>
          <p:cNvPr id="7171" name="Rectangle 4"/>
          <p:cNvSpPr>
            <a:spLocks noGrp="1" noChangeArrowheads="1"/>
          </p:cNvSpPr>
          <p:nvPr>
            <p:ph type="body" sz="half" idx="4294967295"/>
          </p:nvPr>
        </p:nvSpPr>
        <p:spPr>
          <a:xfrm>
            <a:off x="0" y="3657600"/>
            <a:ext cx="9144000" cy="3200400"/>
          </a:xfrm>
        </p:spPr>
        <p:txBody>
          <a:bodyPr/>
          <a:lstStyle/>
          <a:p>
            <a:pPr eaLnBrk="1" hangingPunct="1"/>
            <a:r>
              <a:rPr lang="en-US" altLang="en-US" sz="2800"/>
              <a:t>{</a:t>
            </a:r>
            <a:r>
              <a:rPr lang="en-US" altLang="en-US" sz="2800" i="1"/>
              <a:t>ω</a:t>
            </a:r>
            <a:r>
              <a:rPr lang="en-US" altLang="en-US" sz="2800"/>
              <a:t>,</a:t>
            </a:r>
            <a:r>
              <a:rPr lang="en-US" altLang="en-US" sz="2800" i="1"/>
              <a:t>V</a:t>
            </a:r>
            <a:r>
              <a:rPr lang="en-US" altLang="en-US" sz="2800"/>
              <a:t>, </a:t>
            </a:r>
            <a:r>
              <a:rPr lang="en-US" altLang="en-US" sz="2800">
                <a:latin typeface="Symbol" panose="05050102010706020507" pitchFamily="18" charset="2"/>
              </a:rPr>
              <a:t>P, </a:t>
            </a:r>
            <a:r>
              <a:rPr lang="en-US" altLang="en-US" sz="2800" i="1">
                <a:latin typeface="Symbol" panose="05050102010706020507" pitchFamily="18" charset="2"/>
              </a:rPr>
              <a:t>A, B</a:t>
            </a:r>
            <a:r>
              <a:rPr lang="en-US" altLang="en-US" sz="2800">
                <a:latin typeface="Symbol" panose="05050102010706020507" pitchFamily="18" charset="2"/>
              </a:rPr>
              <a:t>} </a:t>
            </a:r>
            <a:endParaRPr lang="en-US" altLang="en-US" sz="2800" b="1" i="1"/>
          </a:p>
          <a:p>
            <a:pPr eaLnBrk="1" hangingPunct="1"/>
            <a:r>
              <a:rPr lang="en-US" altLang="en-US" sz="2800"/>
              <a:t> </a:t>
            </a:r>
            <a:r>
              <a:rPr lang="en-US" altLang="en-US" sz="2800">
                <a:latin typeface="Symbol" panose="05050102010706020507" pitchFamily="18" charset="2"/>
              </a:rPr>
              <a:t>P = {p</a:t>
            </a:r>
            <a:r>
              <a:rPr lang="en-US" altLang="en-US" sz="2800" baseline="-25000">
                <a:latin typeface="Symbol" panose="05050102010706020507" pitchFamily="18" charset="2"/>
              </a:rPr>
              <a:t>i</a:t>
            </a:r>
            <a:r>
              <a:rPr lang="en-US" altLang="en-US" sz="2800">
                <a:latin typeface="Symbol" panose="05050102010706020507" pitchFamily="18" charset="2"/>
              </a:rPr>
              <a:t>} </a:t>
            </a:r>
            <a:r>
              <a:rPr lang="en-US" altLang="en-US" sz="2800"/>
              <a:t>are the initial state probabilities</a:t>
            </a:r>
          </a:p>
          <a:p>
            <a:pPr eaLnBrk="1" hangingPunct="1"/>
            <a:r>
              <a:rPr lang="en-US" altLang="en-US" sz="2800" i="1"/>
              <a:t>A </a:t>
            </a:r>
            <a:r>
              <a:rPr lang="en-US" altLang="en-US" sz="2800"/>
              <a:t>= {a</a:t>
            </a:r>
            <a:r>
              <a:rPr lang="en-US" altLang="en-US" sz="2800" i="1" baseline="-25000"/>
              <a:t>ij</a:t>
            </a:r>
            <a:r>
              <a:rPr lang="en-US" altLang="en-US" sz="2800"/>
              <a:t>} are the state transition probabilities</a:t>
            </a:r>
          </a:p>
          <a:p>
            <a:pPr eaLnBrk="1" hangingPunct="1"/>
            <a:r>
              <a:rPr lang="en-US" altLang="en-US" sz="2800" i="1"/>
              <a:t>B</a:t>
            </a:r>
            <a:r>
              <a:rPr lang="en-US" altLang="en-US" sz="2800"/>
              <a:t> = {b</a:t>
            </a:r>
            <a:r>
              <a:rPr lang="en-US" altLang="en-US" sz="2800" i="1" baseline="-25000"/>
              <a:t>ik</a:t>
            </a:r>
            <a:r>
              <a:rPr lang="en-US" altLang="en-US" sz="2800"/>
              <a:t>} are the observation state probabilities</a:t>
            </a:r>
            <a:endParaRPr lang="en-US" altLang="en-US" sz="2800" i="1"/>
          </a:p>
        </p:txBody>
      </p:sp>
      <p:grpSp>
        <p:nvGrpSpPr>
          <p:cNvPr id="7172" name="Group 5"/>
          <p:cNvGrpSpPr>
            <a:grpSpLocks/>
          </p:cNvGrpSpPr>
          <p:nvPr/>
        </p:nvGrpSpPr>
        <p:grpSpPr bwMode="auto">
          <a:xfrm>
            <a:off x="2286000" y="1295400"/>
            <a:ext cx="4683125" cy="1905000"/>
            <a:chOff x="1082" y="480"/>
            <a:chExt cx="3334" cy="1550"/>
          </a:xfrm>
        </p:grpSpPr>
        <p:sp>
          <p:nvSpPr>
            <p:cNvPr id="7198" name="Oval 6"/>
            <p:cNvSpPr>
              <a:spLocks noChangeArrowheads="1"/>
            </p:cNvSpPr>
            <p:nvPr/>
          </p:nvSpPr>
          <p:spPr bwMode="auto">
            <a:xfrm>
              <a:off x="1536" y="480"/>
              <a:ext cx="458" cy="494"/>
            </a:xfrm>
            <a:prstGeom prst="ellipse">
              <a:avLst/>
            </a:prstGeom>
            <a:solidFill>
              <a:srgbClr val="99CC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sp>
          <p:nvSpPr>
            <p:cNvPr id="7199" name="Oval 7"/>
            <p:cNvSpPr>
              <a:spLocks noChangeArrowheads="1"/>
            </p:cNvSpPr>
            <p:nvPr/>
          </p:nvSpPr>
          <p:spPr bwMode="auto">
            <a:xfrm>
              <a:off x="1536" y="1536"/>
              <a:ext cx="458" cy="494"/>
            </a:xfrm>
            <a:prstGeom prst="ellipse">
              <a:avLst/>
            </a:prstGeom>
            <a:solidFill>
              <a:srgbClr val="CC99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sp>
          <p:nvSpPr>
            <p:cNvPr id="7200" name="Oval 8"/>
            <p:cNvSpPr>
              <a:spLocks noChangeArrowheads="1"/>
            </p:cNvSpPr>
            <p:nvPr/>
          </p:nvSpPr>
          <p:spPr bwMode="auto">
            <a:xfrm>
              <a:off x="2520" y="480"/>
              <a:ext cx="458" cy="494"/>
            </a:xfrm>
            <a:prstGeom prst="ellipse">
              <a:avLst/>
            </a:prstGeom>
            <a:solidFill>
              <a:srgbClr val="99CC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sp>
          <p:nvSpPr>
            <p:cNvPr id="7201" name="Oval 9"/>
            <p:cNvSpPr>
              <a:spLocks noChangeArrowheads="1"/>
            </p:cNvSpPr>
            <p:nvPr/>
          </p:nvSpPr>
          <p:spPr bwMode="auto">
            <a:xfrm>
              <a:off x="2520" y="1536"/>
              <a:ext cx="458" cy="494"/>
            </a:xfrm>
            <a:prstGeom prst="ellipse">
              <a:avLst/>
            </a:prstGeom>
            <a:solidFill>
              <a:srgbClr val="CC99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sp>
          <p:nvSpPr>
            <p:cNvPr id="7202" name="Oval 10"/>
            <p:cNvSpPr>
              <a:spLocks noChangeArrowheads="1"/>
            </p:cNvSpPr>
            <p:nvPr/>
          </p:nvSpPr>
          <p:spPr bwMode="auto">
            <a:xfrm>
              <a:off x="3504" y="480"/>
              <a:ext cx="458" cy="494"/>
            </a:xfrm>
            <a:prstGeom prst="ellipse">
              <a:avLst/>
            </a:prstGeom>
            <a:solidFill>
              <a:srgbClr val="99CC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sp>
          <p:nvSpPr>
            <p:cNvPr id="7203" name="Oval 11"/>
            <p:cNvSpPr>
              <a:spLocks noChangeArrowheads="1"/>
            </p:cNvSpPr>
            <p:nvPr/>
          </p:nvSpPr>
          <p:spPr bwMode="auto">
            <a:xfrm>
              <a:off x="3504" y="1536"/>
              <a:ext cx="458" cy="494"/>
            </a:xfrm>
            <a:prstGeom prst="ellipse">
              <a:avLst/>
            </a:prstGeom>
            <a:solidFill>
              <a:srgbClr val="CC99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cxnSp>
          <p:nvCxnSpPr>
            <p:cNvPr id="7204" name="AutoShape 12"/>
            <p:cNvCxnSpPr>
              <a:cxnSpLocks noChangeShapeType="1"/>
              <a:stCxn id="7198" idx="4"/>
              <a:endCxn id="7199" idx="0"/>
            </p:cNvCxnSpPr>
            <p:nvPr/>
          </p:nvCxnSpPr>
          <p:spPr bwMode="auto">
            <a:xfrm>
              <a:off x="1765" y="974"/>
              <a:ext cx="0" cy="5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7205" name="AutoShape 13"/>
            <p:cNvCxnSpPr>
              <a:cxnSpLocks noChangeShapeType="1"/>
              <a:stCxn id="7200" idx="4"/>
              <a:endCxn id="7201" idx="0"/>
            </p:cNvCxnSpPr>
            <p:nvPr/>
          </p:nvCxnSpPr>
          <p:spPr bwMode="auto">
            <a:xfrm>
              <a:off x="2749" y="974"/>
              <a:ext cx="0" cy="5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7206" name="AutoShape 14"/>
            <p:cNvCxnSpPr>
              <a:cxnSpLocks noChangeShapeType="1"/>
              <a:stCxn id="7202" idx="4"/>
              <a:endCxn id="7203" idx="0"/>
            </p:cNvCxnSpPr>
            <p:nvPr/>
          </p:nvCxnSpPr>
          <p:spPr bwMode="auto">
            <a:xfrm>
              <a:off x="3733" y="974"/>
              <a:ext cx="0" cy="5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7207" name="AutoShape 15"/>
            <p:cNvCxnSpPr>
              <a:cxnSpLocks noChangeShapeType="1"/>
              <a:stCxn id="7198" idx="6"/>
              <a:endCxn id="7200" idx="2"/>
            </p:cNvCxnSpPr>
            <p:nvPr/>
          </p:nvCxnSpPr>
          <p:spPr bwMode="auto">
            <a:xfrm>
              <a:off x="1994" y="727"/>
              <a:ext cx="526"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7208" name="AutoShape 16"/>
            <p:cNvCxnSpPr>
              <a:cxnSpLocks noChangeShapeType="1"/>
              <a:stCxn id="7200" idx="6"/>
              <a:endCxn id="7202" idx="2"/>
            </p:cNvCxnSpPr>
            <p:nvPr/>
          </p:nvCxnSpPr>
          <p:spPr bwMode="auto">
            <a:xfrm>
              <a:off x="2978" y="727"/>
              <a:ext cx="526"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7209" name="AutoShape 17"/>
            <p:cNvCxnSpPr>
              <a:cxnSpLocks noChangeShapeType="1"/>
              <a:endCxn id="7198" idx="2"/>
            </p:cNvCxnSpPr>
            <p:nvPr/>
          </p:nvCxnSpPr>
          <p:spPr bwMode="auto">
            <a:xfrm>
              <a:off x="1082" y="727"/>
              <a:ext cx="454"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7210" name="AutoShape 18"/>
            <p:cNvCxnSpPr>
              <a:cxnSpLocks noChangeShapeType="1"/>
              <a:stCxn id="7202" idx="6"/>
            </p:cNvCxnSpPr>
            <p:nvPr/>
          </p:nvCxnSpPr>
          <p:spPr bwMode="auto">
            <a:xfrm>
              <a:off x="3962" y="727"/>
              <a:ext cx="454"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grpSp>
      <p:sp>
        <p:nvSpPr>
          <p:cNvPr id="7173" name="Text Box 20"/>
          <p:cNvSpPr txBox="1">
            <a:spLocks noChangeArrowheads="1"/>
          </p:cNvSpPr>
          <p:nvPr/>
        </p:nvSpPr>
        <p:spPr bwMode="auto">
          <a:xfrm>
            <a:off x="6400800" y="1219200"/>
            <a:ext cx="369888"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i="1"/>
              <a:t>A</a:t>
            </a:r>
          </a:p>
        </p:txBody>
      </p:sp>
      <p:sp>
        <p:nvSpPr>
          <p:cNvPr id="7174" name="Text Box 21"/>
          <p:cNvSpPr txBox="1">
            <a:spLocks noChangeArrowheads="1"/>
          </p:cNvSpPr>
          <p:nvPr/>
        </p:nvSpPr>
        <p:spPr bwMode="auto">
          <a:xfrm>
            <a:off x="5638800" y="2057400"/>
            <a:ext cx="369888"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i="1"/>
              <a:t>B</a:t>
            </a:r>
          </a:p>
        </p:txBody>
      </p:sp>
      <p:sp>
        <p:nvSpPr>
          <p:cNvPr id="7175" name="Text Box 22"/>
          <p:cNvSpPr txBox="1">
            <a:spLocks noChangeArrowheads="1"/>
          </p:cNvSpPr>
          <p:nvPr/>
        </p:nvSpPr>
        <p:spPr bwMode="auto">
          <a:xfrm>
            <a:off x="5105400" y="1219200"/>
            <a:ext cx="369888"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i="1"/>
              <a:t>A</a:t>
            </a:r>
          </a:p>
        </p:txBody>
      </p:sp>
      <p:sp>
        <p:nvSpPr>
          <p:cNvPr id="7176" name="Text Box 23"/>
          <p:cNvSpPr txBox="1">
            <a:spLocks noChangeArrowheads="1"/>
          </p:cNvSpPr>
          <p:nvPr/>
        </p:nvSpPr>
        <p:spPr bwMode="auto">
          <a:xfrm>
            <a:off x="3733800" y="1219200"/>
            <a:ext cx="369888"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i="1"/>
              <a:t>A</a:t>
            </a:r>
          </a:p>
        </p:txBody>
      </p:sp>
      <p:sp>
        <p:nvSpPr>
          <p:cNvPr id="7177" name="Text Box 24"/>
          <p:cNvSpPr txBox="1">
            <a:spLocks noChangeArrowheads="1"/>
          </p:cNvSpPr>
          <p:nvPr/>
        </p:nvSpPr>
        <p:spPr bwMode="auto">
          <a:xfrm>
            <a:off x="2362200" y="1219200"/>
            <a:ext cx="369888"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i="1"/>
              <a:t>A</a:t>
            </a:r>
          </a:p>
        </p:txBody>
      </p:sp>
      <p:sp>
        <p:nvSpPr>
          <p:cNvPr id="7178" name="Text Box 25"/>
          <p:cNvSpPr txBox="1">
            <a:spLocks noChangeArrowheads="1"/>
          </p:cNvSpPr>
          <p:nvPr/>
        </p:nvSpPr>
        <p:spPr bwMode="auto">
          <a:xfrm>
            <a:off x="4267200" y="2057400"/>
            <a:ext cx="369888"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i="1"/>
              <a:t>B</a:t>
            </a:r>
          </a:p>
        </p:txBody>
      </p:sp>
      <p:sp>
        <p:nvSpPr>
          <p:cNvPr id="7179" name="Text Box 26"/>
          <p:cNvSpPr txBox="1">
            <a:spLocks noChangeArrowheads="1"/>
          </p:cNvSpPr>
          <p:nvPr/>
        </p:nvSpPr>
        <p:spPr bwMode="auto">
          <a:xfrm>
            <a:off x="2895600" y="2057400"/>
            <a:ext cx="369888"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i="1"/>
              <a:t>B</a:t>
            </a:r>
          </a:p>
        </p:txBody>
      </p:sp>
      <p:sp>
        <p:nvSpPr>
          <p:cNvPr id="7180" name="Text Box 27"/>
          <p:cNvSpPr txBox="1">
            <a:spLocks noChangeArrowheads="1"/>
          </p:cNvSpPr>
          <p:nvPr/>
        </p:nvSpPr>
        <p:spPr bwMode="auto">
          <a:xfrm>
            <a:off x="5791200" y="1371600"/>
            <a:ext cx="403225" cy="461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i="1"/>
              <a:t>ω</a:t>
            </a:r>
          </a:p>
        </p:txBody>
      </p:sp>
      <p:sp>
        <p:nvSpPr>
          <p:cNvPr id="7181" name="Text Box 28"/>
          <p:cNvSpPr txBox="1">
            <a:spLocks noChangeArrowheads="1"/>
          </p:cNvSpPr>
          <p:nvPr/>
        </p:nvSpPr>
        <p:spPr bwMode="auto">
          <a:xfrm>
            <a:off x="4419600" y="1371600"/>
            <a:ext cx="403225" cy="461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i="1"/>
              <a:t>ω</a:t>
            </a:r>
          </a:p>
        </p:txBody>
      </p:sp>
      <p:sp>
        <p:nvSpPr>
          <p:cNvPr id="7182" name="Text Box 29"/>
          <p:cNvSpPr txBox="1">
            <a:spLocks noChangeArrowheads="1"/>
          </p:cNvSpPr>
          <p:nvPr/>
        </p:nvSpPr>
        <p:spPr bwMode="auto">
          <a:xfrm>
            <a:off x="3048000" y="1371600"/>
            <a:ext cx="184150" cy="461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i="1"/>
              <a:t>ω</a:t>
            </a:r>
          </a:p>
        </p:txBody>
      </p:sp>
      <p:sp>
        <p:nvSpPr>
          <p:cNvPr id="7183" name="Text Box 30"/>
          <p:cNvSpPr txBox="1">
            <a:spLocks noChangeArrowheads="1"/>
          </p:cNvSpPr>
          <p:nvPr/>
        </p:nvSpPr>
        <p:spPr bwMode="auto">
          <a:xfrm>
            <a:off x="5791200" y="2667000"/>
            <a:ext cx="3873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i="1"/>
              <a:t>V</a:t>
            </a:r>
          </a:p>
        </p:txBody>
      </p:sp>
      <p:sp>
        <p:nvSpPr>
          <p:cNvPr id="7184" name="Text Box 31"/>
          <p:cNvSpPr txBox="1">
            <a:spLocks noChangeArrowheads="1"/>
          </p:cNvSpPr>
          <p:nvPr/>
        </p:nvSpPr>
        <p:spPr bwMode="auto">
          <a:xfrm>
            <a:off x="4419600" y="2667000"/>
            <a:ext cx="371475" cy="461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i="1"/>
              <a:t>V</a:t>
            </a:r>
          </a:p>
        </p:txBody>
      </p:sp>
      <p:sp>
        <p:nvSpPr>
          <p:cNvPr id="7185" name="Text Box 32"/>
          <p:cNvSpPr txBox="1">
            <a:spLocks noChangeArrowheads="1"/>
          </p:cNvSpPr>
          <p:nvPr/>
        </p:nvSpPr>
        <p:spPr bwMode="auto">
          <a:xfrm>
            <a:off x="3048000" y="2667000"/>
            <a:ext cx="371475" cy="461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i="1"/>
              <a:t>V</a:t>
            </a:r>
          </a:p>
        </p:txBody>
      </p:sp>
      <p:sp>
        <p:nvSpPr>
          <p:cNvPr id="7186" name="Oval 33"/>
          <p:cNvSpPr>
            <a:spLocks noChangeArrowheads="1"/>
          </p:cNvSpPr>
          <p:nvPr/>
        </p:nvSpPr>
        <p:spPr bwMode="auto">
          <a:xfrm>
            <a:off x="762000" y="1295400"/>
            <a:ext cx="642938" cy="606425"/>
          </a:xfrm>
          <a:prstGeom prst="ellipse">
            <a:avLst/>
          </a:prstGeom>
          <a:solidFill>
            <a:srgbClr val="99CC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sp>
        <p:nvSpPr>
          <p:cNvPr id="7187" name="Oval 34"/>
          <p:cNvSpPr>
            <a:spLocks noChangeArrowheads="1"/>
          </p:cNvSpPr>
          <p:nvPr/>
        </p:nvSpPr>
        <p:spPr bwMode="auto">
          <a:xfrm>
            <a:off x="762000" y="2593975"/>
            <a:ext cx="642938" cy="606425"/>
          </a:xfrm>
          <a:prstGeom prst="ellipse">
            <a:avLst/>
          </a:prstGeom>
          <a:solidFill>
            <a:srgbClr val="CC99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cxnSp>
        <p:nvCxnSpPr>
          <p:cNvPr id="7188" name="AutoShape 35"/>
          <p:cNvCxnSpPr>
            <a:cxnSpLocks noChangeShapeType="1"/>
            <a:stCxn id="7186" idx="4"/>
            <a:endCxn id="7187" idx="0"/>
          </p:cNvCxnSpPr>
          <p:nvPr/>
        </p:nvCxnSpPr>
        <p:spPr bwMode="auto">
          <a:xfrm>
            <a:off x="1082675" y="1901825"/>
            <a:ext cx="0" cy="6921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7189" name="AutoShape 36"/>
          <p:cNvCxnSpPr>
            <a:cxnSpLocks noChangeShapeType="1"/>
          </p:cNvCxnSpPr>
          <p:nvPr/>
        </p:nvCxnSpPr>
        <p:spPr bwMode="auto">
          <a:xfrm>
            <a:off x="1447800" y="1600200"/>
            <a:ext cx="3810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7190" name="Oval 37"/>
          <p:cNvSpPr>
            <a:spLocks noChangeArrowheads="1"/>
          </p:cNvSpPr>
          <p:nvPr/>
        </p:nvSpPr>
        <p:spPr bwMode="auto">
          <a:xfrm>
            <a:off x="7696200" y="1295400"/>
            <a:ext cx="642938" cy="606425"/>
          </a:xfrm>
          <a:prstGeom prst="ellipse">
            <a:avLst/>
          </a:prstGeom>
          <a:solidFill>
            <a:srgbClr val="99CC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sp>
        <p:nvSpPr>
          <p:cNvPr id="7191" name="Oval 38"/>
          <p:cNvSpPr>
            <a:spLocks noChangeArrowheads="1"/>
          </p:cNvSpPr>
          <p:nvPr/>
        </p:nvSpPr>
        <p:spPr bwMode="auto">
          <a:xfrm>
            <a:off x="7696200" y="2593975"/>
            <a:ext cx="642938" cy="606425"/>
          </a:xfrm>
          <a:prstGeom prst="ellipse">
            <a:avLst/>
          </a:prstGeom>
          <a:solidFill>
            <a:srgbClr val="CC99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cxnSp>
        <p:nvCxnSpPr>
          <p:cNvPr id="7192" name="AutoShape 39"/>
          <p:cNvCxnSpPr>
            <a:cxnSpLocks noChangeShapeType="1"/>
            <a:stCxn id="7190" idx="4"/>
            <a:endCxn id="7191" idx="0"/>
          </p:cNvCxnSpPr>
          <p:nvPr/>
        </p:nvCxnSpPr>
        <p:spPr bwMode="auto">
          <a:xfrm>
            <a:off x="8016875" y="1901825"/>
            <a:ext cx="0" cy="6921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7193" name="AutoShape 40"/>
          <p:cNvCxnSpPr>
            <a:cxnSpLocks noChangeShapeType="1"/>
            <a:endCxn id="7190" idx="2"/>
          </p:cNvCxnSpPr>
          <p:nvPr/>
        </p:nvCxnSpPr>
        <p:spPr bwMode="auto">
          <a:xfrm flipV="1">
            <a:off x="7391400" y="1598613"/>
            <a:ext cx="304800" cy="15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7194" name="Text Box 41"/>
          <p:cNvSpPr txBox="1">
            <a:spLocks noChangeArrowheads="1"/>
          </p:cNvSpPr>
          <p:nvPr/>
        </p:nvSpPr>
        <p:spPr bwMode="auto">
          <a:xfrm>
            <a:off x="838200" y="1371600"/>
            <a:ext cx="403225" cy="461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i="1"/>
              <a:t>ω</a:t>
            </a:r>
          </a:p>
        </p:txBody>
      </p:sp>
      <p:sp>
        <p:nvSpPr>
          <p:cNvPr id="7195" name="Text Box 42"/>
          <p:cNvSpPr txBox="1">
            <a:spLocks noChangeArrowheads="1"/>
          </p:cNvSpPr>
          <p:nvPr/>
        </p:nvSpPr>
        <p:spPr bwMode="auto">
          <a:xfrm>
            <a:off x="838200" y="2667000"/>
            <a:ext cx="371475" cy="461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i="1"/>
              <a:t>V</a:t>
            </a:r>
          </a:p>
        </p:txBody>
      </p:sp>
      <p:sp>
        <p:nvSpPr>
          <p:cNvPr id="7196" name="Text Box 43"/>
          <p:cNvSpPr txBox="1">
            <a:spLocks noChangeArrowheads="1"/>
          </p:cNvSpPr>
          <p:nvPr/>
        </p:nvSpPr>
        <p:spPr bwMode="auto">
          <a:xfrm>
            <a:off x="7848600" y="1371600"/>
            <a:ext cx="403225" cy="461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i="1"/>
              <a:t>ω</a:t>
            </a:r>
          </a:p>
        </p:txBody>
      </p:sp>
      <p:sp>
        <p:nvSpPr>
          <p:cNvPr id="7197" name="Text Box 44"/>
          <p:cNvSpPr txBox="1">
            <a:spLocks noChangeArrowheads="1"/>
          </p:cNvSpPr>
          <p:nvPr/>
        </p:nvSpPr>
        <p:spPr bwMode="auto">
          <a:xfrm>
            <a:off x="7848600" y="2667000"/>
            <a:ext cx="371475" cy="461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i="1"/>
              <a:t>V</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type="title"/>
          </p:nvPr>
        </p:nvSpPr>
        <p:spPr>
          <a:xfrm>
            <a:off x="609600" y="0"/>
            <a:ext cx="7772400" cy="1143000"/>
          </a:xfrm>
        </p:spPr>
        <p:txBody>
          <a:bodyPr/>
          <a:lstStyle/>
          <a:p>
            <a:pPr eaLnBrk="1" hangingPunct="1"/>
            <a:r>
              <a:rPr lang="en-US" altLang="en-US" b="1"/>
              <a:t>Central Issues in HMM</a:t>
            </a:r>
          </a:p>
        </p:txBody>
      </p:sp>
      <p:sp>
        <p:nvSpPr>
          <p:cNvPr id="8195" name="Rectangle 4"/>
          <p:cNvSpPr>
            <a:spLocks noGrp="1" noChangeArrowheads="1"/>
          </p:cNvSpPr>
          <p:nvPr>
            <p:ph type="body" sz="half" idx="4294967295"/>
          </p:nvPr>
        </p:nvSpPr>
        <p:spPr>
          <a:xfrm>
            <a:off x="193675" y="3500438"/>
            <a:ext cx="8604250" cy="3200400"/>
          </a:xfrm>
        </p:spPr>
        <p:txBody>
          <a:bodyPr/>
          <a:lstStyle/>
          <a:p>
            <a:pPr eaLnBrk="1" hangingPunct="1"/>
            <a:r>
              <a:rPr lang="en-US" altLang="en-US" sz="2800"/>
              <a:t>Compute the probability of a given observation sequence (Evaluation Problem)</a:t>
            </a:r>
            <a:endParaRPr lang="en-US" altLang="en-US" sz="2800" b="1" i="1"/>
          </a:p>
          <a:p>
            <a:pPr eaLnBrk="1" hangingPunct="1"/>
            <a:r>
              <a:rPr lang="en-US" altLang="en-US" sz="2800"/>
              <a:t>Given an observation sequence, compute the most likely hidden state sequence (Decoding Problem)</a:t>
            </a:r>
          </a:p>
          <a:p>
            <a:pPr eaLnBrk="1" hangingPunct="1"/>
            <a:r>
              <a:rPr lang="en-US" altLang="en-US" sz="2800"/>
              <a:t>Given an observation sequence and set of possible models, which model most closely fits the data (Learning Problem)</a:t>
            </a:r>
            <a:endParaRPr lang="en-US" altLang="en-US" sz="2800" b="1" i="1"/>
          </a:p>
        </p:txBody>
      </p:sp>
      <p:grpSp>
        <p:nvGrpSpPr>
          <p:cNvPr id="8196" name="Group 5"/>
          <p:cNvGrpSpPr>
            <a:grpSpLocks/>
          </p:cNvGrpSpPr>
          <p:nvPr/>
        </p:nvGrpSpPr>
        <p:grpSpPr bwMode="auto">
          <a:xfrm>
            <a:off x="2286000" y="1295400"/>
            <a:ext cx="4683125" cy="1905000"/>
            <a:chOff x="1082" y="480"/>
            <a:chExt cx="3334" cy="1550"/>
          </a:xfrm>
        </p:grpSpPr>
        <p:sp>
          <p:nvSpPr>
            <p:cNvPr id="8205" name="Oval 6"/>
            <p:cNvSpPr>
              <a:spLocks noChangeArrowheads="1"/>
            </p:cNvSpPr>
            <p:nvPr/>
          </p:nvSpPr>
          <p:spPr bwMode="auto">
            <a:xfrm>
              <a:off x="1536" y="480"/>
              <a:ext cx="458" cy="494"/>
            </a:xfrm>
            <a:prstGeom prst="ellipse">
              <a:avLst/>
            </a:prstGeom>
            <a:solidFill>
              <a:srgbClr val="99CC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sp>
          <p:nvSpPr>
            <p:cNvPr id="8206" name="Oval 7"/>
            <p:cNvSpPr>
              <a:spLocks noChangeArrowheads="1"/>
            </p:cNvSpPr>
            <p:nvPr/>
          </p:nvSpPr>
          <p:spPr bwMode="auto">
            <a:xfrm>
              <a:off x="1536" y="1536"/>
              <a:ext cx="458" cy="494"/>
            </a:xfrm>
            <a:prstGeom prst="ellipse">
              <a:avLst/>
            </a:prstGeom>
            <a:solidFill>
              <a:srgbClr val="CC99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sp>
          <p:nvSpPr>
            <p:cNvPr id="8207" name="Oval 8"/>
            <p:cNvSpPr>
              <a:spLocks noChangeArrowheads="1"/>
            </p:cNvSpPr>
            <p:nvPr/>
          </p:nvSpPr>
          <p:spPr bwMode="auto">
            <a:xfrm>
              <a:off x="2520" y="480"/>
              <a:ext cx="458" cy="494"/>
            </a:xfrm>
            <a:prstGeom prst="ellipse">
              <a:avLst/>
            </a:prstGeom>
            <a:solidFill>
              <a:srgbClr val="99CC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sp>
          <p:nvSpPr>
            <p:cNvPr id="8208" name="Oval 9"/>
            <p:cNvSpPr>
              <a:spLocks noChangeArrowheads="1"/>
            </p:cNvSpPr>
            <p:nvPr/>
          </p:nvSpPr>
          <p:spPr bwMode="auto">
            <a:xfrm>
              <a:off x="2520" y="1536"/>
              <a:ext cx="458" cy="494"/>
            </a:xfrm>
            <a:prstGeom prst="ellipse">
              <a:avLst/>
            </a:prstGeom>
            <a:solidFill>
              <a:srgbClr val="CC99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sp>
          <p:nvSpPr>
            <p:cNvPr id="8209" name="Oval 10"/>
            <p:cNvSpPr>
              <a:spLocks noChangeArrowheads="1"/>
            </p:cNvSpPr>
            <p:nvPr/>
          </p:nvSpPr>
          <p:spPr bwMode="auto">
            <a:xfrm>
              <a:off x="3504" y="480"/>
              <a:ext cx="458" cy="494"/>
            </a:xfrm>
            <a:prstGeom prst="ellipse">
              <a:avLst/>
            </a:prstGeom>
            <a:solidFill>
              <a:srgbClr val="99CC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sp>
          <p:nvSpPr>
            <p:cNvPr id="8210" name="Oval 11"/>
            <p:cNvSpPr>
              <a:spLocks noChangeArrowheads="1"/>
            </p:cNvSpPr>
            <p:nvPr/>
          </p:nvSpPr>
          <p:spPr bwMode="auto">
            <a:xfrm>
              <a:off x="3504" y="1536"/>
              <a:ext cx="458" cy="494"/>
            </a:xfrm>
            <a:prstGeom prst="ellipse">
              <a:avLst/>
            </a:prstGeom>
            <a:solidFill>
              <a:srgbClr val="CC99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cxnSp>
          <p:nvCxnSpPr>
            <p:cNvPr id="8211" name="AutoShape 12"/>
            <p:cNvCxnSpPr>
              <a:cxnSpLocks noChangeShapeType="1"/>
              <a:stCxn id="8205" idx="4"/>
              <a:endCxn id="8206" idx="0"/>
            </p:cNvCxnSpPr>
            <p:nvPr/>
          </p:nvCxnSpPr>
          <p:spPr bwMode="auto">
            <a:xfrm>
              <a:off x="1765" y="974"/>
              <a:ext cx="0" cy="5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8212" name="AutoShape 13"/>
            <p:cNvCxnSpPr>
              <a:cxnSpLocks noChangeShapeType="1"/>
              <a:stCxn id="8207" idx="4"/>
              <a:endCxn id="8208" idx="0"/>
            </p:cNvCxnSpPr>
            <p:nvPr/>
          </p:nvCxnSpPr>
          <p:spPr bwMode="auto">
            <a:xfrm>
              <a:off x="2749" y="974"/>
              <a:ext cx="0" cy="5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8213" name="AutoShape 14"/>
            <p:cNvCxnSpPr>
              <a:cxnSpLocks noChangeShapeType="1"/>
              <a:stCxn id="8209" idx="4"/>
              <a:endCxn id="8210" idx="0"/>
            </p:cNvCxnSpPr>
            <p:nvPr/>
          </p:nvCxnSpPr>
          <p:spPr bwMode="auto">
            <a:xfrm>
              <a:off x="3733" y="974"/>
              <a:ext cx="0" cy="56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8214" name="AutoShape 15"/>
            <p:cNvCxnSpPr>
              <a:cxnSpLocks noChangeShapeType="1"/>
              <a:stCxn id="8205" idx="6"/>
              <a:endCxn id="8207" idx="2"/>
            </p:cNvCxnSpPr>
            <p:nvPr/>
          </p:nvCxnSpPr>
          <p:spPr bwMode="auto">
            <a:xfrm>
              <a:off x="1994" y="727"/>
              <a:ext cx="526"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8215" name="AutoShape 16"/>
            <p:cNvCxnSpPr>
              <a:cxnSpLocks noChangeShapeType="1"/>
              <a:stCxn id="8207" idx="6"/>
              <a:endCxn id="8209" idx="2"/>
            </p:cNvCxnSpPr>
            <p:nvPr/>
          </p:nvCxnSpPr>
          <p:spPr bwMode="auto">
            <a:xfrm>
              <a:off x="2978" y="727"/>
              <a:ext cx="526"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8216" name="AutoShape 17"/>
            <p:cNvCxnSpPr>
              <a:cxnSpLocks noChangeShapeType="1"/>
              <a:endCxn id="8205" idx="2"/>
            </p:cNvCxnSpPr>
            <p:nvPr/>
          </p:nvCxnSpPr>
          <p:spPr bwMode="auto">
            <a:xfrm>
              <a:off x="1082" y="727"/>
              <a:ext cx="454"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8217" name="AutoShape 18"/>
            <p:cNvCxnSpPr>
              <a:cxnSpLocks noChangeShapeType="1"/>
              <a:stCxn id="8209" idx="6"/>
            </p:cNvCxnSpPr>
            <p:nvPr/>
          </p:nvCxnSpPr>
          <p:spPr bwMode="auto">
            <a:xfrm>
              <a:off x="3962" y="727"/>
              <a:ext cx="454"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grpSp>
      <p:sp>
        <p:nvSpPr>
          <p:cNvPr id="8197" name="Oval 19"/>
          <p:cNvSpPr>
            <a:spLocks noChangeArrowheads="1"/>
          </p:cNvSpPr>
          <p:nvPr/>
        </p:nvSpPr>
        <p:spPr bwMode="auto">
          <a:xfrm>
            <a:off x="762000" y="1295400"/>
            <a:ext cx="642938" cy="606425"/>
          </a:xfrm>
          <a:prstGeom prst="ellipse">
            <a:avLst/>
          </a:prstGeom>
          <a:solidFill>
            <a:srgbClr val="99CC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sp>
        <p:nvSpPr>
          <p:cNvPr id="8198" name="Oval 20"/>
          <p:cNvSpPr>
            <a:spLocks noChangeArrowheads="1"/>
          </p:cNvSpPr>
          <p:nvPr/>
        </p:nvSpPr>
        <p:spPr bwMode="auto">
          <a:xfrm>
            <a:off x="762000" y="2593975"/>
            <a:ext cx="642938" cy="606425"/>
          </a:xfrm>
          <a:prstGeom prst="ellipse">
            <a:avLst/>
          </a:prstGeom>
          <a:solidFill>
            <a:srgbClr val="CC99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cxnSp>
        <p:nvCxnSpPr>
          <p:cNvPr id="8199" name="AutoShape 21"/>
          <p:cNvCxnSpPr>
            <a:cxnSpLocks noChangeShapeType="1"/>
            <a:stCxn id="8197" idx="4"/>
            <a:endCxn id="8198" idx="0"/>
          </p:cNvCxnSpPr>
          <p:nvPr/>
        </p:nvCxnSpPr>
        <p:spPr bwMode="auto">
          <a:xfrm>
            <a:off x="1082675" y="1901825"/>
            <a:ext cx="0" cy="6921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8200" name="AutoShape 22"/>
          <p:cNvCxnSpPr>
            <a:cxnSpLocks noChangeShapeType="1"/>
          </p:cNvCxnSpPr>
          <p:nvPr/>
        </p:nvCxnSpPr>
        <p:spPr bwMode="auto">
          <a:xfrm>
            <a:off x="1447800" y="1600200"/>
            <a:ext cx="3810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8201" name="Oval 24"/>
          <p:cNvSpPr>
            <a:spLocks noChangeArrowheads="1"/>
          </p:cNvSpPr>
          <p:nvPr/>
        </p:nvSpPr>
        <p:spPr bwMode="auto">
          <a:xfrm>
            <a:off x="7696200" y="1295400"/>
            <a:ext cx="642938" cy="606425"/>
          </a:xfrm>
          <a:prstGeom prst="ellipse">
            <a:avLst/>
          </a:prstGeom>
          <a:solidFill>
            <a:srgbClr val="99CC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sp>
        <p:nvSpPr>
          <p:cNvPr id="8202" name="Oval 25"/>
          <p:cNvSpPr>
            <a:spLocks noChangeArrowheads="1"/>
          </p:cNvSpPr>
          <p:nvPr/>
        </p:nvSpPr>
        <p:spPr bwMode="auto">
          <a:xfrm>
            <a:off x="7696200" y="2593975"/>
            <a:ext cx="642938" cy="606425"/>
          </a:xfrm>
          <a:prstGeom prst="ellipse">
            <a:avLst/>
          </a:prstGeom>
          <a:solidFill>
            <a:srgbClr val="CC99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2400"/>
          </a:p>
        </p:txBody>
      </p:sp>
      <p:cxnSp>
        <p:nvCxnSpPr>
          <p:cNvPr id="8203" name="AutoShape 26"/>
          <p:cNvCxnSpPr>
            <a:cxnSpLocks noChangeShapeType="1"/>
            <a:stCxn id="8201" idx="4"/>
            <a:endCxn id="8202" idx="0"/>
          </p:cNvCxnSpPr>
          <p:nvPr/>
        </p:nvCxnSpPr>
        <p:spPr bwMode="auto">
          <a:xfrm>
            <a:off x="8016875" y="1901825"/>
            <a:ext cx="0" cy="6921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8204" name="AutoShape 27"/>
          <p:cNvCxnSpPr>
            <a:cxnSpLocks noChangeShapeType="1"/>
            <a:endCxn id="8201" idx="2"/>
          </p:cNvCxnSpPr>
          <p:nvPr/>
        </p:nvCxnSpPr>
        <p:spPr bwMode="auto">
          <a:xfrm flipV="1">
            <a:off x="7391400" y="1598613"/>
            <a:ext cx="304800" cy="15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3"/>
          <p:cNvSpPr txBox="1">
            <a:spLocks noChangeArrowheads="1"/>
          </p:cNvSpPr>
          <p:nvPr/>
        </p:nvSpPr>
        <p:spPr bwMode="auto">
          <a:xfrm>
            <a:off x="250825" y="1412875"/>
            <a:ext cx="8686800" cy="46466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pPr>
            <a:r>
              <a:rPr lang="en-US" altLang="en-US" sz="2400" b="1" dirty="0"/>
              <a:t>Evaluation problem. </a:t>
            </a:r>
            <a:r>
              <a:rPr lang="en-US" altLang="en-US" sz="2400" dirty="0"/>
              <a:t>Given the HMM </a:t>
            </a:r>
            <a:r>
              <a:rPr lang="el-GR" altLang="en-US" sz="2400" dirty="0"/>
              <a:t>θ</a:t>
            </a:r>
            <a:r>
              <a:rPr lang="en-IN" altLang="en-US" sz="2400" dirty="0"/>
              <a:t> = (W, V, </a:t>
            </a:r>
            <a:r>
              <a:rPr lang="en-IN" altLang="en-US" sz="2400" dirty="0" err="1"/>
              <a:t>a</a:t>
            </a:r>
            <a:r>
              <a:rPr lang="en-IN" altLang="en-US" sz="2400" baseline="-25000" dirty="0" err="1"/>
              <a:t>ij</a:t>
            </a:r>
            <a:r>
              <a:rPr lang="en-IN" altLang="en-US" sz="2400" dirty="0"/>
              <a:t>, </a:t>
            </a:r>
            <a:r>
              <a:rPr lang="en-IN" altLang="en-US" sz="2400" dirty="0" err="1"/>
              <a:t>b</a:t>
            </a:r>
            <a:r>
              <a:rPr lang="en-IN" altLang="en-US" sz="2400" baseline="-25000" dirty="0" err="1"/>
              <a:t>jk</a:t>
            </a:r>
            <a:r>
              <a:rPr lang="en-IN" altLang="en-US" sz="2400" dirty="0"/>
              <a:t>)</a:t>
            </a:r>
            <a:r>
              <a:rPr lang="en-US" altLang="en-US" dirty="0">
                <a:sym typeface="Symbol" panose="05050102010706020507" pitchFamily="18" charset="2"/>
              </a:rPr>
              <a:t> </a:t>
            </a:r>
            <a:r>
              <a:rPr lang="en-US" altLang="en-US" sz="2400" dirty="0"/>
              <a:t>  and  the observation sequence V</a:t>
            </a:r>
            <a:r>
              <a:rPr lang="en-US" altLang="en-US" sz="2400" baseline="30000" dirty="0"/>
              <a:t>T</a:t>
            </a:r>
            <a:r>
              <a:rPr lang="en-US" altLang="en-US" sz="2400" dirty="0"/>
              <a:t> calculate the probability that model </a:t>
            </a:r>
            <a:r>
              <a:rPr lang="el-GR" altLang="en-US" sz="2400" dirty="0"/>
              <a:t>θ</a:t>
            </a:r>
            <a:r>
              <a:rPr lang="en-US" altLang="en-US" sz="2400" dirty="0"/>
              <a:t> has generated sequence V</a:t>
            </a:r>
            <a:r>
              <a:rPr lang="en-US" altLang="en-US" sz="2400" baseline="30000" dirty="0"/>
              <a:t>T</a:t>
            </a:r>
            <a:r>
              <a:rPr lang="en-US" altLang="en-US" sz="2400" dirty="0"/>
              <a:t>.</a:t>
            </a:r>
          </a:p>
          <a:p>
            <a:pPr eaLnBrk="1" hangingPunct="1">
              <a:spcBef>
                <a:spcPct val="0"/>
              </a:spcBef>
            </a:pPr>
            <a:endParaRPr lang="en-US" altLang="en-US" sz="2400" dirty="0"/>
          </a:p>
          <a:p>
            <a:pPr eaLnBrk="1" hangingPunct="1">
              <a:spcBef>
                <a:spcPct val="0"/>
              </a:spcBef>
              <a:buFontTx/>
              <a:buNone/>
            </a:pPr>
            <a:endParaRPr lang="en-US" altLang="en-US" sz="2400" dirty="0"/>
          </a:p>
          <a:p>
            <a:pPr eaLnBrk="1" hangingPunct="1">
              <a:spcBef>
                <a:spcPct val="0"/>
              </a:spcBef>
            </a:pPr>
            <a:r>
              <a:rPr lang="en-US" altLang="en-US" sz="2400" dirty="0"/>
              <a:t> Trying to find probability of observations V</a:t>
            </a:r>
            <a:r>
              <a:rPr lang="en-US" altLang="en-US" sz="2400" baseline="30000" dirty="0"/>
              <a:t>T</a:t>
            </a:r>
            <a:r>
              <a:rPr lang="en-US" altLang="en-US" sz="2400" baseline="-16000" dirty="0"/>
              <a:t> </a:t>
            </a:r>
            <a:r>
              <a:rPr lang="en-US" altLang="en-US" sz="2400" dirty="0"/>
              <a:t> by means of considering all hidden state sequences is impractical because order of complexity is N</a:t>
            </a:r>
            <a:r>
              <a:rPr lang="en-US" altLang="en-US" sz="2400" baseline="30000" dirty="0"/>
              <a:t>T</a:t>
            </a:r>
            <a:r>
              <a:rPr lang="en-US" altLang="en-US" sz="2400" dirty="0"/>
              <a:t>.</a:t>
            </a:r>
          </a:p>
          <a:p>
            <a:pPr eaLnBrk="1" hangingPunct="1">
              <a:spcBef>
                <a:spcPct val="0"/>
              </a:spcBef>
              <a:buFontTx/>
              <a:buNone/>
            </a:pPr>
            <a:r>
              <a:rPr lang="en-US" altLang="en-US" sz="2400" dirty="0"/>
              <a:t>      </a:t>
            </a:r>
          </a:p>
          <a:p>
            <a:pPr eaLnBrk="1" hangingPunct="1">
              <a:spcBef>
                <a:spcPct val="0"/>
              </a:spcBef>
              <a:buFontTx/>
              <a:buNone/>
            </a:pPr>
            <a:endParaRPr lang="en-US" altLang="en-US" sz="2400" dirty="0"/>
          </a:p>
          <a:p>
            <a:pPr eaLnBrk="1" hangingPunct="1">
              <a:spcBef>
                <a:spcPct val="0"/>
              </a:spcBef>
            </a:pPr>
            <a:r>
              <a:rPr lang="en-US" altLang="en-US" sz="2400" b="1" dirty="0"/>
              <a:t> </a:t>
            </a:r>
            <a:r>
              <a:rPr lang="en-US" altLang="en-US" sz="2400" dirty="0"/>
              <a:t>So we use </a:t>
            </a:r>
            <a:r>
              <a:rPr lang="en-US" altLang="en-US" sz="2400" b="1" dirty="0"/>
              <a:t>Forward Algorithm</a:t>
            </a:r>
            <a:r>
              <a:rPr lang="en-US" altLang="en-US" sz="2400" dirty="0"/>
              <a:t> for efficient calculations.</a:t>
            </a:r>
          </a:p>
          <a:p>
            <a:pPr eaLnBrk="1" hangingPunct="1">
              <a:spcBef>
                <a:spcPct val="0"/>
              </a:spcBef>
            </a:pPr>
            <a:endParaRPr lang="en-US" altLang="en-US" sz="2400" dirty="0"/>
          </a:p>
        </p:txBody>
      </p:sp>
      <p:sp>
        <p:nvSpPr>
          <p:cNvPr id="9219" name="Rectangle 5"/>
          <p:cNvSpPr>
            <a:spLocks noGrp="1" noChangeArrowheads="1"/>
          </p:cNvSpPr>
          <p:nvPr>
            <p:ph type="title" idx="4294967295"/>
          </p:nvPr>
        </p:nvSpPr>
        <p:spPr>
          <a:xfrm>
            <a:off x="539750" y="0"/>
            <a:ext cx="7772400" cy="1143000"/>
          </a:xfrm>
        </p:spPr>
        <p:txBody>
          <a:bodyPr/>
          <a:lstStyle/>
          <a:p>
            <a:pPr eaLnBrk="1" hangingPunct="1"/>
            <a:r>
              <a:rPr lang="en-US" altLang="en-US" b="1">
                <a:solidFill>
                  <a:schemeClr val="tx1"/>
                </a:solidFill>
              </a:rPr>
              <a:t>Evaluation Problem</a:t>
            </a:r>
            <a:endParaRPr lang="en-US" altLang="en-US"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3"/>
          <p:cNvSpPr txBox="1">
            <a:spLocks noRot="1" noChangeAspect="1" noMove="1" noResize="1" noEditPoints="1" noAdjustHandles="1" noChangeArrowheads="1" noChangeShapeType="1" noTextEdit="1"/>
          </p:cNvSpPr>
          <p:nvPr/>
        </p:nvSpPr>
        <p:spPr bwMode="auto">
          <a:xfrm>
            <a:off x="251520" y="1268760"/>
            <a:ext cx="8686800" cy="4770537"/>
          </a:xfrm>
          <a:prstGeom prst="rect">
            <a:avLst/>
          </a:prstGeom>
          <a:blipFill>
            <a:blip r:embed="rId2"/>
            <a:stretch>
              <a:fillRect l="-1053" t="-1022"/>
            </a:stretch>
          </a:blip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r>
              <a:rPr lang="en-IN">
                <a:noFill/>
              </a:rPr>
              <a:t> </a:t>
            </a:r>
          </a:p>
        </p:txBody>
      </p:sp>
      <p:sp>
        <p:nvSpPr>
          <p:cNvPr id="10243" name="Rectangle 4"/>
          <p:cNvSpPr>
            <a:spLocks noGrp="1" noChangeArrowheads="1"/>
          </p:cNvSpPr>
          <p:nvPr>
            <p:ph type="title" idx="4294967295"/>
          </p:nvPr>
        </p:nvSpPr>
        <p:spPr>
          <a:xfrm>
            <a:off x="609600" y="0"/>
            <a:ext cx="7772400" cy="1143000"/>
          </a:xfrm>
        </p:spPr>
        <p:txBody>
          <a:bodyPr/>
          <a:lstStyle/>
          <a:p>
            <a:pPr eaLnBrk="1" hangingPunct="1"/>
            <a:r>
              <a:rPr lang="en-US" altLang="en-US" sz="4000" b="1" dirty="0">
                <a:solidFill>
                  <a:schemeClr val="tx1"/>
                </a:solidFill>
              </a:rPr>
              <a:t>Forward Algorithm for HMM</a:t>
            </a:r>
            <a:endParaRPr lang="en-US" altLang="en-US" sz="4000" b="1" dirty="0"/>
          </a:p>
        </p:txBody>
      </p:sp>
      <p:sp>
        <p:nvSpPr>
          <p:cNvPr id="10244" name="Rectangle 4"/>
          <p:cNvSpPr>
            <a:spLocks noChangeArrowheads="1"/>
          </p:cNvSpPr>
          <p:nvPr/>
        </p:nvSpPr>
        <p:spPr bwMode="auto">
          <a:xfrm>
            <a:off x="3211513" y="3394075"/>
            <a:ext cx="12558712" cy="8318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
            </a:r>
            <a:br>
              <a:rPr lang="en-US" altLang="en-US"/>
            </a:br>
            <a:endParaRPr lang="en-US" altLang="en-US"/>
          </a:p>
        </p:txBody>
      </p:sp>
      <p:cxnSp>
        <p:nvCxnSpPr>
          <p:cNvPr id="5" name="Straight Arrow Connector 4"/>
          <p:cNvCxnSpPr/>
          <p:nvPr/>
        </p:nvCxnSpPr>
        <p:spPr>
          <a:xfrm flipH="1">
            <a:off x="2555875" y="2565400"/>
            <a:ext cx="50323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1796</TotalTime>
  <Words>646</Words>
  <Application>Microsoft Office PowerPoint</Application>
  <PresentationFormat>On-screen Show (4:3)</PresentationFormat>
  <Paragraphs>109</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Default Design</vt:lpstr>
      <vt:lpstr>Slide 1</vt:lpstr>
      <vt:lpstr>Introduction:</vt:lpstr>
      <vt:lpstr>What is  HMM?</vt:lpstr>
      <vt:lpstr>What is an HMM?</vt:lpstr>
      <vt:lpstr>What is  HMM?</vt:lpstr>
      <vt:lpstr>HMM Specification</vt:lpstr>
      <vt:lpstr>Central Issues in HMM</vt:lpstr>
      <vt:lpstr>Evaluation Problem</vt:lpstr>
      <vt:lpstr>Forward Algorithm for HMM</vt:lpstr>
      <vt:lpstr>Representation of Forward Algorithm</vt:lpstr>
      <vt:lpstr>Learning Problem</vt:lpstr>
      <vt:lpstr>Forward Backward algorithm</vt:lpstr>
      <vt:lpstr>Slide 13</vt:lpstr>
      <vt:lpstr> USE OF HMM FOR CREDIT CARD FRAUD DETECTION</vt:lpstr>
      <vt:lpstr>Slide 15</vt:lpstr>
      <vt:lpstr>Slide 16</vt:lpstr>
      <vt:lpstr>Steps:</vt:lpstr>
      <vt:lpstr>Example:</vt:lpstr>
      <vt:lpstr>Slide 19</vt:lpstr>
    </vt:vector>
  </TitlesOfParts>
  <Company>EECS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blei</dc:creator>
  <cp:lastModifiedBy>DANISH NAWAZ</cp:lastModifiedBy>
  <cp:revision>45</cp:revision>
  <dcterms:created xsi:type="dcterms:W3CDTF">1999-10-31T01:58:41Z</dcterms:created>
  <dcterms:modified xsi:type="dcterms:W3CDTF">2019-04-19T15:46:39Z</dcterms:modified>
</cp:coreProperties>
</file>