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</p:embeddedFont>
    <p:embeddedFont>
      <p:font typeface="Roboto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1430000" y="16329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992238" y="2740819"/>
            <a:ext cx="9445526" cy="2657921"/>
            <a:chOff x="0" y="0"/>
            <a:chExt cx="12594035" cy="35438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3543895"/>
            </a:xfrm>
            <a:custGeom>
              <a:avLst/>
              <a:gdLst/>
              <a:ahLst/>
              <a:cxnLst/>
              <a:rect l="l" t="t" r="r" b="b"/>
              <a:pathLst>
                <a:path w="12594035" h="3543895">
                  <a:moveTo>
                    <a:pt x="0" y="0"/>
                  </a:moveTo>
                  <a:lnTo>
                    <a:pt x="12594035" y="0"/>
                  </a:lnTo>
                  <a:lnTo>
                    <a:pt x="12594035" y="3543895"/>
                  </a:lnTo>
                  <a:lnTo>
                    <a:pt x="0" y="3543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594035" cy="35819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Zero to One: Notes on Startups, or How to Build the Future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8" y="5823942"/>
            <a:ext cx="9445526" cy="907256"/>
            <a:chOff x="0" y="0"/>
            <a:chExt cx="12594035" cy="12096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12594035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An exploration of startup principles and the future of innovation, drawing insights from Peter Thiel's seminal work, Zero to One.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9156" y="682824"/>
            <a:ext cx="6208662" cy="776139"/>
            <a:chOff x="0" y="0"/>
            <a:chExt cx="8278217" cy="10348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8216" cy="1034852"/>
            </a:xfrm>
            <a:custGeom>
              <a:avLst/>
              <a:gdLst/>
              <a:ahLst/>
              <a:cxnLst/>
              <a:rect l="l" t="t" r="r" b="b"/>
              <a:pathLst>
                <a:path w="8278216" h="1034852">
                  <a:moveTo>
                    <a:pt x="0" y="0"/>
                  </a:moveTo>
                  <a:lnTo>
                    <a:pt x="8278216" y="0"/>
                  </a:lnTo>
                  <a:lnTo>
                    <a:pt x="8278216" y="1034852"/>
                  </a:lnTo>
                  <a:lnTo>
                    <a:pt x="0" y="1034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278217" cy="106342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62"/>
                </a:lnSpc>
              </a:pPr>
              <a:r>
                <a:rPr lang="en-US" sz="4875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Foundations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4394" y="1950839"/>
            <a:ext cx="1664494" cy="1440359"/>
            <a:chOff x="0" y="0"/>
            <a:chExt cx="2219325" cy="1920478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206625" cy="1907794"/>
            </a:xfrm>
            <a:custGeom>
              <a:avLst/>
              <a:gdLst/>
              <a:ahLst/>
              <a:cxnLst/>
              <a:rect l="l" t="t" r="r" b="b"/>
              <a:pathLst>
                <a:path w="2206625" h="1907794">
                  <a:moveTo>
                    <a:pt x="0" y="139065"/>
                  </a:moveTo>
                  <a:cubicBezTo>
                    <a:pt x="0" y="62230"/>
                    <a:pt x="62357" y="0"/>
                    <a:pt x="139192" y="0"/>
                  </a:cubicBezTo>
                  <a:lnTo>
                    <a:pt x="2067433" y="0"/>
                  </a:lnTo>
                  <a:cubicBezTo>
                    <a:pt x="2144268" y="0"/>
                    <a:pt x="2206625" y="62230"/>
                    <a:pt x="2206625" y="139065"/>
                  </a:cubicBezTo>
                  <a:lnTo>
                    <a:pt x="2206625" y="1768729"/>
                  </a:lnTo>
                  <a:cubicBezTo>
                    <a:pt x="2206625" y="1845564"/>
                    <a:pt x="2144268" y="1907794"/>
                    <a:pt x="2067433" y="1907794"/>
                  </a:cubicBezTo>
                  <a:lnTo>
                    <a:pt x="139192" y="1907794"/>
                  </a:lnTo>
                  <a:cubicBezTo>
                    <a:pt x="62357" y="1907794"/>
                    <a:pt x="0" y="1845564"/>
                    <a:pt x="0" y="176872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2219325" cy="1920494"/>
            </a:xfrm>
            <a:custGeom>
              <a:avLst/>
              <a:gdLst/>
              <a:ahLst/>
              <a:cxnLst/>
              <a:rect l="l" t="t" r="r" b="b"/>
              <a:pathLst>
                <a:path w="2219325" h="1920494">
                  <a:moveTo>
                    <a:pt x="0" y="145415"/>
                  </a:moveTo>
                  <a:cubicBezTo>
                    <a:pt x="0" y="65151"/>
                    <a:pt x="65151" y="0"/>
                    <a:pt x="145542" y="0"/>
                  </a:cubicBezTo>
                  <a:lnTo>
                    <a:pt x="2073783" y="0"/>
                  </a:lnTo>
                  <a:lnTo>
                    <a:pt x="2073783" y="6350"/>
                  </a:lnTo>
                  <a:lnTo>
                    <a:pt x="2073783" y="0"/>
                  </a:lnTo>
                  <a:cubicBezTo>
                    <a:pt x="2154174" y="0"/>
                    <a:pt x="2219325" y="65151"/>
                    <a:pt x="2219325" y="145415"/>
                  </a:cubicBezTo>
                  <a:lnTo>
                    <a:pt x="2212975" y="145415"/>
                  </a:lnTo>
                  <a:lnTo>
                    <a:pt x="2219325" y="145415"/>
                  </a:lnTo>
                  <a:lnTo>
                    <a:pt x="2219325" y="1775079"/>
                  </a:lnTo>
                  <a:lnTo>
                    <a:pt x="2212975" y="1775079"/>
                  </a:lnTo>
                  <a:lnTo>
                    <a:pt x="2219325" y="1775079"/>
                  </a:lnTo>
                  <a:cubicBezTo>
                    <a:pt x="2219325" y="1855343"/>
                    <a:pt x="2154174" y="1920494"/>
                    <a:pt x="2073783" y="1920494"/>
                  </a:cubicBezTo>
                  <a:lnTo>
                    <a:pt x="2073783" y="1914144"/>
                  </a:lnTo>
                  <a:lnTo>
                    <a:pt x="2073783" y="1920494"/>
                  </a:lnTo>
                  <a:lnTo>
                    <a:pt x="145542" y="1920494"/>
                  </a:lnTo>
                  <a:lnTo>
                    <a:pt x="145542" y="1914144"/>
                  </a:lnTo>
                  <a:lnTo>
                    <a:pt x="145542" y="1920494"/>
                  </a:lnTo>
                  <a:cubicBezTo>
                    <a:pt x="65151" y="1920494"/>
                    <a:pt x="0" y="1855343"/>
                    <a:pt x="0" y="1775079"/>
                  </a:cubicBezTo>
                  <a:lnTo>
                    <a:pt x="0" y="145415"/>
                  </a:lnTo>
                  <a:lnTo>
                    <a:pt x="6350" y="145415"/>
                  </a:lnTo>
                  <a:lnTo>
                    <a:pt x="0" y="145415"/>
                  </a:lnTo>
                  <a:moveTo>
                    <a:pt x="12700" y="145415"/>
                  </a:moveTo>
                  <a:lnTo>
                    <a:pt x="12700" y="1775079"/>
                  </a:lnTo>
                  <a:lnTo>
                    <a:pt x="6350" y="1775079"/>
                  </a:lnTo>
                  <a:lnTo>
                    <a:pt x="12700" y="1775079"/>
                  </a:lnTo>
                  <a:cubicBezTo>
                    <a:pt x="12700" y="1848358"/>
                    <a:pt x="72136" y="1907794"/>
                    <a:pt x="145542" y="1907794"/>
                  </a:cubicBezTo>
                  <a:lnTo>
                    <a:pt x="2073783" y="1907794"/>
                  </a:lnTo>
                  <a:cubicBezTo>
                    <a:pt x="2147189" y="1907794"/>
                    <a:pt x="2206625" y="1848358"/>
                    <a:pt x="2206625" y="1775079"/>
                  </a:cubicBezTo>
                  <a:lnTo>
                    <a:pt x="2206625" y="145415"/>
                  </a:lnTo>
                  <a:cubicBezTo>
                    <a:pt x="2206625" y="72136"/>
                    <a:pt x="2147189" y="12700"/>
                    <a:pt x="2073783" y="12700"/>
                  </a:cubicBezTo>
                  <a:lnTo>
                    <a:pt x="145542" y="12700"/>
                  </a:lnTo>
                  <a:lnTo>
                    <a:pt x="145542" y="6350"/>
                  </a:lnTo>
                  <a:lnTo>
                    <a:pt x="145542" y="12700"/>
                  </a:lnTo>
                  <a:cubicBezTo>
                    <a:pt x="72136" y="12700"/>
                    <a:pt x="12700" y="72136"/>
                    <a:pt x="12700" y="14541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26926" y="2422624"/>
            <a:ext cx="176510" cy="496640"/>
            <a:chOff x="0" y="0"/>
            <a:chExt cx="235347" cy="66218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5347" cy="662187"/>
            </a:xfrm>
            <a:custGeom>
              <a:avLst/>
              <a:gdLst/>
              <a:ahLst/>
              <a:cxnLst/>
              <a:rect l="l" t="t" r="r" b="b"/>
              <a:pathLst>
                <a:path w="235347" h="662187">
                  <a:moveTo>
                    <a:pt x="0" y="0"/>
                  </a:moveTo>
                  <a:lnTo>
                    <a:pt x="235347" y="0"/>
                  </a:lnTo>
                  <a:lnTo>
                    <a:pt x="235347" y="662187"/>
                  </a:lnTo>
                  <a:lnTo>
                    <a:pt x="0" y="662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235347" cy="766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772370" y="2203848"/>
            <a:ext cx="3104257" cy="387995"/>
            <a:chOff x="0" y="0"/>
            <a:chExt cx="4139010" cy="5173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139010" cy="517327"/>
            </a:xfrm>
            <a:custGeom>
              <a:avLst/>
              <a:gdLst/>
              <a:ahLst/>
              <a:cxnLst/>
              <a:rect l="l" t="t" r="r" b="b"/>
              <a:pathLst>
                <a:path w="4139010" h="517327">
                  <a:moveTo>
                    <a:pt x="0" y="0"/>
                  </a:moveTo>
                  <a:lnTo>
                    <a:pt x="4139010" y="0"/>
                  </a:lnTo>
                  <a:lnTo>
                    <a:pt x="4139010" y="517327"/>
                  </a:lnTo>
                  <a:lnTo>
                    <a:pt x="0" y="51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4139010" cy="5363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Vision &amp; Strategy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772370" y="2740819"/>
            <a:ext cx="3924746" cy="397371"/>
            <a:chOff x="0" y="0"/>
            <a:chExt cx="5232995" cy="52982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32995" cy="529828"/>
            </a:xfrm>
            <a:custGeom>
              <a:avLst/>
              <a:gdLst/>
              <a:ahLst/>
              <a:cxnLst/>
              <a:rect l="l" t="t" r="r" b="b"/>
              <a:pathLst>
                <a:path w="5232995" h="529828">
                  <a:moveTo>
                    <a:pt x="0" y="0"/>
                  </a:moveTo>
                  <a:lnTo>
                    <a:pt x="5232995" y="0"/>
                  </a:lnTo>
                  <a:lnTo>
                    <a:pt x="5232995" y="529828"/>
                  </a:lnTo>
                  <a:lnTo>
                    <a:pt x="0" y="529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5232995" cy="6250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Clear goals and a well-defined path.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648247" y="3374529"/>
            <a:ext cx="14646474" cy="14288"/>
            <a:chOff x="0" y="0"/>
            <a:chExt cx="19528632" cy="190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528662" cy="19050"/>
            </a:xfrm>
            <a:custGeom>
              <a:avLst/>
              <a:gdLst/>
              <a:ahLst/>
              <a:cxnLst/>
              <a:rect l="l" t="t" r="r" b="b"/>
              <a:pathLst>
                <a:path w="19528662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9519137" y="0"/>
                  </a:lnTo>
                  <a:cubicBezTo>
                    <a:pt x="19524345" y="0"/>
                    <a:pt x="19528662" y="4318"/>
                    <a:pt x="19528662" y="9525"/>
                  </a:cubicBezTo>
                  <a:cubicBezTo>
                    <a:pt x="19528662" y="14732"/>
                    <a:pt x="19524345" y="19050"/>
                    <a:pt x="19519137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64394" y="3505795"/>
            <a:ext cx="3319462" cy="1440359"/>
            <a:chOff x="0" y="0"/>
            <a:chExt cx="4425950" cy="1920478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4413250" cy="1907794"/>
            </a:xfrm>
            <a:custGeom>
              <a:avLst/>
              <a:gdLst/>
              <a:ahLst/>
              <a:cxnLst/>
              <a:rect l="l" t="t" r="r" b="b"/>
              <a:pathLst>
                <a:path w="4413250" h="1907794">
                  <a:moveTo>
                    <a:pt x="0" y="139065"/>
                  </a:moveTo>
                  <a:cubicBezTo>
                    <a:pt x="0" y="62230"/>
                    <a:pt x="62484" y="0"/>
                    <a:pt x="139573" y="0"/>
                  </a:cubicBezTo>
                  <a:lnTo>
                    <a:pt x="4273677" y="0"/>
                  </a:lnTo>
                  <a:cubicBezTo>
                    <a:pt x="4350766" y="0"/>
                    <a:pt x="4413250" y="62230"/>
                    <a:pt x="4413250" y="139065"/>
                  </a:cubicBezTo>
                  <a:lnTo>
                    <a:pt x="4413250" y="1768729"/>
                  </a:lnTo>
                  <a:cubicBezTo>
                    <a:pt x="4413250" y="1845564"/>
                    <a:pt x="4350766" y="1907794"/>
                    <a:pt x="4273677" y="1907794"/>
                  </a:cubicBezTo>
                  <a:lnTo>
                    <a:pt x="139573" y="1907794"/>
                  </a:lnTo>
                  <a:cubicBezTo>
                    <a:pt x="62484" y="1907794"/>
                    <a:pt x="0" y="1845564"/>
                    <a:pt x="0" y="176872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4425950" cy="1920494"/>
            </a:xfrm>
            <a:custGeom>
              <a:avLst/>
              <a:gdLst/>
              <a:ahLst/>
              <a:cxnLst/>
              <a:rect l="l" t="t" r="r" b="b"/>
              <a:pathLst>
                <a:path w="4425950" h="1920494">
                  <a:moveTo>
                    <a:pt x="0" y="145415"/>
                  </a:moveTo>
                  <a:cubicBezTo>
                    <a:pt x="0" y="65024"/>
                    <a:pt x="65405" y="0"/>
                    <a:pt x="145923" y="0"/>
                  </a:cubicBezTo>
                  <a:lnTo>
                    <a:pt x="4280027" y="0"/>
                  </a:lnTo>
                  <a:lnTo>
                    <a:pt x="4280027" y="6350"/>
                  </a:lnTo>
                  <a:lnTo>
                    <a:pt x="4280027" y="0"/>
                  </a:lnTo>
                  <a:cubicBezTo>
                    <a:pt x="4360672" y="0"/>
                    <a:pt x="4425950" y="65024"/>
                    <a:pt x="4425950" y="145415"/>
                  </a:cubicBezTo>
                  <a:lnTo>
                    <a:pt x="4419600" y="145415"/>
                  </a:lnTo>
                  <a:lnTo>
                    <a:pt x="4425950" y="145415"/>
                  </a:lnTo>
                  <a:lnTo>
                    <a:pt x="4425950" y="1775079"/>
                  </a:lnTo>
                  <a:lnTo>
                    <a:pt x="4419600" y="1775079"/>
                  </a:lnTo>
                  <a:lnTo>
                    <a:pt x="4425950" y="1775079"/>
                  </a:lnTo>
                  <a:cubicBezTo>
                    <a:pt x="4425950" y="1855470"/>
                    <a:pt x="4360545" y="1920494"/>
                    <a:pt x="4280027" y="1920494"/>
                  </a:cubicBezTo>
                  <a:lnTo>
                    <a:pt x="4280027" y="1914144"/>
                  </a:lnTo>
                  <a:lnTo>
                    <a:pt x="4280027" y="1920494"/>
                  </a:lnTo>
                  <a:lnTo>
                    <a:pt x="145923" y="1920494"/>
                  </a:lnTo>
                  <a:lnTo>
                    <a:pt x="145923" y="1914144"/>
                  </a:lnTo>
                  <a:lnTo>
                    <a:pt x="145923" y="1920494"/>
                  </a:lnTo>
                  <a:cubicBezTo>
                    <a:pt x="65405" y="1920494"/>
                    <a:pt x="0" y="1855343"/>
                    <a:pt x="0" y="1775079"/>
                  </a:cubicBezTo>
                  <a:lnTo>
                    <a:pt x="0" y="145415"/>
                  </a:lnTo>
                  <a:lnTo>
                    <a:pt x="6350" y="145415"/>
                  </a:lnTo>
                  <a:lnTo>
                    <a:pt x="0" y="145415"/>
                  </a:lnTo>
                  <a:moveTo>
                    <a:pt x="12700" y="145415"/>
                  </a:moveTo>
                  <a:lnTo>
                    <a:pt x="12700" y="1775079"/>
                  </a:lnTo>
                  <a:lnTo>
                    <a:pt x="6350" y="1775079"/>
                  </a:lnTo>
                  <a:lnTo>
                    <a:pt x="12700" y="1775079"/>
                  </a:lnTo>
                  <a:cubicBezTo>
                    <a:pt x="12700" y="1848358"/>
                    <a:pt x="72390" y="1907794"/>
                    <a:pt x="145923" y="1907794"/>
                  </a:cubicBezTo>
                  <a:lnTo>
                    <a:pt x="4280027" y="1907794"/>
                  </a:lnTo>
                  <a:cubicBezTo>
                    <a:pt x="4353687" y="1907794"/>
                    <a:pt x="4413250" y="1848358"/>
                    <a:pt x="4413250" y="1775079"/>
                  </a:cubicBezTo>
                  <a:lnTo>
                    <a:pt x="4413250" y="145415"/>
                  </a:lnTo>
                  <a:cubicBezTo>
                    <a:pt x="4413250" y="72136"/>
                    <a:pt x="4353560" y="12700"/>
                    <a:pt x="4280027" y="12700"/>
                  </a:cubicBezTo>
                  <a:lnTo>
                    <a:pt x="145923" y="12700"/>
                  </a:lnTo>
                  <a:lnTo>
                    <a:pt x="145923" y="6350"/>
                  </a:lnTo>
                  <a:lnTo>
                    <a:pt x="145923" y="12700"/>
                  </a:lnTo>
                  <a:cubicBezTo>
                    <a:pt x="72390" y="12700"/>
                    <a:pt x="12700" y="72136"/>
                    <a:pt x="12700" y="14541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26926" y="3977580"/>
            <a:ext cx="176510" cy="496640"/>
            <a:chOff x="0" y="0"/>
            <a:chExt cx="235347" cy="66218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35347" cy="662187"/>
            </a:xfrm>
            <a:custGeom>
              <a:avLst/>
              <a:gdLst/>
              <a:ahLst/>
              <a:cxnLst/>
              <a:rect l="l" t="t" r="r" b="b"/>
              <a:pathLst>
                <a:path w="235347" h="662187">
                  <a:moveTo>
                    <a:pt x="0" y="0"/>
                  </a:moveTo>
                  <a:lnTo>
                    <a:pt x="235347" y="0"/>
                  </a:lnTo>
                  <a:lnTo>
                    <a:pt x="235347" y="662187"/>
                  </a:lnTo>
                  <a:lnTo>
                    <a:pt x="0" y="662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04775"/>
              <a:ext cx="235347" cy="766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427339" y="3758804"/>
            <a:ext cx="3104257" cy="387995"/>
            <a:chOff x="0" y="0"/>
            <a:chExt cx="4139010" cy="51732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139010" cy="517327"/>
            </a:xfrm>
            <a:custGeom>
              <a:avLst/>
              <a:gdLst/>
              <a:ahLst/>
              <a:cxnLst/>
              <a:rect l="l" t="t" r="r" b="b"/>
              <a:pathLst>
                <a:path w="4139010" h="517327">
                  <a:moveTo>
                    <a:pt x="0" y="0"/>
                  </a:moveTo>
                  <a:lnTo>
                    <a:pt x="4139010" y="0"/>
                  </a:lnTo>
                  <a:lnTo>
                    <a:pt x="4139010" y="517327"/>
                  </a:lnTo>
                  <a:lnTo>
                    <a:pt x="0" y="51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4139010" cy="5363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Market Research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427339" y="4295775"/>
            <a:ext cx="5375374" cy="397371"/>
            <a:chOff x="0" y="0"/>
            <a:chExt cx="7167165" cy="52982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167165" cy="529828"/>
            </a:xfrm>
            <a:custGeom>
              <a:avLst/>
              <a:gdLst/>
              <a:ahLst/>
              <a:cxnLst/>
              <a:rect l="l" t="t" r="r" b="b"/>
              <a:pathLst>
                <a:path w="7167165" h="529828">
                  <a:moveTo>
                    <a:pt x="0" y="0"/>
                  </a:moveTo>
                  <a:lnTo>
                    <a:pt x="7167165" y="0"/>
                  </a:lnTo>
                  <a:lnTo>
                    <a:pt x="7167165" y="529828"/>
                  </a:lnTo>
                  <a:lnTo>
                    <a:pt x="0" y="529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95250"/>
              <a:ext cx="7167165" cy="6250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Understanding customer needs and competition.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303216" y="4929485"/>
            <a:ext cx="12991505" cy="14288"/>
            <a:chOff x="0" y="0"/>
            <a:chExt cx="17322007" cy="1905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322037" cy="19050"/>
            </a:xfrm>
            <a:custGeom>
              <a:avLst/>
              <a:gdLst/>
              <a:ahLst/>
              <a:cxnLst/>
              <a:rect l="l" t="t" r="r" b="b"/>
              <a:pathLst>
                <a:path w="17322037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7312512" y="0"/>
                  </a:lnTo>
                  <a:cubicBezTo>
                    <a:pt x="17317720" y="0"/>
                    <a:pt x="17322037" y="4318"/>
                    <a:pt x="17322037" y="9525"/>
                  </a:cubicBezTo>
                  <a:cubicBezTo>
                    <a:pt x="17322037" y="14732"/>
                    <a:pt x="17317720" y="19050"/>
                    <a:pt x="17312512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64394" y="5060751"/>
            <a:ext cx="4974431" cy="1440359"/>
            <a:chOff x="0" y="0"/>
            <a:chExt cx="6632575" cy="1920478"/>
          </a:xfrm>
        </p:grpSpPr>
        <p:sp>
          <p:nvSpPr>
            <p:cNvPr id="37" name="Freeform 37"/>
            <p:cNvSpPr/>
            <p:nvPr/>
          </p:nvSpPr>
          <p:spPr>
            <a:xfrm>
              <a:off x="6350" y="6350"/>
              <a:ext cx="6619875" cy="1907794"/>
            </a:xfrm>
            <a:custGeom>
              <a:avLst/>
              <a:gdLst/>
              <a:ahLst/>
              <a:cxnLst/>
              <a:rect l="l" t="t" r="r" b="b"/>
              <a:pathLst>
                <a:path w="6619875" h="1907794">
                  <a:moveTo>
                    <a:pt x="0" y="139065"/>
                  </a:moveTo>
                  <a:cubicBezTo>
                    <a:pt x="0" y="62230"/>
                    <a:pt x="62611" y="0"/>
                    <a:pt x="139700" y="0"/>
                  </a:cubicBezTo>
                  <a:lnTo>
                    <a:pt x="6480175" y="0"/>
                  </a:lnTo>
                  <a:cubicBezTo>
                    <a:pt x="6557391" y="0"/>
                    <a:pt x="6619875" y="62230"/>
                    <a:pt x="6619875" y="139065"/>
                  </a:cubicBezTo>
                  <a:lnTo>
                    <a:pt x="6619875" y="1768729"/>
                  </a:lnTo>
                  <a:cubicBezTo>
                    <a:pt x="6619875" y="1845564"/>
                    <a:pt x="6557264" y="1907794"/>
                    <a:pt x="6480175" y="1907794"/>
                  </a:cubicBezTo>
                  <a:lnTo>
                    <a:pt x="139700" y="1907794"/>
                  </a:lnTo>
                  <a:cubicBezTo>
                    <a:pt x="62484" y="1907794"/>
                    <a:pt x="0" y="1845564"/>
                    <a:pt x="0" y="176872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0" y="0"/>
              <a:ext cx="6632575" cy="1920494"/>
            </a:xfrm>
            <a:custGeom>
              <a:avLst/>
              <a:gdLst/>
              <a:ahLst/>
              <a:cxnLst/>
              <a:rect l="l" t="t" r="r" b="b"/>
              <a:pathLst>
                <a:path w="6632575" h="1920494">
                  <a:moveTo>
                    <a:pt x="0" y="145415"/>
                  </a:moveTo>
                  <a:cubicBezTo>
                    <a:pt x="0" y="65024"/>
                    <a:pt x="65405" y="0"/>
                    <a:pt x="146050" y="0"/>
                  </a:cubicBezTo>
                  <a:lnTo>
                    <a:pt x="6486525" y="0"/>
                  </a:lnTo>
                  <a:lnTo>
                    <a:pt x="6486525" y="6350"/>
                  </a:lnTo>
                  <a:lnTo>
                    <a:pt x="6486525" y="0"/>
                  </a:lnTo>
                  <a:cubicBezTo>
                    <a:pt x="6567170" y="0"/>
                    <a:pt x="6632575" y="65024"/>
                    <a:pt x="6632575" y="145415"/>
                  </a:cubicBezTo>
                  <a:lnTo>
                    <a:pt x="6626225" y="145415"/>
                  </a:lnTo>
                  <a:lnTo>
                    <a:pt x="6632575" y="145415"/>
                  </a:lnTo>
                  <a:lnTo>
                    <a:pt x="6632575" y="1775079"/>
                  </a:lnTo>
                  <a:lnTo>
                    <a:pt x="6626225" y="1775079"/>
                  </a:lnTo>
                  <a:lnTo>
                    <a:pt x="6632575" y="1775079"/>
                  </a:lnTo>
                  <a:cubicBezTo>
                    <a:pt x="6632575" y="1855470"/>
                    <a:pt x="6567170" y="1920494"/>
                    <a:pt x="6486525" y="1920494"/>
                  </a:cubicBezTo>
                  <a:lnTo>
                    <a:pt x="6486525" y="1914144"/>
                  </a:lnTo>
                  <a:lnTo>
                    <a:pt x="6486525" y="1920494"/>
                  </a:lnTo>
                  <a:lnTo>
                    <a:pt x="146050" y="1920494"/>
                  </a:lnTo>
                  <a:lnTo>
                    <a:pt x="146050" y="1914144"/>
                  </a:lnTo>
                  <a:lnTo>
                    <a:pt x="146050" y="1920494"/>
                  </a:lnTo>
                  <a:cubicBezTo>
                    <a:pt x="65405" y="1920494"/>
                    <a:pt x="0" y="1855470"/>
                    <a:pt x="0" y="1775079"/>
                  </a:cubicBezTo>
                  <a:lnTo>
                    <a:pt x="0" y="145415"/>
                  </a:lnTo>
                  <a:lnTo>
                    <a:pt x="6350" y="145415"/>
                  </a:lnTo>
                  <a:lnTo>
                    <a:pt x="0" y="145415"/>
                  </a:lnTo>
                  <a:moveTo>
                    <a:pt x="12700" y="145415"/>
                  </a:moveTo>
                  <a:lnTo>
                    <a:pt x="12700" y="1775079"/>
                  </a:lnTo>
                  <a:lnTo>
                    <a:pt x="6350" y="1775079"/>
                  </a:lnTo>
                  <a:lnTo>
                    <a:pt x="12700" y="1775079"/>
                  </a:lnTo>
                  <a:cubicBezTo>
                    <a:pt x="12700" y="1848358"/>
                    <a:pt x="72390" y="1907794"/>
                    <a:pt x="146050" y="1907794"/>
                  </a:cubicBezTo>
                  <a:lnTo>
                    <a:pt x="6486525" y="1907794"/>
                  </a:lnTo>
                  <a:cubicBezTo>
                    <a:pt x="6560185" y="1907794"/>
                    <a:pt x="6619875" y="1848358"/>
                    <a:pt x="6619875" y="1775079"/>
                  </a:cubicBezTo>
                  <a:lnTo>
                    <a:pt x="6619875" y="145415"/>
                  </a:lnTo>
                  <a:cubicBezTo>
                    <a:pt x="6619875" y="72136"/>
                    <a:pt x="6560185" y="12700"/>
                    <a:pt x="6486525" y="12700"/>
                  </a:cubicBezTo>
                  <a:lnTo>
                    <a:pt x="146050" y="12700"/>
                  </a:lnTo>
                  <a:lnTo>
                    <a:pt x="146050" y="6350"/>
                  </a:lnTo>
                  <a:lnTo>
                    <a:pt x="146050" y="12700"/>
                  </a:lnTo>
                  <a:cubicBezTo>
                    <a:pt x="72390" y="12700"/>
                    <a:pt x="12700" y="72136"/>
                    <a:pt x="12700" y="14541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6926" y="5532536"/>
            <a:ext cx="176510" cy="496640"/>
            <a:chOff x="0" y="0"/>
            <a:chExt cx="235347" cy="6621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35347" cy="662187"/>
            </a:xfrm>
            <a:custGeom>
              <a:avLst/>
              <a:gdLst/>
              <a:ahLst/>
              <a:cxnLst/>
              <a:rect l="l" t="t" r="r" b="b"/>
              <a:pathLst>
                <a:path w="235347" h="662187">
                  <a:moveTo>
                    <a:pt x="0" y="0"/>
                  </a:moveTo>
                  <a:lnTo>
                    <a:pt x="235347" y="0"/>
                  </a:lnTo>
                  <a:lnTo>
                    <a:pt x="235347" y="662187"/>
                  </a:lnTo>
                  <a:lnTo>
                    <a:pt x="0" y="662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04775"/>
              <a:ext cx="235347" cy="766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6082307" y="5313760"/>
            <a:ext cx="3104258" cy="387995"/>
            <a:chOff x="0" y="0"/>
            <a:chExt cx="4139010" cy="51732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139010" cy="517327"/>
            </a:xfrm>
            <a:custGeom>
              <a:avLst/>
              <a:gdLst/>
              <a:ahLst/>
              <a:cxnLst/>
              <a:rect l="l" t="t" r="r" b="b"/>
              <a:pathLst>
                <a:path w="4139010" h="517327">
                  <a:moveTo>
                    <a:pt x="0" y="0"/>
                  </a:moveTo>
                  <a:lnTo>
                    <a:pt x="4139010" y="0"/>
                  </a:lnTo>
                  <a:lnTo>
                    <a:pt x="4139010" y="517327"/>
                  </a:lnTo>
                  <a:lnTo>
                    <a:pt x="0" y="51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19050"/>
              <a:ext cx="4139010" cy="5363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Team &amp; Culture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082307" y="5850731"/>
            <a:ext cx="4073872" cy="397371"/>
            <a:chOff x="0" y="0"/>
            <a:chExt cx="5431830" cy="52982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431830" cy="529828"/>
            </a:xfrm>
            <a:custGeom>
              <a:avLst/>
              <a:gdLst/>
              <a:ahLst/>
              <a:cxnLst/>
              <a:rect l="l" t="t" r="r" b="b"/>
              <a:pathLst>
                <a:path w="5431830" h="529828">
                  <a:moveTo>
                    <a:pt x="0" y="0"/>
                  </a:moveTo>
                  <a:lnTo>
                    <a:pt x="5431830" y="0"/>
                  </a:lnTo>
                  <a:lnTo>
                    <a:pt x="5431830" y="529828"/>
                  </a:lnTo>
                  <a:lnTo>
                    <a:pt x="0" y="529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5431830" cy="6250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Building a strong, collaborative team.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5958185" y="6484441"/>
            <a:ext cx="11336536" cy="14288"/>
            <a:chOff x="0" y="0"/>
            <a:chExt cx="15115382" cy="1905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5115412" cy="19050"/>
            </a:xfrm>
            <a:custGeom>
              <a:avLst/>
              <a:gdLst/>
              <a:ahLst/>
              <a:cxnLst/>
              <a:rect l="l" t="t" r="r" b="b"/>
              <a:pathLst>
                <a:path w="15115412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5105887" y="0"/>
                  </a:lnTo>
                  <a:cubicBezTo>
                    <a:pt x="15111095" y="0"/>
                    <a:pt x="15115412" y="4318"/>
                    <a:pt x="15115412" y="9525"/>
                  </a:cubicBezTo>
                  <a:cubicBezTo>
                    <a:pt x="15115412" y="14732"/>
                    <a:pt x="15111095" y="19050"/>
                    <a:pt x="15105887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64394" y="6615707"/>
            <a:ext cx="6629400" cy="1440359"/>
            <a:chOff x="0" y="0"/>
            <a:chExt cx="8839200" cy="1920478"/>
          </a:xfrm>
        </p:grpSpPr>
        <p:sp>
          <p:nvSpPr>
            <p:cNvPr id="51" name="Freeform 51"/>
            <p:cNvSpPr/>
            <p:nvPr/>
          </p:nvSpPr>
          <p:spPr>
            <a:xfrm>
              <a:off x="6350" y="6350"/>
              <a:ext cx="8826500" cy="1907794"/>
            </a:xfrm>
            <a:custGeom>
              <a:avLst/>
              <a:gdLst/>
              <a:ahLst/>
              <a:cxnLst/>
              <a:rect l="l" t="t" r="r" b="b"/>
              <a:pathLst>
                <a:path w="8826500" h="1907794">
                  <a:moveTo>
                    <a:pt x="0" y="139065"/>
                  </a:moveTo>
                  <a:cubicBezTo>
                    <a:pt x="0" y="62230"/>
                    <a:pt x="62611" y="0"/>
                    <a:pt x="139827" y="0"/>
                  </a:cubicBezTo>
                  <a:lnTo>
                    <a:pt x="8686673" y="0"/>
                  </a:lnTo>
                  <a:cubicBezTo>
                    <a:pt x="8763889" y="0"/>
                    <a:pt x="8826500" y="62230"/>
                    <a:pt x="8826500" y="139065"/>
                  </a:cubicBezTo>
                  <a:lnTo>
                    <a:pt x="8826500" y="1768729"/>
                  </a:lnTo>
                  <a:cubicBezTo>
                    <a:pt x="8826500" y="1845564"/>
                    <a:pt x="8763889" y="1907794"/>
                    <a:pt x="8686673" y="1907794"/>
                  </a:cubicBezTo>
                  <a:lnTo>
                    <a:pt x="139827" y="1907794"/>
                  </a:lnTo>
                  <a:cubicBezTo>
                    <a:pt x="62611" y="1907794"/>
                    <a:pt x="0" y="1845564"/>
                    <a:pt x="0" y="176872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0"/>
              <a:ext cx="8839200" cy="1920494"/>
            </a:xfrm>
            <a:custGeom>
              <a:avLst/>
              <a:gdLst/>
              <a:ahLst/>
              <a:cxnLst/>
              <a:rect l="l" t="t" r="r" b="b"/>
              <a:pathLst>
                <a:path w="8839200" h="1920494">
                  <a:moveTo>
                    <a:pt x="0" y="145415"/>
                  </a:moveTo>
                  <a:cubicBezTo>
                    <a:pt x="0" y="65024"/>
                    <a:pt x="65405" y="0"/>
                    <a:pt x="146177" y="0"/>
                  </a:cubicBezTo>
                  <a:lnTo>
                    <a:pt x="8693023" y="0"/>
                  </a:lnTo>
                  <a:lnTo>
                    <a:pt x="8693023" y="6350"/>
                  </a:lnTo>
                  <a:lnTo>
                    <a:pt x="8693023" y="0"/>
                  </a:lnTo>
                  <a:cubicBezTo>
                    <a:pt x="8773795" y="0"/>
                    <a:pt x="8839200" y="65024"/>
                    <a:pt x="8839200" y="145415"/>
                  </a:cubicBezTo>
                  <a:lnTo>
                    <a:pt x="8832850" y="145415"/>
                  </a:lnTo>
                  <a:lnTo>
                    <a:pt x="8839200" y="145415"/>
                  </a:lnTo>
                  <a:lnTo>
                    <a:pt x="8839200" y="1775079"/>
                  </a:lnTo>
                  <a:lnTo>
                    <a:pt x="8832850" y="1775079"/>
                  </a:lnTo>
                  <a:lnTo>
                    <a:pt x="8839200" y="1775079"/>
                  </a:lnTo>
                  <a:cubicBezTo>
                    <a:pt x="8839200" y="1855470"/>
                    <a:pt x="8773795" y="1920494"/>
                    <a:pt x="8693023" y="1920494"/>
                  </a:cubicBezTo>
                  <a:lnTo>
                    <a:pt x="8693023" y="1914144"/>
                  </a:lnTo>
                  <a:lnTo>
                    <a:pt x="8693023" y="1920494"/>
                  </a:lnTo>
                  <a:lnTo>
                    <a:pt x="146177" y="1920494"/>
                  </a:lnTo>
                  <a:lnTo>
                    <a:pt x="146177" y="1914144"/>
                  </a:lnTo>
                  <a:lnTo>
                    <a:pt x="146177" y="1920494"/>
                  </a:lnTo>
                  <a:cubicBezTo>
                    <a:pt x="65405" y="1920494"/>
                    <a:pt x="0" y="1855343"/>
                    <a:pt x="0" y="1775079"/>
                  </a:cubicBezTo>
                  <a:lnTo>
                    <a:pt x="0" y="145415"/>
                  </a:lnTo>
                  <a:lnTo>
                    <a:pt x="6350" y="145415"/>
                  </a:lnTo>
                  <a:lnTo>
                    <a:pt x="0" y="145415"/>
                  </a:lnTo>
                  <a:moveTo>
                    <a:pt x="12700" y="145415"/>
                  </a:moveTo>
                  <a:lnTo>
                    <a:pt x="12700" y="1775079"/>
                  </a:lnTo>
                  <a:lnTo>
                    <a:pt x="6350" y="1775079"/>
                  </a:lnTo>
                  <a:lnTo>
                    <a:pt x="12700" y="1775079"/>
                  </a:lnTo>
                  <a:cubicBezTo>
                    <a:pt x="12700" y="1848358"/>
                    <a:pt x="72390" y="1907794"/>
                    <a:pt x="146177" y="1907794"/>
                  </a:cubicBezTo>
                  <a:lnTo>
                    <a:pt x="8693023" y="1907794"/>
                  </a:lnTo>
                  <a:cubicBezTo>
                    <a:pt x="8766810" y="1907794"/>
                    <a:pt x="8826500" y="1848358"/>
                    <a:pt x="8826500" y="1775079"/>
                  </a:cubicBezTo>
                  <a:lnTo>
                    <a:pt x="8826500" y="145415"/>
                  </a:lnTo>
                  <a:cubicBezTo>
                    <a:pt x="8826500" y="72136"/>
                    <a:pt x="8766810" y="12700"/>
                    <a:pt x="8693023" y="12700"/>
                  </a:cubicBezTo>
                  <a:lnTo>
                    <a:pt x="146177" y="12700"/>
                  </a:lnTo>
                  <a:lnTo>
                    <a:pt x="146177" y="6350"/>
                  </a:lnTo>
                  <a:lnTo>
                    <a:pt x="146177" y="12700"/>
                  </a:lnTo>
                  <a:cubicBezTo>
                    <a:pt x="72390" y="12700"/>
                    <a:pt x="12700" y="72136"/>
                    <a:pt x="12700" y="14541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26926" y="7087492"/>
            <a:ext cx="176510" cy="496640"/>
            <a:chOff x="0" y="0"/>
            <a:chExt cx="235347" cy="662187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35347" cy="662187"/>
            </a:xfrm>
            <a:custGeom>
              <a:avLst/>
              <a:gdLst/>
              <a:ahLst/>
              <a:cxnLst/>
              <a:rect l="l" t="t" r="r" b="b"/>
              <a:pathLst>
                <a:path w="235347" h="662187">
                  <a:moveTo>
                    <a:pt x="0" y="0"/>
                  </a:moveTo>
                  <a:lnTo>
                    <a:pt x="235347" y="0"/>
                  </a:lnTo>
                  <a:lnTo>
                    <a:pt x="235347" y="662187"/>
                  </a:lnTo>
                  <a:lnTo>
                    <a:pt x="0" y="662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104775"/>
              <a:ext cx="235347" cy="766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737276" y="6868715"/>
            <a:ext cx="3104258" cy="387995"/>
            <a:chOff x="0" y="0"/>
            <a:chExt cx="4139010" cy="517327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4139010" cy="517327"/>
            </a:xfrm>
            <a:custGeom>
              <a:avLst/>
              <a:gdLst/>
              <a:ahLst/>
              <a:cxnLst/>
              <a:rect l="l" t="t" r="r" b="b"/>
              <a:pathLst>
                <a:path w="4139010" h="517327">
                  <a:moveTo>
                    <a:pt x="0" y="0"/>
                  </a:moveTo>
                  <a:lnTo>
                    <a:pt x="4139010" y="0"/>
                  </a:lnTo>
                  <a:lnTo>
                    <a:pt x="4139010" y="517327"/>
                  </a:lnTo>
                  <a:lnTo>
                    <a:pt x="0" y="51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19050"/>
              <a:ext cx="4139010" cy="5363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Financial Planning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737276" y="7405687"/>
            <a:ext cx="4720530" cy="397371"/>
            <a:chOff x="0" y="0"/>
            <a:chExt cx="6294040" cy="52982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294040" cy="529828"/>
            </a:xfrm>
            <a:custGeom>
              <a:avLst/>
              <a:gdLst/>
              <a:ahLst/>
              <a:cxnLst/>
              <a:rect l="l" t="t" r="r" b="b"/>
              <a:pathLst>
                <a:path w="6294040" h="529828">
                  <a:moveTo>
                    <a:pt x="0" y="0"/>
                  </a:moveTo>
                  <a:lnTo>
                    <a:pt x="6294040" y="0"/>
                  </a:lnTo>
                  <a:lnTo>
                    <a:pt x="6294040" y="529828"/>
                  </a:lnTo>
                  <a:lnTo>
                    <a:pt x="0" y="529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95250"/>
              <a:ext cx="6294040" cy="6250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Securing funding and managing resources.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7613154" y="8039397"/>
            <a:ext cx="9681568" cy="14288"/>
            <a:chOff x="0" y="0"/>
            <a:chExt cx="12908757" cy="1905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2908788" cy="19050"/>
            </a:xfrm>
            <a:custGeom>
              <a:avLst/>
              <a:gdLst/>
              <a:ahLst/>
              <a:cxnLst/>
              <a:rect l="l" t="t" r="r" b="b"/>
              <a:pathLst>
                <a:path w="12908788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2899263" y="0"/>
                  </a:lnTo>
                  <a:cubicBezTo>
                    <a:pt x="12904470" y="0"/>
                    <a:pt x="12908788" y="4318"/>
                    <a:pt x="12908788" y="9525"/>
                  </a:cubicBezTo>
                  <a:cubicBezTo>
                    <a:pt x="12908788" y="14732"/>
                    <a:pt x="12904470" y="19050"/>
                    <a:pt x="12899263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864394" y="8170664"/>
            <a:ext cx="8284369" cy="1440359"/>
            <a:chOff x="0" y="0"/>
            <a:chExt cx="11045825" cy="1920478"/>
          </a:xfrm>
        </p:grpSpPr>
        <p:sp>
          <p:nvSpPr>
            <p:cNvPr id="65" name="Freeform 65"/>
            <p:cNvSpPr/>
            <p:nvPr/>
          </p:nvSpPr>
          <p:spPr>
            <a:xfrm>
              <a:off x="6350" y="6350"/>
              <a:ext cx="11033125" cy="1907794"/>
            </a:xfrm>
            <a:custGeom>
              <a:avLst/>
              <a:gdLst/>
              <a:ahLst/>
              <a:cxnLst/>
              <a:rect l="l" t="t" r="r" b="b"/>
              <a:pathLst>
                <a:path w="11033125" h="1907794">
                  <a:moveTo>
                    <a:pt x="0" y="139065"/>
                  </a:moveTo>
                  <a:cubicBezTo>
                    <a:pt x="0" y="62230"/>
                    <a:pt x="62611" y="0"/>
                    <a:pt x="139827" y="0"/>
                  </a:cubicBezTo>
                  <a:lnTo>
                    <a:pt x="10893298" y="0"/>
                  </a:lnTo>
                  <a:cubicBezTo>
                    <a:pt x="10970514" y="0"/>
                    <a:pt x="11033125" y="62230"/>
                    <a:pt x="11033125" y="139065"/>
                  </a:cubicBezTo>
                  <a:lnTo>
                    <a:pt x="11033125" y="1768729"/>
                  </a:lnTo>
                  <a:cubicBezTo>
                    <a:pt x="11033125" y="1845564"/>
                    <a:pt x="10970514" y="1907794"/>
                    <a:pt x="10893298" y="1907794"/>
                  </a:cubicBezTo>
                  <a:lnTo>
                    <a:pt x="139827" y="1907794"/>
                  </a:lnTo>
                  <a:cubicBezTo>
                    <a:pt x="62611" y="1907794"/>
                    <a:pt x="0" y="1845564"/>
                    <a:pt x="0" y="176872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0" y="0"/>
              <a:ext cx="11045825" cy="1920494"/>
            </a:xfrm>
            <a:custGeom>
              <a:avLst/>
              <a:gdLst/>
              <a:ahLst/>
              <a:cxnLst/>
              <a:rect l="l" t="t" r="r" b="b"/>
              <a:pathLst>
                <a:path w="11045825" h="1920494">
                  <a:moveTo>
                    <a:pt x="0" y="145415"/>
                  </a:moveTo>
                  <a:cubicBezTo>
                    <a:pt x="0" y="65024"/>
                    <a:pt x="65532" y="0"/>
                    <a:pt x="146177" y="0"/>
                  </a:cubicBezTo>
                  <a:lnTo>
                    <a:pt x="10899648" y="0"/>
                  </a:lnTo>
                  <a:lnTo>
                    <a:pt x="10899648" y="6350"/>
                  </a:lnTo>
                  <a:lnTo>
                    <a:pt x="10899648" y="0"/>
                  </a:lnTo>
                  <a:cubicBezTo>
                    <a:pt x="10980293" y="0"/>
                    <a:pt x="11045825" y="65024"/>
                    <a:pt x="11045825" y="145415"/>
                  </a:cubicBezTo>
                  <a:lnTo>
                    <a:pt x="11039475" y="145415"/>
                  </a:lnTo>
                  <a:lnTo>
                    <a:pt x="11045825" y="145415"/>
                  </a:lnTo>
                  <a:lnTo>
                    <a:pt x="11045825" y="1775079"/>
                  </a:lnTo>
                  <a:lnTo>
                    <a:pt x="11039475" y="1775079"/>
                  </a:lnTo>
                  <a:lnTo>
                    <a:pt x="11045825" y="1775079"/>
                  </a:lnTo>
                  <a:cubicBezTo>
                    <a:pt x="11045825" y="1855470"/>
                    <a:pt x="10980293" y="1920494"/>
                    <a:pt x="10899648" y="1920494"/>
                  </a:cubicBezTo>
                  <a:lnTo>
                    <a:pt x="10899648" y="1914144"/>
                  </a:lnTo>
                  <a:lnTo>
                    <a:pt x="10899648" y="1920494"/>
                  </a:lnTo>
                  <a:lnTo>
                    <a:pt x="146177" y="1920494"/>
                  </a:lnTo>
                  <a:lnTo>
                    <a:pt x="146177" y="1914144"/>
                  </a:lnTo>
                  <a:lnTo>
                    <a:pt x="146177" y="1920494"/>
                  </a:lnTo>
                  <a:cubicBezTo>
                    <a:pt x="65532" y="1920494"/>
                    <a:pt x="0" y="1855343"/>
                    <a:pt x="0" y="1775079"/>
                  </a:cubicBezTo>
                  <a:lnTo>
                    <a:pt x="0" y="145415"/>
                  </a:lnTo>
                  <a:lnTo>
                    <a:pt x="6350" y="145415"/>
                  </a:lnTo>
                  <a:lnTo>
                    <a:pt x="0" y="145415"/>
                  </a:lnTo>
                  <a:moveTo>
                    <a:pt x="12700" y="145415"/>
                  </a:moveTo>
                  <a:lnTo>
                    <a:pt x="12700" y="1775079"/>
                  </a:lnTo>
                  <a:lnTo>
                    <a:pt x="6350" y="1775079"/>
                  </a:lnTo>
                  <a:lnTo>
                    <a:pt x="12700" y="1775079"/>
                  </a:lnTo>
                  <a:cubicBezTo>
                    <a:pt x="12700" y="1848358"/>
                    <a:pt x="72390" y="1907794"/>
                    <a:pt x="146177" y="1907794"/>
                  </a:cubicBezTo>
                  <a:lnTo>
                    <a:pt x="10899648" y="1907794"/>
                  </a:lnTo>
                  <a:cubicBezTo>
                    <a:pt x="10973435" y="1907794"/>
                    <a:pt x="11033125" y="1848358"/>
                    <a:pt x="11033125" y="1775079"/>
                  </a:cubicBezTo>
                  <a:lnTo>
                    <a:pt x="11033125" y="145415"/>
                  </a:lnTo>
                  <a:cubicBezTo>
                    <a:pt x="11033125" y="72136"/>
                    <a:pt x="10973435" y="12700"/>
                    <a:pt x="10899648" y="12700"/>
                  </a:cubicBezTo>
                  <a:lnTo>
                    <a:pt x="146177" y="12700"/>
                  </a:lnTo>
                  <a:lnTo>
                    <a:pt x="146177" y="6350"/>
                  </a:lnTo>
                  <a:lnTo>
                    <a:pt x="146177" y="12700"/>
                  </a:lnTo>
                  <a:cubicBezTo>
                    <a:pt x="72390" y="12700"/>
                    <a:pt x="12700" y="72136"/>
                    <a:pt x="12700" y="14541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7"/>
          <p:cNvGrpSpPr/>
          <p:nvPr/>
        </p:nvGrpSpPr>
        <p:grpSpPr>
          <a:xfrm>
            <a:off x="1126926" y="8642449"/>
            <a:ext cx="176510" cy="496640"/>
            <a:chOff x="0" y="0"/>
            <a:chExt cx="235347" cy="662187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235347" cy="662187"/>
            </a:xfrm>
            <a:custGeom>
              <a:avLst/>
              <a:gdLst/>
              <a:ahLst/>
              <a:cxnLst/>
              <a:rect l="l" t="t" r="r" b="b"/>
              <a:pathLst>
                <a:path w="235347" h="662187">
                  <a:moveTo>
                    <a:pt x="0" y="0"/>
                  </a:moveTo>
                  <a:lnTo>
                    <a:pt x="235347" y="0"/>
                  </a:lnTo>
                  <a:lnTo>
                    <a:pt x="235347" y="662187"/>
                  </a:lnTo>
                  <a:lnTo>
                    <a:pt x="0" y="662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0" y="-104775"/>
              <a:ext cx="235347" cy="76696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9392245" y="8423672"/>
            <a:ext cx="3104258" cy="387995"/>
            <a:chOff x="0" y="0"/>
            <a:chExt cx="4139010" cy="517327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4139010" cy="517327"/>
            </a:xfrm>
            <a:custGeom>
              <a:avLst/>
              <a:gdLst/>
              <a:ahLst/>
              <a:cxnLst/>
              <a:rect l="l" t="t" r="r" b="b"/>
              <a:pathLst>
                <a:path w="4139010" h="517327">
                  <a:moveTo>
                    <a:pt x="0" y="0"/>
                  </a:moveTo>
                  <a:lnTo>
                    <a:pt x="4139010" y="0"/>
                  </a:lnTo>
                  <a:lnTo>
                    <a:pt x="4139010" y="517327"/>
                  </a:lnTo>
                  <a:lnTo>
                    <a:pt x="0" y="51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19050"/>
              <a:ext cx="4139010" cy="5363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r>
                <a:rPr lang="en-US" sz="24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Operational Efficiency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9392245" y="8960644"/>
            <a:ext cx="5214342" cy="397371"/>
            <a:chOff x="0" y="0"/>
            <a:chExt cx="6952457" cy="529828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6952457" cy="529828"/>
            </a:xfrm>
            <a:custGeom>
              <a:avLst/>
              <a:gdLst/>
              <a:ahLst/>
              <a:cxnLst/>
              <a:rect l="l" t="t" r="r" b="b"/>
              <a:pathLst>
                <a:path w="6952457" h="529828">
                  <a:moveTo>
                    <a:pt x="0" y="0"/>
                  </a:moveTo>
                  <a:lnTo>
                    <a:pt x="6952457" y="0"/>
                  </a:lnTo>
                  <a:lnTo>
                    <a:pt x="6952457" y="529828"/>
                  </a:lnTo>
                  <a:lnTo>
                    <a:pt x="0" y="529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95250"/>
              <a:ext cx="6952457" cy="6250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Streamlined processes and effective execution.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2168872"/>
            <a:ext cx="7655867" cy="885974"/>
            <a:chOff x="0" y="0"/>
            <a:chExt cx="1020782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07823" cy="1181298"/>
            </a:xfrm>
            <a:custGeom>
              <a:avLst/>
              <a:gdLst/>
              <a:ahLst/>
              <a:cxnLst/>
              <a:rect l="l" t="t" r="r" b="b"/>
              <a:pathLst>
                <a:path w="10207823" h="1181298">
                  <a:moveTo>
                    <a:pt x="0" y="0"/>
                  </a:moveTo>
                  <a:lnTo>
                    <a:pt x="10207823" y="0"/>
                  </a:lnTo>
                  <a:lnTo>
                    <a:pt x="1020782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20782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Mechanics of Mafia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475" y="3617119"/>
            <a:ext cx="5254973" cy="2115890"/>
            <a:chOff x="0" y="0"/>
            <a:chExt cx="7006630" cy="2821187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49728"/>
                  </a:lnTo>
                  <a:cubicBezTo>
                    <a:pt x="6993890" y="2737485"/>
                    <a:pt x="6922643" y="2808478"/>
                    <a:pt x="6834632" y="2808478"/>
                  </a:cubicBezTo>
                  <a:lnTo>
                    <a:pt x="159258" y="2808478"/>
                  </a:lnTo>
                  <a:cubicBezTo>
                    <a:pt x="71374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006717" cy="2821178"/>
            </a:xfrm>
            <a:custGeom>
              <a:avLst/>
              <a:gdLst/>
              <a:ahLst/>
              <a:cxnLst/>
              <a:rect l="l" t="t" r="r" b="b"/>
              <a:pathLst>
                <a:path w="7006717" h="28211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56078"/>
                  </a:lnTo>
                  <a:lnTo>
                    <a:pt x="7000367" y="2656078"/>
                  </a:lnTo>
                  <a:lnTo>
                    <a:pt x="7006717" y="2656078"/>
                  </a:lnTo>
                  <a:cubicBezTo>
                    <a:pt x="7006717" y="2747264"/>
                    <a:pt x="6932549" y="2821178"/>
                    <a:pt x="6841109" y="2821178"/>
                  </a:cubicBezTo>
                  <a:lnTo>
                    <a:pt x="6841109" y="2814828"/>
                  </a:lnTo>
                  <a:lnTo>
                    <a:pt x="6841109" y="2821178"/>
                  </a:lnTo>
                  <a:lnTo>
                    <a:pt x="165608" y="2821178"/>
                  </a:lnTo>
                  <a:lnTo>
                    <a:pt x="165608" y="2814828"/>
                  </a:lnTo>
                  <a:lnTo>
                    <a:pt x="165608" y="2821178"/>
                  </a:lnTo>
                  <a:cubicBezTo>
                    <a:pt x="74168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608" y="2808478"/>
                  </a:cubicBezTo>
                  <a:lnTo>
                    <a:pt x="6841109" y="2808478"/>
                  </a:lnTo>
                  <a:cubicBezTo>
                    <a:pt x="6925564" y="2808478"/>
                    <a:pt x="6994017" y="2740152"/>
                    <a:pt x="6994017" y="2656078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85280" y="3893493"/>
            <a:ext cx="3544044" cy="4643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 Code of Trust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143000" y="4357836"/>
            <a:ext cx="4801642" cy="1077367"/>
            <a:chOff x="0" y="0"/>
            <a:chExt cx="6212483" cy="1209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12483" cy="1209675"/>
            </a:xfrm>
            <a:custGeom>
              <a:avLst/>
              <a:gdLst/>
              <a:ahLst/>
              <a:cxnLst/>
              <a:rect l="l" t="t" r="r" b="b"/>
              <a:pathLst>
                <a:path w="6212483" h="1209675">
                  <a:moveTo>
                    <a:pt x="0" y="0"/>
                  </a:moveTo>
                  <a:lnTo>
                    <a:pt x="6212483" y="0"/>
                  </a:lnTo>
                  <a:lnTo>
                    <a:pt x="621248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621248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Confidentiality and trust among team members, ensuring mission alignment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6440" y="3617119"/>
            <a:ext cx="5254973" cy="2115890"/>
            <a:chOff x="0" y="0"/>
            <a:chExt cx="7006630" cy="2821187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49728"/>
                  </a:lnTo>
                  <a:cubicBezTo>
                    <a:pt x="6993890" y="2737485"/>
                    <a:pt x="6922643" y="2808478"/>
                    <a:pt x="6834632" y="2808478"/>
                  </a:cubicBezTo>
                  <a:lnTo>
                    <a:pt x="159258" y="2808478"/>
                  </a:lnTo>
                  <a:cubicBezTo>
                    <a:pt x="71374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006717" cy="2821178"/>
            </a:xfrm>
            <a:custGeom>
              <a:avLst/>
              <a:gdLst/>
              <a:ahLst/>
              <a:cxnLst/>
              <a:rect l="l" t="t" r="r" b="b"/>
              <a:pathLst>
                <a:path w="7006717" h="28211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56078"/>
                  </a:lnTo>
                  <a:lnTo>
                    <a:pt x="7000367" y="2656078"/>
                  </a:lnTo>
                  <a:lnTo>
                    <a:pt x="7006717" y="2656078"/>
                  </a:lnTo>
                  <a:cubicBezTo>
                    <a:pt x="7006717" y="2747264"/>
                    <a:pt x="6932549" y="2821178"/>
                    <a:pt x="6841109" y="2821178"/>
                  </a:cubicBezTo>
                  <a:lnTo>
                    <a:pt x="6841109" y="2814828"/>
                  </a:lnTo>
                  <a:lnTo>
                    <a:pt x="6841109" y="2821178"/>
                  </a:lnTo>
                  <a:lnTo>
                    <a:pt x="165608" y="2821178"/>
                  </a:lnTo>
                  <a:lnTo>
                    <a:pt x="165608" y="2814828"/>
                  </a:lnTo>
                  <a:lnTo>
                    <a:pt x="165608" y="2821178"/>
                  </a:lnTo>
                  <a:cubicBezTo>
                    <a:pt x="74168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608" y="2808478"/>
                  </a:cubicBezTo>
                  <a:lnTo>
                    <a:pt x="6841109" y="2808478"/>
                  </a:lnTo>
                  <a:cubicBezTo>
                    <a:pt x="6925564" y="2808478"/>
                    <a:pt x="6994017" y="2740152"/>
                    <a:pt x="6994017" y="2656078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814245" y="3893493"/>
            <a:ext cx="3544044" cy="46434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437"/>
              </a:lnSpc>
            </a:pPr>
            <a:r>
              <a:rPr lang="en-US" sz="2750" dirty="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Team Culture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814245" y="4527947"/>
            <a:ext cx="4659362" cy="907256"/>
            <a:chOff x="0" y="0"/>
            <a:chExt cx="6212483" cy="12096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12483" cy="1209675"/>
            </a:xfrm>
            <a:custGeom>
              <a:avLst/>
              <a:gdLst/>
              <a:ahLst/>
              <a:cxnLst/>
              <a:rect l="l" t="t" r="r" b="b"/>
              <a:pathLst>
                <a:path w="6212483" h="1209675">
                  <a:moveTo>
                    <a:pt x="0" y="0"/>
                  </a:moveTo>
                  <a:lnTo>
                    <a:pt x="6212483" y="0"/>
                  </a:lnTo>
                  <a:lnTo>
                    <a:pt x="621248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621248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 unified team with shared values, driving collaboration and purpose.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045404" y="3617119"/>
            <a:ext cx="5254973" cy="2115890"/>
            <a:chOff x="0" y="0"/>
            <a:chExt cx="7006630" cy="2821187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6993890" cy="2808478"/>
            </a:xfrm>
            <a:custGeom>
              <a:avLst/>
              <a:gdLst/>
              <a:ahLst/>
              <a:cxnLst/>
              <a:rect l="l" t="t" r="r" b="b"/>
              <a:pathLst>
                <a:path w="6993890" h="2808478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49728"/>
                  </a:lnTo>
                  <a:cubicBezTo>
                    <a:pt x="6993890" y="2737485"/>
                    <a:pt x="6922643" y="2808478"/>
                    <a:pt x="6834632" y="2808478"/>
                  </a:cubicBezTo>
                  <a:lnTo>
                    <a:pt x="159258" y="2808478"/>
                  </a:lnTo>
                  <a:cubicBezTo>
                    <a:pt x="71374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7006717" cy="2821178"/>
            </a:xfrm>
            <a:custGeom>
              <a:avLst/>
              <a:gdLst/>
              <a:ahLst/>
              <a:cxnLst/>
              <a:rect l="l" t="t" r="r" b="b"/>
              <a:pathLst>
                <a:path w="7006717" h="28211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56078"/>
                  </a:lnTo>
                  <a:lnTo>
                    <a:pt x="7000367" y="2656078"/>
                  </a:lnTo>
                  <a:lnTo>
                    <a:pt x="7006717" y="2656078"/>
                  </a:lnTo>
                  <a:cubicBezTo>
                    <a:pt x="7006717" y="2747264"/>
                    <a:pt x="6932549" y="2821178"/>
                    <a:pt x="6841109" y="2821178"/>
                  </a:cubicBezTo>
                  <a:lnTo>
                    <a:pt x="6841109" y="2814828"/>
                  </a:lnTo>
                  <a:lnTo>
                    <a:pt x="6841109" y="2821178"/>
                  </a:lnTo>
                  <a:lnTo>
                    <a:pt x="165608" y="2821178"/>
                  </a:lnTo>
                  <a:lnTo>
                    <a:pt x="165608" y="2814828"/>
                  </a:lnTo>
                  <a:lnTo>
                    <a:pt x="165608" y="2821178"/>
                  </a:lnTo>
                  <a:cubicBezTo>
                    <a:pt x="74168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608" y="2808478"/>
                  </a:cubicBezTo>
                  <a:lnTo>
                    <a:pt x="6841109" y="2808478"/>
                  </a:lnTo>
                  <a:cubicBezTo>
                    <a:pt x="6925564" y="2808478"/>
                    <a:pt x="6994017" y="2740152"/>
                    <a:pt x="6994017" y="2656078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43210" y="3914924"/>
            <a:ext cx="3544044" cy="442912"/>
            <a:chOff x="0" y="0"/>
            <a:chExt cx="4725392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Market Focus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43210" y="4527947"/>
            <a:ext cx="4659362" cy="907256"/>
            <a:chOff x="0" y="0"/>
            <a:chExt cx="6212483" cy="120967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12483" cy="1209675"/>
            </a:xfrm>
            <a:custGeom>
              <a:avLst/>
              <a:gdLst/>
              <a:ahLst/>
              <a:cxnLst/>
              <a:rect l="l" t="t" r="r" b="b"/>
              <a:pathLst>
                <a:path w="6212483" h="1209675">
                  <a:moveTo>
                    <a:pt x="0" y="0"/>
                  </a:moveTo>
                  <a:lnTo>
                    <a:pt x="6212483" y="0"/>
                  </a:lnTo>
                  <a:lnTo>
                    <a:pt x="621248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621248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Specialization in a niche to build expertise and dominance.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87475" y="6007001"/>
            <a:ext cx="8019604" cy="2115890"/>
            <a:chOff x="0" y="0"/>
            <a:chExt cx="10692805" cy="2821187"/>
          </a:xfrm>
        </p:grpSpPr>
        <p:sp>
          <p:nvSpPr>
            <p:cNvPr id="36" name="Freeform 36"/>
            <p:cNvSpPr/>
            <p:nvPr/>
          </p:nvSpPr>
          <p:spPr>
            <a:xfrm>
              <a:off x="6350" y="6350"/>
              <a:ext cx="10680064" cy="2808478"/>
            </a:xfrm>
            <a:custGeom>
              <a:avLst/>
              <a:gdLst/>
              <a:ahLst/>
              <a:cxnLst/>
              <a:rect l="l" t="t" r="r" b="b"/>
              <a:pathLst>
                <a:path w="10680064" h="2808478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520807" y="0"/>
                  </a:lnTo>
                  <a:cubicBezTo>
                    <a:pt x="10608818" y="0"/>
                    <a:pt x="10680064" y="71120"/>
                    <a:pt x="10680064" y="158750"/>
                  </a:cubicBezTo>
                  <a:lnTo>
                    <a:pt x="10680064" y="2649728"/>
                  </a:lnTo>
                  <a:cubicBezTo>
                    <a:pt x="10680064" y="2737485"/>
                    <a:pt x="10608690" y="2808478"/>
                    <a:pt x="10520807" y="2808478"/>
                  </a:cubicBezTo>
                  <a:lnTo>
                    <a:pt x="159258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0692764" cy="2821178"/>
            </a:xfrm>
            <a:custGeom>
              <a:avLst/>
              <a:gdLst/>
              <a:ahLst/>
              <a:cxnLst/>
              <a:rect l="l" t="t" r="r" b="b"/>
              <a:pathLst>
                <a:path w="10692764" h="28211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527157" y="0"/>
                  </a:lnTo>
                  <a:lnTo>
                    <a:pt x="10527157" y="6350"/>
                  </a:lnTo>
                  <a:lnTo>
                    <a:pt x="10527157" y="0"/>
                  </a:lnTo>
                  <a:cubicBezTo>
                    <a:pt x="10618597" y="0"/>
                    <a:pt x="10692764" y="73914"/>
                    <a:pt x="10692764" y="165100"/>
                  </a:cubicBezTo>
                  <a:lnTo>
                    <a:pt x="10686414" y="165100"/>
                  </a:lnTo>
                  <a:lnTo>
                    <a:pt x="10692764" y="165100"/>
                  </a:lnTo>
                  <a:lnTo>
                    <a:pt x="10692764" y="2656078"/>
                  </a:lnTo>
                  <a:lnTo>
                    <a:pt x="10686414" y="2656078"/>
                  </a:lnTo>
                  <a:lnTo>
                    <a:pt x="10692764" y="2656078"/>
                  </a:lnTo>
                  <a:cubicBezTo>
                    <a:pt x="10692764" y="2747264"/>
                    <a:pt x="10618597" y="2821178"/>
                    <a:pt x="10527157" y="2821178"/>
                  </a:cubicBezTo>
                  <a:lnTo>
                    <a:pt x="10527157" y="2814828"/>
                  </a:lnTo>
                  <a:lnTo>
                    <a:pt x="10527157" y="2821178"/>
                  </a:lnTo>
                  <a:lnTo>
                    <a:pt x="165608" y="2821178"/>
                  </a:lnTo>
                  <a:lnTo>
                    <a:pt x="165608" y="2814828"/>
                  </a:lnTo>
                  <a:lnTo>
                    <a:pt x="165608" y="2821178"/>
                  </a:lnTo>
                  <a:cubicBezTo>
                    <a:pt x="74168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608" y="2808478"/>
                  </a:cubicBezTo>
                  <a:lnTo>
                    <a:pt x="10527157" y="2808478"/>
                  </a:lnTo>
                  <a:cubicBezTo>
                    <a:pt x="10611612" y="2808478"/>
                    <a:pt x="10680064" y="2740152"/>
                    <a:pt x="10680064" y="2656078"/>
                  </a:cubicBezTo>
                  <a:lnTo>
                    <a:pt x="10680064" y="165100"/>
                  </a:lnTo>
                  <a:cubicBezTo>
                    <a:pt x="10680064" y="80899"/>
                    <a:pt x="10611612" y="12700"/>
                    <a:pt x="10527157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85280" y="6304806"/>
            <a:ext cx="3544044" cy="442912"/>
            <a:chOff x="0" y="0"/>
            <a:chExt cx="4725392" cy="5905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Unique Roles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285280" y="6917829"/>
            <a:ext cx="7423994" cy="907256"/>
            <a:chOff x="0" y="0"/>
            <a:chExt cx="9898658" cy="120967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898659" cy="1209675"/>
            </a:xfrm>
            <a:custGeom>
              <a:avLst/>
              <a:gdLst/>
              <a:ahLst/>
              <a:cxnLst/>
              <a:rect l="l" t="t" r="r" b="b"/>
              <a:pathLst>
                <a:path w="9898659" h="1209675">
                  <a:moveTo>
                    <a:pt x="0" y="0"/>
                  </a:moveTo>
                  <a:lnTo>
                    <a:pt x="9898659" y="0"/>
                  </a:lnTo>
                  <a:lnTo>
                    <a:pt x="989865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95250"/>
              <a:ext cx="989865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Clear roles to reduce conflict and boost team efficiency.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281071" y="6007001"/>
            <a:ext cx="8019604" cy="2115890"/>
            <a:chOff x="0" y="0"/>
            <a:chExt cx="10692805" cy="2821187"/>
          </a:xfrm>
        </p:grpSpPr>
        <p:sp>
          <p:nvSpPr>
            <p:cNvPr id="45" name="Freeform 45"/>
            <p:cNvSpPr/>
            <p:nvPr/>
          </p:nvSpPr>
          <p:spPr>
            <a:xfrm>
              <a:off x="6350" y="6350"/>
              <a:ext cx="10680064" cy="2808478"/>
            </a:xfrm>
            <a:custGeom>
              <a:avLst/>
              <a:gdLst/>
              <a:ahLst/>
              <a:cxnLst/>
              <a:rect l="l" t="t" r="r" b="b"/>
              <a:pathLst>
                <a:path w="10680064" h="2808478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520807" y="0"/>
                  </a:lnTo>
                  <a:cubicBezTo>
                    <a:pt x="10608818" y="0"/>
                    <a:pt x="10680064" y="71120"/>
                    <a:pt x="10680064" y="158750"/>
                  </a:cubicBezTo>
                  <a:lnTo>
                    <a:pt x="10680064" y="2649728"/>
                  </a:lnTo>
                  <a:cubicBezTo>
                    <a:pt x="10680064" y="2737485"/>
                    <a:pt x="10608690" y="2808478"/>
                    <a:pt x="10520807" y="2808478"/>
                  </a:cubicBezTo>
                  <a:lnTo>
                    <a:pt x="159258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0" y="0"/>
              <a:ext cx="10692764" cy="2821178"/>
            </a:xfrm>
            <a:custGeom>
              <a:avLst/>
              <a:gdLst/>
              <a:ahLst/>
              <a:cxnLst/>
              <a:rect l="l" t="t" r="r" b="b"/>
              <a:pathLst>
                <a:path w="10692764" h="2821178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527157" y="0"/>
                  </a:lnTo>
                  <a:lnTo>
                    <a:pt x="10527157" y="6350"/>
                  </a:lnTo>
                  <a:lnTo>
                    <a:pt x="10527157" y="0"/>
                  </a:lnTo>
                  <a:cubicBezTo>
                    <a:pt x="10618597" y="0"/>
                    <a:pt x="10692764" y="73914"/>
                    <a:pt x="10692764" y="165100"/>
                  </a:cubicBezTo>
                  <a:lnTo>
                    <a:pt x="10686414" y="165100"/>
                  </a:lnTo>
                  <a:lnTo>
                    <a:pt x="10692764" y="165100"/>
                  </a:lnTo>
                  <a:lnTo>
                    <a:pt x="10692764" y="2656078"/>
                  </a:lnTo>
                  <a:lnTo>
                    <a:pt x="10686414" y="2656078"/>
                  </a:lnTo>
                  <a:lnTo>
                    <a:pt x="10692764" y="2656078"/>
                  </a:lnTo>
                  <a:cubicBezTo>
                    <a:pt x="10692764" y="2747264"/>
                    <a:pt x="10618597" y="2821178"/>
                    <a:pt x="10527157" y="2821178"/>
                  </a:cubicBezTo>
                  <a:lnTo>
                    <a:pt x="10527157" y="2814828"/>
                  </a:lnTo>
                  <a:lnTo>
                    <a:pt x="10527157" y="2821178"/>
                  </a:lnTo>
                  <a:lnTo>
                    <a:pt x="165608" y="2821178"/>
                  </a:lnTo>
                  <a:lnTo>
                    <a:pt x="165608" y="2814828"/>
                  </a:lnTo>
                  <a:lnTo>
                    <a:pt x="165608" y="2821178"/>
                  </a:lnTo>
                  <a:cubicBezTo>
                    <a:pt x="74168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608" y="2808478"/>
                  </a:cubicBezTo>
                  <a:lnTo>
                    <a:pt x="10527157" y="2808478"/>
                  </a:lnTo>
                  <a:cubicBezTo>
                    <a:pt x="10611612" y="2808478"/>
                    <a:pt x="10680064" y="2740152"/>
                    <a:pt x="10680064" y="2656078"/>
                  </a:cubicBezTo>
                  <a:lnTo>
                    <a:pt x="10680064" y="165100"/>
                  </a:lnTo>
                  <a:cubicBezTo>
                    <a:pt x="10680064" y="80899"/>
                    <a:pt x="10611612" y="12700"/>
                    <a:pt x="10527157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578876" y="6304806"/>
            <a:ext cx="3544044" cy="442912"/>
            <a:chOff x="0" y="0"/>
            <a:chExt cx="4725392" cy="59055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Startup Resilience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9578876" y="6917829"/>
            <a:ext cx="7423994" cy="907256"/>
            <a:chOff x="0" y="0"/>
            <a:chExt cx="9898658" cy="120967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898659" cy="1209675"/>
            </a:xfrm>
            <a:custGeom>
              <a:avLst/>
              <a:gdLst/>
              <a:ahLst/>
              <a:cxnLst/>
              <a:rect l="l" t="t" r="r" b="b"/>
              <a:pathLst>
                <a:path w="9898659" h="1209675">
                  <a:moveTo>
                    <a:pt x="0" y="0"/>
                  </a:moveTo>
                  <a:lnTo>
                    <a:pt x="9898659" y="0"/>
                  </a:lnTo>
                  <a:lnTo>
                    <a:pt x="989865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0"/>
              <a:ext cx="989865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 ability to face challenges head-on and stay mission-focused.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8694" y="770781"/>
            <a:ext cx="9679781" cy="873919"/>
            <a:chOff x="0" y="0"/>
            <a:chExt cx="12906375" cy="11652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06375" cy="1165225"/>
            </a:xfrm>
            <a:custGeom>
              <a:avLst/>
              <a:gdLst/>
              <a:ahLst/>
              <a:cxnLst/>
              <a:rect l="l" t="t" r="r" b="b"/>
              <a:pathLst>
                <a:path w="12906375" h="1165225">
                  <a:moveTo>
                    <a:pt x="0" y="0"/>
                  </a:moveTo>
                  <a:lnTo>
                    <a:pt x="12906375" y="0"/>
                  </a:lnTo>
                  <a:lnTo>
                    <a:pt x="12906375" y="1165225"/>
                  </a:lnTo>
                  <a:lnTo>
                    <a:pt x="0" y="1165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2906375" cy="1193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If You Build It, Will They Come?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3931" y="2199234"/>
            <a:ext cx="2050851" cy="1620888"/>
            <a:chOff x="0" y="0"/>
            <a:chExt cx="2734468" cy="2161183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2721864" cy="2148459"/>
            </a:xfrm>
            <a:custGeom>
              <a:avLst/>
              <a:gdLst/>
              <a:ahLst/>
              <a:cxnLst/>
              <a:rect l="l" t="t" r="r" b="b"/>
              <a:pathLst>
                <a:path w="2721864" h="2148459">
                  <a:moveTo>
                    <a:pt x="0" y="156591"/>
                  </a:moveTo>
                  <a:cubicBezTo>
                    <a:pt x="0" y="70104"/>
                    <a:pt x="70231" y="0"/>
                    <a:pt x="156845" y="0"/>
                  </a:cubicBezTo>
                  <a:lnTo>
                    <a:pt x="2565019" y="0"/>
                  </a:lnTo>
                  <a:cubicBezTo>
                    <a:pt x="2651633" y="0"/>
                    <a:pt x="2721864" y="70104"/>
                    <a:pt x="2721864" y="156591"/>
                  </a:cubicBezTo>
                  <a:lnTo>
                    <a:pt x="2721864" y="1991868"/>
                  </a:lnTo>
                  <a:cubicBezTo>
                    <a:pt x="2721864" y="2078355"/>
                    <a:pt x="2651633" y="2148459"/>
                    <a:pt x="2565019" y="2148459"/>
                  </a:cubicBezTo>
                  <a:lnTo>
                    <a:pt x="156845" y="2148459"/>
                  </a:lnTo>
                  <a:cubicBezTo>
                    <a:pt x="70231" y="2148459"/>
                    <a:pt x="0" y="2078355"/>
                    <a:pt x="0" y="199186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2734564" cy="2161159"/>
            </a:xfrm>
            <a:custGeom>
              <a:avLst/>
              <a:gdLst/>
              <a:ahLst/>
              <a:cxnLst/>
              <a:rect l="l" t="t" r="r" b="b"/>
              <a:pathLst>
                <a:path w="2734564" h="2161159">
                  <a:moveTo>
                    <a:pt x="0" y="162941"/>
                  </a:moveTo>
                  <a:cubicBezTo>
                    <a:pt x="0" y="72898"/>
                    <a:pt x="73025" y="0"/>
                    <a:pt x="163195" y="0"/>
                  </a:cubicBezTo>
                  <a:lnTo>
                    <a:pt x="2571369" y="0"/>
                  </a:lnTo>
                  <a:lnTo>
                    <a:pt x="2571369" y="6350"/>
                  </a:lnTo>
                  <a:lnTo>
                    <a:pt x="2571369" y="0"/>
                  </a:lnTo>
                  <a:cubicBezTo>
                    <a:pt x="2661412" y="0"/>
                    <a:pt x="2734564" y="72898"/>
                    <a:pt x="2734564" y="162941"/>
                  </a:cubicBezTo>
                  <a:lnTo>
                    <a:pt x="2728214" y="162941"/>
                  </a:lnTo>
                  <a:lnTo>
                    <a:pt x="2734564" y="162941"/>
                  </a:lnTo>
                  <a:lnTo>
                    <a:pt x="2734564" y="1998218"/>
                  </a:lnTo>
                  <a:lnTo>
                    <a:pt x="2728214" y="1998218"/>
                  </a:lnTo>
                  <a:lnTo>
                    <a:pt x="2734564" y="1998218"/>
                  </a:lnTo>
                  <a:cubicBezTo>
                    <a:pt x="2734564" y="2088261"/>
                    <a:pt x="2661539" y="2161159"/>
                    <a:pt x="2571369" y="2161159"/>
                  </a:cubicBezTo>
                  <a:lnTo>
                    <a:pt x="2571369" y="2154809"/>
                  </a:lnTo>
                  <a:lnTo>
                    <a:pt x="2571369" y="2161159"/>
                  </a:lnTo>
                  <a:lnTo>
                    <a:pt x="163195" y="2161159"/>
                  </a:lnTo>
                  <a:lnTo>
                    <a:pt x="163195" y="2154809"/>
                  </a:lnTo>
                  <a:lnTo>
                    <a:pt x="163195" y="2161159"/>
                  </a:lnTo>
                  <a:cubicBezTo>
                    <a:pt x="73025" y="2161159"/>
                    <a:pt x="0" y="2088261"/>
                    <a:pt x="0" y="1998218"/>
                  </a:cubicBezTo>
                  <a:lnTo>
                    <a:pt x="0" y="162941"/>
                  </a:lnTo>
                  <a:lnTo>
                    <a:pt x="6350" y="162941"/>
                  </a:lnTo>
                  <a:lnTo>
                    <a:pt x="0" y="162941"/>
                  </a:lnTo>
                  <a:moveTo>
                    <a:pt x="12700" y="162941"/>
                  </a:moveTo>
                  <a:lnTo>
                    <a:pt x="12700" y="1998218"/>
                  </a:lnTo>
                  <a:lnTo>
                    <a:pt x="6350" y="1998218"/>
                  </a:lnTo>
                  <a:lnTo>
                    <a:pt x="12700" y="1998218"/>
                  </a:lnTo>
                  <a:cubicBezTo>
                    <a:pt x="12700" y="2081149"/>
                    <a:pt x="80010" y="2148459"/>
                    <a:pt x="163195" y="2148459"/>
                  </a:cubicBezTo>
                  <a:lnTo>
                    <a:pt x="2571369" y="2148459"/>
                  </a:lnTo>
                  <a:cubicBezTo>
                    <a:pt x="2654427" y="2148459"/>
                    <a:pt x="2721864" y="2081149"/>
                    <a:pt x="2721864" y="1998218"/>
                  </a:cubicBezTo>
                  <a:lnTo>
                    <a:pt x="2721864" y="162941"/>
                  </a:lnTo>
                  <a:cubicBezTo>
                    <a:pt x="2721737" y="80010"/>
                    <a:pt x="2654427" y="12700"/>
                    <a:pt x="2571369" y="12700"/>
                  </a:cubicBezTo>
                  <a:lnTo>
                    <a:pt x="163195" y="12700"/>
                  </a:lnTo>
                  <a:lnTo>
                    <a:pt x="163195" y="6350"/>
                  </a:lnTo>
                  <a:lnTo>
                    <a:pt x="163195" y="12700"/>
                  </a:lnTo>
                  <a:cubicBezTo>
                    <a:pt x="80010" y="12700"/>
                    <a:pt x="12700" y="80010"/>
                    <a:pt x="12700" y="162941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67866" y="2729954"/>
            <a:ext cx="198685" cy="559296"/>
            <a:chOff x="0" y="0"/>
            <a:chExt cx="264913" cy="7457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4913" cy="745728"/>
            </a:xfrm>
            <a:custGeom>
              <a:avLst/>
              <a:gdLst/>
              <a:ahLst/>
              <a:cxnLst/>
              <a:rect l="l" t="t" r="r" b="b"/>
              <a:pathLst>
                <a:path w="264913" h="745728">
                  <a:moveTo>
                    <a:pt x="0" y="0"/>
                  </a:moveTo>
                  <a:lnTo>
                    <a:pt x="264913" y="0"/>
                  </a:lnTo>
                  <a:lnTo>
                    <a:pt x="264913" y="745728"/>
                  </a:lnTo>
                  <a:lnTo>
                    <a:pt x="0" y="745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264913" cy="860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299669" y="2483644"/>
            <a:ext cx="3495526" cy="436960"/>
            <a:chOff x="0" y="0"/>
            <a:chExt cx="4660702" cy="5826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60702" cy="582613"/>
            </a:xfrm>
            <a:custGeom>
              <a:avLst/>
              <a:gdLst/>
              <a:ahLst/>
              <a:cxnLst/>
              <a:rect l="l" t="t" r="r" b="b"/>
              <a:pathLst>
                <a:path w="4660702" h="582613">
                  <a:moveTo>
                    <a:pt x="0" y="0"/>
                  </a:moveTo>
                  <a:lnTo>
                    <a:pt x="4660702" y="0"/>
                  </a:lnTo>
                  <a:lnTo>
                    <a:pt x="4660702" y="582613"/>
                  </a:lnTo>
                  <a:lnTo>
                    <a:pt x="0" y="582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4660702" cy="6111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Build a Great Product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299669" y="3088332"/>
            <a:ext cx="8598396" cy="447377"/>
            <a:chOff x="0" y="0"/>
            <a:chExt cx="11464528" cy="5965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464528" cy="596503"/>
            </a:xfrm>
            <a:custGeom>
              <a:avLst/>
              <a:gdLst/>
              <a:ahLst/>
              <a:cxnLst/>
              <a:rect l="l" t="t" r="r" b="b"/>
              <a:pathLst>
                <a:path w="11464528" h="596503">
                  <a:moveTo>
                    <a:pt x="0" y="0"/>
                  </a:moveTo>
                  <a:lnTo>
                    <a:pt x="11464528" y="0"/>
                  </a:lnTo>
                  <a:lnTo>
                    <a:pt x="11464528" y="596503"/>
                  </a:lnTo>
                  <a:lnTo>
                    <a:pt x="0" y="596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11464528" cy="6917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 allure of a unique "must-have" is strong, but it's only the first step.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159770" y="3796307"/>
            <a:ext cx="14009786" cy="19050"/>
            <a:chOff x="0" y="0"/>
            <a:chExt cx="18679715" cy="25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679668" cy="25400"/>
            </a:xfrm>
            <a:custGeom>
              <a:avLst/>
              <a:gdLst/>
              <a:ahLst/>
              <a:cxnLst/>
              <a:rect l="l" t="t" r="r" b="b"/>
              <a:pathLst>
                <a:path w="1867966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8666968" y="0"/>
                  </a:lnTo>
                  <a:cubicBezTo>
                    <a:pt x="18673953" y="0"/>
                    <a:pt x="18679668" y="5715"/>
                    <a:pt x="18679668" y="12700"/>
                  </a:cubicBezTo>
                  <a:cubicBezTo>
                    <a:pt x="18679668" y="19685"/>
                    <a:pt x="18673953" y="25400"/>
                    <a:pt x="1866696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3931" y="3950345"/>
            <a:ext cx="4092179" cy="1620888"/>
            <a:chOff x="0" y="0"/>
            <a:chExt cx="5456238" cy="2161183"/>
          </a:xfrm>
        </p:grpSpPr>
        <p:sp>
          <p:nvSpPr>
            <p:cNvPr id="23" name="Freeform 23"/>
            <p:cNvSpPr/>
            <p:nvPr/>
          </p:nvSpPr>
          <p:spPr>
            <a:xfrm>
              <a:off x="6350" y="6350"/>
              <a:ext cx="5443474" cy="2148459"/>
            </a:xfrm>
            <a:custGeom>
              <a:avLst/>
              <a:gdLst/>
              <a:ahLst/>
              <a:cxnLst/>
              <a:rect l="l" t="t" r="r" b="b"/>
              <a:pathLst>
                <a:path w="5443474" h="2148459">
                  <a:moveTo>
                    <a:pt x="0" y="156591"/>
                  </a:moveTo>
                  <a:cubicBezTo>
                    <a:pt x="0" y="70104"/>
                    <a:pt x="70358" y="0"/>
                    <a:pt x="157099" y="0"/>
                  </a:cubicBezTo>
                  <a:lnTo>
                    <a:pt x="5286375" y="0"/>
                  </a:lnTo>
                  <a:cubicBezTo>
                    <a:pt x="5373116" y="0"/>
                    <a:pt x="5443474" y="70104"/>
                    <a:pt x="5443474" y="156591"/>
                  </a:cubicBezTo>
                  <a:lnTo>
                    <a:pt x="5443474" y="1991868"/>
                  </a:lnTo>
                  <a:cubicBezTo>
                    <a:pt x="5443474" y="2078355"/>
                    <a:pt x="5373116" y="2148459"/>
                    <a:pt x="5286375" y="2148459"/>
                  </a:cubicBezTo>
                  <a:lnTo>
                    <a:pt x="157099" y="2148459"/>
                  </a:lnTo>
                  <a:cubicBezTo>
                    <a:pt x="70358" y="2148459"/>
                    <a:pt x="0" y="2078355"/>
                    <a:pt x="0" y="199186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5456174" cy="2161159"/>
            </a:xfrm>
            <a:custGeom>
              <a:avLst/>
              <a:gdLst/>
              <a:ahLst/>
              <a:cxnLst/>
              <a:rect l="l" t="t" r="r" b="b"/>
              <a:pathLst>
                <a:path w="5456174" h="2161159">
                  <a:moveTo>
                    <a:pt x="0" y="162941"/>
                  </a:moveTo>
                  <a:cubicBezTo>
                    <a:pt x="0" y="72898"/>
                    <a:pt x="73279" y="0"/>
                    <a:pt x="163449" y="0"/>
                  </a:cubicBezTo>
                  <a:lnTo>
                    <a:pt x="5292725" y="0"/>
                  </a:lnTo>
                  <a:lnTo>
                    <a:pt x="5292725" y="6350"/>
                  </a:lnTo>
                  <a:lnTo>
                    <a:pt x="5292725" y="0"/>
                  </a:lnTo>
                  <a:cubicBezTo>
                    <a:pt x="5383022" y="0"/>
                    <a:pt x="5456174" y="72898"/>
                    <a:pt x="5456174" y="162941"/>
                  </a:cubicBezTo>
                  <a:lnTo>
                    <a:pt x="5449824" y="162941"/>
                  </a:lnTo>
                  <a:lnTo>
                    <a:pt x="5456174" y="162941"/>
                  </a:lnTo>
                  <a:lnTo>
                    <a:pt x="5456174" y="1998218"/>
                  </a:lnTo>
                  <a:lnTo>
                    <a:pt x="5449824" y="1998218"/>
                  </a:lnTo>
                  <a:lnTo>
                    <a:pt x="5456174" y="1998218"/>
                  </a:lnTo>
                  <a:cubicBezTo>
                    <a:pt x="5456174" y="2088261"/>
                    <a:pt x="5382895" y="2161159"/>
                    <a:pt x="5292725" y="2161159"/>
                  </a:cubicBezTo>
                  <a:lnTo>
                    <a:pt x="5292725" y="2154809"/>
                  </a:lnTo>
                  <a:lnTo>
                    <a:pt x="5292725" y="2161159"/>
                  </a:lnTo>
                  <a:lnTo>
                    <a:pt x="163449" y="2161159"/>
                  </a:lnTo>
                  <a:lnTo>
                    <a:pt x="163449" y="2154809"/>
                  </a:lnTo>
                  <a:lnTo>
                    <a:pt x="163449" y="2161159"/>
                  </a:lnTo>
                  <a:cubicBezTo>
                    <a:pt x="73279" y="2161159"/>
                    <a:pt x="0" y="2088261"/>
                    <a:pt x="0" y="1998218"/>
                  </a:cubicBezTo>
                  <a:lnTo>
                    <a:pt x="0" y="162941"/>
                  </a:lnTo>
                  <a:lnTo>
                    <a:pt x="6350" y="162941"/>
                  </a:lnTo>
                  <a:lnTo>
                    <a:pt x="0" y="162941"/>
                  </a:lnTo>
                  <a:moveTo>
                    <a:pt x="12700" y="162941"/>
                  </a:moveTo>
                  <a:lnTo>
                    <a:pt x="12700" y="1998218"/>
                  </a:lnTo>
                  <a:lnTo>
                    <a:pt x="6350" y="1998218"/>
                  </a:lnTo>
                  <a:lnTo>
                    <a:pt x="12700" y="1998218"/>
                  </a:lnTo>
                  <a:cubicBezTo>
                    <a:pt x="12700" y="2081149"/>
                    <a:pt x="80137" y="2148459"/>
                    <a:pt x="163449" y="2148459"/>
                  </a:cubicBezTo>
                  <a:lnTo>
                    <a:pt x="5292725" y="2148459"/>
                  </a:lnTo>
                  <a:cubicBezTo>
                    <a:pt x="5376037" y="2148459"/>
                    <a:pt x="5443474" y="2081149"/>
                    <a:pt x="5443474" y="1998218"/>
                  </a:cubicBezTo>
                  <a:lnTo>
                    <a:pt x="5443474" y="162941"/>
                  </a:lnTo>
                  <a:cubicBezTo>
                    <a:pt x="5443601" y="80010"/>
                    <a:pt x="5376037" y="12700"/>
                    <a:pt x="5292725" y="12700"/>
                  </a:cubicBezTo>
                  <a:lnTo>
                    <a:pt x="163449" y="12700"/>
                  </a:lnTo>
                  <a:lnTo>
                    <a:pt x="163449" y="6350"/>
                  </a:lnTo>
                  <a:lnTo>
                    <a:pt x="163449" y="12700"/>
                  </a:lnTo>
                  <a:cubicBezTo>
                    <a:pt x="80137" y="12700"/>
                    <a:pt x="12700" y="80010"/>
                    <a:pt x="12700" y="162941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67866" y="4481066"/>
            <a:ext cx="198685" cy="559296"/>
            <a:chOff x="0" y="0"/>
            <a:chExt cx="264913" cy="74572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4913" cy="745728"/>
            </a:xfrm>
            <a:custGeom>
              <a:avLst/>
              <a:gdLst/>
              <a:ahLst/>
              <a:cxnLst/>
              <a:rect l="l" t="t" r="r" b="b"/>
              <a:pathLst>
                <a:path w="264913" h="745728">
                  <a:moveTo>
                    <a:pt x="0" y="0"/>
                  </a:moveTo>
                  <a:lnTo>
                    <a:pt x="264913" y="0"/>
                  </a:lnTo>
                  <a:lnTo>
                    <a:pt x="264913" y="745728"/>
                  </a:lnTo>
                  <a:lnTo>
                    <a:pt x="0" y="745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14300"/>
              <a:ext cx="264913" cy="860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340995" y="4234755"/>
            <a:ext cx="3495526" cy="436960"/>
            <a:chOff x="0" y="0"/>
            <a:chExt cx="4660702" cy="5826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660702" cy="582613"/>
            </a:xfrm>
            <a:custGeom>
              <a:avLst/>
              <a:gdLst/>
              <a:ahLst/>
              <a:cxnLst/>
              <a:rect l="l" t="t" r="r" b="b"/>
              <a:pathLst>
                <a:path w="4660702" h="582613">
                  <a:moveTo>
                    <a:pt x="0" y="0"/>
                  </a:moveTo>
                  <a:lnTo>
                    <a:pt x="4660702" y="0"/>
                  </a:lnTo>
                  <a:lnTo>
                    <a:pt x="4660702" y="582613"/>
                  </a:lnTo>
                  <a:lnTo>
                    <a:pt x="0" y="582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4660702" cy="6111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Ensure Discoverability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340995" y="4839444"/>
            <a:ext cx="8020348" cy="447377"/>
            <a:chOff x="0" y="0"/>
            <a:chExt cx="10693797" cy="59650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693797" cy="596503"/>
            </a:xfrm>
            <a:custGeom>
              <a:avLst/>
              <a:gdLst/>
              <a:ahLst/>
              <a:cxnLst/>
              <a:rect l="l" t="t" r="r" b="b"/>
              <a:pathLst>
                <a:path w="10693797" h="596503">
                  <a:moveTo>
                    <a:pt x="0" y="0"/>
                  </a:moveTo>
                  <a:lnTo>
                    <a:pt x="10693797" y="0"/>
                  </a:lnTo>
                  <a:lnTo>
                    <a:pt x="10693797" y="596503"/>
                  </a:lnTo>
                  <a:lnTo>
                    <a:pt x="0" y="596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95250"/>
              <a:ext cx="10693797" cy="6917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People need to find your product; marketing and visibility are key.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201096" y="5547420"/>
            <a:ext cx="11968460" cy="19050"/>
            <a:chOff x="0" y="0"/>
            <a:chExt cx="15957947" cy="25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5957931" cy="25400"/>
            </a:xfrm>
            <a:custGeom>
              <a:avLst/>
              <a:gdLst/>
              <a:ahLst/>
              <a:cxnLst/>
              <a:rect l="l" t="t" r="r" b="b"/>
              <a:pathLst>
                <a:path w="15957931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5945231" y="0"/>
                  </a:lnTo>
                  <a:cubicBezTo>
                    <a:pt x="15952217" y="0"/>
                    <a:pt x="15957931" y="5715"/>
                    <a:pt x="15957931" y="12700"/>
                  </a:cubicBezTo>
                  <a:cubicBezTo>
                    <a:pt x="15957931" y="19685"/>
                    <a:pt x="15952217" y="25400"/>
                    <a:pt x="15945231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73931" y="5701456"/>
            <a:ext cx="6133505" cy="1620887"/>
            <a:chOff x="0" y="0"/>
            <a:chExt cx="8178007" cy="2161183"/>
          </a:xfrm>
        </p:grpSpPr>
        <p:sp>
          <p:nvSpPr>
            <p:cNvPr id="37" name="Freeform 37"/>
            <p:cNvSpPr/>
            <p:nvPr/>
          </p:nvSpPr>
          <p:spPr>
            <a:xfrm>
              <a:off x="6350" y="6350"/>
              <a:ext cx="8165211" cy="2148459"/>
            </a:xfrm>
            <a:custGeom>
              <a:avLst/>
              <a:gdLst/>
              <a:ahLst/>
              <a:cxnLst/>
              <a:rect l="l" t="t" r="r" b="b"/>
              <a:pathLst>
                <a:path w="8165211" h="2148459">
                  <a:moveTo>
                    <a:pt x="0" y="156591"/>
                  </a:moveTo>
                  <a:cubicBezTo>
                    <a:pt x="0" y="70104"/>
                    <a:pt x="70358" y="0"/>
                    <a:pt x="157226" y="0"/>
                  </a:cubicBezTo>
                  <a:lnTo>
                    <a:pt x="8007985" y="0"/>
                  </a:lnTo>
                  <a:cubicBezTo>
                    <a:pt x="8094853" y="0"/>
                    <a:pt x="8165211" y="70104"/>
                    <a:pt x="8165211" y="156591"/>
                  </a:cubicBezTo>
                  <a:lnTo>
                    <a:pt x="8165211" y="1991868"/>
                  </a:lnTo>
                  <a:cubicBezTo>
                    <a:pt x="8165211" y="2078355"/>
                    <a:pt x="8094853" y="2148459"/>
                    <a:pt x="8007985" y="2148459"/>
                  </a:cubicBezTo>
                  <a:lnTo>
                    <a:pt x="157226" y="2148459"/>
                  </a:lnTo>
                  <a:cubicBezTo>
                    <a:pt x="70358" y="2148459"/>
                    <a:pt x="0" y="2078355"/>
                    <a:pt x="0" y="199186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0" y="0"/>
              <a:ext cx="8177911" cy="2161159"/>
            </a:xfrm>
            <a:custGeom>
              <a:avLst/>
              <a:gdLst/>
              <a:ahLst/>
              <a:cxnLst/>
              <a:rect l="l" t="t" r="r" b="b"/>
              <a:pathLst>
                <a:path w="8177911" h="2161159">
                  <a:moveTo>
                    <a:pt x="0" y="162941"/>
                  </a:moveTo>
                  <a:cubicBezTo>
                    <a:pt x="0" y="72898"/>
                    <a:pt x="73279" y="0"/>
                    <a:pt x="163576" y="0"/>
                  </a:cubicBezTo>
                  <a:lnTo>
                    <a:pt x="8014335" y="0"/>
                  </a:lnTo>
                  <a:lnTo>
                    <a:pt x="8014335" y="6350"/>
                  </a:lnTo>
                  <a:lnTo>
                    <a:pt x="8014335" y="0"/>
                  </a:lnTo>
                  <a:cubicBezTo>
                    <a:pt x="8104632" y="0"/>
                    <a:pt x="8177911" y="72898"/>
                    <a:pt x="8177911" y="162941"/>
                  </a:cubicBezTo>
                  <a:lnTo>
                    <a:pt x="8171561" y="162941"/>
                  </a:lnTo>
                  <a:lnTo>
                    <a:pt x="8177911" y="162941"/>
                  </a:lnTo>
                  <a:lnTo>
                    <a:pt x="8177911" y="1998218"/>
                  </a:lnTo>
                  <a:lnTo>
                    <a:pt x="8171561" y="1998218"/>
                  </a:lnTo>
                  <a:lnTo>
                    <a:pt x="8177911" y="1998218"/>
                  </a:lnTo>
                  <a:cubicBezTo>
                    <a:pt x="8177911" y="2088261"/>
                    <a:pt x="8104632" y="2161159"/>
                    <a:pt x="8014335" y="2161159"/>
                  </a:cubicBezTo>
                  <a:lnTo>
                    <a:pt x="8014335" y="2154809"/>
                  </a:lnTo>
                  <a:lnTo>
                    <a:pt x="8014335" y="2161159"/>
                  </a:lnTo>
                  <a:lnTo>
                    <a:pt x="163576" y="2161159"/>
                  </a:lnTo>
                  <a:lnTo>
                    <a:pt x="163576" y="2154809"/>
                  </a:lnTo>
                  <a:lnTo>
                    <a:pt x="163576" y="2161159"/>
                  </a:lnTo>
                  <a:cubicBezTo>
                    <a:pt x="73279" y="2161159"/>
                    <a:pt x="0" y="2088261"/>
                    <a:pt x="0" y="1998218"/>
                  </a:cubicBezTo>
                  <a:lnTo>
                    <a:pt x="0" y="162941"/>
                  </a:lnTo>
                  <a:lnTo>
                    <a:pt x="6350" y="162941"/>
                  </a:lnTo>
                  <a:lnTo>
                    <a:pt x="0" y="162941"/>
                  </a:lnTo>
                  <a:moveTo>
                    <a:pt x="12700" y="162941"/>
                  </a:moveTo>
                  <a:lnTo>
                    <a:pt x="12700" y="1998218"/>
                  </a:lnTo>
                  <a:lnTo>
                    <a:pt x="6350" y="1998218"/>
                  </a:lnTo>
                  <a:lnTo>
                    <a:pt x="12700" y="1998218"/>
                  </a:lnTo>
                  <a:cubicBezTo>
                    <a:pt x="12700" y="2081149"/>
                    <a:pt x="80264" y="2148459"/>
                    <a:pt x="163576" y="2148459"/>
                  </a:cubicBezTo>
                  <a:lnTo>
                    <a:pt x="8014335" y="2148459"/>
                  </a:lnTo>
                  <a:cubicBezTo>
                    <a:pt x="8097774" y="2148459"/>
                    <a:pt x="8165211" y="2081149"/>
                    <a:pt x="8165211" y="1998218"/>
                  </a:cubicBezTo>
                  <a:lnTo>
                    <a:pt x="8165211" y="162941"/>
                  </a:lnTo>
                  <a:cubicBezTo>
                    <a:pt x="8165338" y="80010"/>
                    <a:pt x="8097774" y="12700"/>
                    <a:pt x="8014335" y="12700"/>
                  </a:cubicBezTo>
                  <a:lnTo>
                    <a:pt x="163576" y="12700"/>
                  </a:lnTo>
                  <a:lnTo>
                    <a:pt x="163576" y="6350"/>
                  </a:lnTo>
                  <a:lnTo>
                    <a:pt x="163576" y="12700"/>
                  </a:lnTo>
                  <a:cubicBezTo>
                    <a:pt x="80264" y="12700"/>
                    <a:pt x="12700" y="80010"/>
                    <a:pt x="12700" y="162941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267866" y="6232177"/>
            <a:ext cx="198685" cy="559296"/>
            <a:chOff x="0" y="0"/>
            <a:chExt cx="264913" cy="74572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64913" cy="745728"/>
            </a:xfrm>
            <a:custGeom>
              <a:avLst/>
              <a:gdLst/>
              <a:ahLst/>
              <a:cxnLst/>
              <a:rect l="l" t="t" r="r" b="b"/>
              <a:pathLst>
                <a:path w="264913" h="745728">
                  <a:moveTo>
                    <a:pt x="0" y="0"/>
                  </a:moveTo>
                  <a:lnTo>
                    <a:pt x="264913" y="0"/>
                  </a:lnTo>
                  <a:lnTo>
                    <a:pt x="264913" y="745728"/>
                  </a:lnTo>
                  <a:lnTo>
                    <a:pt x="0" y="745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14300"/>
              <a:ext cx="264913" cy="860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382321" y="5985868"/>
            <a:ext cx="3495526" cy="436960"/>
            <a:chOff x="0" y="0"/>
            <a:chExt cx="4660702" cy="58261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660702" cy="582613"/>
            </a:xfrm>
            <a:custGeom>
              <a:avLst/>
              <a:gdLst/>
              <a:ahLst/>
              <a:cxnLst/>
              <a:rect l="l" t="t" r="r" b="b"/>
              <a:pathLst>
                <a:path w="4660702" h="582613">
                  <a:moveTo>
                    <a:pt x="0" y="0"/>
                  </a:moveTo>
                  <a:lnTo>
                    <a:pt x="4660702" y="0"/>
                  </a:lnTo>
                  <a:lnTo>
                    <a:pt x="4660702" y="582613"/>
                  </a:lnTo>
                  <a:lnTo>
                    <a:pt x="0" y="582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4660702" cy="6111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Communicate Value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382321" y="6590556"/>
            <a:ext cx="8463409" cy="447378"/>
            <a:chOff x="0" y="0"/>
            <a:chExt cx="11284545" cy="59650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1284545" cy="596503"/>
            </a:xfrm>
            <a:custGeom>
              <a:avLst/>
              <a:gdLst/>
              <a:ahLst/>
              <a:cxnLst/>
              <a:rect l="l" t="t" r="r" b="b"/>
              <a:pathLst>
                <a:path w="11284545" h="596503">
                  <a:moveTo>
                    <a:pt x="0" y="0"/>
                  </a:moveTo>
                  <a:lnTo>
                    <a:pt x="11284545" y="0"/>
                  </a:lnTo>
                  <a:lnTo>
                    <a:pt x="11284545" y="596503"/>
                  </a:lnTo>
                  <a:lnTo>
                    <a:pt x="0" y="5965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95250"/>
              <a:ext cx="11284545" cy="6917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Clearly demonstrate the benefits and solve a real customer problem.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242422" y="7298531"/>
            <a:ext cx="9927134" cy="19050"/>
            <a:chOff x="0" y="0"/>
            <a:chExt cx="13236178" cy="254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236194" cy="25400"/>
            </a:xfrm>
            <a:custGeom>
              <a:avLst/>
              <a:gdLst/>
              <a:ahLst/>
              <a:cxnLst/>
              <a:rect l="l" t="t" r="r" b="b"/>
              <a:pathLst>
                <a:path w="13236194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3223494" y="0"/>
                  </a:lnTo>
                  <a:cubicBezTo>
                    <a:pt x="13230479" y="0"/>
                    <a:pt x="13236194" y="5715"/>
                    <a:pt x="13236194" y="12700"/>
                  </a:cubicBezTo>
                  <a:cubicBezTo>
                    <a:pt x="13236194" y="19685"/>
                    <a:pt x="13230479" y="25400"/>
                    <a:pt x="13223494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973931" y="7452569"/>
            <a:ext cx="8174831" cy="2068265"/>
            <a:chOff x="0" y="0"/>
            <a:chExt cx="10899775" cy="2757687"/>
          </a:xfrm>
        </p:grpSpPr>
        <p:sp>
          <p:nvSpPr>
            <p:cNvPr id="51" name="Freeform 51"/>
            <p:cNvSpPr/>
            <p:nvPr/>
          </p:nvSpPr>
          <p:spPr>
            <a:xfrm>
              <a:off x="6350" y="6350"/>
              <a:ext cx="10886948" cy="2744978"/>
            </a:xfrm>
            <a:custGeom>
              <a:avLst/>
              <a:gdLst/>
              <a:ahLst/>
              <a:cxnLst/>
              <a:rect l="l" t="t" r="r" b="b"/>
              <a:pathLst>
                <a:path w="10886948" h="2744978">
                  <a:moveTo>
                    <a:pt x="0" y="156591"/>
                  </a:moveTo>
                  <a:cubicBezTo>
                    <a:pt x="0" y="70104"/>
                    <a:pt x="70358" y="0"/>
                    <a:pt x="157099" y="0"/>
                  </a:cubicBezTo>
                  <a:lnTo>
                    <a:pt x="10729849" y="0"/>
                  </a:lnTo>
                  <a:cubicBezTo>
                    <a:pt x="10816590" y="0"/>
                    <a:pt x="10886948" y="70104"/>
                    <a:pt x="10886948" y="156591"/>
                  </a:cubicBezTo>
                  <a:lnTo>
                    <a:pt x="10886948" y="2588387"/>
                  </a:lnTo>
                  <a:cubicBezTo>
                    <a:pt x="10886948" y="2674874"/>
                    <a:pt x="10816590" y="2744978"/>
                    <a:pt x="10729849" y="2744978"/>
                  </a:cubicBezTo>
                  <a:lnTo>
                    <a:pt x="157099" y="2744978"/>
                  </a:lnTo>
                  <a:cubicBezTo>
                    <a:pt x="70358" y="2744978"/>
                    <a:pt x="0" y="2674874"/>
                    <a:pt x="0" y="2588387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0"/>
              <a:ext cx="10899648" cy="2757678"/>
            </a:xfrm>
            <a:custGeom>
              <a:avLst/>
              <a:gdLst/>
              <a:ahLst/>
              <a:cxnLst/>
              <a:rect l="l" t="t" r="r" b="b"/>
              <a:pathLst>
                <a:path w="10899648" h="2757678">
                  <a:moveTo>
                    <a:pt x="0" y="162941"/>
                  </a:moveTo>
                  <a:cubicBezTo>
                    <a:pt x="0" y="72898"/>
                    <a:pt x="73279" y="0"/>
                    <a:pt x="163449" y="0"/>
                  </a:cubicBezTo>
                  <a:lnTo>
                    <a:pt x="10736199" y="0"/>
                  </a:lnTo>
                  <a:lnTo>
                    <a:pt x="10736199" y="6350"/>
                  </a:lnTo>
                  <a:lnTo>
                    <a:pt x="10736199" y="0"/>
                  </a:lnTo>
                  <a:cubicBezTo>
                    <a:pt x="10826496" y="0"/>
                    <a:pt x="10899648" y="72898"/>
                    <a:pt x="10899648" y="162941"/>
                  </a:cubicBezTo>
                  <a:lnTo>
                    <a:pt x="10893298" y="162941"/>
                  </a:lnTo>
                  <a:lnTo>
                    <a:pt x="10899648" y="162941"/>
                  </a:lnTo>
                  <a:lnTo>
                    <a:pt x="10899648" y="2594737"/>
                  </a:lnTo>
                  <a:lnTo>
                    <a:pt x="10893298" y="2594737"/>
                  </a:lnTo>
                  <a:lnTo>
                    <a:pt x="10899648" y="2594737"/>
                  </a:lnTo>
                  <a:cubicBezTo>
                    <a:pt x="10899648" y="2684780"/>
                    <a:pt x="10826369" y="2757678"/>
                    <a:pt x="10736199" y="2757678"/>
                  </a:cubicBezTo>
                  <a:lnTo>
                    <a:pt x="10736199" y="2751328"/>
                  </a:lnTo>
                  <a:lnTo>
                    <a:pt x="10736199" y="2757678"/>
                  </a:lnTo>
                  <a:lnTo>
                    <a:pt x="163449" y="2757678"/>
                  </a:lnTo>
                  <a:lnTo>
                    <a:pt x="163449" y="2751328"/>
                  </a:lnTo>
                  <a:lnTo>
                    <a:pt x="163449" y="2757678"/>
                  </a:lnTo>
                  <a:cubicBezTo>
                    <a:pt x="73279" y="2757678"/>
                    <a:pt x="0" y="2684780"/>
                    <a:pt x="0" y="2594737"/>
                  </a:cubicBezTo>
                  <a:lnTo>
                    <a:pt x="0" y="162941"/>
                  </a:lnTo>
                  <a:lnTo>
                    <a:pt x="6350" y="162941"/>
                  </a:lnTo>
                  <a:lnTo>
                    <a:pt x="0" y="162941"/>
                  </a:lnTo>
                  <a:moveTo>
                    <a:pt x="12700" y="162941"/>
                  </a:moveTo>
                  <a:lnTo>
                    <a:pt x="12700" y="2594737"/>
                  </a:lnTo>
                  <a:lnTo>
                    <a:pt x="6350" y="2594737"/>
                  </a:lnTo>
                  <a:lnTo>
                    <a:pt x="12700" y="2594737"/>
                  </a:lnTo>
                  <a:cubicBezTo>
                    <a:pt x="12700" y="2677668"/>
                    <a:pt x="80137" y="2744978"/>
                    <a:pt x="163449" y="2744978"/>
                  </a:cubicBezTo>
                  <a:lnTo>
                    <a:pt x="10736199" y="2744978"/>
                  </a:lnTo>
                  <a:cubicBezTo>
                    <a:pt x="10819511" y="2744978"/>
                    <a:pt x="10886948" y="2677668"/>
                    <a:pt x="10886948" y="2594737"/>
                  </a:cubicBezTo>
                  <a:lnTo>
                    <a:pt x="10886948" y="162941"/>
                  </a:lnTo>
                  <a:cubicBezTo>
                    <a:pt x="10887075" y="80010"/>
                    <a:pt x="10819638" y="12700"/>
                    <a:pt x="10736326" y="12700"/>
                  </a:cubicBezTo>
                  <a:lnTo>
                    <a:pt x="163449" y="12700"/>
                  </a:lnTo>
                  <a:lnTo>
                    <a:pt x="163449" y="6350"/>
                  </a:lnTo>
                  <a:lnTo>
                    <a:pt x="163449" y="12700"/>
                  </a:lnTo>
                  <a:cubicBezTo>
                    <a:pt x="80137" y="12700"/>
                    <a:pt x="12700" y="80010"/>
                    <a:pt x="12700" y="162941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267866" y="8206979"/>
            <a:ext cx="198685" cy="559296"/>
            <a:chOff x="0" y="0"/>
            <a:chExt cx="264913" cy="74572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264913" cy="745728"/>
            </a:xfrm>
            <a:custGeom>
              <a:avLst/>
              <a:gdLst/>
              <a:ahLst/>
              <a:cxnLst/>
              <a:rect l="l" t="t" r="r" b="b"/>
              <a:pathLst>
                <a:path w="264913" h="745728">
                  <a:moveTo>
                    <a:pt x="0" y="0"/>
                  </a:moveTo>
                  <a:lnTo>
                    <a:pt x="264913" y="0"/>
                  </a:lnTo>
                  <a:lnTo>
                    <a:pt x="264913" y="745728"/>
                  </a:lnTo>
                  <a:lnTo>
                    <a:pt x="0" y="745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114300"/>
              <a:ext cx="264913" cy="8600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75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423648" y="7736979"/>
            <a:ext cx="3642866" cy="436960"/>
            <a:chOff x="0" y="0"/>
            <a:chExt cx="4857155" cy="582613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4857155" cy="582613"/>
            </a:xfrm>
            <a:custGeom>
              <a:avLst/>
              <a:gdLst/>
              <a:ahLst/>
              <a:cxnLst/>
              <a:rect l="l" t="t" r="r" b="b"/>
              <a:pathLst>
                <a:path w="4857155" h="582613">
                  <a:moveTo>
                    <a:pt x="0" y="0"/>
                  </a:moveTo>
                  <a:lnTo>
                    <a:pt x="4857155" y="0"/>
                  </a:lnTo>
                  <a:lnTo>
                    <a:pt x="4857155" y="582613"/>
                  </a:lnTo>
                  <a:lnTo>
                    <a:pt x="0" y="5826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28575"/>
              <a:ext cx="4857155" cy="6111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Competitive Advantage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9423648" y="8341667"/>
            <a:ext cx="7606010" cy="894755"/>
            <a:chOff x="0" y="0"/>
            <a:chExt cx="10141347" cy="119300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0141347" cy="1193007"/>
            </a:xfrm>
            <a:custGeom>
              <a:avLst/>
              <a:gdLst/>
              <a:ahLst/>
              <a:cxnLst/>
              <a:rect l="l" t="t" r="r" b="b"/>
              <a:pathLst>
                <a:path w="10141347" h="1193007">
                  <a:moveTo>
                    <a:pt x="0" y="0"/>
                  </a:moveTo>
                  <a:lnTo>
                    <a:pt x="10141347" y="0"/>
                  </a:lnTo>
                  <a:lnTo>
                    <a:pt x="10141347" y="1193007"/>
                  </a:lnTo>
                  <a:lnTo>
                    <a:pt x="0" y="11930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95250"/>
              <a:ext cx="10141347" cy="128825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Highlight what makes your offering better than the alternatives.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167110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 And Machine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869930"/>
            <a:ext cx="16303526" cy="38100"/>
            <a:chOff x="0" y="0"/>
            <a:chExt cx="21738035" cy="50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82" cy="50800"/>
            </a:xfrm>
            <a:custGeom>
              <a:avLst/>
              <a:gdLst/>
              <a:ahLst/>
              <a:cxnLst/>
              <a:rect l="l" t="t" r="r" b="b"/>
              <a:pathLst>
                <a:path w="21738082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21712682" y="0"/>
                  </a:lnTo>
                  <a:cubicBezTo>
                    <a:pt x="21726652" y="0"/>
                    <a:pt x="21738082" y="11430"/>
                    <a:pt x="21738082" y="25400"/>
                  </a:cubicBezTo>
                  <a:cubicBezTo>
                    <a:pt x="21738082" y="39370"/>
                    <a:pt x="21726652" y="50800"/>
                    <a:pt x="21712682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48732" y="4877692"/>
            <a:ext cx="38100" cy="992237"/>
            <a:chOff x="0" y="0"/>
            <a:chExt cx="50800" cy="1322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844081" y="5546229"/>
            <a:ext cx="647402" cy="647403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46935" y="5657255"/>
            <a:ext cx="241697" cy="425351"/>
            <a:chOff x="0" y="0"/>
            <a:chExt cx="322263" cy="5671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95835" y="3073748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Early Stages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75755" y="3686770"/>
            <a:ext cx="5784205" cy="907256"/>
            <a:chOff x="0" y="0"/>
            <a:chExt cx="7712273" cy="12096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712273" cy="1209675"/>
            </a:xfrm>
            <a:custGeom>
              <a:avLst/>
              <a:gdLst/>
              <a:ahLst/>
              <a:cxnLst/>
              <a:rect l="l" t="t" r="r" b="b"/>
              <a:pathLst>
                <a:path w="7712273" h="1209675">
                  <a:moveTo>
                    <a:pt x="0" y="0"/>
                  </a:moveTo>
                  <a:lnTo>
                    <a:pt x="7712273" y="0"/>
                  </a:lnTo>
                  <a:lnTo>
                    <a:pt x="771227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771227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Machines were simple tools that augmented human capabilities.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466111" y="5869930"/>
            <a:ext cx="38100" cy="992237"/>
            <a:chOff x="0" y="0"/>
            <a:chExt cx="50800" cy="132298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161460" y="5546229"/>
            <a:ext cx="647403" cy="647403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64314" y="5657255"/>
            <a:ext cx="241697" cy="425351"/>
            <a:chOff x="0" y="0"/>
            <a:chExt cx="322263" cy="56713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713214" y="7145834"/>
            <a:ext cx="3544044" cy="442912"/>
            <a:chOff x="0" y="0"/>
            <a:chExt cx="4725392" cy="59055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Industrial Revolution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593134" y="7758856"/>
            <a:ext cx="5784205" cy="1360885"/>
            <a:chOff x="0" y="0"/>
            <a:chExt cx="7712273" cy="181451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712273" cy="1814513"/>
            </a:xfrm>
            <a:custGeom>
              <a:avLst/>
              <a:gdLst/>
              <a:ahLst/>
              <a:cxnLst/>
              <a:rect l="l" t="t" r="r" b="b"/>
              <a:pathLst>
                <a:path w="7712273" h="1814513">
                  <a:moveTo>
                    <a:pt x="0" y="0"/>
                  </a:moveTo>
                  <a:lnTo>
                    <a:pt x="7712273" y="0"/>
                  </a:lnTo>
                  <a:lnTo>
                    <a:pt x="77122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95250"/>
              <a:ext cx="771227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Machines became more complex and automated tasks, leading to mass production and increased efficiency.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783491" y="4877692"/>
            <a:ext cx="38100" cy="992237"/>
            <a:chOff x="0" y="0"/>
            <a:chExt cx="50800" cy="132298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478840" y="5546229"/>
            <a:ext cx="647402" cy="647403"/>
            <a:chOff x="0" y="0"/>
            <a:chExt cx="863203" cy="863203"/>
          </a:xfrm>
        </p:grpSpPr>
        <p:sp>
          <p:nvSpPr>
            <p:cNvPr id="41" name="Freeform 4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0681692" y="5657255"/>
            <a:ext cx="241697" cy="425351"/>
            <a:chOff x="0" y="0"/>
            <a:chExt cx="322263" cy="56713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030592" y="2620119"/>
            <a:ext cx="3544044" cy="442912"/>
            <a:chOff x="0" y="0"/>
            <a:chExt cx="4725392" cy="59055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Information Age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7910512" y="3233142"/>
            <a:ext cx="5784205" cy="1360885"/>
            <a:chOff x="0" y="0"/>
            <a:chExt cx="7712273" cy="1814513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712273" cy="1814513"/>
            </a:xfrm>
            <a:custGeom>
              <a:avLst/>
              <a:gdLst/>
              <a:ahLst/>
              <a:cxnLst/>
              <a:rect l="l" t="t" r="r" b="b"/>
              <a:pathLst>
                <a:path w="7712273" h="1814513">
                  <a:moveTo>
                    <a:pt x="0" y="0"/>
                  </a:moveTo>
                  <a:lnTo>
                    <a:pt x="7712273" y="0"/>
                  </a:lnTo>
                  <a:lnTo>
                    <a:pt x="77122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95250"/>
              <a:ext cx="771227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Computers and software emerged, enabling the processing and manipulation of vast amounts of data.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4100870" y="5869930"/>
            <a:ext cx="38100" cy="992237"/>
            <a:chOff x="0" y="0"/>
            <a:chExt cx="50800" cy="1322983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3796219" y="5546229"/>
            <a:ext cx="647402" cy="647403"/>
            <a:chOff x="0" y="0"/>
            <a:chExt cx="863203" cy="863203"/>
          </a:xfrm>
        </p:grpSpPr>
        <p:sp>
          <p:nvSpPr>
            <p:cNvPr id="55" name="Freeform 5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999071" y="5657255"/>
            <a:ext cx="241697" cy="425351"/>
            <a:chOff x="0" y="0"/>
            <a:chExt cx="322263" cy="567135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2347972" y="7145834"/>
            <a:ext cx="3544044" cy="442912"/>
            <a:chOff x="0" y="0"/>
            <a:chExt cx="4725392" cy="59055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Artificial Intelligence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1227891" y="7758856"/>
            <a:ext cx="5784205" cy="1360885"/>
            <a:chOff x="0" y="0"/>
            <a:chExt cx="7712273" cy="18145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7712273" cy="1814513"/>
            </a:xfrm>
            <a:custGeom>
              <a:avLst/>
              <a:gdLst/>
              <a:ahLst/>
              <a:cxnLst/>
              <a:rect l="l" t="t" r="r" b="b"/>
              <a:pathLst>
                <a:path w="7712273" h="1814513">
                  <a:moveTo>
                    <a:pt x="0" y="0"/>
                  </a:moveTo>
                  <a:lnTo>
                    <a:pt x="7712273" y="0"/>
                  </a:lnTo>
                  <a:lnTo>
                    <a:pt x="77122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95250"/>
              <a:ext cx="771227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Machines are now capable of learning, adapting, and performing tasks previously thought to be exclusive to humans.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2910185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Seeing Green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475" y="4358431"/>
            <a:ext cx="5254973" cy="3023146"/>
            <a:chOff x="0" y="0"/>
            <a:chExt cx="7006630" cy="4030862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5280" y="4656236"/>
            <a:ext cx="3544044" cy="442912"/>
            <a:chOff x="0" y="0"/>
            <a:chExt cx="4725392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Opportunity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5280" y="5269260"/>
            <a:ext cx="4659362" cy="1814512"/>
            <a:chOff x="0" y="0"/>
            <a:chExt cx="6212483" cy="24193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12483" cy="2419350"/>
            </a:xfrm>
            <a:custGeom>
              <a:avLst/>
              <a:gdLst/>
              <a:ahLst/>
              <a:cxnLst/>
              <a:rect l="l" t="t" r="r" b="b"/>
              <a:pathLst>
                <a:path w="6212483" h="2419350">
                  <a:moveTo>
                    <a:pt x="0" y="0"/>
                  </a:moveTo>
                  <a:lnTo>
                    <a:pt x="6212483" y="0"/>
                  </a:lnTo>
                  <a:lnTo>
                    <a:pt x="621248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6212483" cy="2514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Entrepreneurs see green where others see red. They spot opportunities for innovation and growth.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6440" y="4358431"/>
            <a:ext cx="5254973" cy="3023146"/>
            <a:chOff x="0" y="0"/>
            <a:chExt cx="7006630" cy="4030862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814245" y="4656236"/>
            <a:ext cx="3544044" cy="442912"/>
            <a:chOff x="0" y="0"/>
            <a:chExt cx="472539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Risk Tolerance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14245" y="5269260"/>
            <a:ext cx="4659362" cy="1360885"/>
            <a:chOff x="0" y="0"/>
            <a:chExt cx="6212483" cy="181451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Seeing green means being willing to take calculated risks, embracing the unknown.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045404" y="4358431"/>
            <a:ext cx="5254973" cy="3023146"/>
            <a:chOff x="0" y="0"/>
            <a:chExt cx="7006630" cy="4030862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43210" y="4656236"/>
            <a:ext cx="3544044" cy="442912"/>
            <a:chOff x="0" y="0"/>
            <a:chExt cx="4725392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Persistence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43210" y="5269260"/>
            <a:ext cx="4659362" cy="1360885"/>
            <a:chOff x="0" y="0"/>
            <a:chExt cx="6212483" cy="181451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Green represents the growth that comes from sustained effort, even in the face of challenges.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3637360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Founders Paradox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090369"/>
            <a:ext cx="16303526" cy="453629"/>
            <a:chOff x="0" y="0"/>
            <a:chExt cx="21738035" cy="6048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Founders often face a dilemma: </a:t>
              </a:r>
              <a:r>
                <a:rPr lang="en-US" sz="2187" b="1">
                  <a:solidFill>
                    <a:srgbClr val="CFD0D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focus on execution</a:t>
              </a: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 or </a:t>
              </a:r>
              <a:r>
                <a:rPr lang="en-US" sz="2187" b="1">
                  <a:solidFill>
                    <a:srgbClr val="CFD0D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strategy</a:t>
              </a: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643116"/>
            <a:ext cx="16303526" cy="453629"/>
            <a:chOff x="0" y="0"/>
            <a:chExt cx="21738035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Too much </a:t>
              </a:r>
              <a:r>
                <a:rPr lang="en-US" sz="2187" b="1">
                  <a:solidFill>
                    <a:srgbClr val="CFD0D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strategy</a:t>
              </a: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 and they might lose momentum, too much </a:t>
              </a:r>
              <a:r>
                <a:rPr lang="en-US" sz="2187" b="1">
                  <a:solidFill>
                    <a:srgbClr val="CFD0D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execution</a:t>
              </a: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 and they risk losing sight of their long-term vision.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6195864"/>
            <a:ext cx="16303526" cy="453629"/>
            <a:chOff x="0" y="0"/>
            <a:chExt cx="21738035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Finding the right </a:t>
              </a:r>
              <a:r>
                <a:rPr lang="en-US" sz="2187" b="1">
                  <a:solidFill>
                    <a:srgbClr val="CFD0D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balance</a:t>
              </a: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 is crucial for success.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3874740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185916"/>
            <a:ext cx="16303526" cy="453629"/>
            <a:chOff x="0" y="0"/>
            <a:chExt cx="21738035" cy="6048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Building a successful startup requires more than just a great idea.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958482"/>
            <a:ext cx="16303526" cy="453629"/>
            <a:chOff x="0" y="0"/>
            <a:chExt cx="21738035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It demands a deep understanding of the market, a relentless focus on execution, and a willingness to adapt and iterate.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144191"/>
            <a:ext cx="16303526" cy="1771947"/>
            <a:chOff x="0" y="0"/>
            <a:chExt cx="21738035" cy="23625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38034" cy="2362597"/>
            </a:xfrm>
            <a:custGeom>
              <a:avLst/>
              <a:gdLst/>
              <a:ahLst/>
              <a:cxnLst/>
              <a:rect l="l" t="t" r="r" b="b"/>
              <a:pathLst>
                <a:path w="21738034" h="2362597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1738035" cy="240069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Challenge of the Future: Globalization vs. Technology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624857"/>
            <a:ext cx="3544044" cy="442912"/>
            <a:chOff x="0" y="0"/>
            <a:chExt cx="4725392" cy="5905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Globalization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4351287"/>
            <a:ext cx="3556993" cy="4082654"/>
            <a:chOff x="0" y="0"/>
            <a:chExt cx="4742657" cy="54435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42657" cy="5443538"/>
            </a:xfrm>
            <a:custGeom>
              <a:avLst/>
              <a:gdLst/>
              <a:ahLst/>
              <a:cxnLst/>
              <a:rect l="l" t="t" r="r" b="b"/>
              <a:pathLst>
                <a:path w="4742657" h="5443538">
                  <a:moveTo>
                    <a:pt x="0" y="0"/>
                  </a:moveTo>
                  <a:lnTo>
                    <a:pt x="4742657" y="0"/>
                  </a:lnTo>
                  <a:lnTo>
                    <a:pt x="4742657" y="5443538"/>
                  </a:lnTo>
                  <a:lnTo>
                    <a:pt x="0" y="5443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4742657" cy="55387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Globalization creates interconnected markets and fierce competition. While boosting efficiency through specialization and scale, this intense rivalry can stifle innovation as companies prioritize cost-cutting over groundbreaking ideas.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50508" y="3624857"/>
            <a:ext cx="3544044" cy="442912"/>
            <a:chOff x="0" y="0"/>
            <a:chExt cx="4725392" cy="5905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Technology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250508" y="4351287"/>
            <a:ext cx="3556993" cy="4536281"/>
            <a:chOff x="0" y="0"/>
            <a:chExt cx="4742657" cy="60483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42657" cy="6048375"/>
            </a:xfrm>
            <a:custGeom>
              <a:avLst/>
              <a:gdLst/>
              <a:ahLst/>
              <a:cxnLst/>
              <a:rect l="l" t="t" r="r" b="b"/>
              <a:pathLst>
                <a:path w="4742657" h="6048375">
                  <a:moveTo>
                    <a:pt x="0" y="0"/>
                  </a:moveTo>
                  <a:lnTo>
                    <a:pt x="4742657" y="0"/>
                  </a:lnTo>
                  <a:lnTo>
                    <a:pt x="4742657" y="6048375"/>
                  </a:lnTo>
                  <a:lnTo>
                    <a:pt x="0" y="60483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4742657" cy="61436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Technology fuels disruptive innovation, generating new markets and products. However, technological breakthroughs demand vision, risk-taking, and overcoming significant hurdles in development, funding, and market adaptation.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08777" y="3624857"/>
            <a:ext cx="3544044" cy="442912"/>
            <a:chOff x="0" y="0"/>
            <a:chExt cx="472539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Dilemma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08777" y="4351287"/>
            <a:ext cx="3556993" cy="4082654"/>
            <a:chOff x="0" y="0"/>
            <a:chExt cx="4742657" cy="544353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742657" cy="5443538"/>
            </a:xfrm>
            <a:custGeom>
              <a:avLst/>
              <a:gdLst/>
              <a:ahLst/>
              <a:cxnLst/>
              <a:rect l="l" t="t" r="r" b="b"/>
              <a:pathLst>
                <a:path w="4742657" h="5443538">
                  <a:moveTo>
                    <a:pt x="0" y="0"/>
                  </a:moveTo>
                  <a:lnTo>
                    <a:pt x="4742657" y="0"/>
                  </a:lnTo>
                  <a:lnTo>
                    <a:pt x="4742657" y="5443538"/>
                  </a:lnTo>
                  <a:lnTo>
                    <a:pt x="0" y="5443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4742657" cy="55387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 future hinges on navigating the tension between globalization's cost pressures and technology's innovative potential. Striking a balance is crucial for fostering sustainable growth and genuine progress.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67047" y="3624857"/>
            <a:ext cx="3544044" cy="442912"/>
            <a:chOff x="0" y="0"/>
            <a:chExt cx="4725392" cy="5905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Strategic Choices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67047" y="4351287"/>
            <a:ext cx="3556992" cy="3629025"/>
            <a:chOff x="0" y="0"/>
            <a:chExt cx="4742657" cy="48387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42657" cy="4838700"/>
            </a:xfrm>
            <a:custGeom>
              <a:avLst/>
              <a:gdLst/>
              <a:ahLst/>
              <a:cxnLst/>
              <a:rect l="l" t="t" r="r" b="b"/>
              <a:pathLst>
                <a:path w="4742657" h="4838700">
                  <a:moveTo>
                    <a:pt x="0" y="0"/>
                  </a:moveTo>
                  <a:lnTo>
                    <a:pt x="4742657" y="0"/>
                  </a:lnTo>
                  <a:lnTo>
                    <a:pt x="4742657" y="4838700"/>
                  </a:lnTo>
                  <a:lnTo>
                    <a:pt x="0" y="4838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0"/>
              <a:ext cx="4742657" cy="49339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Companies must strategically choose whether to compete on price in a globalized market or to invest in disruptive technologies that offer higher margins and long-term growth.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3410545"/>
            <a:ext cx="7538889" cy="885974"/>
            <a:chOff x="0" y="0"/>
            <a:chExt cx="10051852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051852" cy="1181298"/>
            </a:xfrm>
            <a:custGeom>
              <a:avLst/>
              <a:gdLst/>
              <a:ahLst/>
              <a:cxnLst/>
              <a:rect l="l" t="t" r="r" b="b"/>
              <a:pathLst>
                <a:path w="10051852" h="1181298">
                  <a:moveTo>
                    <a:pt x="0" y="0"/>
                  </a:moveTo>
                  <a:lnTo>
                    <a:pt x="10051852" y="0"/>
                  </a:lnTo>
                  <a:lnTo>
                    <a:pt x="1005185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051852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Power of Monopoly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4863554"/>
            <a:ext cx="16303526" cy="453629"/>
            <a:chOff x="0" y="0"/>
            <a:chExt cx="21738035" cy="6048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Monopolies are often seen as negative, but they can be powerful engines of innovation.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416302"/>
            <a:ext cx="16303526" cy="907256"/>
            <a:chOff x="0" y="0"/>
            <a:chExt cx="21738035" cy="12096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38034" cy="1209675"/>
            </a:xfrm>
            <a:custGeom>
              <a:avLst/>
              <a:gdLst/>
              <a:ahLst/>
              <a:cxnLst/>
              <a:rect l="l" t="t" r="r" b="b"/>
              <a:pathLst>
                <a:path w="21738034" h="1209675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21738035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Companies with dominant market share have the resources and freedom to pursue ambitious projects, even if they may not be immediately profitable.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6422677"/>
            <a:ext cx="16303526" cy="453629"/>
            <a:chOff x="0" y="0"/>
            <a:chExt cx="21738035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This freedom allows them to take risks and invest in technologies that could revolutionize entire industries.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620739"/>
            <a:ext cx="11005245" cy="885974"/>
            <a:chOff x="0" y="0"/>
            <a:chExt cx="14673660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73659" cy="1181298"/>
            </a:xfrm>
            <a:custGeom>
              <a:avLst/>
              <a:gdLst/>
              <a:ahLst/>
              <a:cxnLst/>
              <a:rect l="l" t="t" r="r" b="b"/>
              <a:pathLst>
                <a:path w="14673659" h="1181298">
                  <a:moveTo>
                    <a:pt x="0" y="0"/>
                  </a:moveTo>
                  <a:lnTo>
                    <a:pt x="14673659" y="0"/>
                  </a:lnTo>
                  <a:lnTo>
                    <a:pt x="14673659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673660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All Happy Companies Are Different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869930"/>
            <a:ext cx="16303526" cy="38100"/>
            <a:chOff x="0" y="0"/>
            <a:chExt cx="21738035" cy="50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82" cy="50800"/>
            </a:xfrm>
            <a:custGeom>
              <a:avLst/>
              <a:gdLst/>
              <a:ahLst/>
              <a:cxnLst/>
              <a:rect l="l" t="t" r="r" b="b"/>
              <a:pathLst>
                <a:path w="21738082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21712682" y="0"/>
                  </a:lnTo>
                  <a:cubicBezTo>
                    <a:pt x="21726652" y="0"/>
                    <a:pt x="21738082" y="11430"/>
                    <a:pt x="21738082" y="25400"/>
                  </a:cubicBezTo>
                  <a:cubicBezTo>
                    <a:pt x="21738082" y="39370"/>
                    <a:pt x="21726652" y="50800"/>
                    <a:pt x="21712682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78152" y="4877692"/>
            <a:ext cx="38100" cy="992237"/>
            <a:chOff x="0" y="0"/>
            <a:chExt cx="50800" cy="1322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73501" y="5546229"/>
            <a:ext cx="647403" cy="647403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876354" y="5657255"/>
            <a:ext cx="241698" cy="425351"/>
            <a:chOff x="0" y="0"/>
            <a:chExt cx="322263" cy="5671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225105" y="3073748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Unique DNA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75755" y="3686770"/>
            <a:ext cx="7442895" cy="907256"/>
            <a:chOff x="0" y="0"/>
            <a:chExt cx="9923860" cy="12096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923860" cy="1209675"/>
            </a:xfrm>
            <a:custGeom>
              <a:avLst/>
              <a:gdLst/>
              <a:ahLst/>
              <a:cxnLst/>
              <a:rect l="l" t="t" r="r" b="b"/>
              <a:pathLst>
                <a:path w="9923860" h="1209675">
                  <a:moveTo>
                    <a:pt x="0" y="0"/>
                  </a:moveTo>
                  <a:lnTo>
                    <a:pt x="9923860" y="0"/>
                  </a:lnTo>
                  <a:lnTo>
                    <a:pt x="992386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992386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Every successful company has its own distinct culture, values, and approach.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124801" y="5869930"/>
            <a:ext cx="38100" cy="992237"/>
            <a:chOff x="0" y="0"/>
            <a:chExt cx="50800" cy="132298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820150" y="5546229"/>
            <a:ext cx="647402" cy="647403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23002" y="5657255"/>
            <a:ext cx="241697" cy="425351"/>
            <a:chOff x="0" y="0"/>
            <a:chExt cx="322263" cy="56713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71904" y="7145834"/>
            <a:ext cx="3544044" cy="442912"/>
            <a:chOff x="0" y="0"/>
            <a:chExt cx="4725392" cy="59055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Focus on Value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422404" y="7758856"/>
            <a:ext cx="7443044" cy="907256"/>
            <a:chOff x="0" y="0"/>
            <a:chExt cx="9924058" cy="120967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924059" cy="1209675"/>
            </a:xfrm>
            <a:custGeom>
              <a:avLst/>
              <a:gdLst/>
              <a:ahLst/>
              <a:cxnLst/>
              <a:rect l="l" t="t" r="r" b="b"/>
              <a:pathLst>
                <a:path w="9924059" h="1209675">
                  <a:moveTo>
                    <a:pt x="0" y="0"/>
                  </a:moveTo>
                  <a:lnTo>
                    <a:pt x="9924059" y="0"/>
                  </a:lnTo>
                  <a:lnTo>
                    <a:pt x="992405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95250"/>
              <a:ext cx="992405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They prioritize creating value for customers, employees, and society.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3271599" y="4877692"/>
            <a:ext cx="38100" cy="992237"/>
            <a:chOff x="0" y="0"/>
            <a:chExt cx="50800" cy="132298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0800" cy="1322959"/>
            </a:xfrm>
            <a:custGeom>
              <a:avLst/>
              <a:gdLst/>
              <a:ahLst/>
              <a:cxnLst/>
              <a:rect l="l" t="t" r="r" b="b"/>
              <a:pathLst>
                <a:path w="50800" h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297559"/>
                  </a:lnTo>
                  <a:cubicBezTo>
                    <a:pt x="50800" y="1311529"/>
                    <a:pt x="39370" y="1322959"/>
                    <a:pt x="25400" y="1322959"/>
                  </a:cubicBezTo>
                  <a:cubicBezTo>
                    <a:pt x="11430" y="1322959"/>
                    <a:pt x="0" y="1311529"/>
                    <a:pt x="0" y="1297559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966948" y="5546229"/>
            <a:ext cx="647402" cy="647403"/>
            <a:chOff x="0" y="0"/>
            <a:chExt cx="863203" cy="863203"/>
          </a:xfrm>
        </p:grpSpPr>
        <p:sp>
          <p:nvSpPr>
            <p:cNvPr id="41" name="Freeform 4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3169801" y="5657255"/>
            <a:ext cx="241697" cy="425351"/>
            <a:chOff x="0" y="0"/>
            <a:chExt cx="322263" cy="56713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1518701" y="3073748"/>
            <a:ext cx="3544044" cy="442912"/>
            <a:chOff x="0" y="0"/>
            <a:chExt cx="4725392" cy="59055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Adaptability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569202" y="3686770"/>
            <a:ext cx="7443044" cy="907256"/>
            <a:chOff x="0" y="0"/>
            <a:chExt cx="9924058" cy="1209675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9924059" cy="1209675"/>
            </a:xfrm>
            <a:custGeom>
              <a:avLst/>
              <a:gdLst/>
              <a:ahLst/>
              <a:cxnLst/>
              <a:rect l="l" t="t" r="r" b="b"/>
              <a:pathLst>
                <a:path w="9924059" h="1209675">
                  <a:moveTo>
                    <a:pt x="0" y="0"/>
                  </a:moveTo>
                  <a:lnTo>
                    <a:pt x="9924059" y="0"/>
                  </a:lnTo>
                  <a:lnTo>
                    <a:pt x="992405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95250"/>
              <a:ext cx="992405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They embrace change and adapt to new challenges and opportunities.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2456557"/>
            <a:ext cx="8989516" cy="885974"/>
            <a:chOff x="0" y="0"/>
            <a:chExt cx="11986022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986022" cy="1181298"/>
            </a:xfrm>
            <a:custGeom>
              <a:avLst/>
              <a:gdLst/>
              <a:ahLst/>
              <a:cxnLst/>
              <a:rect l="l" t="t" r="r" b="b"/>
              <a:pathLst>
                <a:path w="11986022" h="1181298">
                  <a:moveTo>
                    <a:pt x="0" y="0"/>
                  </a:moveTo>
                  <a:lnTo>
                    <a:pt x="11986022" y="0"/>
                  </a:lnTo>
                  <a:lnTo>
                    <a:pt x="1198602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986022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Ideology of Competition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475" y="3904804"/>
            <a:ext cx="5254973" cy="3930402"/>
            <a:chOff x="0" y="0"/>
            <a:chExt cx="7006630" cy="5240537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993890" cy="5227828"/>
            </a:xfrm>
            <a:custGeom>
              <a:avLst/>
              <a:gdLst/>
              <a:ahLst/>
              <a:cxnLst/>
              <a:rect l="l" t="t" r="r" b="b"/>
              <a:pathLst>
                <a:path w="6993890" h="5227828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069078"/>
                  </a:lnTo>
                  <a:cubicBezTo>
                    <a:pt x="6993890" y="5156708"/>
                    <a:pt x="6922770" y="5227828"/>
                    <a:pt x="6835013" y="5227828"/>
                  </a:cubicBezTo>
                  <a:lnTo>
                    <a:pt x="158877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006590" cy="5240528"/>
            </a:xfrm>
            <a:custGeom>
              <a:avLst/>
              <a:gdLst/>
              <a:ahLst/>
              <a:cxnLst/>
              <a:rect l="l" t="t" r="r" b="b"/>
              <a:pathLst>
                <a:path w="7006590" h="5240528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075428"/>
                  </a:lnTo>
                  <a:lnTo>
                    <a:pt x="7000240" y="5075428"/>
                  </a:lnTo>
                  <a:lnTo>
                    <a:pt x="7006590" y="5075428"/>
                  </a:lnTo>
                  <a:cubicBezTo>
                    <a:pt x="7006590" y="5166614"/>
                    <a:pt x="6932676" y="5240528"/>
                    <a:pt x="6841363" y="5240528"/>
                  </a:cubicBezTo>
                  <a:lnTo>
                    <a:pt x="6841363" y="5234178"/>
                  </a:lnTo>
                  <a:lnTo>
                    <a:pt x="6841363" y="5240528"/>
                  </a:lnTo>
                  <a:lnTo>
                    <a:pt x="165227" y="5240528"/>
                  </a:lnTo>
                  <a:lnTo>
                    <a:pt x="165227" y="5234178"/>
                  </a:lnTo>
                  <a:lnTo>
                    <a:pt x="165227" y="5240528"/>
                  </a:lnTo>
                  <a:cubicBezTo>
                    <a:pt x="74041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1026" y="5227828"/>
                    <a:pt x="165227" y="5227828"/>
                  </a:cubicBezTo>
                  <a:lnTo>
                    <a:pt x="6841363" y="5227828"/>
                  </a:lnTo>
                  <a:cubicBezTo>
                    <a:pt x="6925564" y="5227828"/>
                    <a:pt x="6993890" y="5159629"/>
                    <a:pt x="6993890" y="5075428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5280" y="4202609"/>
            <a:ext cx="3544044" cy="442912"/>
            <a:chOff x="0" y="0"/>
            <a:chExt cx="4725392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Zero-Sum Game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5280" y="4815631"/>
            <a:ext cx="4659362" cy="2268141"/>
            <a:chOff x="0" y="0"/>
            <a:chExt cx="6212483" cy="302418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12483" cy="3024188"/>
            </a:xfrm>
            <a:custGeom>
              <a:avLst/>
              <a:gdLst/>
              <a:ahLst/>
              <a:cxnLst/>
              <a:rect l="l" t="t" r="r" b="b"/>
              <a:pathLst>
                <a:path w="6212483" h="3024188">
                  <a:moveTo>
                    <a:pt x="0" y="0"/>
                  </a:moveTo>
                  <a:lnTo>
                    <a:pt x="6212483" y="0"/>
                  </a:lnTo>
                  <a:lnTo>
                    <a:pt x="6212483" y="3024188"/>
                  </a:lnTo>
                  <a:lnTo>
                    <a:pt x="0" y="3024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6212483" cy="31194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Traditional thinking assumes success for one company means failure for another. This mindset hinders collaboration and limits potential for innovation.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6440" y="3904804"/>
            <a:ext cx="5254973" cy="3930402"/>
            <a:chOff x="0" y="0"/>
            <a:chExt cx="7006630" cy="5240537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993890" cy="5227828"/>
            </a:xfrm>
            <a:custGeom>
              <a:avLst/>
              <a:gdLst/>
              <a:ahLst/>
              <a:cxnLst/>
              <a:rect l="l" t="t" r="r" b="b"/>
              <a:pathLst>
                <a:path w="6993890" h="5227828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069078"/>
                  </a:lnTo>
                  <a:cubicBezTo>
                    <a:pt x="6993890" y="5156708"/>
                    <a:pt x="6922770" y="5227828"/>
                    <a:pt x="6835013" y="5227828"/>
                  </a:cubicBezTo>
                  <a:lnTo>
                    <a:pt x="158877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006590" cy="5240528"/>
            </a:xfrm>
            <a:custGeom>
              <a:avLst/>
              <a:gdLst/>
              <a:ahLst/>
              <a:cxnLst/>
              <a:rect l="l" t="t" r="r" b="b"/>
              <a:pathLst>
                <a:path w="7006590" h="5240528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075428"/>
                  </a:lnTo>
                  <a:lnTo>
                    <a:pt x="7000240" y="5075428"/>
                  </a:lnTo>
                  <a:lnTo>
                    <a:pt x="7006590" y="5075428"/>
                  </a:lnTo>
                  <a:cubicBezTo>
                    <a:pt x="7006590" y="5166614"/>
                    <a:pt x="6932676" y="5240528"/>
                    <a:pt x="6841363" y="5240528"/>
                  </a:cubicBezTo>
                  <a:lnTo>
                    <a:pt x="6841363" y="5234178"/>
                  </a:lnTo>
                  <a:lnTo>
                    <a:pt x="6841363" y="5240528"/>
                  </a:lnTo>
                  <a:lnTo>
                    <a:pt x="165227" y="5240528"/>
                  </a:lnTo>
                  <a:lnTo>
                    <a:pt x="165227" y="5234178"/>
                  </a:lnTo>
                  <a:lnTo>
                    <a:pt x="165227" y="5240528"/>
                  </a:lnTo>
                  <a:cubicBezTo>
                    <a:pt x="74041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1026" y="5227828"/>
                    <a:pt x="165227" y="5227828"/>
                  </a:cubicBezTo>
                  <a:lnTo>
                    <a:pt x="6841363" y="5227828"/>
                  </a:lnTo>
                  <a:cubicBezTo>
                    <a:pt x="6925564" y="5227828"/>
                    <a:pt x="6993890" y="5159629"/>
                    <a:pt x="6993890" y="5075428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814245" y="4202609"/>
            <a:ext cx="3544044" cy="442912"/>
            <a:chOff x="0" y="0"/>
            <a:chExt cx="472539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Limited Focus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14245" y="4815631"/>
            <a:ext cx="4659362" cy="1814512"/>
            <a:chOff x="0" y="0"/>
            <a:chExt cx="6212483" cy="24193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12483" cy="2419350"/>
            </a:xfrm>
            <a:custGeom>
              <a:avLst/>
              <a:gdLst/>
              <a:ahLst/>
              <a:cxnLst/>
              <a:rect l="l" t="t" r="r" b="b"/>
              <a:pathLst>
                <a:path w="6212483" h="2419350">
                  <a:moveTo>
                    <a:pt x="0" y="0"/>
                  </a:moveTo>
                  <a:lnTo>
                    <a:pt x="6212483" y="0"/>
                  </a:lnTo>
                  <a:lnTo>
                    <a:pt x="621248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6212483" cy="2514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Competitiveness often leads to a narrow focus on beating rivals, neglecting the broader market and potential for creating new value.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045404" y="3904804"/>
            <a:ext cx="5254973" cy="3930402"/>
            <a:chOff x="0" y="0"/>
            <a:chExt cx="7006630" cy="5240537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6993890" cy="5227828"/>
            </a:xfrm>
            <a:custGeom>
              <a:avLst/>
              <a:gdLst/>
              <a:ahLst/>
              <a:cxnLst/>
              <a:rect l="l" t="t" r="r" b="b"/>
              <a:pathLst>
                <a:path w="6993890" h="5227828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069078"/>
                  </a:lnTo>
                  <a:cubicBezTo>
                    <a:pt x="6993890" y="5156708"/>
                    <a:pt x="6922770" y="5227828"/>
                    <a:pt x="6835013" y="5227828"/>
                  </a:cubicBezTo>
                  <a:lnTo>
                    <a:pt x="158877" y="5227828"/>
                  </a:lnTo>
                  <a:cubicBezTo>
                    <a:pt x="71120" y="5227828"/>
                    <a:pt x="0" y="5156708"/>
                    <a:pt x="0" y="506907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7006590" cy="5240528"/>
            </a:xfrm>
            <a:custGeom>
              <a:avLst/>
              <a:gdLst/>
              <a:ahLst/>
              <a:cxnLst/>
              <a:rect l="l" t="t" r="r" b="b"/>
              <a:pathLst>
                <a:path w="7006590" h="5240528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075428"/>
                  </a:lnTo>
                  <a:lnTo>
                    <a:pt x="7000240" y="5075428"/>
                  </a:lnTo>
                  <a:lnTo>
                    <a:pt x="7006590" y="5075428"/>
                  </a:lnTo>
                  <a:cubicBezTo>
                    <a:pt x="7006590" y="5166614"/>
                    <a:pt x="6932676" y="5240528"/>
                    <a:pt x="6841363" y="5240528"/>
                  </a:cubicBezTo>
                  <a:lnTo>
                    <a:pt x="6841363" y="5234178"/>
                  </a:lnTo>
                  <a:lnTo>
                    <a:pt x="6841363" y="5240528"/>
                  </a:lnTo>
                  <a:lnTo>
                    <a:pt x="165227" y="5240528"/>
                  </a:lnTo>
                  <a:lnTo>
                    <a:pt x="165227" y="5234178"/>
                  </a:lnTo>
                  <a:lnTo>
                    <a:pt x="165227" y="5240528"/>
                  </a:lnTo>
                  <a:cubicBezTo>
                    <a:pt x="74041" y="5240528"/>
                    <a:pt x="0" y="5166614"/>
                    <a:pt x="0" y="507542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075428"/>
                  </a:lnTo>
                  <a:lnTo>
                    <a:pt x="6350" y="5075428"/>
                  </a:lnTo>
                  <a:lnTo>
                    <a:pt x="12700" y="5075428"/>
                  </a:lnTo>
                  <a:cubicBezTo>
                    <a:pt x="12700" y="5159629"/>
                    <a:pt x="81026" y="5227828"/>
                    <a:pt x="165227" y="5227828"/>
                  </a:cubicBezTo>
                  <a:lnTo>
                    <a:pt x="6841363" y="5227828"/>
                  </a:lnTo>
                  <a:cubicBezTo>
                    <a:pt x="6925564" y="5227828"/>
                    <a:pt x="6993890" y="5159629"/>
                    <a:pt x="6993890" y="5075428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43210" y="4202609"/>
            <a:ext cx="3544044" cy="442912"/>
            <a:chOff x="0" y="0"/>
            <a:chExt cx="4725392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Missed Opportunities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43210" y="4815631"/>
            <a:ext cx="4659362" cy="2721769"/>
            <a:chOff x="0" y="0"/>
            <a:chExt cx="6212483" cy="36290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12483" cy="3629025"/>
            </a:xfrm>
            <a:custGeom>
              <a:avLst/>
              <a:gdLst/>
              <a:ahLst/>
              <a:cxnLst/>
              <a:rect l="l" t="t" r="r" b="b"/>
              <a:pathLst>
                <a:path w="6212483" h="3629025">
                  <a:moveTo>
                    <a:pt x="0" y="0"/>
                  </a:moveTo>
                  <a:lnTo>
                    <a:pt x="6212483" y="0"/>
                  </a:lnTo>
                  <a:lnTo>
                    <a:pt x="6212483" y="3629025"/>
                  </a:lnTo>
                  <a:lnTo>
                    <a:pt x="0" y="3629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6212483" cy="3724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Competing solely on price or features often results in commoditization and stagnant markets. Opportunities for groundbreaking products and services are missed.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439615"/>
            <a:ext cx="7103566" cy="885974"/>
            <a:chOff x="0" y="0"/>
            <a:chExt cx="9471422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71422" cy="1181298"/>
            </a:xfrm>
            <a:custGeom>
              <a:avLst/>
              <a:gdLst/>
              <a:ahLst/>
              <a:cxnLst/>
              <a:rect l="l" t="t" r="r" b="b"/>
              <a:pathLst>
                <a:path w="9471422" h="1181298">
                  <a:moveTo>
                    <a:pt x="0" y="0"/>
                  </a:moveTo>
                  <a:lnTo>
                    <a:pt x="9471422" y="0"/>
                  </a:lnTo>
                  <a:lnTo>
                    <a:pt x="947142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71422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Last Mover Advantage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992238" y="289262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1" y="0"/>
                </a:lnTo>
                <a:lnTo>
                  <a:pt x="5150941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"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992238" y="6430416"/>
            <a:ext cx="3544044" cy="442912"/>
            <a:chOff x="0" y="0"/>
            <a:chExt cx="4725392" cy="5905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Learn from Mistakes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2238" y="7043440"/>
            <a:ext cx="5150941" cy="1360885"/>
            <a:chOff x="0" y="0"/>
            <a:chExt cx="6867922" cy="1814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867922" cy="1814513"/>
            </a:xfrm>
            <a:custGeom>
              <a:avLst/>
              <a:gdLst/>
              <a:ahLst/>
              <a:cxnLst/>
              <a:rect l="l" t="t" r="r" b="b"/>
              <a:pathLst>
                <a:path w="6867922" h="1814513">
                  <a:moveTo>
                    <a:pt x="0" y="0"/>
                  </a:moveTo>
                  <a:lnTo>
                    <a:pt x="6867922" y="0"/>
                  </a:lnTo>
                  <a:lnTo>
                    <a:pt x="6867922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6867922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Observe competitors and analyze their successes and failures. Learn from their mistakes to avoid similar pitfalls.</a:t>
              </a:r>
            </a:p>
          </p:txBody>
        </p:sp>
      </p:grpSp>
      <p:sp>
        <p:nvSpPr>
          <p:cNvPr id="15" name="Freeform 15" descr="preencoded.png"/>
          <p:cNvSpPr/>
          <p:nvPr/>
        </p:nvSpPr>
        <p:spPr>
          <a:xfrm>
            <a:off x="6568380" y="2892624"/>
            <a:ext cx="5151090" cy="3183582"/>
          </a:xfrm>
          <a:custGeom>
            <a:avLst/>
            <a:gdLst/>
            <a:ahLst/>
            <a:cxnLst/>
            <a:rect l="l" t="t" r="r" b="b"/>
            <a:pathLst>
              <a:path w="5151090" h="3183582">
                <a:moveTo>
                  <a:pt x="0" y="0"/>
                </a:moveTo>
                <a:lnTo>
                  <a:pt x="5151090" y="0"/>
                </a:lnTo>
                <a:lnTo>
                  <a:pt x="5151090" y="3183582"/>
                </a:lnTo>
                <a:lnTo>
                  <a:pt x="0" y="3183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" r="-5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6568380" y="6430566"/>
            <a:ext cx="3544044" cy="442912"/>
            <a:chOff x="0" y="0"/>
            <a:chExt cx="4725392" cy="5905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Optimize for Success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568380" y="7043589"/>
            <a:ext cx="5151090" cy="1360885"/>
            <a:chOff x="0" y="0"/>
            <a:chExt cx="6868120" cy="181451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68120" cy="1814513"/>
            </a:xfrm>
            <a:custGeom>
              <a:avLst/>
              <a:gdLst/>
              <a:ahLst/>
              <a:cxnLst/>
              <a:rect l="l" t="t" r="r" b="b"/>
              <a:pathLst>
                <a:path w="6868120" h="1814513">
                  <a:moveTo>
                    <a:pt x="0" y="0"/>
                  </a:moveTo>
                  <a:lnTo>
                    <a:pt x="6868120" y="0"/>
                  </a:lnTo>
                  <a:lnTo>
                    <a:pt x="6868120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6868120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Leverage existing infrastructure and market knowledge to create a more refined product or service.</a:t>
              </a:r>
            </a:p>
          </p:txBody>
        </p:sp>
      </p:grpSp>
      <p:sp>
        <p:nvSpPr>
          <p:cNvPr id="22" name="Freeform 22" descr="preencoded.png"/>
          <p:cNvSpPr/>
          <p:nvPr/>
        </p:nvSpPr>
        <p:spPr>
          <a:xfrm>
            <a:off x="12144672" y="289262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2" y="0"/>
                </a:lnTo>
                <a:lnTo>
                  <a:pt x="5150942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" r="-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2144672" y="6430416"/>
            <a:ext cx="5150941" cy="885825"/>
            <a:chOff x="0" y="0"/>
            <a:chExt cx="6867922" cy="11811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67922" cy="1181100"/>
            </a:xfrm>
            <a:custGeom>
              <a:avLst/>
              <a:gdLst/>
              <a:ahLst/>
              <a:cxnLst/>
              <a:rect l="l" t="t" r="r" b="b"/>
              <a:pathLst>
                <a:path w="6867922" h="1181100">
                  <a:moveTo>
                    <a:pt x="0" y="0"/>
                  </a:moveTo>
                  <a:lnTo>
                    <a:pt x="6867922" y="0"/>
                  </a:lnTo>
                  <a:lnTo>
                    <a:pt x="6867922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6867922" cy="12096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Embrace Emerging Technologies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44672" y="7486352"/>
            <a:ext cx="5150941" cy="1360885"/>
            <a:chOff x="0" y="0"/>
            <a:chExt cx="6867922" cy="181451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867922" cy="1814513"/>
            </a:xfrm>
            <a:custGeom>
              <a:avLst/>
              <a:gdLst/>
              <a:ahLst/>
              <a:cxnLst/>
              <a:rect l="l" t="t" r="r" b="b"/>
              <a:pathLst>
                <a:path w="6867922" h="1814513">
                  <a:moveTo>
                    <a:pt x="0" y="0"/>
                  </a:moveTo>
                  <a:lnTo>
                    <a:pt x="6867922" y="0"/>
                  </a:lnTo>
                  <a:lnTo>
                    <a:pt x="6867922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6867922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Benefit from the latest technological advancements, leading to a more advanced and efficient offering.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1402455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863501" y="1053405"/>
            <a:ext cx="7735192" cy="771079"/>
            <a:chOff x="0" y="0"/>
            <a:chExt cx="10313590" cy="1028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313590" cy="1028105"/>
            </a:xfrm>
            <a:custGeom>
              <a:avLst/>
              <a:gdLst/>
              <a:ahLst/>
              <a:cxnLst/>
              <a:rect l="l" t="t" r="r" b="b"/>
              <a:pathLst>
                <a:path w="10313590" h="1028105">
                  <a:moveTo>
                    <a:pt x="0" y="0"/>
                  </a:moveTo>
                  <a:lnTo>
                    <a:pt x="10313590" y="0"/>
                  </a:lnTo>
                  <a:lnTo>
                    <a:pt x="10313590" y="1028105"/>
                  </a:lnTo>
                  <a:lnTo>
                    <a:pt x="0" y="1028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313590" cy="10662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62"/>
                </a:lnSpc>
              </a:pPr>
              <a:r>
                <a:rPr lang="en-US" sz="481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You Are Not a Lottery Ticket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3501" y="2194471"/>
            <a:ext cx="9702999" cy="394693"/>
            <a:chOff x="0" y="0"/>
            <a:chExt cx="12937332" cy="5262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937332" cy="526257"/>
            </a:xfrm>
            <a:custGeom>
              <a:avLst/>
              <a:gdLst/>
              <a:ahLst/>
              <a:cxnLst/>
              <a:rect l="l" t="t" r="r" b="b"/>
              <a:pathLst>
                <a:path w="12937332" h="526257">
                  <a:moveTo>
                    <a:pt x="0" y="0"/>
                  </a:moveTo>
                  <a:lnTo>
                    <a:pt x="12937332" y="0"/>
                  </a:lnTo>
                  <a:lnTo>
                    <a:pt x="12937332" y="526257"/>
                  </a:lnTo>
                  <a:lnTo>
                    <a:pt x="0" y="526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2937332" cy="6119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2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Success in business isn't luck; it's building a sustainable and valuable company.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58739" y="2861965"/>
            <a:ext cx="1626691" cy="1430834"/>
            <a:chOff x="0" y="0"/>
            <a:chExt cx="2168922" cy="1907778"/>
          </a:xfrm>
        </p:grpSpPr>
        <p:sp>
          <p:nvSpPr>
            <p:cNvPr id="14" name="Freeform 14"/>
            <p:cNvSpPr/>
            <p:nvPr/>
          </p:nvSpPr>
          <p:spPr>
            <a:xfrm>
              <a:off x="6350" y="6350"/>
              <a:ext cx="2156206" cy="1895094"/>
            </a:xfrm>
            <a:custGeom>
              <a:avLst/>
              <a:gdLst/>
              <a:ahLst/>
              <a:cxnLst/>
              <a:rect l="l" t="t" r="r" b="b"/>
              <a:pathLst>
                <a:path w="2156206" h="1895094">
                  <a:moveTo>
                    <a:pt x="0" y="138176"/>
                  </a:moveTo>
                  <a:cubicBezTo>
                    <a:pt x="0" y="61849"/>
                    <a:pt x="61849" y="0"/>
                    <a:pt x="138303" y="0"/>
                  </a:cubicBezTo>
                  <a:lnTo>
                    <a:pt x="2017903" y="0"/>
                  </a:lnTo>
                  <a:cubicBezTo>
                    <a:pt x="2094230" y="0"/>
                    <a:pt x="2156206" y="61849"/>
                    <a:pt x="2156206" y="138176"/>
                  </a:cubicBezTo>
                  <a:lnTo>
                    <a:pt x="2156206" y="1756918"/>
                  </a:lnTo>
                  <a:cubicBezTo>
                    <a:pt x="2156206" y="1833245"/>
                    <a:pt x="2094357" y="1895094"/>
                    <a:pt x="2017903" y="1895094"/>
                  </a:cubicBezTo>
                  <a:lnTo>
                    <a:pt x="138303" y="1895094"/>
                  </a:lnTo>
                  <a:cubicBezTo>
                    <a:pt x="61849" y="1895094"/>
                    <a:pt x="0" y="1833245"/>
                    <a:pt x="0" y="1756918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2168906" cy="1907794"/>
            </a:xfrm>
            <a:custGeom>
              <a:avLst/>
              <a:gdLst/>
              <a:ahLst/>
              <a:cxnLst/>
              <a:rect l="l" t="t" r="r" b="b"/>
              <a:pathLst>
                <a:path w="2168906" h="1907794">
                  <a:moveTo>
                    <a:pt x="0" y="144526"/>
                  </a:moveTo>
                  <a:cubicBezTo>
                    <a:pt x="0" y="64643"/>
                    <a:pt x="64770" y="0"/>
                    <a:pt x="144653" y="0"/>
                  </a:cubicBezTo>
                  <a:lnTo>
                    <a:pt x="2024253" y="0"/>
                  </a:lnTo>
                  <a:lnTo>
                    <a:pt x="2024253" y="6350"/>
                  </a:lnTo>
                  <a:lnTo>
                    <a:pt x="2024253" y="0"/>
                  </a:lnTo>
                  <a:cubicBezTo>
                    <a:pt x="2104136" y="0"/>
                    <a:pt x="2168906" y="64643"/>
                    <a:pt x="2168906" y="144526"/>
                  </a:cubicBezTo>
                  <a:lnTo>
                    <a:pt x="2162556" y="144526"/>
                  </a:lnTo>
                  <a:lnTo>
                    <a:pt x="2168906" y="144526"/>
                  </a:lnTo>
                  <a:lnTo>
                    <a:pt x="2168906" y="1763268"/>
                  </a:lnTo>
                  <a:lnTo>
                    <a:pt x="2162556" y="1763268"/>
                  </a:lnTo>
                  <a:lnTo>
                    <a:pt x="2168906" y="1763268"/>
                  </a:lnTo>
                  <a:cubicBezTo>
                    <a:pt x="2168906" y="1843151"/>
                    <a:pt x="2104136" y="1907794"/>
                    <a:pt x="2024253" y="1907794"/>
                  </a:cubicBezTo>
                  <a:lnTo>
                    <a:pt x="2024253" y="1901444"/>
                  </a:lnTo>
                  <a:lnTo>
                    <a:pt x="2024253" y="1907794"/>
                  </a:lnTo>
                  <a:lnTo>
                    <a:pt x="144653" y="1907794"/>
                  </a:lnTo>
                  <a:lnTo>
                    <a:pt x="144653" y="1901444"/>
                  </a:lnTo>
                  <a:lnTo>
                    <a:pt x="144653" y="1907794"/>
                  </a:lnTo>
                  <a:cubicBezTo>
                    <a:pt x="64770" y="1907794"/>
                    <a:pt x="0" y="1843024"/>
                    <a:pt x="0" y="1763268"/>
                  </a:cubicBezTo>
                  <a:lnTo>
                    <a:pt x="0" y="144526"/>
                  </a:lnTo>
                  <a:lnTo>
                    <a:pt x="6350" y="144526"/>
                  </a:lnTo>
                  <a:lnTo>
                    <a:pt x="0" y="144526"/>
                  </a:lnTo>
                  <a:moveTo>
                    <a:pt x="12700" y="144526"/>
                  </a:moveTo>
                  <a:lnTo>
                    <a:pt x="12700" y="1763268"/>
                  </a:lnTo>
                  <a:lnTo>
                    <a:pt x="6350" y="1763268"/>
                  </a:lnTo>
                  <a:lnTo>
                    <a:pt x="12700" y="1763268"/>
                  </a:lnTo>
                  <a:cubicBezTo>
                    <a:pt x="12700" y="1836039"/>
                    <a:pt x="71755" y="1895094"/>
                    <a:pt x="144653" y="1895094"/>
                  </a:cubicBezTo>
                  <a:lnTo>
                    <a:pt x="2024253" y="1895094"/>
                  </a:lnTo>
                  <a:cubicBezTo>
                    <a:pt x="2097151" y="1895094"/>
                    <a:pt x="2156206" y="1836039"/>
                    <a:pt x="2156206" y="1763268"/>
                  </a:cubicBezTo>
                  <a:lnTo>
                    <a:pt x="2156206" y="144526"/>
                  </a:lnTo>
                  <a:cubicBezTo>
                    <a:pt x="2156206" y="71755"/>
                    <a:pt x="2097151" y="12700"/>
                    <a:pt x="2024253" y="12700"/>
                  </a:cubicBezTo>
                  <a:lnTo>
                    <a:pt x="144653" y="12700"/>
                  </a:lnTo>
                  <a:lnTo>
                    <a:pt x="144653" y="6350"/>
                  </a:lnTo>
                  <a:lnTo>
                    <a:pt x="144653" y="12700"/>
                  </a:lnTo>
                  <a:cubicBezTo>
                    <a:pt x="71755" y="12700"/>
                    <a:pt x="12700" y="71755"/>
                    <a:pt x="12700" y="144526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9634" y="3330625"/>
            <a:ext cx="175320" cy="493365"/>
            <a:chOff x="0" y="0"/>
            <a:chExt cx="233760" cy="6578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3760" cy="657820"/>
            </a:xfrm>
            <a:custGeom>
              <a:avLst/>
              <a:gdLst/>
              <a:ahLst/>
              <a:cxnLst/>
              <a:rect l="l" t="t" r="r" b="b"/>
              <a:pathLst>
                <a:path w="233760" h="657820">
                  <a:moveTo>
                    <a:pt x="0" y="0"/>
                  </a:moveTo>
                  <a:lnTo>
                    <a:pt x="233760" y="0"/>
                  </a:lnTo>
                  <a:lnTo>
                    <a:pt x="233760" y="657820"/>
                  </a:lnTo>
                  <a:lnTo>
                    <a:pt x="0" y="6578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04775"/>
              <a:ext cx="233760" cy="762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27275" y="3113335"/>
            <a:ext cx="3084314" cy="385465"/>
            <a:chOff x="0" y="0"/>
            <a:chExt cx="4112418" cy="51395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12418" cy="513953"/>
            </a:xfrm>
            <a:custGeom>
              <a:avLst/>
              <a:gdLst/>
              <a:ahLst/>
              <a:cxnLst/>
              <a:rect l="l" t="t" r="r" b="b"/>
              <a:pathLst>
                <a:path w="4112418" h="513953">
                  <a:moveTo>
                    <a:pt x="0" y="0"/>
                  </a:moveTo>
                  <a:lnTo>
                    <a:pt x="4112418" y="0"/>
                  </a:lnTo>
                  <a:lnTo>
                    <a:pt x="4112418" y="513953"/>
                  </a:lnTo>
                  <a:lnTo>
                    <a:pt x="0" y="513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4112418" cy="5425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Focus on Value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727275" y="3646735"/>
            <a:ext cx="7292876" cy="394692"/>
            <a:chOff x="0" y="0"/>
            <a:chExt cx="9723835" cy="52625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723835" cy="526257"/>
            </a:xfrm>
            <a:custGeom>
              <a:avLst/>
              <a:gdLst/>
              <a:ahLst/>
              <a:cxnLst/>
              <a:rect l="l" t="t" r="r" b="b"/>
              <a:pathLst>
                <a:path w="9723835" h="526257">
                  <a:moveTo>
                    <a:pt x="0" y="0"/>
                  </a:moveTo>
                  <a:lnTo>
                    <a:pt x="9723835" y="0"/>
                  </a:lnTo>
                  <a:lnTo>
                    <a:pt x="9723835" y="526257"/>
                  </a:lnTo>
                  <a:lnTo>
                    <a:pt x="0" y="5262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85725"/>
              <a:ext cx="9723835" cy="6119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2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Invest in creating real value for customers, employees, and society.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603898" y="4276130"/>
            <a:ext cx="7839372" cy="14288"/>
            <a:chOff x="0" y="0"/>
            <a:chExt cx="10452497" cy="190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0452481" cy="19050"/>
            </a:xfrm>
            <a:custGeom>
              <a:avLst/>
              <a:gdLst/>
              <a:ahLst/>
              <a:cxnLst/>
              <a:rect l="l" t="t" r="r" b="b"/>
              <a:pathLst>
                <a:path w="10452481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10442956" y="0"/>
                  </a:lnTo>
                  <a:cubicBezTo>
                    <a:pt x="10448163" y="0"/>
                    <a:pt x="10452481" y="4318"/>
                    <a:pt x="10452481" y="9525"/>
                  </a:cubicBezTo>
                  <a:cubicBezTo>
                    <a:pt x="10452481" y="14732"/>
                    <a:pt x="10448163" y="19050"/>
                    <a:pt x="10442956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58739" y="4406504"/>
            <a:ext cx="3243857" cy="1825526"/>
            <a:chOff x="0" y="0"/>
            <a:chExt cx="4325143" cy="2434035"/>
          </a:xfrm>
        </p:grpSpPr>
        <p:sp>
          <p:nvSpPr>
            <p:cNvPr id="28" name="Freeform 28"/>
            <p:cNvSpPr/>
            <p:nvPr/>
          </p:nvSpPr>
          <p:spPr>
            <a:xfrm>
              <a:off x="6350" y="6350"/>
              <a:ext cx="4312539" cy="2421382"/>
            </a:xfrm>
            <a:custGeom>
              <a:avLst/>
              <a:gdLst/>
              <a:ahLst/>
              <a:cxnLst/>
              <a:rect l="l" t="t" r="r" b="b"/>
              <a:pathLst>
                <a:path w="4312539" h="2421382">
                  <a:moveTo>
                    <a:pt x="0" y="138176"/>
                  </a:moveTo>
                  <a:cubicBezTo>
                    <a:pt x="0" y="61849"/>
                    <a:pt x="61976" y="0"/>
                    <a:pt x="138557" y="0"/>
                  </a:cubicBezTo>
                  <a:lnTo>
                    <a:pt x="4173982" y="0"/>
                  </a:lnTo>
                  <a:cubicBezTo>
                    <a:pt x="4250436" y="0"/>
                    <a:pt x="4312539" y="61849"/>
                    <a:pt x="4312539" y="138176"/>
                  </a:cubicBezTo>
                  <a:lnTo>
                    <a:pt x="4312539" y="2283206"/>
                  </a:lnTo>
                  <a:cubicBezTo>
                    <a:pt x="4312539" y="2359533"/>
                    <a:pt x="4250563" y="2421382"/>
                    <a:pt x="4173982" y="2421382"/>
                  </a:cubicBezTo>
                  <a:lnTo>
                    <a:pt x="138557" y="2421382"/>
                  </a:lnTo>
                  <a:cubicBezTo>
                    <a:pt x="61976" y="2421382"/>
                    <a:pt x="0" y="2359406"/>
                    <a:pt x="0" y="2283206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4325239" cy="2434082"/>
            </a:xfrm>
            <a:custGeom>
              <a:avLst/>
              <a:gdLst/>
              <a:ahLst/>
              <a:cxnLst/>
              <a:rect l="l" t="t" r="r" b="b"/>
              <a:pathLst>
                <a:path w="4325239" h="2434082">
                  <a:moveTo>
                    <a:pt x="0" y="144526"/>
                  </a:moveTo>
                  <a:cubicBezTo>
                    <a:pt x="0" y="64643"/>
                    <a:pt x="64897" y="0"/>
                    <a:pt x="144907" y="0"/>
                  </a:cubicBezTo>
                  <a:lnTo>
                    <a:pt x="4180332" y="0"/>
                  </a:lnTo>
                  <a:lnTo>
                    <a:pt x="4180332" y="6350"/>
                  </a:lnTo>
                  <a:lnTo>
                    <a:pt x="4180332" y="0"/>
                  </a:lnTo>
                  <a:cubicBezTo>
                    <a:pt x="4260342" y="0"/>
                    <a:pt x="4325239" y="64643"/>
                    <a:pt x="4325239" y="144526"/>
                  </a:cubicBezTo>
                  <a:lnTo>
                    <a:pt x="4318889" y="144526"/>
                  </a:lnTo>
                  <a:lnTo>
                    <a:pt x="4325239" y="144526"/>
                  </a:lnTo>
                  <a:lnTo>
                    <a:pt x="4325239" y="2289556"/>
                  </a:lnTo>
                  <a:lnTo>
                    <a:pt x="4318889" y="2289556"/>
                  </a:lnTo>
                  <a:lnTo>
                    <a:pt x="4325239" y="2289556"/>
                  </a:lnTo>
                  <a:cubicBezTo>
                    <a:pt x="4325239" y="2369439"/>
                    <a:pt x="4260342" y="2434082"/>
                    <a:pt x="4180332" y="2434082"/>
                  </a:cubicBezTo>
                  <a:lnTo>
                    <a:pt x="4180332" y="2427732"/>
                  </a:lnTo>
                  <a:lnTo>
                    <a:pt x="4180332" y="2434082"/>
                  </a:lnTo>
                  <a:lnTo>
                    <a:pt x="144907" y="2434082"/>
                  </a:lnTo>
                  <a:lnTo>
                    <a:pt x="144907" y="2427732"/>
                  </a:lnTo>
                  <a:lnTo>
                    <a:pt x="144907" y="2434082"/>
                  </a:lnTo>
                  <a:cubicBezTo>
                    <a:pt x="64897" y="2434082"/>
                    <a:pt x="0" y="2369312"/>
                    <a:pt x="0" y="2289556"/>
                  </a:cubicBezTo>
                  <a:lnTo>
                    <a:pt x="0" y="144526"/>
                  </a:lnTo>
                  <a:lnTo>
                    <a:pt x="6350" y="144526"/>
                  </a:lnTo>
                  <a:lnTo>
                    <a:pt x="0" y="144526"/>
                  </a:lnTo>
                  <a:moveTo>
                    <a:pt x="12700" y="144526"/>
                  </a:moveTo>
                  <a:lnTo>
                    <a:pt x="12700" y="2289556"/>
                  </a:lnTo>
                  <a:lnTo>
                    <a:pt x="6350" y="2289556"/>
                  </a:lnTo>
                  <a:lnTo>
                    <a:pt x="12700" y="2289556"/>
                  </a:lnTo>
                  <a:cubicBezTo>
                    <a:pt x="12700" y="2362327"/>
                    <a:pt x="71882" y="2421382"/>
                    <a:pt x="144907" y="2421382"/>
                  </a:cubicBezTo>
                  <a:lnTo>
                    <a:pt x="4180332" y="2421382"/>
                  </a:lnTo>
                  <a:cubicBezTo>
                    <a:pt x="4253357" y="2421382"/>
                    <a:pt x="4312539" y="2362327"/>
                    <a:pt x="4312539" y="2289556"/>
                  </a:cubicBezTo>
                  <a:lnTo>
                    <a:pt x="4312539" y="144526"/>
                  </a:lnTo>
                  <a:cubicBezTo>
                    <a:pt x="4312412" y="71755"/>
                    <a:pt x="4253230" y="12700"/>
                    <a:pt x="4180332" y="12700"/>
                  </a:cubicBezTo>
                  <a:lnTo>
                    <a:pt x="144907" y="12700"/>
                  </a:lnTo>
                  <a:lnTo>
                    <a:pt x="144907" y="6350"/>
                  </a:lnTo>
                  <a:lnTo>
                    <a:pt x="144907" y="12700"/>
                  </a:lnTo>
                  <a:cubicBezTo>
                    <a:pt x="71882" y="12700"/>
                    <a:pt x="12700" y="71755"/>
                    <a:pt x="12700" y="144526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119634" y="5072509"/>
            <a:ext cx="175320" cy="493365"/>
            <a:chOff x="0" y="0"/>
            <a:chExt cx="233760" cy="65782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3760" cy="657820"/>
            </a:xfrm>
            <a:custGeom>
              <a:avLst/>
              <a:gdLst/>
              <a:ahLst/>
              <a:cxnLst/>
              <a:rect l="l" t="t" r="r" b="b"/>
              <a:pathLst>
                <a:path w="233760" h="657820">
                  <a:moveTo>
                    <a:pt x="0" y="0"/>
                  </a:moveTo>
                  <a:lnTo>
                    <a:pt x="233760" y="0"/>
                  </a:lnTo>
                  <a:lnTo>
                    <a:pt x="233760" y="657820"/>
                  </a:lnTo>
                  <a:lnTo>
                    <a:pt x="0" y="6578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04775"/>
              <a:ext cx="233760" cy="762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344441" y="4657874"/>
            <a:ext cx="3084314" cy="385465"/>
            <a:chOff x="0" y="0"/>
            <a:chExt cx="4112418" cy="51395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112418" cy="513953"/>
            </a:xfrm>
            <a:custGeom>
              <a:avLst/>
              <a:gdLst/>
              <a:ahLst/>
              <a:cxnLst/>
              <a:rect l="l" t="t" r="r" b="b"/>
              <a:pathLst>
                <a:path w="4112418" h="513953">
                  <a:moveTo>
                    <a:pt x="0" y="0"/>
                  </a:moveTo>
                  <a:lnTo>
                    <a:pt x="4112418" y="0"/>
                  </a:lnTo>
                  <a:lnTo>
                    <a:pt x="4112418" y="513953"/>
                  </a:lnTo>
                  <a:lnTo>
                    <a:pt x="0" y="513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4112418" cy="5425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Embrace Innovation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4344441" y="5191274"/>
            <a:ext cx="5975449" cy="789384"/>
            <a:chOff x="0" y="0"/>
            <a:chExt cx="7967265" cy="105251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967265" cy="1052512"/>
            </a:xfrm>
            <a:custGeom>
              <a:avLst/>
              <a:gdLst/>
              <a:ahLst/>
              <a:cxnLst/>
              <a:rect l="l" t="t" r="r" b="b"/>
              <a:pathLst>
                <a:path w="7967265" h="1052512">
                  <a:moveTo>
                    <a:pt x="0" y="0"/>
                  </a:moveTo>
                  <a:lnTo>
                    <a:pt x="7967265" y="0"/>
                  </a:lnTo>
                  <a:lnTo>
                    <a:pt x="7967265" y="1052512"/>
                  </a:lnTo>
                  <a:lnTo>
                    <a:pt x="0" y="105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85725"/>
              <a:ext cx="7967265" cy="11382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2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Don't just rely on existing solutions; seek new problem-solving approaches and create better products.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4221064" y="6215360"/>
            <a:ext cx="6222206" cy="14288"/>
            <a:chOff x="0" y="0"/>
            <a:chExt cx="8296275" cy="1905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296275" cy="19050"/>
            </a:xfrm>
            <a:custGeom>
              <a:avLst/>
              <a:gdLst/>
              <a:ahLst/>
              <a:cxnLst/>
              <a:rect l="l" t="t" r="r" b="b"/>
              <a:pathLst>
                <a:path w="8296275" h="19050">
                  <a:moveTo>
                    <a:pt x="0" y="9525"/>
                  </a:moveTo>
                  <a:cubicBezTo>
                    <a:pt x="0" y="4318"/>
                    <a:pt x="4318" y="0"/>
                    <a:pt x="9525" y="0"/>
                  </a:cubicBezTo>
                  <a:lnTo>
                    <a:pt x="8286750" y="0"/>
                  </a:lnTo>
                  <a:cubicBezTo>
                    <a:pt x="8291957" y="0"/>
                    <a:pt x="8296275" y="4318"/>
                    <a:pt x="8296275" y="9525"/>
                  </a:cubicBezTo>
                  <a:cubicBezTo>
                    <a:pt x="8296275" y="14732"/>
                    <a:pt x="8291957" y="19050"/>
                    <a:pt x="8286750" y="19050"/>
                  </a:cubicBezTo>
                  <a:lnTo>
                    <a:pt x="9525" y="19050"/>
                  </a:lnTo>
                  <a:cubicBezTo>
                    <a:pt x="4318" y="19050"/>
                    <a:pt x="0" y="14732"/>
                    <a:pt x="0" y="9525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58739" y="6345734"/>
            <a:ext cx="4861024" cy="1825526"/>
            <a:chOff x="0" y="0"/>
            <a:chExt cx="6481365" cy="2434035"/>
          </a:xfrm>
        </p:grpSpPr>
        <p:sp>
          <p:nvSpPr>
            <p:cNvPr id="42" name="Freeform 42"/>
            <p:cNvSpPr/>
            <p:nvPr/>
          </p:nvSpPr>
          <p:spPr>
            <a:xfrm>
              <a:off x="6350" y="6350"/>
              <a:ext cx="6468745" cy="2421382"/>
            </a:xfrm>
            <a:custGeom>
              <a:avLst/>
              <a:gdLst/>
              <a:ahLst/>
              <a:cxnLst/>
              <a:rect l="l" t="t" r="r" b="b"/>
              <a:pathLst>
                <a:path w="6468745" h="2421382">
                  <a:moveTo>
                    <a:pt x="0" y="138176"/>
                  </a:moveTo>
                  <a:cubicBezTo>
                    <a:pt x="0" y="61849"/>
                    <a:pt x="62103" y="0"/>
                    <a:pt x="138684" y="0"/>
                  </a:cubicBezTo>
                  <a:lnTo>
                    <a:pt x="6330061" y="0"/>
                  </a:lnTo>
                  <a:cubicBezTo>
                    <a:pt x="6406642" y="0"/>
                    <a:pt x="6468745" y="61849"/>
                    <a:pt x="6468745" y="138176"/>
                  </a:cubicBezTo>
                  <a:lnTo>
                    <a:pt x="6468745" y="2283206"/>
                  </a:lnTo>
                  <a:cubicBezTo>
                    <a:pt x="6468745" y="2359533"/>
                    <a:pt x="6406642" y="2421382"/>
                    <a:pt x="6330061" y="2421382"/>
                  </a:cubicBezTo>
                  <a:lnTo>
                    <a:pt x="138684" y="2421382"/>
                  </a:lnTo>
                  <a:cubicBezTo>
                    <a:pt x="62103" y="2421382"/>
                    <a:pt x="0" y="2359406"/>
                    <a:pt x="0" y="2283206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0" y="0"/>
              <a:ext cx="6481445" cy="2434082"/>
            </a:xfrm>
            <a:custGeom>
              <a:avLst/>
              <a:gdLst/>
              <a:ahLst/>
              <a:cxnLst/>
              <a:rect l="l" t="t" r="r" b="b"/>
              <a:pathLst>
                <a:path w="6481445" h="2434082">
                  <a:moveTo>
                    <a:pt x="0" y="144526"/>
                  </a:moveTo>
                  <a:cubicBezTo>
                    <a:pt x="0" y="64643"/>
                    <a:pt x="64897" y="0"/>
                    <a:pt x="145034" y="0"/>
                  </a:cubicBezTo>
                  <a:lnTo>
                    <a:pt x="6336411" y="0"/>
                  </a:lnTo>
                  <a:lnTo>
                    <a:pt x="6336411" y="6350"/>
                  </a:lnTo>
                  <a:lnTo>
                    <a:pt x="6336411" y="0"/>
                  </a:lnTo>
                  <a:cubicBezTo>
                    <a:pt x="6416421" y="0"/>
                    <a:pt x="6481445" y="64643"/>
                    <a:pt x="6481445" y="144526"/>
                  </a:cubicBezTo>
                  <a:lnTo>
                    <a:pt x="6475095" y="144526"/>
                  </a:lnTo>
                  <a:lnTo>
                    <a:pt x="6481445" y="144526"/>
                  </a:lnTo>
                  <a:lnTo>
                    <a:pt x="6481445" y="2289556"/>
                  </a:lnTo>
                  <a:lnTo>
                    <a:pt x="6475095" y="2289556"/>
                  </a:lnTo>
                  <a:lnTo>
                    <a:pt x="6481445" y="2289556"/>
                  </a:lnTo>
                  <a:cubicBezTo>
                    <a:pt x="6481445" y="2369439"/>
                    <a:pt x="6416548" y="2434082"/>
                    <a:pt x="6336411" y="2434082"/>
                  </a:cubicBezTo>
                  <a:lnTo>
                    <a:pt x="6336411" y="2427732"/>
                  </a:lnTo>
                  <a:lnTo>
                    <a:pt x="6336411" y="2434082"/>
                  </a:lnTo>
                  <a:lnTo>
                    <a:pt x="145034" y="2434082"/>
                  </a:lnTo>
                  <a:lnTo>
                    <a:pt x="145034" y="2427732"/>
                  </a:lnTo>
                  <a:lnTo>
                    <a:pt x="145034" y="2434082"/>
                  </a:lnTo>
                  <a:cubicBezTo>
                    <a:pt x="64897" y="2434082"/>
                    <a:pt x="0" y="2369312"/>
                    <a:pt x="0" y="2289556"/>
                  </a:cubicBezTo>
                  <a:lnTo>
                    <a:pt x="0" y="144526"/>
                  </a:lnTo>
                  <a:lnTo>
                    <a:pt x="6350" y="144526"/>
                  </a:lnTo>
                  <a:lnTo>
                    <a:pt x="0" y="144526"/>
                  </a:lnTo>
                  <a:moveTo>
                    <a:pt x="12700" y="144526"/>
                  </a:moveTo>
                  <a:lnTo>
                    <a:pt x="12700" y="2289556"/>
                  </a:lnTo>
                  <a:lnTo>
                    <a:pt x="6350" y="2289556"/>
                  </a:lnTo>
                  <a:lnTo>
                    <a:pt x="12700" y="2289556"/>
                  </a:lnTo>
                  <a:cubicBezTo>
                    <a:pt x="12700" y="2362327"/>
                    <a:pt x="71882" y="2421382"/>
                    <a:pt x="145034" y="2421382"/>
                  </a:cubicBezTo>
                  <a:lnTo>
                    <a:pt x="6336411" y="2421382"/>
                  </a:lnTo>
                  <a:cubicBezTo>
                    <a:pt x="6409436" y="2421382"/>
                    <a:pt x="6468745" y="2362327"/>
                    <a:pt x="6468745" y="2289556"/>
                  </a:cubicBezTo>
                  <a:lnTo>
                    <a:pt x="6468745" y="144526"/>
                  </a:lnTo>
                  <a:cubicBezTo>
                    <a:pt x="6468618" y="71755"/>
                    <a:pt x="6409436" y="12700"/>
                    <a:pt x="6336411" y="12700"/>
                  </a:cubicBezTo>
                  <a:lnTo>
                    <a:pt x="145034" y="12700"/>
                  </a:lnTo>
                  <a:lnTo>
                    <a:pt x="145034" y="6350"/>
                  </a:lnTo>
                  <a:lnTo>
                    <a:pt x="145034" y="12700"/>
                  </a:lnTo>
                  <a:cubicBezTo>
                    <a:pt x="71882" y="12700"/>
                    <a:pt x="12700" y="71755"/>
                    <a:pt x="12700" y="144526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19634" y="7011740"/>
            <a:ext cx="175320" cy="493365"/>
            <a:chOff x="0" y="0"/>
            <a:chExt cx="233760" cy="65782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33760" cy="657820"/>
            </a:xfrm>
            <a:custGeom>
              <a:avLst/>
              <a:gdLst/>
              <a:ahLst/>
              <a:cxnLst/>
              <a:rect l="l" t="t" r="r" b="b"/>
              <a:pathLst>
                <a:path w="233760" h="657820">
                  <a:moveTo>
                    <a:pt x="0" y="0"/>
                  </a:moveTo>
                  <a:lnTo>
                    <a:pt x="233760" y="0"/>
                  </a:lnTo>
                  <a:lnTo>
                    <a:pt x="233760" y="657820"/>
                  </a:lnTo>
                  <a:lnTo>
                    <a:pt x="0" y="6578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104775"/>
              <a:ext cx="233760" cy="762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75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5961609" y="6597104"/>
            <a:ext cx="3084314" cy="385465"/>
            <a:chOff x="0" y="0"/>
            <a:chExt cx="4112418" cy="51395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112418" cy="513953"/>
            </a:xfrm>
            <a:custGeom>
              <a:avLst/>
              <a:gdLst/>
              <a:ahLst/>
              <a:cxnLst/>
              <a:rect l="l" t="t" r="r" b="b"/>
              <a:pathLst>
                <a:path w="4112418" h="513953">
                  <a:moveTo>
                    <a:pt x="0" y="0"/>
                  </a:moveTo>
                  <a:lnTo>
                    <a:pt x="4112418" y="0"/>
                  </a:lnTo>
                  <a:lnTo>
                    <a:pt x="4112418" y="513953"/>
                  </a:lnTo>
                  <a:lnTo>
                    <a:pt x="0" y="513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4112418" cy="5425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00"/>
                </a:lnSpc>
              </a:pPr>
              <a:r>
                <a:rPr lang="en-US" sz="237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Sustainable Growth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5961609" y="7130504"/>
            <a:ext cx="4358282" cy="789384"/>
            <a:chOff x="0" y="0"/>
            <a:chExt cx="5811043" cy="1052512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811043" cy="1052512"/>
            </a:xfrm>
            <a:custGeom>
              <a:avLst/>
              <a:gdLst/>
              <a:ahLst/>
              <a:cxnLst/>
              <a:rect l="l" t="t" r="r" b="b"/>
              <a:pathLst>
                <a:path w="5811043" h="1052512">
                  <a:moveTo>
                    <a:pt x="0" y="0"/>
                  </a:moveTo>
                  <a:lnTo>
                    <a:pt x="5811043" y="0"/>
                  </a:lnTo>
                  <a:lnTo>
                    <a:pt x="5811043" y="1052512"/>
                  </a:lnTo>
                  <a:lnTo>
                    <a:pt x="0" y="105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85725"/>
              <a:ext cx="5811043" cy="11382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2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Prioritize long-term value creation over short-term gains.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63501" y="8444061"/>
            <a:ext cx="9702999" cy="789384"/>
            <a:chOff x="0" y="0"/>
            <a:chExt cx="12937332" cy="1052512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2937332" cy="1052512"/>
            </a:xfrm>
            <a:custGeom>
              <a:avLst/>
              <a:gdLst/>
              <a:ahLst/>
              <a:cxnLst/>
              <a:rect l="l" t="t" r="r" b="b"/>
              <a:pathLst>
                <a:path w="12937332" h="1052512">
                  <a:moveTo>
                    <a:pt x="0" y="0"/>
                  </a:moveTo>
                  <a:lnTo>
                    <a:pt x="12937332" y="0"/>
                  </a:lnTo>
                  <a:lnTo>
                    <a:pt x="12937332" y="1052512"/>
                  </a:lnTo>
                  <a:lnTo>
                    <a:pt x="0" y="1052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85725"/>
              <a:ext cx="12937332" cy="113823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062"/>
                </a:lnSpc>
              </a:pPr>
              <a:r>
                <a:rPr lang="en-US" sz="193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Building a successful business requires a strategic approach focused on long-term value and continuous innovation. It’s not a gamble, but a journey of calculated steps.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298227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Follow the Money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24950" y="2751236"/>
            <a:ext cx="38100" cy="6237535"/>
            <a:chOff x="0" y="0"/>
            <a:chExt cx="50800" cy="83167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800" cy="8316722"/>
            </a:xfrm>
            <a:custGeom>
              <a:avLst/>
              <a:gdLst/>
              <a:ahLst/>
              <a:cxnLst/>
              <a:rect l="l" t="t" r="r" b="b"/>
              <a:pathLst>
                <a:path w="50800" h="8316722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291322"/>
                  </a:lnTo>
                  <a:cubicBezTo>
                    <a:pt x="50800" y="8305292"/>
                    <a:pt x="39370" y="8316722"/>
                    <a:pt x="25400" y="8316722"/>
                  </a:cubicBezTo>
                  <a:cubicBezTo>
                    <a:pt x="11430" y="8316722"/>
                    <a:pt x="0" y="8305292"/>
                    <a:pt x="0" y="8291322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70924" y="3370064"/>
            <a:ext cx="992237" cy="38100"/>
            <a:chOff x="0" y="0"/>
            <a:chExt cx="1322983" cy="50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20299" y="3065412"/>
            <a:ext cx="647402" cy="647402"/>
            <a:chOff x="0" y="0"/>
            <a:chExt cx="863203" cy="863203"/>
          </a:xfrm>
        </p:grpSpPr>
        <p:sp>
          <p:nvSpPr>
            <p:cNvPr id="13" name="Freeform 13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023151" y="3176439"/>
            <a:ext cx="241697" cy="425351"/>
            <a:chOff x="0" y="0"/>
            <a:chExt cx="322263" cy="5671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040535" y="3034754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Collaboration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92238" y="3647778"/>
            <a:ext cx="6592341" cy="453629"/>
            <a:chOff x="0" y="0"/>
            <a:chExt cx="8789788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89788" cy="604838"/>
            </a:xfrm>
            <a:custGeom>
              <a:avLst/>
              <a:gdLst/>
              <a:ahLst/>
              <a:cxnLst/>
              <a:rect l="l" t="t" r="r" b="b"/>
              <a:pathLst>
                <a:path w="8789788" h="604838">
                  <a:moveTo>
                    <a:pt x="0" y="0"/>
                  </a:moveTo>
                  <a:lnTo>
                    <a:pt x="8789788" y="0"/>
                  </a:lnTo>
                  <a:lnTo>
                    <a:pt x="87897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878978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Companies collaborate, pooling resources.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24839" y="4787652"/>
            <a:ext cx="992238" cy="38100"/>
            <a:chOff x="0" y="0"/>
            <a:chExt cx="1322983" cy="50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820299" y="4483001"/>
            <a:ext cx="647402" cy="647403"/>
            <a:chOff x="0" y="0"/>
            <a:chExt cx="863203" cy="863203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023151" y="4594026"/>
            <a:ext cx="241697" cy="425351"/>
            <a:chOff x="0" y="0"/>
            <a:chExt cx="322263" cy="56713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0703421" y="4452342"/>
            <a:ext cx="3544044" cy="442912"/>
            <a:chOff x="0" y="0"/>
            <a:chExt cx="4725392" cy="59055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New Markets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703421" y="5065365"/>
            <a:ext cx="6592341" cy="453629"/>
            <a:chOff x="0" y="0"/>
            <a:chExt cx="8789788" cy="60483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789788" cy="604838"/>
            </a:xfrm>
            <a:custGeom>
              <a:avLst/>
              <a:gdLst/>
              <a:ahLst/>
              <a:cxnLst/>
              <a:rect l="l" t="t" r="r" b="b"/>
              <a:pathLst>
                <a:path w="8789788" h="604838">
                  <a:moveTo>
                    <a:pt x="0" y="0"/>
                  </a:moveTo>
                  <a:lnTo>
                    <a:pt x="8789788" y="0"/>
                  </a:lnTo>
                  <a:lnTo>
                    <a:pt x="87897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95250"/>
              <a:ext cx="878978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Focus on creating new markets and products.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870924" y="6063406"/>
            <a:ext cx="992237" cy="38100"/>
            <a:chOff x="0" y="0"/>
            <a:chExt cx="1322983" cy="50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820299" y="5758755"/>
            <a:ext cx="647402" cy="647402"/>
            <a:chOff x="0" y="0"/>
            <a:chExt cx="863203" cy="863203"/>
          </a:xfrm>
        </p:grpSpPr>
        <p:sp>
          <p:nvSpPr>
            <p:cNvPr id="41" name="Freeform 41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9023151" y="5869781"/>
            <a:ext cx="241697" cy="425351"/>
            <a:chOff x="0" y="0"/>
            <a:chExt cx="322263" cy="56713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4040535" y="5728098"/>
            <a:ext cx="3544044" cy="442912"/>
            <a:chOff x="0" y="0"/>
            <a:chExt cx="4725392" cy="59055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Value Creation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92238" y="6341120"/>
            <a:ext cx="6592341" cy="453629"/>
            <a:chOff x="0" y="0"/>
            <a:chExt cx="8789788" cy="60483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789788" cy="604838"/>
            </a:xfrm>
            <a:custGeom>
              <a:avLst/>
              <a:gdLst/>
              <a:ahLst/>
              <a:cxnLst/>
              <a:rect l="l" t="t" r="r" b="b"/>
              <a:pathLst>
                <a:path w="8789788" h="604838">
                  <a:moveTo>
                    <a:pt x="0" y="0"/>
                  </a:moveTo>
                  <a:lnTo>
                    <a:pt x="8789788" y="0"/>
                  </a:lnTo>
                  <a:lnTo>
                    <a:pt x="87897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95250"/>
              <a:ext cx="878978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Create value for customers, employees, and society.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424839" y="7339310"/>
            <a:ext cx="992238" cy="38100"/>
            <a:chOff x="0" y="0"/>
            <a:chExt cx="1322983" cy="50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322959" cy="50800"/>
            </a:xfrm>
            <a:custGeom>
              <a:avLst/>
              <a:gdLst/>
              <a:ahLst/>
              <a:cxnLst/>
              <a:rect l="l" t="t" r="r" b="b"/>
              <a:pathLst>
                <a:path w="1322959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820299" y="7034659"/>
            <a:ext cx="647402" cy="647402"/>
            <a:chOff x="0" y="0"/>
            <a:chExt cx="863203" cy="863203"/>
          </a:xfrm>
        </p:grpSpPr>
        <p:sp>
          <p:nvSpPr>
            <p:cNvPr id="55" name="Freeform 55"/>
            <p:cNvSpPr/>
            <p:nvPr/>
          </p:nvSpPr>
          <p:spPr>
            <a:xfrm>
              <a:off x="6350" y="63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/>
            <p:cNvSpPr/>
            <p:nvPr/>
          </p:nvSpPr>
          <p:spPr>
            <a:xfrm>
              <a:off x="0" y="0"/>
              <a:ext cx="863219" cy="863219"/>
            </a:xfrm>
            <a:custGeom>
              <a:avLst/>
              <a:gdLst/>
              <a:ahLst/>
              <a:cxnLst/>
              <a:rect l="l" t="t" r="r" b="b"/>
              <a:pathLst>
                <a:path w="863219" h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9023151" y="7145685"/>
            <a:ext cx="241697" cy="425351"/>
            <a:chOff x="0" y="0"/>
            <a:chExt cx="322263" cy="567135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322263" cy="567135"/>
            </a:xfrm>
            <a:custGeom>
              <a:avLst/>
              <a:gdLst/>
              <a:ahLst/>
              <a:cxnLst/>
              <a:rect l="l" t="t" r="r" b="b"/>
              <a:pathLst>
                <a:path w="322263" h="567135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0703421" y="7004000"/>
            <a:ext cx="3544044" cy="442912"/>
            <a:chOff x="0" y="0"/>
            <a:chExt cx="4725392" cy="59055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Beyond Competition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0703421" y="7617024"/>
            <a:ext cx="6592341" cy="453629"/>
            <a:chOff x="0" y="0"/>
            <a:chExt cx="8789788" cy="604838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789788" cy="604838"/>
            </a:xfrm>
            <a:custGeom>
              <a:avLst/>
              <a:gdLst/>
              <a:ahLst/>
              <a:cxnLst/>
              <a:rect l="l" t="t" r="r" b="b"/>
              <a:pathLst>
                <a:path w="8789788" h="604838">
                  <a:moveTo>
                    <a:pt x="0" y="0"/>
                  </a:moveTo>
                  <a:lnTo>
                    <a:pt x="8789788" y="0"/>
                  </a:lnTo>
                  <a:lnTo>
                    <a:pt x="87897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95250"/>
              <a:ext cx="878978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Focus shifts from beating rivals.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4902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488430"/>
            <a:ext cx="7088237" cy="885974"/>
            <a:chOff x="0" y="0"/>
            <a:chExt cx="9450983" cy="11812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50983" cy="12193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Secrets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7475" y="2936676"/>
            <a:ext cx="5254973" cy="3023146"/>
            <a:chOff x="0" y="0"/>
            <a:chExt cx="7006630" cy="4030862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85280" y="3234481"/>
            <a:ext cx="3544044" cy="442912"/>
            <a:chOff x="0" y="0"/>
            <a:chExt cx="4725392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Innovation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5280" y="3847505"/>
            <a:ext cx="4659362" cy="1814512"/>
            <a:chOff x="0" y="0"/>
            <a:chExt cx="6212483" cy="24193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212483" cy="2419350"/>
            </a:xfrm>
            <a:custGeom>
              <a:avLst/>
              <a:gdLst/>
              <a:ahLst/>
              <a:cxnLst/>
              <a:rect l="l" t="t" r="r" b="b"/>
              <a:pathLst>
                <a:path w="6212483" h="2419350">
                  <a:moveTo>
                    <a:pt x="0" y="0"/>
                  </a:moveTo>
                  <a:lnTo>
                    <a:pt x="6212483" y="0"/>
                  </a:lnTo>
                  <a:lnTo>
                    <a:pt x="621248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6212483" cy="2514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Successful companies often possess secret processes or technologies that provide a significant competitive advantage.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6440" y="2936676"/>
            <a:ext cx="5254973" cy="3023146"/>
            <a:chOff x="0" y="0"/>
            <a:chExt cx="7006630" cy="4030862"/>
          </a:xfrm>
        </p:grpSpPr>
        <p:sp>
          <p:nvSpPr>
            <p:cNvPr id="18" name="Freeform 18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814245" y="3234481"/>
            <a:ext cx="3966121" cy="442912"/>
            <a:chOff x="0" y="0"/>
            <a:chExt cx="528816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288162" cy="590550"/>
            </a:xfrm>
            <a:custGeom>
              <a:avLst/>
              <a:gdLst/>
              <a:ahLst/>
              <a:cxnLst/>
              <a:rect l="l" t="t" r="r" b="b"/>
              <a:pathLst>
                <a:path w="5288162" h="590550">
                  <a:moveTo>
                    <a:pt x="0" y="0"/>
                  </a:moveTo>
                  <a:lnTo>
                    <a:pt x="5288162" y="0"/>
                  </a:lnTo>
                  <a:lnTo>
                    <a:pt x="528816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528816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Proprietary Technologies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814245" y="3847505"/>
            <a:ext cx="4659362" cy="1360885"/>
            <a:chOff x="0" y="0"/>
            <a:chExt cx="6212483" cy="181451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These may include patents, trade secrets, or unique algorithms that competitors lack access to.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045404" y="2936676"/>
            <a:ext cx="5254973" cy="3023146"/>
            <a:chOff x="0" y="0"/>
            <a:chExt cx="7006630" cy="4030862"/>
          </a:xfrm>
        </p:grpSpPr>
        <p:sp>
          <p:nvSpPr>
            <p:cNvPr id="27" name="Freeform 27"/>
            <p:cNvSpPr/>
            <p:nvPr/>
          </p:nvSpPr>
          <p:spPr>
            <a:xfrm>
              <a:off x="6350" y="6350"/>
              <a:ext cx="6993890" cy="4018153"/>
            </a:xfrm>
            <a:custGeom>
              <a:avLst/>
              <a:gdLst/>
              <a:ahLst/>
              <a:cxnLst/>
              <a:rect l="l" t="t" r="r" b="b"/>
              <a:pathLst>
                <a:path w="6993890" h="4018153">
                  <a:moveTo>
                    <a:pt x="0" y="158750"/>
                  </a:moveTo>
                  <a:cubicBezTo>
                    <a:pt x="0" y="71120"/>
                    <a:pt x="71247" y="0"/>
                    <a:pt x="159004" y="0"/>
                  </a:cubicBezTo>
                  <a:lnTo>
                    <a:pt x="6834886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3859403"/>
                  </a:lnTo>
                  <a:cubicBezTo>
                    <a:pt x="6993890" y="3947160"/>
                    <a:pt x="6922643" y="4018153"/>
                    <a:pt x="6834886" y="4018153"/>
                  </a:cubicBezTo>
                  <a:lnTo>
                    <a:pt x="159004" y="4018153"/>
                  </a:lnTo>
                  <a:cubicBezTo>
                    <a:pt x="71247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7006590" cy="4030853"/>
            </a:xfrm>
            <a:custGeom>
              <a:avLst/>
              <a:gdLst/>
              <a:ahLst/>
              <a:cxnLst/>
              <a:rect l="l" t="t" r="r" b="b"/>
              <a:pathLst>
                <a:path w="7006590" h="4030853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3865753"/>
                  </a:lnTo>
                  <a:lnTo>
                    <a:pt x="7000240" y="3865753"/>
                  </a:lnTo>
                  <a:lnTo>
                    <a:pt x="7006590" y="3865753"/>
                  </a:lnTo>
                  <a:cubicBezTo>
                    <a:pt x="7006590" y="3956939"/>
                    <a:pt x="6932549" y="4030853"/>
                    <a:pt x="6841236" y="4030853"/>
                  </a:cubicBezTo>
                  <a:lnTo>
                    <a:pt x="6841236" y="4024503"/>
                  </a:lnTo>
                  <a:lnTo>
                    <a:pt x="6841236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6841236" y="4018153"/>
                  </a:lnTo>
                  <a:cubicBezTo>
                    <a:pt x="6925564" y="4018153"/>
                    <a:pt x="6993890" y="3949954"/>
                    <a:pt x="6993890" y="3865753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236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43210" y="3234481"/>
            <a:ext cx="3544044" cy="442912"/>
            <a:chOff x="0" y="0"/>
            <a:chExt cx="4725392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Customer Insights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343210" y="3847505"/>
            <a:ext cx="4659362" cy="1360885"/>
            <a:chOff x="0" y="0"/>
            <a:chExt cx="6212483" cy="181451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 profound understanding of customer needs and behaviors is a powerful, often underutilized asset.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87475" y="6233815"/>
            <a:ext cx="5254973" cy="2569518"/>
            <a:chOff x="0" y="0"/>
            <a:chExt cx="7006630" cy="3426023"/>
          </a:xfrm>
        </p:grpSpPr>
        <p:sp>
          <p:nvSpPr>
            <p:cNvPr id="36" name="Freeform 36"/>
            <p:cNvSpPr/>
            <p:nvPr/>
          </p:nvSpPr>
          <p:spPr>
            <a:xfrm>
              <a:off x="6350" y="6350"/>
              <a:ext cx="6993890" cy="3413252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85280" y="6531620"/>
            <a:ext cx="3559820" cy="442912"/>
            <a:chOff x="0" y="0"/>
            <a:chExt cx="4746427" cy="5905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746427" cy="590550"/>
            </a:xfrm>
            <a:custGeom>
              <a:avLst/>
              <a:gdLst/>
              <a:ahLst/>
              <a:cxnLst/>
              <a:rect l="l" t="t" r="r" b="b"/>
              <a:pathLst>
                <a:path w="4746427" h="590550">
                  <a:moveTo>
                    <a:pt x="0" y="0"/>
                  </a:moveTo>
                  <a:lnTo>
                    <a:pt x="4746427" y="0"/>
                  </a:lnTo>
                  <a:lnTo>
                    <a:pt x="474642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4746427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Data-Driven Strategies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285280" y="7144642"/>
            <a:ext cx="4659362" cy="1360885"/>
            <a:chOff x="0" y="0"/>
            <a:chExt cx="6212483" cy="181451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Leveraging data analytics to optimize operations and decision-making is key for sustained success.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516440" y="6233815"/>
            <a:ext cx="5254973" cy="2569518"/>
            <a:chOff x="0" y="0"/>
            <a:chExt cx="7006630" cy="3426023"/>
          </a:xfrm>
        </p:grpSpPr>
        <p:sp>
          <p:nvSpPr>
            <p:cNvPr id="45" name="Freeform 45"/>
            <p:cNvSpPr/>
            <p:nvPr/>
          </p:nvSpPr>
          <p:spPr>
            <a:xfrm>
              <a:off x="6350" y="6350"/>
              <a:ext cx="6993890" cy="3413252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814245" y="6531620"/>
            <a:ext cx="3544044" cy="442912"/>
            <a:chOff x="0" y="0"/>
            <a:chExt cx="4725392" cy="59055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Strategic Partnerships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6814245" y="7144642"/>
            <a:ext cx="4659362" cy="1360885"/>
            <a:chOff x="0" y="0"/>
            <a:chExt cx="6212483" cy="1814513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Cultivating strong relationships with key partners can unlock unique opportunities and resources.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2045404" y="6233815"/>
            <a:ext cx="5254973" cy="2569518"/>
            <a:chOff x="0" y="0"/>
            <a:chExt cx="7006630" cy="3426023"/>
          </a:xfrm>
        </p:grpSpPr>
        <p:sp>
          <p:nvSpPr>
            <p:cNvPr id="54" name="Freeform 54"/>
            <p:cNvSpPr/>
            <p:nvPr/>
          </p:nvSpPr>
          <p:spPr>
            <a:xfrm>
              <a:off x="6350" y="6350"/>
              <a:ext cx="6993890" cy="3413252"/>
            </a:xfrm>
            <a:custGeom>
              <a:avLst/>
              <a:gdLst/>
              <a:ahLst/>
              <a:cxnLst/>
              <a:rect l="l" t="t" r="r" b="b"/>
              <a:pathLst>
                <a:path w="6993890" h="3413252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6834886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3254502"/>
                  </a:lnTo>
                  <a:cubicBezTo>
                    <a:pt x="6993890" y="3342259"/>
                    <a:pt x="6922643" y="3413252"/>
                    <a:pt x="6834759" y="3413252"/>
                  </a:cubicBezTo>
                  <a:lnTo>
                    <a:pt x="159131" y="3413252"/>
                  </a:lnTo>
                  <a:cubicBezTo>
                    <a:pt x="71247" y="3413252"/>
                    <a:pt x="0" y="3342132"/>
                    <a:pt x="0" y="3254502"/>
                  </a:cubicBezTo>
                  <a:close/>
                </a:path>
              </a:pathLst>
            </a:custGeom>
            <a:solidFill>
              <a:srgbClr val="18256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5"/>
            <p:cNvSpPr/>
            <p:nvPr/>
          </p:nvSpPr>
          <p:spPr>
            <a:xfrm>
              <a:off x="0" y="0"/>
              <a:ext cx="7006717" cy="3425952"/>
            </a:xfrm>
            <a:custGeom>
              <a:avLst/>
              <a:gdLst/>
              <a:ahLst/>
              <a:cxnLst/>
              <a:rect l="l" t="t" r="r" b="b"/>
              <a:pathLst>
                <a:path w="7006717" h="3425952">
                  <a:moveTo>
                    <a:pt x="0" y="165100"/>
                  </a:moveTo>
                  <a:cubicBezTo>
                    <a:pt x="0" y="73914"/>
                    <a:pt x="74041" y="0"/>
                    <a:pt x="165481" y="0"/>
                  </a:cubicBezTo>
                  <a:lnTo>
                    <a:pt x="6841236" y="0"/>
                  </a:lnTo>
                  <a:lnTo>
                    <a:pt x="6841236" y="6350"/>
                  </a:lnTo>
                  <a:lnTo>
                    <a:pt x="6841236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3260852"/>
                  </a:lnTo>
                  <a:lnTo>
                    <a:pt x="7000367" y="3260852"/>
                  </a:lnTo>
                  <a:lnTo>
                    <a:pt x="7006717" y="3260852"/>
                  </a:lnTo>
                  <a:cubicBezTo>
                    <a:pt x="7006717" y="3352038"/>
                    <a:pt x="6932676" y="3425952"/>
                    <a:pt x="6841236" y="3425952"/>
                  </a:cubicBezTo>
                  <a:lnTo>
                    <a:pt x="6841236" y="3419602"/>
                  </a:lnTo>
                  <a:lnTo>
                    <a:pt x="6841236" y="3425952"/>
                  </a:lnTo>
                  <a:lnTo>
                    <a:pt x="165481" y="3425952"/>
                  </a:lnTo>
                  <a:lnTo>
                    <a:pt x="165481" y="3419602"/>
                  </a:lnTo>
                  <a:lnTo>
                    <a:pt x="165481" y="3425952"/>
                  </a:lnTo>
                  <a:cubicBezTo>
                    <a:pt x="74168" y="3425952"/>
                    <a:pt x="0" y="3352038"/>
                    <a:pt x="0" y="326085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260852"/>
                  </a:lnTo>
                  <a:lnTo>
                    <a:pt x="6350" y="3260852"/>
                  </a:lnTo>
                  <a:lnTo>
                    <a:pt x="12700" y="3260852"/>
                  </a:lnTo>
                  <a:cubicBezTo>
                    <a:pt x="12700" y="3345053"/>
                    <a:pt x="81026" y="3413252"/>
                    <a:pt x="165481" y="3413252"/>
                  </a:cubicBezTo>
                  <a:lnTo>
                    <a:pt x="6841236" y="3413252"/>
                  </a:lnTo>
                  <a:cubicBezTo>
                    <a:pt x="6925564" y="3413252"/>
                    <a:pt x="6994017" y="3345053"/>
                    <a:pt x="6994017" y="3260852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236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2343210" y="6531620"/>
            <a:ext cx="3544044" cy="442912"/>
            <a:chOff x="0" y="0"/>
            <a:chExt cx="4725392" cy="59055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Exceptional Talent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343210" y="7144642"/>
            <a:ext cx="4659362" cy="1360885"/>
            <a:chOff x="0" y="0"/>
            <a:chExt cx="6212483" cy="181451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212483" cy="1814513"/>
            </a:xfrm>
            <a:custGeom>
              <a:avLst/>
              <a:gdLst/>
              <a:ahLst/>
              <a:cxnLst/>
              <a:rect l="l" t="t" r="r" b="b"/>
              <a:pathLst>
                <a:path w="6212483" h="1814513">
                  <a:moveTo>
                    <a:pt x="0" y="0"/>
                  </a:moveTo>
                  <a:lnTo>
                    <a:pt x="6212483" y="0"/>
                  </a:lnTo>
                  <a:lnTo>
                    <a:pt x="621248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95250"/>
              <a:ext cx="6212483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Recruiting and retaining top talent, fostering a culture of innovation and collaboration, is crucial.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1116</Words>
  <Application>Microsoft Office PowerPoint</Application>
  <PresentationFormat>Custom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Roboto Bold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Zero-to-One-Notes-on-Startups-or-How-to-Build-the-Future.pptx</dc:title>
  <cp:lastModifiedBy>Muhammad Danish Nasir</cp:lastModifiedBy>
  <cp:revision>5</cp:revision>
  <dcterms:created xsi:type="dcterms:W3CDTF">2006-08-16T00:00:00Z</dcterms:created>
  <dcterms:modified xsi:type="dcterms:W3CDTF">2025-01-12T05:31:16Z</dcterms:modified>
  <dc:identifier>DAGb0RF8IwI</dc:identifier>
</cp:coreProperties>
</file>