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83" r:id="rId5"/>
    <p:sldId id="258" r:id="rId6"/>
    <p:sldId id="259" r:id="rId7"/>
    <p:sldId id="260" r:id="rId8"/>
    <p:sldId id="261" r:id="rId9"/>
    <p:sldId id="265" r:id="rId10"/>
    <p:sldId id="263" r:id="rId11"/>
    <p:sldId id="262" r:id="rId12"/>
    <p:sldId id="280" r:id="rId13"/>
    <p:sldId id="284" r:id="rId14"/>
    <p:sldId id="285" r:id="rId15"/>
    <p:sldId id="286" r:id="rId16"/>
    <p:sldId id="287" r:id="rId17"/>
    <p:sldId id="288" r:id="rId18"/>
    <p:sldId id="290" r:id="rId19"/>
    <p:sldId id="291" r:id="rId20"/>
    <p:sldId id="292" r:id="rId21"/>
    <p:sldId id="293" r:id="rId22"/>
    <p:sldId id="294" r:id="rId23"/>
    <p:sldId id="27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540" y="84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8/10/2022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=""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=""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=""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=""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=""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=""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=""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=""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=""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=""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=""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=""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=""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=""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=""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=""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=""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=""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=""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=""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=""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=""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=""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=""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=""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=""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=""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=""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=""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=""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=""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=""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=""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=""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=""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=""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=""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=""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=""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=""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=""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=""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=""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=""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=""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=""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=""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=""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=""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=""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=""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=""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=""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=""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=""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=""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=""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=""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=""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8" name="Picture Placeholder 9">
            <a:extLst>
              <a:ext uri="{FF2B5EF4-FFF2-40B4-BE49-F238E27FC236}">
                <a16:creationId xmlns=""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=""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=""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=""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=""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=""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=""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=""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=""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=""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=""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=""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=""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=""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=""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=""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=""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=""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=""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=""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=""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=""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=""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=""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=""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=""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=""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=""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=""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=""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=""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=""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=""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=""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=""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=""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=""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=""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=""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=""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=""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=""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=""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=""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=""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=""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=""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=""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=""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=""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=""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=""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=""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=""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=""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Content Placeholder 3">
            <a:extLst>
              <a:ext uri="{FF2B5EF4-FFF2-40B4-BE49-F238E27FC236}">
                <a16:creationId xmlns=""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=""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=""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=""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=""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=""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=""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=""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=""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=""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=""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=""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=""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>
            <a:extLst>
              <a:ext uri="{FF2B5EF4-FFF2-40B4-BE49-F238E27FC236}">
                <a16:creationId xmlns="" xmlns:a16="http://schemas.microsoft.com/office/drawing/2014/main" id="{403E5740-1FF0-42AF-A459-70BE0BD24FD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317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271000" y="5878720"/>
            <a:ext cx="2082800" cy="298800"/>
          </a:xfrm>
        </p:spPr>
        <p:txBody>
          <a:bodyPr/>
          <a:lstStyle/>
          <a:p>
            <a:r>
              <a:rPr lang="en-US" sz="2400" noProof="0" dirty="0" smtClean="0"/>
              <a:t>28th June 2021</a:t>
            </a:r>
            <a:endParaRPr lang="en-US" sz="2400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/>
              <a:t>Pedestal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z="3200" noProof="0" smtClean="0"/>
              <a:pPr/>
              <a:t>1</a:t>
            </a:fld>
            <a:endParaRPr lang="en-US" sz="3200" noProof="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="" xmlns:a16="http://schemas.microsoft.com/office/drawing/2014/main" id="{FF3996E1-6F7D-4351-A6C4-113726DEE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036" y="2245781"/>
            <a:ext cx="805064" cy="80506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EA4B7241-C2B7-4F61-A69C-236E16A5F62F}"/>
              </a:ext>
            </a:extLst>
          </p:cNvPr>
          <p:cNvSpPr txBox="1">
            <a:spLocks/>
          </p:cNvSpPr>
          <p:nvPr/>
        </p:nvSpPr>
        <p:spPr>
          <a:xfrm rot="10800000" flipV="1">
            <a:off x="3086100" y="2201400"/>
            <a:ext cx="7353300" cy="893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/>
              <a:t> E  D  E  S  T  A  L</a:t>
            </a:r>
            <a:endParaRPr lang="ru-RU" sz="6600" dirty="0"/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DFD3B61-D7B5-4C7A-80FB-02A3436F88E1}"/>
              </a:ext>
            </a:extLst>
          </p:cNvPr>
          <p:cNvSpPr txBox="1">
            <a:spLocks/>
          </p:cNvSpPr>
          <p:nvPr/>
        </p:nvSpPr>
        <p:spPr>
          <a:xfrm>
            <a:off x="2706519" y="4470991"/>
            <a:ext cx="6918662" cy="491410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Programming Language Inspired by Scratch.mit.edu</a:t>
            </a:r>
            <a:endParaRPr lang="ru-RU" dirty="0">
              <a:solidFill>
                <a:schemeClr val="tx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402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="" xmlns:a16="http://schemas.microsoft.com/office/drawing/2014/main" id="{271FB403-5130-4E57-8F57-B75FF95660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E11F97-1677-43C0-8ED0-4CB92A53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REGULAR EXPRESSIONS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F693C1-BDA6-43BD-BFD6-4BAE7901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AA6E94-F4BD-48C1-B0FD-D2D7F6F6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FLEX Regular Expressions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FD2C9D-BA15-406F-8A48-BDACE07B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June 2021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9749" y="3206831"/>
            <a:ext cx="2452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  <a:latin typeface="+mj-lt"/>
              </a:rPr>
              <a:t>OPERATORS</a:t>
            </a:r>
            <a:endParaRPr lang="en-US" sz="2800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3730051"/>
            <a:ext cx="10137592" cy="148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309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="" xmlns:a16="http://schemas.microsoft.com/office/drawing/2014/main" id="{271FB403-5130-4E57-8F57-B75FF95660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E11F97-1677-43C0-8ED0-4CB92A53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REGULAR EXPRESSIONS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F693C1-BDA6-43BD-BFD6-4BAE7901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AA6E94-F4BD-48C1-B0FD-D2D7F6F6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FLEX Regular Expressions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FD2C9D-BA15-406F-8A48-BDACE07B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June 2021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9749" y="3206831"/>
            <a:ext cx="2581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  <a:latin typeface="+mj-lt"/>
              </a:rPr>
              <a:t>SEPERATORS</a:t>
            </a:r>
            <a:endParaRPr lang="en-US" sz="2800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96" y="3730051"/>
            <a:ext cx="9264094" cy="187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595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="" xmlns:a16="http://schemas.microsoft.com/office/drawing/2014/main" id="{271FB403-5130-4E57-8F57-B75FF95660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E11F97-1677-43C0-8ED0-4CB92A53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REGULAR EXPRESSIONS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F693C1-BDA6-43BD-BFD6-4BAE7901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AA6E94-F4BD-48C1-B0FD-D2D7F6F6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FLEX Regular Expressions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FD2C9D-BA15-406F-8A48-BDACE07B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June 2021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346" y="3468441"/>
            <a:ext cx="1091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  <a:latin typeface="+mj-lt"/>
              </a:rPr>
              <a:t>INTEGER , FLOAT, STRING LITERALS AND IDENTIFIER</a:t>
            </a:r>
            <a:endParaRPr lang="en-US" sz="2800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46" y="4042454"/>
            <a:ext cx="9966955" cy="13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06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="" xmlns:a16="http://schemas.microsoft.com/office/drawing/2014/main" id="{271FB403-5130-4E57-8F57-B75FF95660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E11F97-1677-43C0-8ED0-4CB92A53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REGULAR EXPRESSIONS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F693C1-BDA6-43BD-BFD6-4BAE7901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AA6E94-F4BD-48C1-B0FD-D2D7F6F6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FLEX Regular Expressions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FD2C9D-BA15-406F-8A48-BDACE07B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June 2021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345" y="3468441"/>
            <a:ext cx="10558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  <a:latin typeface="+mj-lt"/>
              </a:rPr>
              <a:t>IGNORING WHITESPACES, TABS, NEW LINES,</a:t>
            </a:r>
          </a:p>
          <a:p>
            <a:r>
              <a:rPr lang="en-US" sz="2800" b="1" dirty="0" smtClean="0">
                <a:solidFill>
                  <a:schemeClr val="bg2"/>
                </a:solidFill>
                <a:latin typeface="+mj-lt"/>
              </a:rPr>
              <a:t>SINGLE LINE COMMENTS AND MULTI-LINE COMMENTS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268" y="4392563"/>
            <a:ext cx="7175568" cy="17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404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300" y="736600"/>
            <a:ext cx="8826500" cy="8487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CFG OF PEDESTAL IMPLEMENTED IN BISON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28</a:t>
            </a:r>
            <a:r>
              <a:rPr lang="en-US" baseline="30000" noProof="0" dirty="0" smtClean="0"/>
              <a:t>th</a:t>
            </a:r>
            <a:r>
              <a:rPr lang="en-US" noProof="0" dirty="0" smtClean="0"/>
              <a:t> </a:t>
            </a:r>
            <a:r>
              <a:rPr lang="en-US" dirty="0" err="1"/>
              <a:t>J</a:t>
            </a:r>
            <a:r>
              <a:rPr lang="en-US" noProof="0" dirty="0" err="1" smtClean="0"/>
              <a:t>une</a:t>
            </a:r>
            <a:r>
              <a:rPr lang="en-US" noProof="0" dirty="0" smtClean="0"/>
              <a:t> 2021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9" y="1963531"/>
            <a:ext cx="10192124" cy="3921118"/>
          </a:xfrm>
          <a:prstGeom prst="rect">
            <a:avLst/>
          </a:prstGeom>
        </p:spPr>
      </p:pic>
      <p:pic>
        <p:nvPicPr>
          <p:cNvPr id="8" name="Picture Placeholder 10">
            <a:extLst>
              <a:ext uri="{FF2B5EF4-FFF2-40B4-BE49-F238E27FC236}">
                <a16:creationId xmlns="" xmlns:a16="http://schemas.microsoft.com/office/drawing/2014/main" id="{271FB403-5130-4E57-8F57-B75FF9566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43117" y="541330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| functions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62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643" y="1850339"/>
            <a:ext cx="10515600" cy="652969"/>
          </a:xfrm>
        </p:spPr>
        <p:txBody>
          <a:bodyPr/>
          <a:lstStyle/>
          <a:p>
            <a:r>
              <a:rPr lang="en-US" dirty="0" smtClean="0"/>
              <a:t>CFG OF PEDESTAL IMPLEMENTED IN BISON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28</a:t>
            </a:r>
            <a:r>
              <a:rPr lang="en-US" baseline="30000" noProof="0" dirty="0" smtClean="0"/>
              <a:t>th</a:t>
            </a:r>
            <a:r>
              <a:rPr lang="en-US" noProof="0" dirty="0" smtClean="0"/>
              <a:t> June 2021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23" y="2802108"/>
            <a:ext cx="10723553" cy="3076612"/>
          </a:xfrm>
          <a:prstGeom prst="rect">
            <a:avLst/>
          </a:prstGeom>
        </p:spPr>
      </p:pic>
      <p:pic>
        <p:nvPicPr>
          <p:cNvPr id="7" name="Picture Placeholder 10">
            <a:extLst>
              <a:ext uri="{FF2B5EF4-FFF2-40B4-BE49-F238E27FC236}">
                <a16:creationId xmlns="" xmlns:a16="http://schemas.microsoft.com/office/drawing/2014/main" id="{271FB403-5130-4E57-8F57-B75FF9566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3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826" y="859665"/>
            <a:ext cx="8846876" cy="9156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CFG OF PEDESTAL IMPLEMENTED IN BISON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28</a:t>
            </a:r>
            <a:r>
              <a:rPr lang="en-US" baseline="30000" noProof="0" dirty="0" smtClean="0"/>
              <a:t>th</a:t>
            </a:r>
            <a:r>
              <a:rPr lang="en-US" noProof="0" dirty="0" smtClean="0"/>
              <a:t> June 2021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9" y="2074073"/>
            <a:ext cx="10604698" cy="3804647"/>
          </a:xfrm>
          <a:prstGeom prst="rect">
            <a:avLst/>
          </a:prstGeom>
        </p:spPr>
      </p:pic>
      <p:pic>
        <p:nvPicPr>
          <p:cNvPr id="8" name="Picture Placeholder 10">
            <a:extLst>
              <a:ext uri="{FF2B5EF4-FFF2-40B4-BE49-F238E27FC236}">
                <a16:creationId xmlns="" xmlns:a16="http://schemas.microsoft.com/office/drawing/2014/main" id="{271FB403-5130-4E57-8F57-B75FF9566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889" y="1966281"/>
            <a:ext cx="10515600" cy="652969"/>
          </a:xfrm>
        </p:spPr>
        <p:txBody>
          <a:bodyPr/>
          <a:lstStyle/>
          <a:p>
            <a:r>
              <a:rPr lang="en-US" dirty="0" smtClean="0"/>
              <a:t>CFG OF PEDESTAL IMPLEMENTED IN BISON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28</a:t>
            </a:r>
            <a:r>
              <a:rPr lang="en-US" baseline="30000" noProof="0" dirty="0" smtClean="0"/>
              <a:t>th</a:t>
            </a:r>
            <a:r>
              <a:rPr lang="en-US" noProof="0" dirty="0" smtClean="0"/>
              <a:t> June 2021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9" y="3177227"/>
            <a:ext cx="11872501" cy="2481111"/>
          </a:xfrm>
          <a:prstGeom prst="rect">
            <a:avLst/>
          </a:prstGeom>
        </p:spPr>
      </p:pic>
      <p:pic>
        <p:nvPicPr>
          <p:cNvPr id="7" name="Picture Placeholder 10">
            <a:extLst>
              <a:ext uri="{FF2B5EF4-FFF2-40B4-BE49-F238E27FC236}">
                <a16:creationId xmlns="" xmlns:a16="http://schemas.microsoft.com/office/drawing/2014/main" id="{271FB403-5130-4E57-8F57-B75FF9566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709" y="859665"/>
            <a:ext cx="9488291" cy="4467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CFG OF PEDESTAL IMPLEMENTED IN BISON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28</a:t>
            </a:r>
            <a:r>
              <a:rPr lang="en-US" baseline="30000" noProof="0" dirty="0" smtClean="0"/>
              <a:t>th</a:t>
            </a:r>
            <a:r>
              <a:rPr lang="en-US" noProof="0" dirty="0" smtClean="0"/>
              <a:t> June 2021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35" y="1453227"/>
            <a:ext cx="10172542" cy="4380570"/>
          </a:xfrm>
          <a:prstGeom prst="rect">
            <a:avLst/>
          </a:prstGeom>
        </p:spPr>
      </p:pic>
      <p:pic>
        <p:nvPicPr>
          <p:cNvPr id="7" name="Picture Placeholder 10">
            <a:extLst>
              <a:ext uri="{FF2B5EF4-FFF2-40B4-BE49-F238E27FC236}">
                <a16:creationId xmlns="" xmlns:a16="http://schemas.microsoft.com/office/drawing/2014/main" id="{271FB403-5130-4E57-8F57-B75FF9566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026" y="1646391"/>
            <a:ext cx="10515600" cy="652969"/>
          </a:xfrm>
        </p:spPr>
        <p:txBody>
          <a:bodyPr/>
          <a:lstStyle/>
          <a:p>
            <a:r>
              <a:rPr lang="en-US" dirty="0" smtClean="0"/>
              <a:t>CFG OF PEDESTAL IMPLEMENTED IN BISON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28</a:t>
            </a:r>
            <a:r>
              <a:rPr lang="en-US" baseline="30000" noProof="0" dirty="0" smtClean="0"/>
              <a:t>th</a:t>
            </a:r>
            <a:r>
              <a:rPr lang="en-US" noProof="0" dirty="0" smtClean="0"/>
              <a:t> June 2021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2632657"/>
            <a:ext cx="9905102" cy="2681492"/>
          </a:xfrm>
          <a:prstGeom prst="rect">
            <a:avLst/>
          </a:prstGeom>
        </p:spPr>
      </p:pic>
      <p:pic>
        <p:nvPicPr>
          <p:cNvPr id="8" name="Picture Placeholder 10">
            <a:extLst>
              <a:ext uri="{FF2B5EF4-FFF2-40B4-BE49-F238E27FC236}">
                <a16:creationId xmlns="" xmlns:a16="http://schemas.microsoft.com/office/drawing/2014/main" id="{271FB403-5130-4E57-8F57-B75FF9566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=""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682" y="765804"/>
            <a:ext cx="3450336" cy="212163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3901"/>
            <a:ext cx="12192000" cy="2986941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="" xmlns:a16="http://schemas.microsoft.com/office/drawing/2014/main" id="{CB42B89C-8D04-47C2-9942-FD44452D41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 WE MADE PEDESTAL 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this it is good to know about Esoteric Languages.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Knowing Esoteric Languages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15054" y="5959778"/>
            <a:ext cx="1336964" cy="298800"/>
          </a:xfrm>
        </p:spPr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 </a:t>
            </a:r>
            <a:r>
              <a:rPr lang="en-US" dirty="0"/>
              <a:t>June 2021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067" y="987128"/>
            <a:ext cx="1103566" cy="11035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12006" y="3173037"/>
            <a:ext cx="524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What are basically Esoteric Languages ?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="" xmlns:a16="http://schemas.microsoft.com/office/drawing/2014/main" id="{8220D5DE-4628-433F-8A23-3DEA457104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6" name="Title 5">
            <a:extLst>
              <a:ext uri="{FF2B5EF4-FFF2-40B4-BE49-F238E27FC236}">
                <a16:creationId xmlns=""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=""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extBox 1"/>
          <p:cNvSpPr txBox="1"/>
          <p:nvPr/>
        </p:nvSpPr>
        <p:spPr>
          <a:xfrm>
            <a:off x="1000732" y="6057900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23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="" xmlns:a16="http://schemas.microsoft.com/office/drawing/2014/main" id="{A7271147-093C-4AE4-8DB3-B51D6C633C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pic>
        <p:nvPicPr>
          <p:cNvPr id="20" name="Picture Placeholder 19">
            <a:extLst>
              <a:ext uri="{FF2B5EF4-FFF2-40B4-BE49-F238E27FC236}">
                <a16:creationId xmlns=""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26" y="2243662"/>
            <a:ext cx="2342134" cy="2342134"/>
          </a:xfrm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ESOTERIC LANGUAGES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000" b="0" dirty="0"/>
              <a:t>An esoteric programming language is a programming language designed to test the boundaries of computer programming language design, as a proof of concept, as software art, as a hacking interface to another language, or as a joke.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ESOTERIC LANGUAGES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1760" y="6017040"/>
            <a:ext cx="1336964" cy="298800"/>
          </a:xfrm>
        </p:spPr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 June </a:t>
            </a:r>
            <a:r>
              <a:rPr lang="en-US" dirty="0"/>
              <a:t>2021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=""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50218" y="1650163"/>
            <a:ext cx="6858000" cy="3557673"/>
          </a:xfrm>
        </p:spPr>
      </p:pic>
      <p:pic>
        <p:nvPicPr>
          <p:cNvPr id="9" name="Picture Placeholder 8">
            <a:extLst>
              <a:ext uri="{FF2B5EF4-FFF2-40B4-BE49-F238E27FC236}">
                <a16:creationId xmlns="" xmlns:a16="http://schemas.microsoft.com/office/drawing/2014/main" id="{31A4E7D9-EFE3-4156-8990-1ABAF1C380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FAMOUS ESOTERIC LANGUAGES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Acronym 	</a:t>
            </a:r>
          </a:p>
          <a:p>
            <a:r>
              <a:rPr lang="en-US" sz="1800" b="1" dirty="0" smtClean="0"/>
              <a:t>Arnold C</a:t>
            </a:r>
            <a:endParaRPr lang="en-US" sz="1800" b="1" dirty="0"/>
          </a:p>
          <a:p>
            <a:r>
              <a:rPr lang="en-US" sz="1800" b="1" dirty="0"/>
              <a:t>Shakespeare Programming </a:t>
            </a:r>
            <a:r>
              <a:rPr lang="en-US" sz="1800" b="1" dirty="0" smtClean="0"/>
              <a:t>Language</a:t>
            </a:r>
          </a:p>
          <a:p>
            <a:r>
              <a:rPr lang="en-US" sz="1800" b="1" dirty="0" smtClean="0"/>
              <a:t>Whitespace</a:t>
            </a:r>
          </a:p>
          <a:p>
            <a:r>
              <a:rPr lang="en-US" sz="1800" b="1" dirty="0"/>
              <a:t>LOLCODE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7B5262-30A5-4063-A21E-56FCACC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Examples of Esoteric Languages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J</a:t>
            </a:r>
            <a:r>
              <a:rPr lang="en-US" dirty="0" smtClean="0"/>
              <a:t>une 2021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93" y="1534630"/>
            <a:ext cx="4429743" cy="4067743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138" y="1258283"/>
            <a:ext cx="962159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="" xmlns:a16="http://schemas.microsoft.com/office/drawing/2014/main" id="{050063B3-C0D3-4BFD-82C5-423222881E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67" name="Title 66">
            <a:extLst>
              <a:ext uri="{FF2B5EF4-FFF2-40B4-BE49-F238E27FC236}">
                <a16:creationId xmlns=""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PEDESTAL FEATURES</a:t>
            </a:r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=""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Pedestal is designed as Natural Language, in English. But keeping programming concepts in mind the structured is designed so that the user can understand the programming fundamentals.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 smtClean="0"/>
              <a:t>Easy to read</a:t>
            </a:r>
            <a:endParaRPr lang="en-US" dirty="0"/>
          </a:p>
        </p:txBody>
      </p:sp>
      <p:pic>
        <p:nvPicPr>
          <p:cNvPr id="7" name="Picture Placeholder 6" descr="Globe icon">
            <a:extLst>
              <a:ext uri="{FF2B5EF4-FFF2-40B4-BE49-F238E27FC236}">
                <a16:creationId xmlns=""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Pedestal syntax is easy to read and comprehend. Basically we are more.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Starter for School kids</a:t>
            </a:r>
            <a:endParaRPr lang="en-US" dirty="0"/>
          </a:p>
        </p:txBody>
      </p:sp>
      <p:pic>
        <p:nvPicPr>
          <p:cNvPr id="12" name="Picture Placeholder 11" descr="Cubes icon">
            <a:extLst>
              <a:ext uri="{FF2B5EF4-FFF2-40B4-BE49-F238E27FC236}">
                <a16:creationId xmlns=""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 smtClean="0"/>
              <a:t>Coding in High Level Languages will be easy to understand when user interactive syntax of pedestal.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72476" y="4508392"/>
            <a:ext cx="1468731" cy="640080"/>
          </a:xfrm>
        </p:spPr>
        <p:txBody>
          <a:bodyPr>
            <a:noAutofit/>
          </a:bodyPr>
          <a:lstStyle/>
          <a:p>
            <a:r>
              <a:rPr lang="en-US" sz="1600" dirty="0" smtClean="0"/>
              <a:t>Programming Fundamentals</a:t>
            </a:r>
            <a:endParaRPr lang="en-US" sz="1600" dirty="0"/>
          </a:p>
        </p:txBody>
      </p:sp>
      <p:pic>
        <p:nvPicPr>
          <p:cNvPr id="18" name="Picture Placeholder 17" descr="Microprocessor icon">
            <a:extLst>
              <a:ext uri="{FF2B5EF4-FFF2-40B4-BE49-F238E27FC236}">
                <a16:creationId xmlns=""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2920469" y="4427608"/>
            <a:ext cx="2670048" cy="72086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syntax will help new learners, kids and school students to understand the basic programming fundamentals. 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Counter to Esoteric Languages</a:t>
            </a:r>
            <a:endParaRPr lang="en-US" dirty="0"/>
          </a:p>
        </p:txBody>
      </p:sp>
      <p:pic>
        <p:nvPicPr>
          <p:cNvPr id="21" name="Picture Placeholder 20" descr="Atom icon">
            <a:extLst>
              <a:ext uri="{FF2B5EF4-FFF2-40B4-BE49-F238E27FC236}">
                <a16:creationId xmlns=""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8540454" y="4274324"/>
            <a:ext cx="2512274" cy="1261992"/>
          </a:xfrm>
        </p:spPr>
        <p:txBody>
          <a:bodyPr>
            <a:noAutofit/>
          </a:bodyPr>
          <a:lstStyle/>
          <a:p>
            <a:r>
              <a:rPr lang="en-US" dirty="0" smtClean="0"/>
              <a:t>As, Esoteric Languages are hard to understand and code. Pedestal is a counter to it. It Is easy to code and understand. And it is not implemented as a joke basically.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A109C3A-84E8-4719-8AE7-A66B8CA9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Pedestal Features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B2EEAA2-E066-4E86-A51B-FAC3333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June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=""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PEDESTAL PROGRAM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pedestal program is divided into three sections.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 of </a:t>
            </a: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US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 of Program</a:t>
            </a:r>
          </a:p>
          <a:p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 of Program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Pedestal Program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J</a:t>
            </a:r>
            <a:r>
              <a:rPr lang="en-US" dirty="0" smtClean="0"/>
              <a:t>une 2021</a:t>
            </a:r>
            <a:endParaRPr lang="en-US" dirty="0"/>
          </a:p>
        </p:txBody>
      </p:sp>
      <p:pic>
        <p:nvPicPr>
          <p:cNvPr id="10" name="Picture Placeholder 9" descr="Screen Clipping"/>
          <p:cNvPicPr preferRelativeResize="0">
            <a:picLocks noGrp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664" y="1697119"/>
            <a:ext cx="4839285" cy="3085895"/>
          </a:xfrm>
        </p:spPr>
      </p:pic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="" xmlns:a16="http://schemas.microsoft.com/office/drawing/2014/main" id="{D652F905-B33B-4D47-80C8-0F74935D9B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430" y="707529"/>
            <a:ext cx="6310887" cy="569086"/>
          </a:xfrm>
        </p:spPr>
        <p:txBody>
          <a:bodyPr/>
          <a:lstStyle/>
          <a:p>
            <a:r>
              <a:rPr lang="en-US" dirty="0" smtClean="0"/>
              <a:t>PEDESTAL CFG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04CE41FD-E209-4A5A-A2E8-544E35CFA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4065" y="1713985"/>
            <a:ext cx="3131313" cy="569085"/>
          </a:xfrm>
        </p:spPr>
        <p:txBody>
          <a:bodyPr/>
          <a:lstStyle/>
          <a:p>
            <a:pPr algn="l"/>
            <a:r>
              <a:rPr lang="en-US" dirty="0" smtClean="0"/>
              <a:t>How a Pedestal File is Written ?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 smtClean="0"/>
              <a:t>Header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Header is required</a:t>
            </a:r>
            <a:r>
              <a:rPr lang="en-US" dirty="0"/>
              <a:t> </a:t>
            </a:r>
            <a:r>
              <a:rPr lang="en-US" dirty="0" smtClean="0"/>
              <a:t>for the main( ) section of the file to be complete. 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 smtClean="0"/>
              <a:t>Body Section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Body section can be empty with no statement or it can have only one statement or can have multiple statements. Statement include loops, nested loops, variable declaration, print command , operations, function declaration, function call and functions definitions.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Footer is also required in pedestal File. It mentions the end of the file and completes the main section of file.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EF07EF2-7D34-4156-A053-F39C5736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Pedestal Program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C3AE2A4-3957-4B28-BF08-92D47AF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June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="" xmlns:a16="http://schemas.microsoft.com/office/drawing/2014/main" id="{00A900CE-F052-47BC-8B74-B92A4604BF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976" y="140681"/>
            <a:ext cx="5140448" cy="12656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Pedestal works up to Syntax Analyzer Phase.</a:t>
            </a:r>
            <a:endParaRPr lang="en-US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=""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82495"/>
            <a:ext cx="12178451" cy="4085259"/>
          </a:xfr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7574" y="1781618"/>
            <a:ext cx="5816850" cy="43925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are Three main aspects of pedestal.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Understanding Pedestal working flow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8CF653-A1E7-473E-A717-8659C5E4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June 2021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3809" y="2220872"/>
            <a:ext cx="351115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1 - First</a:t>
            </a: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of source file</a:t>
            </a:r>
          </a:p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the Input file 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 Pedestal programs is given to 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lexical analyzer. 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07761" y="2220872"/>
            <a:ext cx="377667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2 - Second </a:t>
            </a: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Tokenizing of Source File</a:t>
            </a:r>
          </a:p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Lexical Analyzer generates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 Tokens and store them in a data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9549" y="2171897"/>
            <a:ext cx="394890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3 - Third</a:t>
            </a: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of Tokens on  grammar</a:t>
            </a:r>
          </a:p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Tokens generated are mapped on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Grammar of our language. And correct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is Parsed.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9" y="4725981"/>
            <a:ext cx="816693" cy="8166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35" y="4641572"/>
            <a:ext cx="939324" cy="939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811" y="4613437"/>
            <a:ext cx="939324" cy="939324"/>
          </a:xfrm>
          <a:prstGeom prst="rect">
            <a:avLst/>
          </a:prstGeom>
        </p:spPr>
      </p:pic>
      <p:sp>
        <p:nvSpPr>
          <p:cNvPr id="16" name="Chevron 15"/>
          <p:cNvSpPr/>
          <p:nvPr/>
        </p:nvSpPr>
        <p:spPr>
          <a:xfrm>
            <a:off x="2124383" y="4867421"/>
            <a:ext cx="2841511" cy="484632"/>
          </a:xfrm>
          <a:prstGeom prst="chevron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6750313" y="4836942"/>
            <a:ext cx="2841511" cy="484632"/>
          </a:xfrm>
          <a:prstGeom prst="chevron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2624" y="4894592"/>
            <a:ext cx="140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 Tokens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46541" y="4882310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Syntax Analyzing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="" xmlns:a16="http://schemas.microsoft.com/office/drawing/2014/main" id="{271FB403-5130-4E57-8F57-B75FF95660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E11F97-1677-43C0-8ED0-4CB92A53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REGULAR EXPRESSIONS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77ADD4D-2C19-4F7E-B75C-08B47053A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are the Flex Regular Expressions that generates Tokens.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F693C1-BDA6-43BD-BFD6-4BAE7901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AA6E94-F4BD-48C1-B0FD-D2D7F6F6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FLEX Regular Expressions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FD2C9D-BA15-406F-8A48-BDACE07B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June 2021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71470" y="1478640"/>
            <a:ext cx="2384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  <a:latin typeface="+mj-lt"/>
              </a:rPr>
              <a:t>KEYWORDS</a:t>
            </a:r>
            <a:endParaRPr lang="en-US" sz="2800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21"/>
          <a:stretch/>
        </p:blipFill>
        <p:spPr>
          <a:xfrm>
            <a:off x="5056367" y="2293518"/>
            <a:ext cx="7015089" cy="22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999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26A944-A9F4-4295-9B5E-C397EB1318B9}">
  <ds:schemaRefs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614</Words>
  <Application>Microsoft Office PowerPoint</Application>
  <PresentationFormat>Widescreen</PresentationFormat>
  <Paragraphs>136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 Theme</vt:lpstr>
      <vt:lpstr>PowerPoint Presentation</vt:lpstr>
      <vt:lpstr>WHY  WE MADE PEDESTAL ?</vt:lpstr>
      <vt:lpstr>ESOTERIC LANGUAGES</vt:lpstr>
      <vt:lpstr>SOME FAMOUS ESOTERIC LANGUAGES</vt:lpstr>
      <vt:lpstr>PEDESTAL FEATURES</vt:lpstr>
      <vt:lpstr>PEDESTAL PROGRAM</vt:lpstr>
      <vt:lpstr>PEDESTAL CFG</vt:lpstr>
      <vt:lpstr>How Pedestal works up to Syntax Analyzer Phase.</vt:lpstr>
      <vt:lpstr>FLEX REGULAR EXPRESSIONS</vt:lpstr>
      <vt:lpstr>FLEX REGULAR EXPRESSIONS</vt:lpstr>
      <vt:lpstr>FLEX REGULAR EXPRESSIONS</vt:lpstr>
      <vt:lpstr>FLEX REGULAR EXPRESSIONS</vt:lpstr>
      <vt:lpstr>FLEX REGULAR EXPRESSIONS</vt:lpstr>
      <vt:lpstr>CFG OF PEDESTAL IMPLEMENTED IN BISON</vt:lpstr>
      <vt:lpstr>CFG OF PEDESTAL IMPLEMENTED IN BISON</vt:lpstr>
      <vt:lpstr>CFG OF PEDESTAL IMPLEMENTED IN BISON</vt:lpstr>
      <vt:lpstr>CFG OF PEDESTAL IMPLEMENTED IN BISON</vt:lpstr>
      <vt:lpstr>CFG OF PEDESTAL IMPLEMENTED IN BISON</vt:lpstr>
      <vt:lpstr>CFG OF PEDESTAL IMPLEMENTED IN BISON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2021-06-24T19:36:14Z</dcterms:created>
  <dcterms:modified xsi:type="dcterms:W3CDTF">2022-08-10T17:55:55Z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