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58" r:id="rId4"/>
    <p:sldId id="259" r:id="rId5"/>
    <p:sldId id="260" r:id="rId6"/>
    <p:sldId id="261" r:id="rId7"/>
    <p:sldId id="262" r:id="rId8"/>
    <p:sldId id="265"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183AF-2F78-4F65-B58C-96B6DC82D27C}" type="datetimeFigureOut">
              <a:rPr lang="en-US" smtClean="0"/>
              <a:t>6/26/2020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451505-4043-439E-B1B3-D995958C0937}" type="slidenum">
              <a:rPr lang="en-US" smtClean="0"/>
              <a:t>‹#›</a:t>
            </a:fld>
            <a:endParaRPr lang="en-US"/>
          </a:p>
        </p:txBody>
      </p:sp>
    </p:spTree>
    <p:extLst>
      <p:ext uri="{BB962C8B-B14F-4D97-AF65-F5344CB8AC3E}">
        <p14:creationId xmlns:p14="http://schemas.microsoft.com/office/powerpoint/2010/main" val="3578682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451505-4043-439E-B1B3-D995958C0937}" type="slidenum">
              <a:rPr lang="en-US" smtClean="0"/>
              <a:t>3</a:t>
            </a:fld>
            <a:endParaRPr lang="en-US"/>
          </a:p>
        </p:txBody>
      </p:sp>
    </p:spTree>
    <p:extLst>
      <p:ext uri="{BB962C8B-B14F-4D97-AF65-F5344CB8AC3E}">
        <p14:creationId xmlns:p14="http://schemas.microsoft.com/office/powerpoint/2010/main" val="1601998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F1495B-5005-4B92-A795-B9C6BDE5ABED}" type="datetimeFigureOut">
              <a:rPr lang="en-US" smtClean="0"/>
              <a:t>6/26/2020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3954071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F1495B-5005-4B92-A795-B9C6BDE5ABED}"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336163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F1495B-5005-4B92-A795-B9C6BDE5ABED}"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1114639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F1495B-5005-4B92-A795-B9C6BDE5ABED}"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2753148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F1495B-5005-4B92-A795-B9C6BDE5ABED}"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2922376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F1495B-5005-4B92-A795-B9C6BDE5ABED}"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1335469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F1495B-5005-4B92-A795-B9C6BDE5ABED}"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2119266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F1495B-5005-4B92-A795-B9C6BDE5ABED}"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1990264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F1495B-5005-4B92-A795-B9C6BDE5ABED}"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2993791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F1495B-5005-4B92-A795-B9C6BDE5ABED}"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2768278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F1495B-5005-4B92-A795-B9C6BDE5ABED}"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2899103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F1495B-5005-4B92-A795-B9C6BDE5ABED}"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3413579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F1495B-5005-4B92-A795-B9C6BDE5ABED}" type="datetimeFigureOut">
              <a:rPr lang="en-US" smtClean="0"/>
              <a:t>6/26/2020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25857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F1495B-5005-4B92-A795-B9C6BDE5ABED}" type="datetimeFigureOut">
              <a:rPr lang="en-US" smtClean="0"/>
              <a:t>6/26/2020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374930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1495B-5005-4B92-A795-B9C6BDE5ABED}" type="datetimeFigureOut">
              <a:rPr lang="en-US" smtClean="0"/>
              <a:t>6/26/2020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94452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F1495B-5005-4B92-A795-B9C6BDE5ABED}"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3442723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F1495B-5005-4B92-A795-B9C6BDE5ABED}"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5D020-04EB-4AA0-97C8-FAFD48EA9ABE}" type="slidenum">
              <a:rPr lang="en-US" smtClean="0"/>
              <a:t>‹#›</a:t>
            </a:fld>
            <a:endParaRPr lang="en-US"/>
          </a:p>
        </p:txBody>
      </p:sp>
    </p:spTree>
    <p:extLst>
      <p:ext uri="{BB962C8B-B14F-4D97-AF65-F5344CB8AC3E}">
        <p14:creationId xmlns:p14="http://schemas.microsoft.com/office/powerpoint/2010/main" val="516818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F1495B-5005-4B92-A795-B9C6BDE5ABED}" type="datetimeFigureOut">
              <a:rPr lang="en-US" smtClean="0"/>
              <a:t>6/26/2020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A5D020-04EB-4AA0-97C8-FAFD48EA9ABE}" type="slidenum">
              <a:rPr lang="en-US" smtClean="0"/>
              <a:t>‹#›</a:t>
            </a:fld>
            <a:endParaRPr lang="en-US"/>
          </a:p>
        </p:txBody>
      </p:sp>
    </p:spTree>
    <p:extLst>
      <p:ext uri="{BB962C8B-B14F-4D97-AF65-F5344CB8AC3E}">
        <p14:creationId xmlns:p14="http://schemas.microsoft.com/office/powerpoint/2010/main" val="8562487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108200" y="106363"/>
            <a:ext cx="9144000" cy="2387600"/>
          </a:xfrm>
        </p:spPr>
        <p:txBody>
          <a:bodyPr anchor="t">
            <a:normAutofit fontScale="90000"/>
          </a:bodyPr>
          <a:lstStyle/>
          <a:p>
            <a:pPr algn="ctr">
              <a:lnSpc>
                <a:spcPct val="100000"/>
              </a:lnSpc>
            </a:pPr>
            <a:r>
              <a:rPr lang="en-US" sz="3200" dirty="0" smtClean="0">
                <a:latin typeface="Bahnschrift" panose="020B0502040204020203" pitchFamily="34" charset="0"/>
              </a:rPr>
              <a:t/>
            </a:r>
            <a:br>
              <a:rPr lang="en-US" sz="3200" dirty="0" smtClean="0">
                <a:latin typeface="Bahnschrift" panose="020B0502040204020203" pitchFamily="34" charset="0"/>
              </a:rPr>
            </a:br>
            <a:r>
              <a:rPr lang="en-US" dirty="0">
                <a:latin typeface="Andalus" panose="02020603050405020304" pitchFamily="18" charset="-78"/>
                <a:cs typeface="Andalus" panose="02020603050405020304" pitchFamily="18" charset="-78"/>
              </a:rPr>
              <a:t>DSA </a:t>
            </a:r>
            <a:r>
              <a:rPr lang="en-US" dirty="0" smtClean="0">
                <a:latin typeface="Andalus" panose="02020603050405020304" pitchFamily="18" charset="-78"/>
                <a:cs typeface="Andalus" panose="02020603050405020304" pitchFamily="18" charset="-78"/>
              </a:rPr>
              <a:t>LAB</a:t>
            </a:r>
            <a:r>
              <a:rPr lang="en-US" dirty="0" smtClean="0">
                <a:latin typeface="Andalus" panose="02020603050405020304" pitchFamily="18" charset="-78"/>
                <a:cs typeface="Andalus" panose="02020603050405020304" pitchFamily="18" charset="-78"/>
              </a:rPr>
              <a:t>(3b1) </a:t>
            </a:r>
            <a:r>
              <a:rPr lang="en-US" dirty="0">
                <a:latin typeface="Andalus" panose="02020603050405020304" pitchFamily="18" charset="-78"/>
                <a:cs typeface="Andalus" panose="02020603050405020304" pitchFamily="18" charset="-78"/>
              </a:rPr>
              <a:t>FINAL </a:t>
            </a:r>
            <a:r>
              <a:rPr lang="en-US" dirty="0" smtClean="0">
                <a:latin typeface="Andalus" panose="02020603050405020304" pitchFamily="18" charset="-78"/>
                <a:cs typeface="Andalus" panose="02020603050405020304" pitchFamily="18" charset="-78"/>
              </a:rPr>
              <a:t>PROJECT 2020</a:t>
            </a:r>
            <a:br>
              <a:rPr lang="en-US" dirty="0" smtClean="0">
                <a:latin typeface="Andalus" panose="02020603050405020304" pitchFamily="18" charset="-78"/>
                <a:cs typeface="Andalus" panose="02020603050405020304" pitchFamily="18" charset="-78"/>
              </a:rPr>
            </a:br>
            <a:r>
              <a:rPr lang="en-US" sz="3200" dirty="0">
                <a:latin typeface="Andalus" panose="02020603050405020304" pitchFamily="18" charset="-78"/>
                <a:cs typeface="Andalus" panose="02020603050405020304" pitchFamily="18" charset="-78"/>
              </a:rPr>
              <a:t/>
            </a:r>
            <a:br>
              <a:rPr lang="en-US" sz="3200" dirty="0">
                <a:latin typeface="Andalus" panose="02020603050405020304" pitchFamily="18" charset="-78"/>
                <a:cs typeface="Andalus" panose="02020603050405020304" pitchFamily="18" charset="-78"/>
              </a:rPr>
            </a:br>
            <a:r>
              <a:rPr lang="en-US" sz="2400" dirty="0">
                <a:latin typeface="Bahnschrift" panose="020B0502040204020203" pitchFamily="34" charset="0"/>
              </a:rPr>
              <a:t>REPORT ON PROJECT</a:t>
            </a:r>
            <a:r>
              <a:rPr lang="en-US" sz="3200" dirty="0" smtClean="0">
                <a:latin typeface="Bahnschrift" panose="020B0502040204020203" pitchFamily="34" charset="0"/>
              </a:rPr>
              <a:t/>
            </a:r>
            <a:br>
              <a:rPr lang="en-US" sz="3200" dirty="0" smtClean="0">
                <a:latin typeface="Bahnschrift" panose="020B0502040204020203" pitchFamily="34" charset="0"/>
              </a:rPr>
            </a:br>
            <a:endParaRPr lang="en-US" sz="3200" dirty="0">
              <a:latin typeface="Andalus" panose="02020603050405020304" pitchFamily="18" charset="-78"/>
              <a:cs typeface="Andalus" panose="02020603050405020304" pitchFamily="18" charset="-78"/>
            </a:endParaRPr>
          </a:p>
        </p:txBody>
      </p:sp>
      <p:sp>
        <p:nvSpPr>
          <p:cNvPr id="3" name="Subtitle 2"/>
          <p:cNvSpPr>
            <a:spLocks noGrp="1"/>
          </p:cNvSpPr>
          <p:nvPr>
            <p:ph type="subTitle" idx="4294967295"/>
          </p:nvPr>
        </p:nvSpPr>
        <p:spPr>
          <a:xfrm>
            <a:off x="2409825" y="2480811"/>
            <a:ext cx="8080375" cy="4155172"/>
          </a:xfrm>
        </p:spPr>
        <p:txBody>
          <a:bodyPr anchor="t">
            <a:normAutofit fontScale="85000" lnSpcReduction="20000"/>
          </a:bodyPr>
          <a:lstStyle/>
          <a:p>
            <a:pPr marL="0" indent="0" algn="l">
              <a:buNone/>
            </a:pPr>
            <a:r>
              <a:rPr lang="en-US" dirty="0" smtClean="0">
                <a:latin typeface="Bahnschrift" panose="020B0502040204020203" pitchFamily="34" charset="0"/>
              </a:rPr>
              <a:t>			</a:t>
            </a:r>
            <a:endParaRPr lang="en-US" dirty="0">
              <a:latin typeface="Bahnschrift" panose="020B0502040204020203" pitchFamily="34" charset="0"/>
            </a:endParaRPr>
          </a:p>
          <a:p>
            <a:pPr marL="0" indent="0" algn="l">
              <a:buNone/>
            </a:pPr>
            <a:r>
              <a:rPr lang="en-US" sz="3600" dirty="0" smtClean="0">
                <a:latin typeface="Agency FB" panose="020B0503020202020204" pitchFamily="34" charset="0"/>
              </a:rPr>
              <a:t>Project Name </a:t>
            </a:r>
            <a:r>
              <a:rPr lang="en-US" sz="3600" dirty="0" smtClean="0">
                <a:latin typeface="Bahnschrift" panose="020B0502040204020203" pitchFamily="34" charset="0"/>
              </a:rPr>
              <a:t>:       </a:t>
            </a:r>
            <a:r>
              <a:rPr lang="en-US" dirty="0" smtClean="0">
                <a:latin typeface="+mj-lt"/>
              </a:rPr>
              <a:t>Laptop Store management system</a:t>
            </a:r>
            <a:endParaRPr lang="en-US" sz="3800" dirty="0" smtClean="0">
              <a:latin typeface="Bahnschrift" panose="020B0502040204020203" pitchFamily="34" charset="0"/>
            </a:endParaRPr>
          </a:p>
          <a:p>
            <a:pPr marL="0" indent="0" algn="l">
              <a:buNone/>
            </a:pPr>
            <a:r>
              <a:rPr lang="en-US" sz="3600" dirty="0" smtClean="0">
                <a:latin typeface="Agency FB" panose="020B0503020202020204" pitchFamily="34" charset="0"/>
              </a:rPr>
              <a:t>More on project:   	      </a:t>
            </a:r>
            <a:r>
              <a:rPr lang="en-US" dirty="0" smtClean="0">
                <a:latin typeface="+mj-lt"/>
              </a:rPr>
              <a:t>This project is on Laptop Management system.</a:t>
            </a:r>
            <a:br>
              <a:rPr lang="en-US" dirty="0" smtClean="0">
                <a:latin typeface="+mj-lt"/>
              </a:rPr>
            </a:br>
            <a:r>
              <a:rPr lang="en-US" dirty="0" smtClean="0">
                <a:latin typeface="+mj-lt"/>
              </a:rPr>
              <a:t>					</a:t>
            </a:r>
            <a:r>
              <a:rPr lang="en-US" dirty="0">
                <a:latin typeface="+mj-lt"/>
              </a:rPr>
              <a:t> </a:t>
            </a:r>
            <a:r>
              <a:rPr lang="en-US" dirty="0" smtClean="0">
                <a:latin typeface="+mj-lt"/>
              </a:rPr>
              <a:t>        Coded in </a:t>
            </a:r>
            <a:r>
              <a:rPr lang="en-US" dirty="0">
                <a:latin typeface="+mj-lt"/>
              </a:rPr>
              <a:t>C</a:t>
            </a:r>
            <a:r>
              <a:rPr lang="en-US" dirty="0" smtClean="0">
                <a:latin typeface="+mj-lt"/>
              </a:rPr>
              <a:t>++ using visual Studio 2010. </a:t>
            </a:r>
            <a:br>
              <a:rPr lang="en-US" dirty="0" smtClean="0">
                <a:latin typeface="+mj-lt"/>
              </a:rPr>
            </a:br>
            <a:r>
              <a:rPr lang="en-US" dirty="0" smtClean="0">
                <a:latin typeface="+mj-lt"/>
              </a:rPr>
              <a:t>					 	Project uses  Doubly link list algorithms, Filing,     						and 	searching and sorting algorithms.  </a:t>
            </a:r>
            <a:endParaRPr lang="en-US" b="1" dirty="0" smtClean="0">
              <a:latin typeface="+mj-lt"/>
            </a:endParaRPr>
          </a:p>
          <a:p>
            <a:pPr marL="0" indent="0" algn="l">
              <a:buNone/>
            </a:pPr>
            <a:r>
              <a:rPr lang="en-US" dirty="0">
                <a:latin typeface="Agency FB" panose="020B0503020202020204" pitchFamily="34" charset="0"/>
              </a:rPr>
              <a:t/>
            </a:r>
            <a:br>
              <a:rPr lang="en-US" dirty="0">
                <a:latin typeface="Agency FB" panose="020B0503020202020204" pitchFamily="34" charset="0"/>
              </a:rPr>
            </a:br>
            <a:r>
              <a:rPr lang="en-US" sz="3600" dirty="0" smtClean="0">
                <a:latin typeface="Agency FB" panose="020B0503020202020204" pitchFamily="34" charset="0"/>
              </a:rPr>
              <a:t>Functionality of App </a:t>
            </a:r>
            <a:r>
              <a:rPr lang="en-US" sz="3600" dirty="0" smtClean="0">
                <a:latin typeface="+mj-lt"/>
              </a:rPr>
              <a:t>: </a:t>
            </a:r>
            <a:r>
              <a:rPr lang="en-US" dirty="0" smtClean="0">
                <a:latin typeface="+mj-lt"/>
              </a:rPr>
              <a:t>| </a:t>
            </a:r>
            <a:r>
              <a:rPr lang="en-US" dirty="0" smtClean="0">
                <a:latin typeface="+mj-lt"/>
              </a:rPr>
              <a:t>Add Laptops </a:t>
            </a:r>
            <a:r>
              <a:rPr lang="en-US" dirty="0" smtClean="0">
                <a:latin typeface="+mj-lt"/>
              </a:rPr>
              <a:t>| </a:t>
            </a:r>
            <a:r>
              <a:rPr lang="en-US" dirty="0" smtClean="0">
                <a:latin typeface="+mj-lt"/>
              </a:rPr>
              <a:t>Delete Laptops </a:t>
            </a:r>
            <a:r>
              <a:rPr lang="en-US" dirty="0" smtClean="0">
                <a:latin typeface="+mj-lt"/>
              </a:rPr>
              <a:t>| </a:t>
            </a:r>
            <a:r>
              <a:rPr lang="en-US" dirty="0" smtClean="0">
                <a:latin typeface="+mj-lt"/>
              </a:rPr>
              <a:t>Sell Laptop</a:t>
            </a:r>
            <a:endParaRPr lang="en-US" dirty="0" smtClean="0">
              <a:latin typeface="+mj-lt"/>
            </a:endParaRPr>
          </a:p>
          <a:p>
            <a:pPr marL="0" indent="0" algn="l">
              <a:buNone/>
            </a:pPr>
            <a:r>
              <a:rPr lang="en-US" dirty="0">
                <a:latin typeface="+mj-lt"/>
              </a:rPr>
              <a:t>	</a:t>
            </a:r>
            <a:r>
              <a:rPr lang="en-US" dirty="0" smtClean="0">
                <a:latin typeface="+mj-lt"/>
              </a:rPr>
              <a:t>		 	                 | </a:t>
            </a:r>
            <a:r>
              <a:rPr lang="en-US" dirty="0" smtClean="0">
                <a:latin typeface="+mj-lt"/>
              </a:rPr>
              <a:t>Show Inventory  </a:t>
            </a:r>
            <a:r>
              <a:rPr lang="en-US" dirty="0" smtClean="0">
                <a:latin typeface="+mj-lt"/>
              </a:rPr>
              <a:t>| </a:t>
            </a:r>
            <a:r>
              <a:rPr lang="en-US" dirty="0" smtClean="0">
                <a:latin typeface="+mj-lt"/>
              </a:rPr>
              <a:t>Search Buyer </a:t>
            </a:r>
            <a:r>
              <a:rPr lang="en-US" dirty="0" smtClean="0">
                <a:latin typeface="+mj-lt"/>
              </a:rPr>
              <a:t>|  </a:t>
            </a:r>
            <a:r>
              <a:rPr lang="en-US" dirty="0" smtClean="0">
                <a:latin typeface="+mj-lt"/>
              </a:rPr>
              <a:t>Search Laptop</a:t>
            </a:r>
            <a:endParaRPr lang="en-US" dirty="0" smtClean="0">
              <a:latin typeface="+mj-lt"/>
            </a:endParaRPr>
          </a:p>
          <a:p>
            <a:pPr marL="0" indent="0" algn="l">
              <a:buNone/>
            </a:pPr>
            <a:r>
              <a:rPr lang="en-US" dirty="0">
                <a:latin typeface="+mj-lt"/>
              </a:rPr>
              <a:t>	</a:t>
            </a:r>
            <a:r>
              <a:rPr lang="en-US" dirty="0" smtClean="0">
                <a:latin typeface="+mj-lt"/>
              </a:rPr>
              <a:t>		</a:t>
            </a:r>
            <a:r>
              <a:rPr lang="en-US" dirty="0">
                <a:latin typeface="+mj-lt"/>
              </a:rPr>
              <a:t> </a:t>
            </a:r>
            <a:r>
              <a:rPr lang="en-US" dirty="0" smtClean="0">
                <a:latin typeface="+mj-lt"/>
              </a:rPr>
              <a:t>                         | </a:t>
            </a:r>
            <a:r>
              <a:rPr lang="en-US" dirty="0" smtClean="0">
                <a:latin typeface="+mj-lt"/>
              </a:rPr>
              <a:t>Sort Products </a:t>
            </a:r>
            <a:endParaRPr lang="en-US" dirty="0" smtClean="0">
              <a:latin typeface="+mj-lt"/>
            </a:endParaRPr>
          </a:p>
          <a:p>
            <a:pPr marL="0" indent="0" algn="l">
              <a:buNone/>
            </a:pPr>
            <a:r>
              <a:rPr lang="en-US" dirty="0">
                <a:latin typeface="+mj-lt"/>
              </a:rPr>
              <a:t>	</a:t>
            </a:r>
            <a:r>
              <a:rPr lang="en-US" dirty="0" smtClean="0">
                <a:latin typeface="+mj-lt"/>
              </a:rPr>
              <a:t>		                          | </a:t>
            </a:r>
            <a:r>
              <a:rPr lang="en-US" dirty="0" smtClean="0">
                <a:latin typeface="+mj-lt"/>
              </a:rPr>
              <a:t>See Number of Products.</a:t>
            </a:r>
            <a:endParaRPr lang="en-US" dirty="0">
              <a:latin typeface="Agency FB" panose="020B0503020202020204" pitchFamily="34" charset="0"/>
            </a:endParaRPr>
          </a:p>
          <a:p>
            <a:pPr marL="0" indent="0" algn="l">
              <a:buNone/>
            </a:pPr>
            <a:endParaRPr lang="en-US" dirty="0" smtClean="0">
              <a:latin typeface="Bahnschrift" panose="020B0502040204020203" pitchFamily="34" charset="0"/>
            </a:endParaRPr>
          </a:p>
          <a:p>
            <a:pPr marL="0" indent="0" algn="l">
              <a:buNone/>
            </a:pPr>
            <a:endParaRPr lang="en-US" dirty="0" smtClean="0">
              <a:latin typeface="Bahnschrift" panose="020B0502040204020203" pitchFamily="34" charset="0"/>
            </a:endParaRPr>
          </a:p>
        </p:txBody>
      </p:sp>
      <p:sp>
        <p:nvSpPr>
          <p:cNvPr id="4" name="Rectangle 3"/>
          <p:cNvSpPr/>
          <p:nvPr/>
        </p:nvSpPr>
        <p:spPr>
          <a:xfrm>
            <a:off x="2108200" y="2170797"/>
            <a:ext cx="6096000" cy="646331"/>
          </a:xfrm>
          <a:prstGeom prst="rect">
            <a:avLst/>
          </a:prstGeom>
        </p:spPr>
        <p:txBody>
          <a:bodyPr>
            <a:spAutoFit/>
          </a:bodyPr>
          <a:lstStyle/>
          <a:p>
            <a:r>
              <a:rPr lang="en-US" dirty="0">
                <a:latin typeface="Bahnschrift" panose="020B0502040204020203" pitchFamily="34" charset="0"/>
              </a:rPr>
              <a:t>Course instructor : </a:t>
            </a:r>
            <a:r>
              <a:rPr lang="en-US" dirty="0" smtClean="0">
                <a:latin typeface="Bahnschrift" panose="020B0502040204020203" pitchFamily="34" charset="0"/>
              </a:rPr>
              <a:t> Miss </a:t>
            </a:r>
            <a:r>
              <a:rPr lang="en-US" dirty="0" err="1" smtClean="0">
                <a:latin typeface="Bahnschrift" panose="020B0502040204020203" pitchFamily="34" charset="0"/>
              </a:rPr>
              <a:t>Maleeha</a:t>
            </a:r>
            <a:r>
              <a:rPr lang="en-US" dirty="0" smtClean="0">
                <a:latin typeface="Bahnschrift" panose="020B0502040204020203" pitchFamily="34" charset="0"/>
              </a:rPr>
              <a:t> Shah</a:t>
            </a:r>
            <a:r>
              <a:rPr lang="en-US" dirty="0">
                <a:latin typeface="Bahnschrift" panose="020B0502040204020203" pitchFamily="34" charset="0"/>
              </a:rPr>
              <a:t/>
            </a:r>
            <a:br>
              <a:rPr lang="en-US" dirty="0">
                <a:latin typeface="Bahnschrift" panose="020B0502040204020203" pitchFamily="34" charset="0"/>
              </a:rPr>
            </a:br>
            <a:r>
              <a:rPr lang="en-US" dirty="0">
                <a:latin typeface="Bahnschrift" panose="020B0502040204020203" pitchFamily="34" charset="0"/>
              </a:rPr>
              <a:t>Student </a:t>
            </a:r>
            <a:r>
              <a:rPr lang="en-US" dirty="0" smtClean="0">
                <a:latin typeface="Bahnschrift" panose="020B0502040204020203" pitchFamily="34" charset="0"/>
              </a:rPr>
              <a:t>Details     </a:t>
            </a:r>
            <a:r>
              <a:rPr lang="en-US" dirty="0">
                <a:latin typeface="Bahnschrift" panose="020B0502040204020203" pitchFamily="34" charset="0"/>
              </a:rPr>
              <a:t>: </a:t>
            </a:r>
            <a:r>
              <a:rPr lang="en-US" dirty="0" smtClean="0">
                <a:latin typeface="Bahnschrift" panose="020B0502040204020203" pitchFamily="34" charset="0"/>
              </a:rPr>
              <a:t> Muhammad Danish - cs18019 - 3B</a:t>
            </a:r>
            <a:endParaRPr lang="en-US" dirty="0"/>
          </a:p>
        </p:txBody>
      </p:sp>
    </p:spTree>
    <p:extLst>
      <p:ext uri="{BB962C8B-B14F-4D97-AF65-F5344CB8AC3E}">
        <p14:creationId xmlns:p14="http://schemas.microsoft.com/office/powerpoint/2010/main" val="151376503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8764" r="70116" b="38661"/>
          <a:stretch/>
        </p:blipFill>
        <p:spPr>
          <a:xfrm>
            <a:off x="198394" y="422029"/>
            <a:ext cx="5564666" cy="2363371"/>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62" t="54568" r="66726" b="26141"/>
          <a:stretch/>
        </p:blipFill>
        <p:spPr>
          <a:xfrm>
            <a:off x="5881489" y="612423"/>
            <a:ext cx="6166343" cy="1982582"/>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27681" r="71038" b="42766"/>
          <a:stretch/>
        </p:blipFill>
        <p:spPr>
          <a:xfrm>
            <a:off x="198395" y="3151162"/>
            <a:ext cx="5564666" cy="2978092"/>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t="31375" r="72654" b="39277"/>
          <a:stretch/>
        </p:blipFill>
        <p:spPr>
          <a:xfrm>
            <a:off x="5992836" y="2865547"/>
            <a:ext cx="5409081" cy="3263707"/>
          </a:xfrm>
          <a:prstGeom prst="rect">
            <a:avLst/>
          </a:prstGeom>
        </p:spPr>
      </p:pic>
      <p:sp>
        <p:nvSpPr>
          <p:cNvPr id="8" name="TextBox 7"/>
          <p:cNvSpPr txBox="1"/>
          <p:nvPr/>
        </p:nvSpPr>
        <p:spPr>
          <a:xfrm>
            <a:off x="3626840" y="689318"/>
            <a:ext cx="1269899"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t>Printing list</a:t>
            </a:r>
            <a:endParaRPr lang="en-US" dirty="0"/>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38764" r="70116" b="38661"/>
          <a:stretch/>
        </p:blipFill>
        <p:spPr>
          <a:xfrm>
            <a:off x="198394" y="459974"/>
            <a:ext cx="5564666" cy="2363371"/>
          </a:xfrm>
          <a:prstGeom prst="rect">
            <a:avLst/>
          </a:prstGeom>
        </p:spPr>
      </p:pic>
      <p:sp>
        <p:nvSpPr>
          <p:cNvPr id="13" name="TextBox 12"/>
          <p:cNvSpPr txBox="1"/>
          <p:nvPr/>
        </p:nvSpPr>
        <p:spPr>
          <a:xfrm>
            <a:off x="3827304" y="527884"/>
            <a:ext cx="1579278"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t>Sorting the list</a:t>
            </a:r>
            <a:endParaRPr lang="en-US" dirty="0"/>
          </a:p>
        </p:txBody>
      </p:sp>
      <p:sp>
        <p:nvSpPr>
          <p:cNvPr id="14" name="TextBox 13"/>
          <p:cNvSpPr txBox="1"/>
          <p:nvPr/>
        </p:nvSpPr>
        <p:spPr>
          <a:xfrm>
            <a:off x="10002128" y="708291"/>
            <a:ext cx="1794081"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t>Number of items</a:t>
            </a:r>
            <a:endParaRPr lang="en-US" dirty="0"/>
          </a:p>
        </p:txBody>
      </p:sp>
      <p:sp>
        <p:nvSpPr>
          <p:cNvPr id="15" name="TextBox 14"/>
          <p:cNvSpPr txBox="1"/>
          <p:nvPr/>
        </p:nvSpPr>
        <p:spPr>
          <a:xfrm>
            <a:off x="9367179" y="2966496"/>
            <a:ext cx="1912703"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t>Search buyer data</a:t>
            </a:r>
            <a:endParaRPr lang="en-US" dirty="0"/>
          </a:p>
        </p:txBody>
      </p:sp>
      <p:sp>
        <p:nvSpPr>
          <p:cNvPr id="18" name="TextBox 17"/>
          <p:cNvSpPr txBox="1"/>
          <p:nvPr/>
        </p:nvSpPr>
        <p:spPr>
          <a:xfrm>
            <a:off x="3626840" y="3331770"/>
            <a:ext cx="1829347"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t>Searching the list</a:t>
            </a:r>
            <a:endParaRPr lang="en-US" dirty="0"/>
          </a:p>
        </p:txBody>
      </p:sp>
    </p:spTree>
    <p:extLst>
      <p:ext uri="{BB962C8B-B14F-4D97-AF65-F5344CB8AC3E}">
        <p14:creationId xmlns:p14="http://schemas.microsoft.com/office/powerpoint/2010/main" val="75845469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51694" r="58000" b="3156"/>
          <a:stretch/>
        </p:blipFill>
        <p:spPr>
          <a:xfrm>
            <a:off x="4149969" y="752956"/>
            <a:ext cx="7258930" cy="4387267"/>
          </a:xfrm>
          <a:prstGeom prst="rect">
            <a:avLst/>
          </a:prstGeom>
        </p:spPr>
      </p:pic>
      <p:sp>
        <p:nvSpPr>
          <p:cNvPr id="3" name="TextBox 2"/>
          <p:cNvSpPr txBox="1"/>
          <p:nvPr/>
        </p:nvSpPr>
        <p:spPr>
          <a:xfrm>
            <a:off x="2201594" y="5894361"/>
            <a:ext cx="7948246"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smtClean="0"/>
              <a:t>                                      Cs182019 | Muhammad Danish | Section-3B</a:t>
            </a:r>
            <a:endParaRPr lang="en-US" dirty="0"/>
          </a:p>
        </p:txBody>
      </p:sp>
      <p:sp>
        <p:nvSpPr>
          <p:cNvPr id="4" name="TextBox 3"/>
          <p:cNvSpPr txBox="1"/>
          <p:nvPr/>
        </p:nvSpPr>
        <p:spPr>
          <a:xfrm>
            <a:off x="8100366" y="3629688"/>
            <a:ext cx="152193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Exit Code</a:t>
            </a:r>
            <a:endParaRPr lang="en-US" dirty="0"/>
          </a:p>
        </p:txBody>
      </p:sp>
      <p:sp>
        <p:nvSpPr>
          <p:cNvPr id="5" name="TextBox 4"/>
          <p:cNvSpPr txBox="1"/>
          <p:nvPr/>
        </p:nvSpPr>
        <p:spPr>
          <a:xfrm>
            <a:off x="908504" y="5406313"/>
            <a:ext cx="10225876" cy="369332"/>
          </a:xfrm>
          <a:prstGeom prst="rect">
            <a:avLst/>
          </a:prstGeom>
          <a:noFill/>
        </p:spPr>
        <p:txBody>
          <a:bodyPr wrap="none" rtlCol="0">
            <a:spAutoFit/>
          </a:bodyPr>
          <a:lstStyle/>
          <a:p>
            <a:r>
              <a:rPr lang="en-US" dirty="0" smtClean="0"/>
              <a:t>X-------------------------------------------------------------------------------------------------------------------------------X</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84539" b="68624"/>
          <a:stretch/>
        </p:blipFill>
        <p:spPr>
          <a:xfrm>
            <a:off x="281353" y="738665"/>
            <a:ext cx="3531882" cy="4029536"/>
          </a:xfrm>
          <a:prstGeom prst="rect">
            <a:avLst/>
          </a:prstGeom>
        </p:spPr>
      </p:pic>
      <p:sp>
        <p:nvSpPr>
          <p:cNvPr id="8" name="TextBox 7"/>
          <p:cNvSpPr txBox="1"/>
          <p:nvPr/>
        </p:nvSpPr>
        <p:spPr>
          <a:xfrm>
            <a:off x="1963334" y="1501670"/>
            <a:ext cx="1871003"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Buyer Data in file</a:t>
            </a:r>
            <a:endParaRPr lang="en-US" dirty="0"/>
          </a:p>
        </p:txBody>
      </p:sp>
    </p:spTree>
    <p:extLst>
      <p:ext uri="{BB962C8B-B14F-4D97-AF65-F5344CB8AC3E}">
        <p14:creationId xmlns:p14="http://schemas.microsoft.com/office/powerpoint/2010/main" val="166808384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
            <a:ext cx="10018713" cy="990600"/>
          </a:xfrm>
        </p:spPr>
        <p:txBody>
          <a:bodyPr/>
          <a:lstStyle/>
          <a:p>
            <a:r>
              <a:rPr lang="en-US" dirty="0" smtClean="0"/>
              <a:t>Introduction </a:t>
            </a:r>
            <a:endParaRPr lang="en-US" dirty="0"/>
          </a:p>
        </p:txBody>
      </p:sp>
      <p:sp>
        <p:nvSpPr>
          <p:cNvPr id="3" name="Content Placeholder 2"/>
          <p:cNvSpPr>
            <a:spLocks noGrp="1"/>
          </p:cNvSpPr>
          <p:nvPr>
            <p:ph idx="1"/>
          </p:nvPr>
        </p:nvSpPr>
        <p:spPr>
          <a:xfrm>
            <a:off x="1371600" y="876299"/>
            <a:ext cx="10820400" cy="5816600"/>
          </a:xfrm>
        </p:spPr>
        <p:txBody>
          <a:bodyPr anchor="t">
            <a:normAutofit fontScale="92500" lnSpcReduction="20000"/>
          </a:bodyPr>
          <a:lstStyle/>
          <a:p>
            <a:pPr marL="0" indent="0">
              <a:lnSpc>
                <a:spcPct val="150000"/>
              </a:lnSpc>
              <a:buNone/>
            </a:pPr>
            <a:r>
              <a:rPr lang="en-US" b="1" dirty="0" smtClean="0"/>
              <a:t>How this application works ?</a:t>
            </a:r>
          </a:p>
          <a:p>
            <a:pPr marL="0" indent="0">
              <a:lnSpc>
                <a:spcPct val="150000"/>
              </a:lnSpc>
              <a:buNone/>
            </a:pPr>
            <a:r>
              <a:rPr lang="en-US" sz="2000" dirty="0" smtClean="0"/>
              <a:t>When program starts the user will be given options that are chosen by a integer input. Integer is checked and program will jum</a:t>
            </a:r>
            <a:r>
              <a:rPr lang="en-US" sz="2000" dirty="0" smtClean="0"/>
              <a:t>p to respective control. The added data is stored in link list with a data code given by user. User can delete a laptop with product code, sell a laptop with product code, sort the products , search for a previous costumer and can search in inventory.</a:t>
            </a:r>
            <a:endParaRPr lang="en-US" sz="2000" dirty="0" smtClean="0"/>
          </a:p>
          <a:p>
            <a:pPr marL="0" indent="0">
              <a:lnSpc>
                <a:spcPct val="150000"/>
              </a:lnSpc>
              <a:buNone/>
            </a:pPr>
            <a:r>
              <a:rPr lang="en-US" b="1" dirty="0" smtClean="0"/>
              <a:t>How data structure is working </a:t>
            </a:r>
            <a:r>
              <a:rPr lang="en-US" b="1" dirty="0" smtClean="0"/>
              <a:t>?</a:t>
            </a:r>
          </a:p>
          <a:p>
            <a:pPr marL="0" indent="0">
              <a:lnSpc>
                <a:spcPct val="150000"/>
              </a:lnSpc>
              <a:buNone/>
            </a:pPr>
            <a:r>
              <a:rPr lang="en-US" sz="2000" dirty="0" smtClean="0"/>
              <a:t>A Doubly link list class files is used for all the functions and algorithms. These functions are used according to the control of program. </a:t>
            </a:r>
            <a:r>
              <a:rPr lang="en-US" sz="2000" dirty="0"/>
              <a:t/>
            </a:r>
            <a:br>
              <a:rPr lang="en-US" sz="2000" dirty="0"/>
            </a:br>
            <a:r>
              <a:rPr lang="en-US" sz="2000" dirty="0" smtClean="0"/>
              <a:t>Searching buyer data is done with sentinel search  and sorting products is done with bubble sort directly on link list.</a:t>
            </a:r>
            <a:br>
              <a:rPr lang="en-US" sz="2000" dirty="0" smtClean="0"/>
            </a:br>
            <a:r>
              <a:rPr lang="en-US" sz="2000" dirty="0" smtClean="0"/>
              <a:t>As linear search works best on link list. Because of dynamic size. Its used for searching in link list.</a:t>
            </a:r>
            <a:br>
              <a:rPr lang="en-US" sz="2000" dirty="0" smtClean="0"/>
            </a:br>
            <a:r>
              <a:rPr lang="en-US" sz="2000" dirty="0" smtClean="0"/>
              <a:t>Linear Arrays are used to search for the user data. The previous data is fetched form the file and stored in the array. The array size is dynamic and is dependent on the size of data present.</a:t>
            </a:r>
            <a:endParaRPr lang="en-US" sz="2000" dirty="0"/>
          </a:p>
        </p:txBody>
      </p:sp>
    </p:spTree>
    <p:extLst>
      <p:ext uri="{BB962C8B-B14F-4D97-AF65-F5344CB8AC3E}">
        <p14:creationId xmlns:p14="http://schemas.microsoft.com/office/powerpoint/2010/main" val="161184316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9" name="Rectangle 8"/>
          <p:cNvSpPr/>
          <p:nvPr/>
        </p:nvSpPr>
        <p:spPr>
          <a:xfrm>
            <a:off x="6003634" y="2967335"/>
            <a:ext cx="184731" cy="923330"/>
          </a:xfrm>
          <a:prstGeom prst="rect">
            <a:avLst/>
          </a:prstGeom>
          <a:noFill/>
        </p:spPr>
        <p:txBody>
          <a:bodyPr wrap="none" lIns="91440" tIns="45720" rIns="91440" bIns="45720">
            <a:spAutoFit/>
          </a:bodyPr>
          <a:lstStyle/>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1" name="Rectangle 10"/>
          <p:cNvSpPr/>
          <p:nvPr/>
        </p:nvSpPr>
        <p:spPr>
          <a:xfrm>
            <a:off x="8503060" y="559895"/>
            <a:ext cx="3384139" cy="36933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en-US" b="1" dirty="0">
                <a:ln w="9525">
                  <a:solidFill>
                    <a:schemeClr val="bg1"/>
                  </a:solidFill>
                  <a:prstDash val="solid"/>
                </a:ln>
                <a:effectLst>
                  <a:outerShdw blurRad="12700" dist="38100" dir="2700000" algn="tl" rotWithShape="0">
                    <a:schemeClr val="bg1">
                      <a:lumMod val="50000"/>
                    </a:schemeClr>
                  </a:outerShdw>
                </a:effectLst>
              </a:rPr>
              <a:t> </a:t>
            </a:r>
            <a:r>
              <a:rPr lang="en-US" b="1" dirty="0" smtClean="0">
                <a:ln w="9525">
                  <a:solidFill>
                    <a:schemeClr val="bg1"/>
                  </a:solidFill>
                  <a:prstDash val="solid"/>
                </a:ln>
                <a:effectLst>
                  <a:outerShdw blurRad="12700" dist="38100" dir="2700000" algn="tl" rotWithShape="0">
                    <a:schemeClr val="bg1">
                      <a:lumMod val="50000"/>
                    </a:schemeClr>
                  </a:outerShdw>
                </a:effectLst>
              </a:rPr>
              <a:t>CODE </a:t>
            </a:r>
            <a:r>
              <a:rPr lang="en-US" b="1" dirty="0" smtClean="0">
                <a:ln w="9525">
                  <a:solidFill>
                    <a:schemeClr val="bg1"/>
                  </a:solidFill>
                  <a:prstDash val="solid"/>
                </a:ln>
                <a:effectLst>
                  <a:outerShdw blurRad="50800" dist="38100" dir="10800000" algn="r" rotWithShape="0">
                    <a:prstClr val="black">
                      <a:alpha val="40000"/>
                    </a:prstClr>
                  </a:outerShdw>
                </a:effectLst>
              </a:rPr>
              <a:t>SCREENSHOTS</a:t>
            </a:r>
            <a:endParaRPr lang="en-US" b="1" dirty="0">
              <a:ln w="9525">
                <a:solidFill>
                  <a:schemeClr val="bg1"/>
                </a:solidFill>
                <a:prstDash val="solid"/>
              </a:ln>
              <a:effectLst>
                <a:outerShdw blurRad="50800" dist="38100" dir="10800000" algn="r" rotWithShape="0">
                  <a:prstClr val="black">
                    <a:alpha val="40000"/>
                  </a:prstClr>
                </a:outerShdw>
              </a:effectLst>
            </a:endParaRPr>
          </a:p>
        </p:txBody>
      </p:sp>
      <p:sp>
        <p:nvSpPr>
          <p:cNvPr id="12" name="TextBox 11"/>
          <p:cNvSpPr txBox="1"/>
          <p:nvPr/>
        </p:nvSpPr>
        <p:spPr>
          <a:xfrm>
            <a:off x="8406759" y="1213009"/>
            <a:ext cx="3623108" cy="3139321"/>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b="1" dirty="0" smtClean="0"/>
              <a:t>Sentinel search algorith</a:t>
            </a:r>
            <a:r>
              <a:rPr lang="en-US" b="1" dirty="0" smtClean="0"/>
              <a:t>m</a:t>
            </a:r>
            <a:r>
              <a:rPr lang="en-US" dirty="0" smtClean="0"/>
              <a:t/>
            </a:r>
            <a:br>
              <a:rPr lang="en-US" dirty="0" smtClean="0"/>
            </a:br>
            <a:r>
              <a:rPr lang="en-US" dirty="0" smtClean="0"/>
              <a:t/>
            </a:r>
            <a:br>
              <a:rPr lang="en-US" dirty="0" smtClean="0"/>
            </a:br>
            <a:r>
              <a:rPr lang="en-US" dirty="0" smtClean="0"/>
              <a:t>The search algorithm work  same as</a:t>
            </a:r>
            <a:br>
              <a:rPr lang="en-US" dirty="0" smtClean="0"/>
            </a:br>
            <a:r>
              <a:rPr lang="en-US" dirty="0" smtClean="0"/>
              <a:t> Linear search.</a:t>
            </a:r>
            <a:br>
              <a:rPr lang="en-US" dirty="0" smtClean="0"/>
            </a:br>
            <a:r>
              <a:rPr lang="en-US" dirty="0" smtClean="0"/>
              <a:t>But with advantage of not checking</a:t>
            </a:r>
            <a:br>
              <a:rPr lang="en-US" dirty="0" smtClean="0"/>
            </a:br>
            <a:r>
              <a:rPr lang="en-US" dirty="0" smtClean="0"/>
              <a:t>the array limit in every loop.</a:t>
            </a:r>
            <a:br>
              <a:rPr lang="en-US" dirty="0" smtClean="0"/>
            </a:br>
            <a:r>
              <a:rPr lang="en-US" dirty="0" smtClean="0"/>
              <a:t/>
            </a:r>
            <a:br>
              <a:rPr lang="en-US" dirty="0" smtClean="0"/>
            </a:br>
            <a:r>
              <a:rPr lang="en-US" dirty="0" smtClean="0"/>
              <a:t>The value to be searched is inserted </a:t>
            </a:r>
            <a:r>
              <a:rPr lang="en-US" dirty="0"/>
              <a:t/>
            </a:r>
            <a:br>
              <a:rPr lang="en-US" dirty="0"/>
            </a:br>
            <a:r>
              <a:rPr lang="en-US" dirty="0" smtClean="0"/>
              <a:t>in the last of the array. And it works</a:t>
            </a:r>
            <a:br>
              <a:rPr lang="en-US" dirty="0" smtClean="0"/>
            </a:br>
            <a:r>
              <a:rPr lang="en-US" dirty="0" smtClean="0"/>
              <a:t>as a exit condition for index count of</a:t>
            </a:r>
            <a:br>
              <a:rPr lang="en-US" dirty="0" smtClean="0"/>
            </a:br>
            <a:r>
              <a:rPr lang="en-US" dirty="0" smtClean="0"/>
              <a:t>the array.</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2271" r="57604" b="25358"/>
          <a:stretch/>
        </p:blipFill>
        <p:spPr>
          <a:xfrm>
            <a:off x="401462" y="191594"/>
            <a:ext cx="7783412" cy="6437805"/>
          </a:xfrm>
          <a:prstGeom prst="rect">
            <a:avLst/>
          </a:prstGeom>
        </p:spPr>
      </p:pic>
    </p:spTree>
    <p:extLst>
      <p:ext uri="{BB962C8B-B14F-4D97-AF65-F5344CB8AC3E}">
        <p14:creationId xmlns:p14="http://schemas.microsoft.com/office/powerpoint/2010/main" val="16515849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2" name="TextBox 11"/>
          <p:cNvSpPr txBox="1"/>
          <p:nvPr/>
        </p:nvSpPr>
        <p:spPr>
          <a:xfrm>
            <a:off x="8187983" y="344438"/>
            <a:ext cx="3724546" cy="3693319"/>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b="1" dirty="0" smtClean="0"/>
              <a:t>Bubble </a:t>
            </a:r>
            <a:r>
              <a:rPr lang="en-US" b="1" dirty="0"/>
              <a:t>S</a:t>
            </a:r>
            <a:r>
              <a:rPr lang="en-US" b="1" dirty="0" smtClean="0"/>
              <a:t>ort on Link </a:t>
            </a:r>
            <a:r>
              <a:rPr lang="en-US" b="1" dirty="0"/>
              <a:t>L</a:t>
            </a:r>
            <a:r>
              <a:rPr lang="en-US" b="1" dirty="0" smtClean="0"/>
              <a:t>ist algorithm.</a:t>
            </a:r>
            <a:r>
              <a:rPr lang="en-US" dirty="0" smtClean="0"/>
              <a:t/>
            </a:r>
            <a:br>
              <a:rPr lang="en-US" dirty="0" smtClean="0"/>
            </a:br>
            <a:r>
              <a:rPr lang="en-US" dirty="0" smtClean="0"/>
              <a:t> </a:t>
            </a:r>
            <a:endParaRPr lang="en-US" dirty="0"/>
          </a:p>
          <a:p>
            <a:r>
              <a:rPr lang="en-US" dirty="0" smtClean="0"/>
              <a:t>The bubble sort algorithm is directly</a:t>
            </a:r>
            <a:br>
              <a:rPr lang="en-US" dirty="0" smtClean="0"/>
            </a:br>
            <a:r>
              <a:rPr lang="en-US" dirty="0" smtClean="0"/>
              <a:t>implemented on the nodes of the</a:t>
            </a:r>
          </a:p>
          <a:p>
            <a:r>
              <a:rPr lang="en-US" dirty="0" smtClean="0"/>
              <a:t>Link list.</a:t>
            </a:r>
          </a:p>
          <a:p>
            <a:endParaRPr lang="en-US" dirty="0"/>
          </a:p>
          <a:p>
            <a:r>
              <a:rPr lang="en-US" dirty="0" smtClean="0"/>
              <a:t>The data is sorted in ascending order.</a:t>
            </a:r>
            <a:br>
              <a:rPr lang="en-US" dirty="0" smtClean="0"/>
            </a:br>
            <a:r>
              <a:rPr lang="en-US" dirty="0" smtClean="0"/>
              <a:t>On the basis of product codes.</a:t>
            </a:r>
            <a:br>
              <a:rPr lang="en-US" dirty="0" smtClean="0"/>
            </a:br>
            <a:r>
              <a:rPr lang="en-US" dirty="0" smtClean="0"/>
              <a:t>The Nodes are swapped when the </a:t>
            </a:r>
            <a:br>
              <a:rPr lang="en-US" dirty="0" smtClean="0"/>
            </a:br>
            <a:r>
              <a:rPr lang="en-US" dirty="0" smtClean="0"/>
              <a:t>condition of greater gets true.</a:t>
            </a:r>
          </a:p>
          <a:p>
            <a:endParaRPr lang="en-US" dirty="0"/>
          </a:p>
          <a:p>
            <a:r>
              <a:rPr lang="en-US" dirty="0" smtClean="0"/>
              <a:t/>
            </a:r>
            <a:br>
              <a:rPr lang="en-US" dirty="0" smtClean="0"/>
            </a:b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 t="23505" r="56563" b="14797"/>
          <a:stretch/>
        </p:blipFill>
        <p:spPr>
          <a:xfrm>
            <a:off x="98864" y="242838"/>
            <a:ext cx="7949875" cy="6348462"/>
          </a:xfrm>
          <a:prstGeom prst="rect">
            <a:avLst/>
          </a:prstGeom>
        </p:spPr>
      </p:pic>
    </p:spTree>
    <p:extLst>
      <p:ext uri="{BB962C8B-B14F-4D97-AF65-F5344CB8AC3E}">
        <p14:creationId xmlns:p14="http://schemas.microsoft.com/office/powerpoint/2010/main" val="22107269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9805" r="64515" b="36290"/>
          <a:stretch/>
        </p:blipFill>
        <p:spPr>
          <a:xfrm>
            <a:off x="177799" y="340836"/>
            <a:ext cx="8132503" cy="5361464"/>
          </a:xfrm>
          <a:prstGeom prst="rect">
            <a:avLst/>
          </a:prstGeom>
        </p:spPr>
      </p:pic>
      <p:sp>
        <p:nvSpPr>
          <p:cNvPr id="5" name="TextBox 4"/>
          <p:cNvSpPr txBox="1"/>
          <p:nvPr/>
        </p:nvSpPr>
        <p:spPr>
          <a:xfrm>
            <a:off x="8378483" y="988536"/>
            <a:ext cx="3724617" cy="3970318"/>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b="1" dirty="0" smtClean="0"/>
              <a:t>Linear Search Algorithm on Link list.</a:t>
            </a:r>
          </a:p>
          <a:p>
            <a:endParaRPr lang="en-US" dirty="0" smtClean="0"/>
          </a:p>
          <a:p>
            <a:r>
              <a:rPr lang="en-US" dirty="0" smtClean="0"/>
              <a:t>Search is working on the product code(node-&gt;key) stored in nodes.</a:t>
            </a:r>
            <a:br>
              <a:rPr lang="en-US" dirty="0" smtClean="0"/>
            </a:br>
            <a:r>
              <a:rPr lang="en-US" dirty="0" smtClean="0"/>
              <a:t/>
            </a:r>
            <a:br>
              <a:rPr lang="en-US" dirty="0" smtClean="0"/>
            </a:br>
            <a:r>
              <a:rPr lang="en-US" dirty="0" smtClean="0"/>
              <a:t>Traversing in done on the whole list.</a:t>
            </a:r>
            <a:br>
              <a:rPr lang="en-US" dirty="0" smtClean="0"/>
            </a:br>
            <a:r>
              <a:rPr lang="en-US" dirty="0" smtClean="0"/>
              <a:t>When the key is matched the index is returned.</a:t>
            </a:r>
            <a:endParaRPr lang="en-US" dirty="0"/>
          </a:p>
          <a:p>
            <a:r>
              <a:rPr lang="en-US" dirty="0" smtClean="0"/>
              <a:t/>
            </a:r>
            <a:br>
              <a:rPr lang="en-US" dirty="0" smtClean="0"/>
            </a:br>
            <a:r>
              <a:rPr lang="en-US" dirty="0" smtClean="0"/>
              <a:t/>
            </a:r>
            <a:br>
              <a:rPr lang="en-US" dirty="0" smtClean="0"/>
            </a:br>
            <a:endParaRPr lang="en-US" dirty="0"/>
          </a:p>
          <a:p>
            <a:r>
              <a:rPr lang="en-US" dirty="0" smtClean="0"/>
              <a:t/>
            </a:r>
            <a:br>
              <a:rPr lang="en-US" dirty="0" smtClean="0"/>
            </a:br>
            <a:endParaRPr lang="en-US" dirty="0"/>
          </a:p>
        </p:txBody>
      </p:sp>
    </p:spTree>
    <p:extLst>
      <p:ext uri="{BB962C8B-B14F-4D97-AF65-F5344CB8AC3E}">
        <p14:creationId xmlns:p14="http://schemas.microsoft.com/office/powerpoint/2010/main" val="85831669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extBox 3"/>
          <p:cNvSpPr txBox="1"/>
          <p:nvPr/>
        </p:nvSpPr>
        <p:spPr>
          <a:xfrm>
            <a:off x="8327683" y="620236"/>
            <a:ext cx="3724617" cy="59093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b="1" u="sng" dirty="0" smtClean="0"/>
              <a:t>Data S</a:t>
            </a:r>
            <a:r>
              <a:rPr lang="en-US" b="1" u="sng" dirty="0" smtClean="0"/>
              <a:t>tructure</a:t>
            </a:r>
            <a:r>
              <a:rPr lang="en-US" b="1" u="sng" dirty="0"/>
              <a:t>:</a:t>
            </a:r>
            <a:r>
              <a:rPr lang="en-US" u="sng" dirty="0"/>
              <a:t> </a:t>
            </a:r>
            <a:r>
              <a:rPr lang="en-US" b="1" dirty="0" smtClean="0"/>
              <a:t>Doubly </a:t>
            </a:r>
            <a:r>
              <a:rPr lang="en-US" b="1" dirty="0"/>
              <a:t>link list.</a:t>
            </a:r>
            <a:endParaRPr lang="en-US" b="1" dirty="0" smtClean="0"/>
          </a:p>
          <a:p>
            <a:r>
              <a:rPr lang="en-US" dirty="0" smtClean="0"/>
              <a:t/>
            </a:r>
            <a:br>
              <a:rPr lang="en-US" dirty="0" smtClean="0"/>
            </a:br>
            <a:r>
              <a:rPr lang="en-US" dirty="0" smtClean="0"/>
              <a:t>The entered laptop with the product</a:t>
            </a:r>
            <a:br>
              <a:rPr lang="en-US" dirty="0" smtClean="0"/>
            </a:br>
            <a:r>
              <a:rPr lang="en-US" dirty="0" smtClean="0"/>
              <a:t>code is stored in the node. </a:t>
            </a:r>
          </a:p>
          <a:p>
            <a:r>
              <a:rPr lang="en-US" dirty="0" smtClean="0"/>
              <a:t/>
            </a:r>
            <a:br>
              <a:rPr lang="en-US" dirty="0" smtClean="0"/>
            </a:br>
            <a:r>
              <a:rPr lang="en-US" dirty="0" smtClean="0"/>
              <a:t>When the link is not empty that means the head  is not null. </a:t>
            </a:r>
          </a:p>
          <a:p>
            <a:r>
              <a:rPr lang="en-US" dirty="0"/>
              <a:t/>
            </a:r>
            <a:br>
              <a:rPr lang="en-US" dirty="0"/>
            </a:br>
            <a:r>
              <a:rPr lang="en-US" dirty="0" smtClean="0"/>
              <a:t>Then user can search , sell, sort, show the inventory stored in the link list.</a:t>
            </a:r>
          </a:p>
          <a:p>
            <a:r>
              <a:rPr lang="en-US" dirty="0" smtClean="0"/>
              <a:t> </a:t>
            </a:r>
          </a:p>
          <a:p>
            <a:r>
              <a:rPr lang="en-US" dirty="0" smtClean="0"/>
              <a:t>Algorithms of link list Contains:</a:t>
            </a:r>
          </a:p>
          <a:p>
            <a:r>
              <a:rPr lang="en-US" dirty="0" smtClean="0"/>
              <a:t>Add laptop.</a:t>
            </a:r>
            <a:br>
              <a:rPr lang="en-US" dirty="0" smtClean="0"/>
            </a:br>
            <a:r>
              <a:rPr lang="en-US" dirty="0" smtClean="0"/>
              <a:t>Delete laptop.</a:t>
            </a:r>
            <a:br>
              <a:rPr lang="en-US" dirty="0" smtClean="0"/>
            </a:br>
            <a:r>
              <a:rPr lang="en-US" dirty="0" smtClean="0"/>
              <a:t>Sort laptops.</a:t>
            </a:r>
            <a:br>
              <a:rPr lang="en-US" dirty="0" smtClean="0"/>
            </a:br>
            <a:r>
              <a:rPr lang="en-US" dirty="0" smtClean="0"/>
              <a:t>Search Laptop.</a:t>
            </a:r>
          </a:p>
          <a:p>
            <a:r>
              <a:rPr lang="en-US" dirty="0" smtClean="0"/>
              <a:t>Sell laptop.</a:t>
            </a:r>
            <a:br>
              <a:rPr lang="en-US" dirty="0" smtClean="0"/>
            </a:br>
            <a:r>
              <a:rPr lang="en-US" dirty="0" smtClean="0"/>
              <a:t/>
            </a:r>
            <a:br>
              <a:rPr lang="en-US" dirty="0" smtClean="0"/>
            </a:br>
            <a:endParaRPr lang="en-US" dirty="0"/>
          </a:p>
          <a:p>
            <a:r>
              <a:rPr lang="en-US" dirty="0" smtClean="0"/>
              <a:t/>
            </a:r>
            <a:br>
              <a:rPr lang="en-US" dirty="0" smtClean="0"/>
            </a:b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21" t="20357" r="56333" b="34621"/>
          <a:stretch/>
        </p:blipFill>
        <p:spPr>
          <a:xfrm>
            <a:off x="-63500" y="1396999"/>
            <a:ext cx="8255000" cy="4728749"/>
          </a:xfrm>
          <a:prstGeom prst="rect">
            <a:avLst/>
          </a:prstGeom>
        </p:spPr>
      </p:pic>
      <p:sp>
        <p:nvSpPr>
          <p:cNvPr id="6" name="Rectangle 5"/>
          <p:cNvSpPr/>
          <p:nvPr/>
        </p:nvSpPr>
        <p:spPr>
          <a:xfrm>
            <a:off x="336960" y="737695"/>
            <a:ext cx="3384139" cy="36933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en-US" b="1" dirty="0" smtClean="0">
                <a:ln w="9525">
                  <a:solidFill>
                    <a:schemeClr val="bg1"/>
                  </a:solidFill>
                  <a:prstDash val="solid"/>
                </a:ln>
                <a:effectLst>
                  <a:outerShdw blurRad="12700" dist="38100" dir="2700000" algn="tl" rotWithShape="0">
                    <a:schemeClr val="bg1">
                      <a:lumMod val="50000"/>
                    </a:schemeClr>
                  </a:outerShdw>
                </a:effectLst>
              </a:rPr>
              <a:t>Add Laptop</a:t>
            </a:r>
            <a:endParaRPr lang="en-US" b="1" dirty="0">
              <a:ln w="9525">
                <a:solidFill>
                  <a:schemeClr val="bg1"/>
                </a:solidFill>
                <a:prstDash val="solid"/>
              </a:ln>
              <a:effectLst>
                <a:outerShdw blurRad="50800" dist="38100" dir="10800000" algn="r" rotWithShape="0">
                  <a:prstClr val="black">
                    <a:alpha val="40000"/>
                  </a:prstClr>
                </a:outerShdw>
              </a:effectLst>
            </a:endParaRPr>
          </a:p>
        </p:txBody>
      </p:sp>
    </p:spTree>
    <p:extLst>
      <p:ext uri="{BB962C8B-B14F-4D97-AF65-F5344CB8AC3E}">
        <p14:creationId xmlns:p14="http://schemas.microsoft.com/office/powerpoint/2010/main" val="46985578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8503" r="40313" b="12573"/>
          <a:stretch/>
        </p:blipFill>
        <p:spPr>
          <a:xfrm>
            <a:off x="406400" y="292099"/>
            <a:ext cx="9321800" cy="6051849"/>
          </a:xfrm>
          <a:prstGeom prst="rect">
            <a:avLst/>
          </a:prstGeom>
        </p:spPr>
      </p:pic>
      <p:sp>
        <p:nvSpPr>
          <p:cNvPr id="6" name="Rectangle 5"/>
          <p:cNvSpPr/>
          <p:nvPr/>
        </p:nvSpPr>
        <p:spPr>
          <a:xfrm>
            <a:off x="8503060" y="559895"/>
            <a:ext cx="3384139" cy="36933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en-US" b="1" dirty="0" smtClean="0">
                <a:ln w="9525">
                  <a:solidFill>
                    <a:schemeClr val="bg1"/>
                  </a:solidFill>
                  <a:prstDash val="solid"/>
                </a:ln>
                <a:effectLst>
                  <a:outerShdw blurRad="50800" dist="38100" dir="10800000" algn="r" rotWithShape="0">
                    <a:prstClr val="black">
                      <a:alpha val="40000"/>
                    </a:prstClr>
                  </a:outerShdw>
                </a:effectLst>
              </a:rPr>
              <a:t>Deleting Laptop</a:t>
            </a:r>
            <a:endParaRPr lang="en-US" b="1" dirty="0">
              <a:ln w="9525">
                <a:solidFill>
                  <a:schemeClr val="bg1"/>
                </a:solidFill>
                <a:prstDash val="solid"/>
              </a:ln>
              <a:effectLst>
                <a:outerShdw blurRad="50800" dist="38100" dir="10800000" algn="r" rotWithShape="0">
                  <a:prstClr val="black">
                    <a:alpha val="40000"/>
                  </a:prstClr>
                </a:outerShdw>
              </a:effectLst>
            </a:endParaRPr>
          </a:p>
        </p:txBody>
      </p:sp>
    </p:spTree>
    <p:extLst>
      <p:ext uri="{BB962C8B-B14F-4D97-AF65-F5344CB8AC3E}">
        <p14:creationId xmlns:p14="http://schemas.microsoft.com/office/powerpoint/2010/main" val="20554241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2849" r="54077" b="49128"/>
          <a:stretch/>
        </p:blipFill>
        <p:spPr>
          <a:xfrm>
            <a:off x="112540" y="858129"/>
            <a:ext cx="9403353" cy="5528604"/>
          </a:xfrm>
          <a:prstGeom prst="rect">
            <a:avLst/>
          </a:prstGeom>
        </p:spPr>
      </p:pic>
      <p:sp>
        <p:nvSpPr>
          <p:cNvPr id="3" name="Rectangle 2"/>
          <p:cNvSpPr/>
          <p:nvPr/>
        </p:nvSpPr>
        <p:spPr>
          <a:xfrm>
            <a:off x="4610257" y="184178"/>
            <a:ext cx="3384139" cy="36933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en-US" b="1" dirty="0" smtClean="0">
                <a:ln w="9525">
                  <a:solidFill>
                    <a:schemeClr val="bg1"/>
                  </a:solidFill>
                  <a:prstDash val="solid"/>
                </a:ln>
                <a:effectLst>
                  <a:outerShdw blurRad="50800" dist="38100" dir="10800000" algn="r" rotWithShape="0">
                    <a:prstClr val="black">
                      <a:alpha val="40000"/>
                    </a:prstClr>
                  </a:outerShdw>
                </a:effectLst>
              </a:rPr>
              <a:t>CODE OUTPUT SCREENSHOTS</a:t>
            </a:r>
            <a:endParaRPr lang="en-US" b="1" dirty="0">
              <a:ln w="9525">
                <a:solidFill>
                  <a:schemeClr val="bg1"/>
                </a:solidFill>
                <a:prstDash val="solid"/>
              </a:ln>
              <a:effectLst>
                <a:outerShdw blurRad="50800" dist="38100" dir="10800000" algn="r" rotWithShape="0">
                  <a:prstClr val="black">
                    <a:alpha val="40000"/>
                  </a:prstClr>
                </a:outerShdw>
              </a:effectLst>
            </a:endParaRPr>
          </a:p>
        </p:txBody>
      </p:sp>
      <p:sp>
        <p:nvSpPr>
          <p:cNvPr id="4" name="TextBox 3"/>
          <p:cNvSpPr txBox="1"/>
          <p:nvPr/>
        </p:nvSpPr>
        <p:spPr>
          <a:xfrm>
            <a:off x="8820443" y="1533378"/>
            <a:ext cx="3323346" cy="341632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b="1" dirty="0" smtClean="0"/>
              <a:t>Main control Instructions.</a:t>
            </a:r>
          </a:p>
          <a:p>
            <a:r>
              <a:rPr lang="en-US" dirty="0" smtClean="0"/>
              <a:t/>
            </a:r>
            <a:br>
              <a:rPr lang="en-US" dirty="0" smtClean="0"/>
            </a:br>
            <a:r>
              <a:rPr lang="en-US" dirty="0" smtClean="0"/>
              <a:t>Printed </a:t>
            </a:r>
            <a:r>
              <a:rPr lang="en-US" dirty="0" err="1" smtClean="0"/>
              <a:t>everytime</a:t>
            </a:r>
            <a:r>
              <a:rPr lang="en-US" dirty="0" smtClean="0"/>
              <a:t> after a user</a:t>
            </a:r>
            <a:br>
              <a:rPr lang="en-US" dirty="0" smtClean="0"/>
            </a:br>
            <a:r>
              <a:rPr lang="en-US" dirty="0" smtClean="0"/>
              <a:t>is done with a task. </a:t>
            </a:r>
          </a:p>
          <a:p>
            <a:r>
              <a:rPr lang="en-US" dirty="0" smtClean="0"/>
              <a:t/>
            </a:r>
            <a:br>
              <a:rPr lang="en-US" dirty="0" smtClean="0"/>
            </a:br>
            <a:r>
              <a:rPr lang="en-US" dirty="0" smtClean="0"/>
              <a:t>If and else-if is used to check for </a:t>
            </a:r>
            <a:br>
              <a:rPr lang="en-US" dirty="0" smtClean="0"/>
            </a:br>
            <a:r>
              <a:rPr lang="en-US" dirty="0" smtClean="0"/>
              <a:t>the valid</a:t>
            </a:r>
            <a:r>
              <a:rPr lang="en-US" dirty="0"/>
              <a:t> </a:t>
            </a:r>
            <a:r>
              <a:rPr lang="en-US" dirty="0" smtClean="0"/>
              <a:t>entered code.</a:t>
            </a:r>
          </a:p>
          <a:p>
            <a:r>
              <a:rPr lang="en-US" dirty="0" smtClean="0"/>
              <a:t/>
            </a:r>
            <a:br>
              <a:rPr lang="en-US" dirty="0" smtClean="0"/>
            </a:br>
            <a:r>
              <a:rPr lang="en-US" dirty="0" smtClean="0"/>
              <a:t>Otherwise program will loop</a:t>
            </a:r>
            <a:br>
              <a:rPr lang="en-US" dirty="0" smtClean="0"/>
            </a:br>
            <a:r>
              <a:rPr lang="en-US" dirty="0" smtClean="0"/>
              <a:t>back to start with a “invalid code </a:t>
            </a:r>
            <a:br>
              <a:rPr lang="en-US" dirty="0" smtClean="0"/>
            </a:br>
            <a:r>
              <a:rPr lang="en-US" dirty="0" smtClean="0"/>
              <a:t>error”.</a:t>
            </a:r>
            <a:br>
              <a:rPr lang="en-US" dirty="0" smtClean="0"/>
            </a:br>
            <a:endParaRPr lang="en-US" dirty="0"/>
          </a:p>
        </p:txBody>
      </p:sp>
    </p:spTree>
    <p:extLst>
      <p:ext uri="{BB962C8B-B14F-4D97-AF65-F5344CB8AC3E}">
        <p14:creationId xmlns:p14="http://schemas.microsoft.com/office/powerpoint/2010/main" val="299927954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4268" r="76015" b="38866"/>
          <a:stretch/>
        </p:blipFill>
        <p:spPr>
          <a:xfrm>
            <a:off x="259392" y="475308"/>
            <a:ext cx="5343958" cy="3365172"/>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62" t="9825" r="68385" b="39892"/>
          <a:stretch/>
        </p:blipFill>
        <p:spPr>
          <a:xfrm>
            <a:off x="5992836" y="475308"/>
            <a:ext cx="6049109" cy="5331049"/>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 t="47589" r="67430" b="35265"/>
          <a:stretch/>
        </p:blipFill>
        <p:spPr>
          <a:xfrm>
            <a:off x="146850" y="4628271"/>
            <a:ext cx="5845986" cy="1730328"/>
          </a:xfrm>
          <a:prstGeom prst="rect">
            <a:avLst/>
          </a:prstGeom>
        </p:spPr>
      </p:pic>
      <p:sp>
        <p:nvSpPr>
          <p:cNvPr id="6" name="TextBox 5"/>
          <p:cNvSpPr txBox="1"/>
          <p:nvPr/>
        </p:nvSpPr>
        <p:spPr>
          <a:xfrm>
            <a:off x="3626840" y="689318"/>
            <a:ext cx="1269899"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t>Printing list</a:t>
            </a:r>
            <a:endParaRPr lang="en-US" dirty="0"/>
          </a:p>
        </p:txBody>
      </p:sp>
      <p:sp>
        <p:nvSpPr>
          <p:cNvPr id="7" name="TextBox 6"/>
          <p:cNvSpPr txBox="1"/>
          <p:nvPr/>
        </p:nvSpPr>
        <p:spPr>
          <a:xfrm>
            <a:off x="3626840" y="4677397"/>
            <a:ext cx="1837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t>Deleting from list</a:t>
            </a:r>
            <a:endParaRPr lang="en-US" dirty="0"/>
          </a:p>
        </p:txBody>
      </p:sp>
      <p:sp>
        <p:nvSpPr>
          <p:cNvPr id="8" name="TextBox 7"/>
          <p:cNvSpPr txBox="1"/>
          <p:nvPr/>
        </p:nvSpPr>
        <p:spPr>
          <a:xfrm>
            <a:off x="9318241" y="520507"/>
            <a:ext cx="1665841"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t>Selling from list</a:t>
            </a:r>
            <a:endParaRPr lang="en-US" dirty="0"/>
          </a:p>
        </p:txBody>
      </p:sp>
    </p:spTree>
    <p:extLst>
      <p:ext uri="{BB962C8B-B14F-4D97-AF65-F5344CB8AC3E}">
        <p14:creationId xmlns:p14="http://schemas.microsoft.com/office/powerpoint/2010/main" val="137661567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TM02900771[[fn=Slice]]</Template>
  <TotalTime>1412</TotalTime>
  <Words>210</Words>
  <Application>Microsoft Office PowerPoint</Application>
  <PresentationFormat>Widescreen</PresentationFormat>
  <Paragraphs>57</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Agency FB</vt:lpstr>
      <vt:lpstr>Andalus</vt:lpstr>
      <vt:lpstr>Arial</vt:lpstr>
      <vt:lpstr>Bahnschrift</vt:lpstr>
      <vt:lpstr>Calibri</vt:lpstr>
      <vt:lpstr>Corbel</vt:lpstr>
      <vt:lpstr>Parallax</vt:lpstr>
      <vt:lpstr> DSA LAB(3b1) FINAL PROJECT 2020  REPORT ON PROJECT </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THEORY FINAL PROJECT</dc:title>
  <dc:creator>Alexander Anjelo</dc:creator>
  <cp:lastModifiedBy>Alexander Anjelo</cp:lastModifiedBy>
  <cp:revision>47</cp:revision>
  <dcterms:created xsi:type="dcterms:W3CDTF">2020-06-20T15:20:08Z</dcterms:created>
  <dcterms:modified xsi:type="dcterms:W3CDTF">2020-06-27T04:55:43Z</dcterms:modified>
</cp:coreProperties>
</file>