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0"/>
  </p:notesMasterIdLst>
  <p:handoutMasterIdLst>
    <p:handoutMasterId r:id="rId21"/>
  </p:handoutMasterIdLst>
  <p:sldIdLst>
    <p:sldId id="283" r:id="rId5"/>
    <p:sldId id="258" r:id="rId6"/>
    <p:sldId id="301" r:id="rId7"/>
    <p:sldId id="259" r:id="rId8"/>
    <p:sldId id="303" r:id="rId9"/>
    <p:sldId id="302" r:id="rId10"/>
    <p:sldId id="297" r:id="rId11"/>
    <p:sldId id="298" r:id="rId12"/>
    <p:sldId id="300" r:id="rId13"/>
    <p:sldId id="296" r:id="rId14"/>
    <p:sldId id="260" r:id="rId15"/>
    <p:sldId id="261" r:id="rId16"/>
    <p:sldId id="265" r:id="rId17"/>
    <p:sldId id="294" r:id="rId18"/>
    <p:sldId id="277"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showGuides="1">
      <p:cViewPr varScale="1">
        <p:scale>
          <a:sx n="76" d="100"/>
          <a:sy n="76" d="100"/>
        </p:scale>
        <p:origin x="534" y="84"/>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8/11/2022</a:t>
            </a:fld>
            <a:endParaRPr lang="en-US" dirty="0"/>
          </a:p>
        </p:txBody>
      </p:sp>
      <p:sp>
        <p:nvSpPr>
          <p:cNvPr id="4" name="Footer Placeholder 3">
            <a:extLst>
              <a:ext uri="{FF2B5EF4-FFF2-40B4-BE49-F238E27FC236}">
                <a16:creationId xmlns=""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8/11/2022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26.svg"/><Relationship Id="rId10" Type="http://schemas.openxmlformats.org/officeDocument/2006/relationships/image" Target="../media/image9.jpg"/><Relationship Id="rId4" Type="http://schemas.openxmlformats.org/officeDocument/2006/relationships/image" Target="../media/image19.png"/><Relationship Id="rId9" Type="http://schemas.openxmlformats.org/officeDocument/2006/relationships/image" Target="../media/image30.sv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35.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5.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jp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a:extLst>
              <a:ext uri="{FF2B5EF4-FFF2-40B4-BE49-F238E27FC236}">
                <a16:creationId xmlns="" xmlns:a16="http://schemas.microsoft.com/office/drawing/2014/main" id="{403E5740-1FF0-42AF-A459-70BE0BD24FD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0" y="0"/>
            <a:ext cx="12331700" cy="6858000"/>
          </a:xfrm>
          <a:prstGeom prst="rect">
            <a:avLst/>
          </a:prstGeom>
        </p:spPr>
      </p:pic>
      <p:sp>
        <p:nvSpPr>
          <p:cNvPr id="2" name="Date Placeholder 1"/>
          <p:cNvSpPr>
            <a:spLocks noGrp="1"/>
          </p:cNvSpPr>
          <p:nvPr>
            <p:ph type="dt" sz="half" idx="10"/>
          </p:nvPr>
        </p:nvSpPr>
        <p:spPr>
          <a:xfrm>
            <a:off x="9271000" y="5878720"/>
            <a:ext cx="2082800" cy="298800"/>
          </a:xfrm>
        </p:spPr>
        <p:txBody>
          <a:bodyPr/>
          <a:lstStyle/>
          <a:p>
            <a:r>
              <a:rPr lang="en-US" sz="2400" noProof="0" dirty="0"/>
              <a:t>18th Feb 2022</a:t>
            </a:r>
          </a:p>
        </p:txBody>
      </p:sp>
      <p:sp>
        <p:nvSpPr>
          <p:cNvPr id="3" name="Footer Placeholder 2"/>
          <p:cNvSpPr>
            <a:spLocks noGrp="1"/>
          </p:cNvSpPr>
          <p:nvPr>
            <p:ph type="ftr" sz="quarter" idx="11"/>
          </p:nvPr>
        </p:nvSpPr>
        <p:spPr/>
        <p:txBody>
          <a:bodyPr/>
          <a:lstStyle/>
          <a:p>
            <a:r>
              <a:rPr lang="en-US" dirty="0"/>
              <a:t>Title</a:t>
            </a:r>
            <a:endParaRPr lang="en-US" noProof="0" dirty="0"/>
          </a:p>
        </p:txBody>
      </p:sp>
      <p:sp>
        <p:nvSpPr>
          <p:cNvPr id="4" name="Slide Number Placeholder 3"/>
          <p:cNvSpPr>
            <a:spLocks noGrp="1"/>
          </p:cNvSpPr>
          <p:nvPr>
            <p:ph type="sldNum" sz="quarter" idx="12"/>
          </p:nvPr>
        </p:nvSpPr>
        <p:spPr/>
        <p:txBody>
          <a:bodyPr/>
          <a:lstStyle/>
          <a:p>
            <a:fld id="{8D581BC7-E183-40DB-AC97-C19EA4EB8894}" type="slidenum">
              <a:rPr lang="en-US" sz="3200" noProof="0" smtClean="0"/>
              <a:pPr/>
              <a:t>1</a:t>
            </a:fld>
            <a:endParaRPr lang="en-US" sz="3200" noProof="0" dirty="0"/>
          </a:p>
        </p:txBody>
      </p:sp>
      <p:sp>
        <p:nvSpPr>
          <p:cNvPr id="7" name="Title 1">
            <a:extLst>
              <a:ext uri="{FF2B5EF4-FFF2-40B4-BE49-F238E27FC236}">
                <a16:creationId xmlns="" xmlns:a16="http://schemas.microsoft.com/office/drawing/2014/main" id="{EA4B7241-C2B7-4F61-A69C-236E16A5F62F}"/>
              </a:ext>
            </a:extLst>
          </p:cNvPr>
          <p:cNvSpPr txBox="1">
            <a:spLocks/>
          </p:cNvSpPr>
          <p:nvPr/>
        </p:nvSpPr>
        <p:spPr>
          <a:xfrm rot="10800000" flipV="1">
            <a:off x="1272615" y="699171"/>
            <a:ext cx="7390313" cy="972876"/>
          </a:xfrm>
          <a:prstGeom prst="rect">
            <a:avLst/>
          </a:prstGeom>
        </p:spPr>
        <p:txBody>
          <a:bodyPr/>
          <a:lst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sz="6600" dirty="0">
                <a:effectLst>
                  <a:outerShdw blurRad="38100" dist="38100" dir="2700000" algn="tl">
                    <a:srgbClr val="000000">
                      <a:alpha val="43137"/>
                    </a:srgbClr>
                  </a:outerShdw>
                </a:effectLst>
              </a:rPr>
              <a:t> PEAKER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219" y="829798"/>
            <a:ext cx="685493" cy="685493"/>
          </a:xfrm>
          <a:prstGeom prst="rect">
            <a:avLst/>
          </a:prstGeom>
        </p:spPr>
      </p:pic>
      <p:sp>
        <p:nvSpPr>
          <p:cNvPr id="10" name="TextBox 9"/>
          <p:cNvSpPr txBox="1"/>
          <p:nvPr/>
        </p:nvSpPr>
        <p:spPr>
          <a:xfrm>
            <a:off x="922219" y="1373378"/>
            <a:ext cx="8733096" cy="1107996"/>
          </a:xfrm>
          <a:prstGeom prst="rect">
            <a:avLst/>
          </a:prstGeom>
          <a:noFill/>
        </p:spPr>
        <p:txBody>
          <a:bodyPr wrap="none" rtlCol="0">
            <a:spAutoFit/>
          </a:bodyPr>
          <a:lstStyle/>
          <a:p>
            <a:r>
              <a:rPr lang="en-US" sz="6600" dirty="0">
                <a:solidFill>
                  <a:schemeClr val="bg2"/>
                </a:solidFill>
                <a:effectLst>
                  <a:outerShdw blurRad="38100" dist="38100" dir="2700000" algn="tl">
                    <a:srgbClr val="000000">
                      <a:alpha val="43137"/>
                    </a:srgbClr>
                  </a:outerShdw>
                </a:effectLst>
                <a:latin typeface="+mj-lt"/>
              </a:rPr>
              <a:t>VERIFICATION SYSTEM</a:t>
            </a:r>
          </a:p>
        </p:txBody>
      </p:sp>
      <p:sp>
        <p:nvSpPr>
          <p:cNvPr id="13" name="TextBox 12"/>
          <p:cNvSpPr txBox="1"/>
          <p:nvPr/>
        </p:nvSpPr>
        <p:spPr>
          <a:xfrm>
            <a:off x="922220" y="2365576"/>
            <a:ext cx="5713712" cy="1446550"/>
          </a:xfrm>
          <a:prstGeom prst="rect">
            <a:avLst/>
          </a:prstGeom>
          <a:noFill/>
        </p:spPr>
        <p:txBody>
          <a:bodyPr wrap="square" rtlCol="0">
            <a:spAutoFit/>
          </a:bodyPr>
          <a:lstStyle/>
          <a:p>
            <a:r>
              <a:rPr lang="en-US" sz="4400" dirty="0">
                <a:solidFill>
                  <a:schemeClr val="bg2"/>
                </a:solidFill>
                <a:effectLst>
                  <a:outerShdw blurRad="38100" dist="38100" dir="2700000" algn="tl">
                    <a:srgbClr val="000000">
                      <a:alpha val="43137"/>
                    </a:srgbClr>
                  </a:outerShdw>
                </a:effectLst>
                <a:latin typeface="+mj-lt"/>
              </a:rPr>
              <a:t>Using MFCC and MLP Classifier</a:t>
            </a:r>
          </a:p>
        </p:txBody>
      </p:sp>
    </p:spTree>
    <p:extLst>
      <p:ext uri="{BB962C8B-B14F-4D97-AF65-F5344CB8AC3E}">
        <p14:creationId xmlns:p14="http://schemas.microsoft.com/office/powerpoint/2010/main" val="169402124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CB059-9E3B-4C24-8E61-717292C2944E}"/>
              </a:ext>
            </a:extLst>
          </p:cNvPr>
          <p:cNvSpPr>
            <a:spLocks noGrp="1"/>
          </p:cNvSpPr>
          <p:nvPr>
            <p:ph type="title"/>
          </p:nvPr>
        </p:nvSpPr>
        <p:spPr/>
        <p:txBody>
          <a:bodyPr>
            <a:normAutofit fontScale="90000"/>
          </a:bodyPr>
          <a:lstStyle/>
          <a:p>
            <a:r>
              <a:rPr lang="en-US" dirty="0"/>
              <a:t>This how our .csv looks like</a:t>
            </a:r>
          </a:p>
        </p:txBody>
      </p:sp>
      <p:sp>
        <p:nvSpPr>
          <p:cNvPr id="3" name="Text Placeholder 2">
            <a:extLst>
              <a:ext uri="{FF2B5EF4-FFF2-40B4-BE49-F238E27FC236}">
                <a16:creationId xmlns="" xmlns:a16="http://schemas.microsoft.com/office/drawing/2014/main" id="{E66139D5-668D-4A3D-B6B6-F71EC385C8FF}"/>
              </a:ext>
            </a:extLst>
          </p:cNvPr>
          <p:cNvSpPr>
            <a:spLocks noGrp="1"/>
          </p:cNvSpPr>
          <p:nvPr>
            <p:ph type="body" idx="1"/>
          </p:nvPr>
        </p:nvSpPr>
        <p:spPr>
          <a:xfrm>
            <a:off x="2337903" y="5341555"/>
            <a:ext cx="1154597" cy="246445"/>
          </a:xfrm>
        </p:spPr>
        <p:txBody>
          <a:bodyPr>
            <a:noAutofit/>
          </a:bodyPr>
          <a:lstStyle/>
          <a:p>
            <a:r>
              <a:rPr lang="en-US" sz="1400" dirty="0"/>
              <a:t>Total files 1919.</a:t>
            </a:r>
          </a:p>
        </p:txBody>
      </p:sp>
      <p:sp>
        <p:nvSpPr>
          <p:cNvPr id="6" name="Slide Number Placeholder 5">
            <a:extLst>
              <a:ext uri="{FF2B5EF4-FFF2-40B4-BE49-F238E27FC236}">
                <a16:creationId xmlns=""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10</a:t>
            </a:fld>
            <a:endParaRPr lang="en-US" dirty="0"/>
          </a:p>
        </p:txBody>
      </p:sp>
      <p:sp>
        <p:nvSpPr>
          <p:cNvPr id="5" name="Footer Placeholder 4">
            <a:extLst>
              <a:ext uri="{FF2B5EF4-FFF2-40B4-BE49-F238E27FC236}">
                <a16:creationId xmlns="" xmlns:a16="http://schemas.microsoft.com/office/drawing/2014/main" id="{FFFF8DFC-D37E-4FE9-81F0-77C68D469526}"/>
              </a:ext>
            </a:extLst>
          </p:cNvPr>
          <p:cNvSpPr>
            <a:spLocks noGrp="1"/>
          </p:cNvSpPr>
          <p:nvPr>
            <p:ph type="ftr" sz="quarter" idx="11"/>
          </p:nvPr>
        </p:nvSpPr>
        <p:spPr/>
        <p:txBody>
          <a:bodyPr/>
          <a:lstStyle/>
          <a:p>
            <a:r>
              <a:rPr lang="en-US" dirty="0"/>
              <a:t>.CSV</a:t>
            </a:r>
          </a:p>
        </p:txBody>
      </p:sp>
      <p:sp>
        <p:nvSpPr>
          <p:cNvPr id="4" name="Date Placeholder 3">
            <a:extLst>
              <a:ext uri="{FF2B5EF4-FFF2-40B4-BE49-F238E27FC236}">
                <a16:creationId xmlns="" xmlns:a16="http://schemas.microsoft.com/office/drawing/2014/main" id="{0BA396AE-BE46-43FB-B4E7-224D2AF39F83}"/>
              </a:ext>
            </a:extLst>
          </p:cNvPr>
          <p:cNvSpPr>
            <a:spLocks noGrp="1"/>
          </p:cNvSpPr>
          <p:nvPr>
            <p:ph type="dt" sz="half" idx="10"/>
          </p:nvPr>
        </p:nvSpPr>
        <p:spPr/>
        <p:txBody>
          <a:bodyPr/>
          <a:lstStyle/>
          <a:p>
            <a:r>
              <a:rPr lang="en-US" dirty="0"/>
              <a:t>18th Feb 2022</a:t>
            </a:r>
          </a:p>
        </p:txBody>
      </p:sp>
      <p:pic>
        <p:nvPicPr>
          <p:cNvPr id="10" name="Picture Placeholder 9"/>
          <p:cNvPicPr preferRelativeResize="0">
            <a:picLocks noGrp="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6350000" y="1676400"/>
            <a:ext cx="4876800" cy="3119907"/>
          </a:xfrm>
        </p:spPr>
      </p:pic>
      <p:pic>
        <p:nvPicPr>
          <p:cNvPr id="12" name="Picture Placeholder 1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632" b="24632"/>
          <a:stretch>
            <a:fillRect/>
          </a:stretch>
        </p:blipFill>
        <p:spPr>
          <a:xfrm>
            <a:off x="831850" y="859665"/>
            <a:ext cx="1078992" cy="548640"/>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014" y="4350817"/>
            <a:ext cx="2667372" cy="990738"/>
          </a:xfrm>
          <a:prstGeom prst="rect">
            <a:avLst/>
          </a:prstGeom>
        </p:spPr>
      </p:pic>
      <p:sp>
        <p:nvSpPr>
          <p:cNvPr id="11" name="Text Placeholder 2">
            <a:extLst>
              <a:ext uri="{FF2B5EF4-FFF2-40B4-BE49-F238E27FC236}">
                <a16:creationId xmlns="" xmlns:a16="http://schemas.microsoft.com/office/drawing/2014/main" id="{E66139D5-668D-4A3D-B6B6-F71EC385C8FF}"/>
              </a:ext>
            </a:extLst>
          </p:cNvPr>
          <p:cNvSpPr>
            <a:spLocks noGrp="1"/>
          </p:cNvSpPr>
          <p:nvPr>
            <p:ph type="body" idx="1"/>
          </p:nvPr>
        </p:nvSpPr>
        <p:spPr>
          <a:xfrm>
            <a:off x="979170" y="3396967"/>
            <a:ext cx="4443165" cy="569085"/>
          </a:xfrm>
        </p:spPr>
        <p:txBody>
          <a:bodyPr>
            <a:normAutofit/>
          </a:bodyPr>
          <a:lstStyle/>
          <a:p>
            <a:r>
              <a:rPr lang="en-US" dirty="0"/>
              <a:t>Each file with its class number and class name.</a:t>
            </a:r>
          </a:p>
        </p:txBody>
      </p:sp>
    </p:spTree>
    <p:extLst>
      <p:ext uri="{BB962C8B-B14F-4D97-AF65-F5344CB8AC3E}">
        <p14:creationId xmlns:p14="http://schemas.microsoft.com/office/powerpoint/2010/main" val="3493981237"/>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 xmlns:a16="http://schemas.microsoft.com/office/drawing/2014/main" id="{FA9DAA9F-5926-4BC1-8F7B-06E0B1C2F01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rot="16200000">
            <a:off x="5550218" y="1650163"/>
            <a:ext cx="6858000" cy="3557673"/>
          </a:xfrm>
        </p:spPr>
      </p:pic>
      <p:sp>
        <p:nvSpPr>
          <p:cNvPr id="2" name="Title 1">
            <a:extLst>
              <a:ext uri="{FF2B5EF4-FFF2-40B4-BE49-F238E27FC236}">
                <a16:creationId xmlns="" xmlns:a16="http://schemas.microsoft.com/office/drawing/2014/main" id="{B0406C22-D0C4-4D8E-86F7-1A902F1CA7AB}"/>
              </a:ext>
            </a:extLst>
          </p:cNvPr>
          <p:cNvSpPr>
            <a:spLocks noGrp="1"/>
          </p:cNvSpPr>
          <p:nvPr>
            <p:ph type="title"/>
          </p:nvPr>
        </p:nvSpPr>
        <p:spPr>
          <a:xfrm>
            <a:off x="323850" y="1663483"/>
            <a:ext cx="5021940" cy="804338"/>
          </a:xfrm>
        </p:spPr>
        <p:txBody>
          <a:bodyPr>
            <a:normAutofit/>
          </a:bodyPr>
          <a:lstStyle/>
          <a:p>
            <a:r>
              <a:rPr lang="en-US" dirty="0"/>
              <a:t>System Pipeline</a:t>
            </a:r>
          </a:p>
        </p:txBody>
      </p:sp>
      <p:sp>
        <p:nvSpPr>
          <p:cNvPr id="5" name="Slide Number Placeholder 4">
            <a:extLst>
              <a:ext uri="{FF2B5EF4-FFF2-40B4-BE49-F238E27FC236}">
                <a16:creationId xmlns=""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11</a:t>
            </a:fld>
            <a:endParaRPr lang="en-US" dirty="0"/>
          </a:p>
        </p:txBody>
      </p:sp>
      <p:sp>
        <p:nvSpPr>
          <p:cNvPr id="4" name="Footer Placeholder 3">
            <a:extLst>
              <a:ext uri="{FF2B5EF4-FFF2-40B4-BE49-F238E27FC236}">
                <a16:creationId xmlns="" xmlns:a16="http://schemas.microsoft.com/office/drawing/2014/main" id="{577B5262-30A5-4063-A21E-56FCACC40308}"/>
              </a:ext>
            </a:extLst>
          </p:cNvPr>
          <p:cNvSpPr>
            <a:spLocks noGrp="1"/>
          </p:cNvSpPr>
          <p:nvPr>
            <p:ph type="ftr" sz="quarter" idx="11"/>
          </p:nvPr>
        </p:nvSpPr>
        <p:spPr/>
        <p:txBody>
          <a:bodyPr/>
          <a:lstStyle/>
          <a:p>
            <a:r>
              <a:rPr lang="en-US" dirty="0"/>
              <a:t>System Pipelining</a:t>
            </a:r>
          </a:p>
        </p:txBody>
      </p:sp>
      <p:sp>
        <p:nvSpPr>
          <p:cNvPr id="3" name="Date Placeholder 2">
            <a:extLst>
              <a:ext uri="{FF2B5EF4-FFF2-40B4-BE49-F238E27FC236}">
                <a16:creationId xmlns="" xmlns:a16="http://schemas.microsoft.com/office/drawing/2014/main" id="{41F813B4-2C3F-45B0-A38D-A3FE79E6D71B}"/>
              </a:ext>
            </a:extLst>
          </p:cNvPr>
          <p:cNvSpPr>
            <a:spLocks noGrp="1"/>
          </p:cNvSpPr>
          <p:nvPr>
            <p:ph type="dt" sz="half" idx="10"/>
          </p:nvPr>
        </p:nvSpPr>
        <p:spPr/>
        <p:txBody>
          <a:bodyPr/>
          <a:lstStyle/>
          <a:p>
            <a:r>
              <a:rPr lang="en-US" dirty="0"/>
              <a:t>18th Feb 2022</a:t>
            </a:r>
          </a:p>
        </p:txBody>
      </p:sp>
      <p:pic>
        <p:nvPicPr>
          <p:cNvPr id="12" name="Picture Placeholder 1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632" b="24632"/>
          <a:stretch>
            <a:fillRect/>
          </a:stretch>
        </p:blipFill>
        <p:spPr>
          <a:xfrm>
            <a:off x="831850" y="859665"/>
            <a:ext cx="1078992" cy="548640"/>
          </a:xfr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5775" y="450748"/>
            <a:ext cx="7869570" cy="6204052"/>
          </a:xfrm>
          <a:prstGeom prst="rect">
            <a:avLst/>
          </a:prstGeom>
        </p:spPr>
      </p:pic>
      <p:sp>
        <p:nvSpPr>
          <p:cNvPr id="9" name="Date Placeholder 1">
            <a:extLst>
              <a:ext uri="{FF2B5EF4-FFF2-40B4-BE49-F238E27FC236}">
                <a16:creationId xmlns="" xmlns:a16="http://schemas.microsoft.com/office/drawing/2014/main" id="{74ADF2A8-0029-4EDF-A9FD-C1E0A6505203}"/>
              </a:ext>
            </a:extLst>
          </p:cNvPr>
          <p:cNvSpPr txBox="1">
            <a:spLocks/>
          </p:cNvSpPr>
          <p:nvPr/>
        </p:nvSpPr>
        <p:spPr>
          <a:xfrm>
            <a:off x="10387446" y="6708600"/>
            <a:ext cx="1336964" cy="298800"/>
          </a:xfrm>
          <a:prstGeom prst="rect">
            <a:avLst/>
          </a:prstGeom>
        </p:spPr>
        <p:txBody>
          <a:bodyPr vert="horz" lIns="0" tIns="0" rIns="0" bIns="0" rtlCol="0" anchor="ctr"/>
          <a:lstStyle>
            <a:defPPr>
              <a:defRPr lang="ru-RU"/>
            </a:defPPr>
            <a:lvl1pPr marL="0" algn="r" defTabSz="914400" rtl="0" eaLnBrk="1" latinLnBrk="0" hangingPunct="1">
              <a:defRPr sz="1000" kern="1200">
                <a:solidFill>
                  <a:schemeClr val="bg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18th  Feb 2022</a:t>
            </a:r>
          </a:p>
          <a:p>
            <a:endParaRPr lang="en-US"/>
          </a:p>
          <a:p>
            <a:endParaRPr lang="en-US" dirty="0"/>
          </a:p>
        </p:txBody>
      </p:sp>
    </p:spTree>
    <p:extLst>
      <p:ext uri="{BB962C8B-B14F-4D97-AF65-F5344CB8AC3E}">
        <p14:creationId xmlns:p14="http://schemas.microsoft.com/office/powerpoint/2010/main" val="2149445884"/>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 xmlns:a16="http://schemas.microsoft.com/office/drawing/2014/main" id="{E72CC338-4598-4AF3-B140-D7F632D20BA5}"/>
              </a:ext>
            </a:extLst>
          </p:cNvPr>
          <p:cNvSpPr>
            <a:spLocks noGrp="1"/>
          </p:cNvSpPr>
          <p:nvPr>
            <p:ph type="title"/>
          </p:nvPr>
        </p:nvSpPr>
        <p:spPr>
          <a:xfrm>
            <a:off x="6400317" y="340701"/>
            <a:ext cx="4494133" cy="935914"/>
          </a:xfrm>
        </p:spPr>
        <p:txBody>
          <a:bodyPr>
            <a:normAutofit fontScale="90000"/>
          </a:bodyPr>
          <a:lstStyle/>
          <a:p>
            <a:r>
              <a:rPr lang="en-US" dirty="0"/>
              <a:t>MFCC FEATURES</a:t>
            </a:r>
            <a:br>
              <a:rPr lang="en-US" dirty="0"/>
            </a:br>
            <a:r>
              <a:rPr lang="en-US" dirty="0"/>
              <a:t>Generation</a:t>
            </a:r>
          </a:p>
        </p:txBody>
      </p:sp>
      <p:sp>
        <p:nvSpPr>
          <p:cNvPr id="68" name="Text Placeholder 67">
            <a:extLst>
              <a:ext uri="{FF2B5EF4-FFF2-40B4-BE49-F238E27FC236}">
                <a16:creationId xmlns="" xmlns:a16="http://schemas.microsoft.com/office/drawing/2014/main" id="{1411656D-4971-4CC0-9065-8DA32BB8740B}"/>
              </a:ext>
            </a:extLst>
          </p:cNvPr>
          <p:cNvSpPr>
            <a:spLocks noGrp="1"/>
          </p:cNvSpPr>
          <p:nvPr>
            <p:ph type="body" idx="1"/>
          </p:nvPr>
        </p:nvSpPr>
        <p:spPr>
          <a:xfrm>
            <a:off x="6400317" y="1625821"/>
            <a:ext cx="4473108" cy="1498379"/>
          </a:xfrm>
        </p:spPr>
        <p:txBody>
          <a:bodyPr>
            <a:noAutofit/>
          </a:bodyPr>
          <a:lstStyle/>
          <a:p>
            <a:r>
              <a:rPr lang="en-US" dirty="0"/>
              <a:t>MFCC's are defined as “coefficients that represent audio based on perception with their frequency bands logarithmically positioned and mimics the human vocal response" </a:t>
            </a:r>
          </a:p>
        </p:txBody>
      </p:sp>
      <p:sp>
        <p:nvSpPr>
          <p:cNvPr id="10" name="Text Placeholder 9">
            <a:extLst>
              <a:ext uri="{FF2B5EF4-FFF2-40B4-BE49-F238E27FC236}">
                <a16:creationId xmlns="" xmlns:a16="http://schemas.microsoft.com/office/drawing/2014/main" id="{D87FAD12-8FEF-41B8-B478-8793FF9B485B}"/>
              </a:ext>
            </a:extLst>
          </p:cNvPr>
          <p:cNvSpPr>
            <a:spLocks noGrp="1"/>
          </p:cNvSpPr>
          <p:nvPr>
            <p:ph type="body" idx="16"/>
          </p:nvPr>
        </p:nvSpPr>
        <p:spPr/>
        <p:txBody>
          <a:bodyPr/>
          <a:lstStyle/>
          <a:p>
            <a:r>
              <a:rPr lang="en-US" dirty="0"/>
              <a:t>Step 1 </a:t>
            </a:r>
          </a:p>
          <a:p>
            <a:r>
              <a:rPr lang="en-US" dirty="0"/>
              <a:t>Framing</a:t>
            </a:r>
          </a:p>
        </p:txBody>
      </p:sp>
      <p:pic>
        <p:nvPicPr>
          <p:cNvPr id="7" name="Picture Placeholder 6" descr="Globe icon">
            <a:extLst>
              <a:ext uri="{FF2B5EF4-FFF2-40B4-BE49-F238E27FC236}">
                <a16:creationId xmlns="" xmlns:a16="http://schemas.microsoft.com/office/drawing/2014/main" id="{610C6214-BE35-4ED8-9EE7-7252A603958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446" r="1446"/>
          <a:stretch>
            <a:fillRect/>
          </a:stretch>
        </p:blipFill>
        <p:spPr/>
      </p:pic>
      <p:sp>
        <p:nvSpPr>
          <p:cNvPr id="8" name="Text Placeholder 7">
            <a:extLst>
              <a:ext uri="{FF2B5EF4-FFF2-40B4-BE49-F238E27FC236}">
                <a16:creationId xmlns="" xmlns:a16="http://schemas.microsoft.com/office/drawing/2014/main" id="{C8E5EEAD-1427-4576-B8F8-C485CAE758A4}"/>
              </a:ext>
            </a:extLst>
          </p:cNvPr>
          <p:cNvSpPr>
            <a:spLocks noGrp="1"/>
          </p:cNvSpPr>
          <p:nvPr>
            <p:ph type="body" idx="14"/>
          </p:nvPr>
        </p:nvSpPr>
        <p:spPr>
          <a:xfrm>
            <a:off x="2920469" y="3291840"/>
            <a:ext cx="2670048" cy="982484"/>
          </a:xfrm>
        </p:spPr>
        <p:txBody>
          <a:bodyPr>
            <a:normAutofit fontScale="92500" lnSpcReduction="10000"/>
          </a:bodyPr>
          <a:lstStyle/>
          <a:p>
            <a:r>
              <a:rPr lang="en-US" dirty="0"/>
              <a:t>In this step signal is divided into frames . Usually the frame size is kept small and not too large. </a:t>
            </a:r>
          </a:p>
          <a:p>
            <a:r>
              <a:rPr lang="en-US" dirty="0"/>
              <a:t>Step overlapping step size is also kept to keep the continuity of signal.</a:t>
            </a:r>
          </a:p>
        </p:txBody>
      </p:sp>
      <p:sp>
        <p:nvSpPr>
          <p:cNvPr id="16" name="Text Placeholder 15">
            <a:extLst>
              <a:ext uri="{FF2B5EF4-FFF2-40B4-BE49-F238E27FC236}">
                <a16:creationId xmlns="" xmlns:a16="http://schemas.microsoft.com/office/drawing/2014/main" id="{C214C1BB-D845-4DB6-B4FC-B7AD5F5E0C3D}"/>
              </a:ext>
            </a:extLst>
          </p:cNvPr>
          <p:cNvSpPr>
            <a:spLocks noGrp="1"/>
          </p:cNvSpPr>
          <p:nvPr>
            <p:ph type="body" idx="22"/>
          </p:nvPr>
        </p:nvSpPr>
        <p:spPr>
          <a:xfrm>
            <a:off x="6460807" y="3266440"/>
            <a:ext cx="1209357" cy="640080"/>
          </a:xfrm>
        </p:spPr>
        <p:txBody>
          <a:bodyPr>
            <a:normAutofit/>
          </a:bodyPr>
          <a:lstStyle/>
          <a:p>
            <a:r>
              <a:rPr lang="en-US" dirty="0"/>
              <a:t>Step 3</a:t>
            </a:r>
          </a:p>
          <a:p>
            <a:r>
              <a:rPr lang="en-US" dirty="0"/>
              <a:t>Log</a:t>
            </a:r>
          </a:p>
        </p:txBody>
      </p:sp>
      <p:pic>
        <p:nvPicPr>
          <p:cNvPr id="12" name="Picture Placeholder 11" descr="Cubes icon">
            <a:extLst>
              <a:ext uri="{FF2B5EF4-FFF2-40B4-BE49-F238E27FC236}">
                <a16:creationId xmlns="" xmlns:a16="http://schemas.microsoft.com/office/drawing/2014/main" id="{92015B7B-96EB-42A1-A654-5DE5377A52C7}"/>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l="1446" r="1446"/>
          <a:stretch>
            <a:fillRect/>
          </a:stretch>
        </p:blipFill>
        <p:spPr/>
      </p:pic>
      <p:sp>
        <p:nvSpPr>
          <p:cNvPr id="14" name="Text Placeholder 13">
            <a:extLst>
              <a:ext uri="{FF2B5EF4-FFF2-40B4-BE49-F238E27FC236}">
                <a16:creationId xmlns="" xmlns:a16="http://schemas.microsoft.com/office/drawing/2014/main" id="{B9B92F0C-3A1D-438E-B581-C1A63389DAF6}"/>
              </a:ext>
            </a:extLst>
          </p:cNvPr>
          <p:cNvSpPr>
            <a:spLocks noGrp="1"/>
          </p:cNvSpPr>
          <p:nvPr>
            <p:ph type="body" idx="20"/>
          </p:nvPr>
        </p:nvSpPr>
        <p:spPr/>
        <p:txBody>
          <a:bodyPr/>
          <a:lstStyle/>
          <a:p>
            <a:r>
              <a:rPr lang="en-US" dirty="0"/>
              <a:t>Applying log on these frequency bands. To mimic human vocal response.</a:t>
            </a:r>
          </a:p>
        </p:txBody>
      </p:sp>
      <p:sp>
        <p:nvSpPr>
          <p:cNvPr id="13" name="Text Placeholder 12">
            <a:extLst>
              <a:ext uri="{FF2B5EF4-FFF2-40B4-BE49-F238E27FC236}">
                <a16:creationId xmlns="" xmlns:a16="http://schemas.microsoft.com/office/drawing/2014/main" id="{B457CA9C-196E-494C-85C7-9B4861053912}"/>
              </a:ext>
            </a:extLst>
          </p:cNvPr>
          <p:cNvSpPr>
            <a:spLocks noGrp="1"/>
          </p:cNvSpPr>
          <p:nvPr>
            <p:ph type="body" idx="19"/>
          </p:nvPr>
        </p:nvSpPr>
        <p:spPr>
          <a:xfrm>
            <a:off x="572476" y="4508392"/>
            <a:ext cx="1468731" cy="640080"/>
          </a:xfrm>
        </p:spPr>
        <p:txBody>
          <a:bodyPr>
            <a:noAutofit/>
          </a:bodyPr>
          <a:lstStyle/>
          <a:p>
            <a:r>
              <a:rPr lang="en-US" sz="1600" dirty="0"/>
              <a:t>Step 2 </a:t>
            </a:r>
          </a:p>
          <a:p>
            <a:r>
              <a:rPr lang="en-US" sz="1600" dirty="0"/>
              <a:t>Filter Banks</a:t>
            </a:r>
          </a:p>
        </p:txBody>
      </p:sp>
      <p:pic>
        <p:nvPicPr>
          <p:cNvPr id="18" name="Picture Placeholder 17" descr="Microprocessor icon">
            <a:extLst>
              <a:ext uri="{FF2B5EF4-FFF2-40B4-BE49-F238E27FC236}">
                <a16:creationId xmlns="" xmlns:a16="http://schemas.microsoft.com/office/drawing/2014/main" id="{2714DCC9-F1D9-4D7B-9452-B6DF9693F667}"/>
              </a:ext>
            </a:extLst>
          </p:cNvPr>
          <p:cNvPicPr>
            <a:picLocks noGrp="1" noChangeAspect="1"/>
          </p:cNvPicPr>
          <p:nvPr>
            <p:ph type="pic" sz="quarter" idx="18"/>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l="1329" r="1329"/>
          <a:stretch>
            <a:fillRect/>
          </a:stretch>
        </p:blipFill>
        <p:spPr/>
      </p:pic>
      <p:sp>
        <p:nvSpPr>
          <p:cNvPr id="11" name="Text Placeholder 10">
            <a:extLst>
              <a:ext uri="{FF2B5EF4-FFF2-40B4-BE49-F238E27FC236}">
                <a16:creationId xmlns="" xmlns:a16="http://schemas.microsoft.com/office/drawing/2014/main" id="{CE2783CF-764B-4358-9D88-FAC1CFEBE203}"/>
              </a:ext>
            </a:extLst>
          </p:cNvPr>
          <p:cNvSpPr>
            <a:spLocks noGrp="1"/>
          </p:cNvSpPr>
          <p:nvPr>
            <p:ph type="body" idx="17"/>
          </p:nvPr>
        </p:nvSpPr>
        <p:spPr>
          <a:xfrm>
            <a:off x="2920469" y="4427608"/>
            <a:ext cx="2670048" cy="1274692"/>
          </a:xfrm>
        </p:spPr>
        <p:txBody>
          <a:bodyPr>
            <a:normAutofit/>
          </a:bodyPr>
          <a:lstStyle/>
          <a:p>
            <a:r>
              <a:rPr lang="en-US" dirty="0"/>
              <a:t>These frames are converted into filter banks. By convert each frame frequency into MEL scale.</a:t>
            </a:r>
          </a:p>
          <a:p>
            <a:r>
              <a:rPr lang="en-US" dirty="0"/>
              <a:t>Mel scale formula: </a:t>
            </a:r>
          </a:p>
          <a:p>
            <a:r>
              <a:rPr lang="en-US" dirty="0"/>
              <a:t>M (f) = 1125*(ln (1+f/700) )</a:t>
            </a:r>
          </a:p>
        </p:txBody>
      </p:sp>
      <p:sp>
        <p:nvSpPr>
          <p:cNvPr id="19" name="Text Placeholder 18">
            <a:extLst>
              <a:ext uri="{FF2B5EF4-FFF2-40B4-BE49-F238E27FC236}">
                <a16:creationId xmlns="" xmlns:a16="http://schemas.microsoft.com/office/drawing/2014/main" id="{0D9ADD0F-E05E-4B0E-9D9D-545FD755D7AE}"/>
              </a:ext>
            </a:extLst>
          </p:cNvPr>
          <p:cNvSpPr>
            <a:spLocks noGrp="1"/>
          </p:cNvSpPr>
          <p:nvPr>
            <p:ph type="body" idx="25"/>
          </p:nvPr>
        </p:nvSpPr>
        <p:spPr/>
        <p:txBody>
          <a:bodyPr>
            <a:normAutofit/>
          </a:bodyPr>
          <a:lstStyle/>
          <a:p>
            <a:r>
              <a:rPr lang="en-US" dirty="0"/>
              <a:t>Step 4</a:t>
            </a:r>
          </a:p>
          <a:p>
            <a:r>
              <a:rPr lang="en-US" i="1" dirty="0"/>
              <a:t>DCT</a:t>
            </a:r>
            <a:endParaRPr lang="en-US" dirty="0"/>
          </a:p>
        </p:txBody>
      </p:sp>
      <p:pic>
        <p:nvPicPr>
          <p:cNvPr id="21" name="Picture Placeholder 20" descr="Atom icon">
            <a:extLst>
              <a:ext uri="{FF2B5EF4-FFF2-40B4-BE49-F238E27FC236}">
                <a16:creationId xmlns="" xmlns:a16="http://schemas.microsoft.com/office/drawing/2014/main" id="{E6E2A99D-9A76-4170-84C5-E8E895DEA558}"/>
              </a:ext>
            </a:extLst>
          </p:cNvPr>
          <p:cNvPicPr>
            <a:picLocks noGrp="1" noChangeAspect="1"/>
          </p:cNvPicPr>
          <p:nvPr>
            <p:ph type="pic" sz="quarter" idx="24"/>
          </p:nvPr>
        </p:nvPicPr>
        <p:blipFill>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l="1329" r="1329"/>
          <a:stretch>
            <a:fillRect/>
          </a:stretch>
        </p:blipFill>
        <p:spPr/>
      </p:pic>
      <p:sp>
        <p:nvSpPr>
          <p:cNvPr id="17" name="Text Placeholder 16">
            <a:extLst>
              <a:ext uri="{FF2B5EF4-FFF2-40B4-BE49-F238E27FC236}">
                <a16:creationId xmlns="" xmlns:a16="http://schemas.microsoft.com/office/drawing/2014/main" id="{46EA4E1F-EF09-44AB-9483-363CF418AA99}"/>
              </a:ext>
            </a:extLst>
          </p:cNvPr>
          <p:cNvSpPr>
            <a:spLocks noGrp="1"/>
          </p:cNvSpPr>
          <p:nvPr>
            <p:ph type="body" idx="23"/>
          </p:nvPr>
        </p:nvSpPr>
        <p:spPr>
          <a:xfrm>
            <a:off x="8540454" y="4274324"/>
            <a:ext cx="2512274" cy="793364"/>
          </a:xfrm>
        </p:spPr>
        <p:txBody>
          <a:bodyPr>
            <a:noAutofit/>
          </a:bodyPr>
          <a:lstStyle/>
          <a:p>
            <a:r>
              <a:rPr lang="en-US" dirty="0"/>
              <a:t>DCT(discrete cosine transform) is applied on logarithm frequencies. </a:t>
            </a:r>
          </a:p>
        </p:txBody>
      </p:sp>
      <p:sp>
        <p:nvSpPr>
          <p:cNvPr id="4" name="Slide Number Placeholder 3">
            <a:extLst>
              <a:ext uri="{FF2B5EF4-FFF2-40B4-BE49-F238E27FC236}">
                <a16:creationId xmlns=""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12</a:t>
            </a:fld>
            <a:endParaRPr lang="en-US" dirty="0"/>
          </a:p>
        </p:txBody>
      </p:sp>
      <p:sp>
        <p:nvSpPr>
          <p:cNvPr id="3" name="Footer Placeholder 2">
            <a:extLst>
              <a:ext uri="{FF2B5EF4-FFF2-40B4-BE49-F238E27FC236}">
                <a16:creationId xmlns="" xmlns:a16="http://schemas.microsoft.com/office/drawing/2014/main" id="{6A109C3A-84E8-4719-8AE7-A66B8CA97997}"/>
              </a:ext>
            </a:extLst>
          </p:cNvPr>
          <p:cNvSpPr>
            <a:spLocks noGrp="1"/>
          </p:cNvSpPr>
          <p:nvPr>
            <p:ph type="ftr" sz="quarter" idx="11"/>
          </p:nvPr>
        </p:nvSpPr>
        <p:spPr/>
        <p:txBody>
          <a:bodyPr/>
          <a:lstStyle/>
          <a:p>
            <a:r>
              <a:rPr lang="en-US" dirty="0"/>
              <a:t>MFCC FEATURES</a:t>
            </a:r>
          </a:p>
        </p:txBody>
      </p:sp>
      <p:sp>
        <p:nvSpPr>
          <p:cNvPr id="2" name="Date Placeholder 1">
            <a:extLst>
              <a:ext uri="{FF2B5EF4-FFF2-40B4-BE49-F238E27FC236}">
                <a16:creationId xmlns="" xmlns:a16="http://schemas.microsoft.com/office/drawing/2014/main" id="{8B2EEAA2-E066-4E86-A51B-FAC3333192BD}"/>
              </a:ext>
            </a:extLst>
          </p:cNvPr>
          <p:cNvSpPr>
            <a:spLocks noGrp="1"/>
          </p:cNvSpPr>
          <p:nvPr>
            <p:ph type="dt" sz="half" idx="10"/>
          </p:nvPr>
        </p:nvSpPr>
        <p:spPr/>
        <p:txBody>
          <a:bodyPr/>
          <a:lstStyle/>
          <a:p>
            <a:r>
              <a:rPr lang="en-US" dirty="0"/>
              <a:t>18th  Feb 2022</a:t>
            </a:r>
          </a:p>
          <a:p>
            <a:endParaRPr lang="en-US" dirty="0"/>
          </a:p>
          <a:p>
            <a:endParaRPr lang="en-US" dirty="0"/>
          </a:p>
        </p:txBody>
      </p:sp>
      <p:pic>
        <p:nvPicPr>
          <p:cNvPr id="22" name="Picture Placeholder 11"/>
          <p:cNvPicPr>
            <a:picLocks noGrp="1" noChangeAspect="1"/>
          </p:cNvPicPr>
          <p:nvPr>
            <p:ph type="pic" sz="quarter" idx="13"/>
          </p:nvPr>
        </p:nvPicPr>
        <p:blipFill>
          <a:blip r:embed="rId10">
            <a:extLst>
              <a:ext uri="{28A0092B-C50C-407E-A947-70E740481C1C}">
                <a14:useLocalDpi xmlns:a14="http://schemas.microsoft.com/office/drawing/2010/main" val="0"/>
              </a:ext>
            </a:extLst>
          </a:blip>
          <a:srcRect t="24632" b="24632"/>
          <a:stretch>
            <a:fillRect/>
          </a:stretch>
        </p:blipFill>
        <p:spPr>
          <a:xfrm>
            <a:off x="831850" y="859665"/>
            <a:ext cx="1078992" cy="548640"/>
          </a:xfrm>
        </p:spPr>
      </p:pic>
    </p:spTree>
    <p:extLst>
      <p:ext uri="{BB962C8B-B14F-4D97-AF65-F5344CB8AC3E}">
        <p14:creationId xmlns:p14="http://schemas.microsoft.com/office/powerpoint/2010/main" val="4006072899"/>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CB059-9E3B-4C24-8E61-717292C2944E}"/>
              </a:ext>
            </a:extLst>
          </p:cNvPr>
          <p:cNvSpPr>
            <a:spLocks noGrp="1"/>
          </p:cNvSpPr>
          <p:nvPr>
            <p:ph type="title"/>
          </p:nvPr>
        </p:nvSpPr>
        <p:spPr/>
        <p:txBody>
          <a:bodyPr>
            <a:normAutofit fontScale="90000"/>
          </a:bodyPr>
          <a:lstStyle/>
          <a:p>
            <a:r>
              <a:rPr lang="en-US" dirty="0"/>
              <a:t>SYSTEM MODEL and Classification</a:t>
            </a:r>
          </a:p>
        </p:txBody>
      </p:sp>
      <p:sp>
        <p:nvSpPr>
          <p:cNvPr id="3" name="Text Placeholder 2">
            <a:extLst>
              <a:ext uri="{FF2B5EF4-FFF2-40B4-BE49-F238E27FC236}">
                <a16:creationId xmlns="" xmlns:a16="http://schemas.microsoft.com/office/drawing/2014/main" id="{E66139D5-668D-4A3D-B6B6-F71EC385C8FF}"/>
              </a:ext>
            </a:extLst>
          </p:cNvPr>
          <p:cNvSpPr>
            <a:spLocks noGrp="1"/>
          </p:cNvSpPr>
          <p:nvPr>
            <p:ph type="body" idx="1"/>
          </p:nvPr>
        </p:nvSpPr>
        <p:spPr/>
        <p:txBody>
          <a:bodyPr>
            <a:normAutofit fontScale="92500"/>
          </a:bodyPr>
          <a:lstStyle/>
          <a:p>
            <a:r>
              <a:rPr lang="en-US" dirty="0"/>
              <a:t>Our Speaker Verification system is using a fully connected MLP classifier which is composed  of :</a:t>
            </a:r>
          </a:p>
        </p:txBody>
      </p:sp>
      <p:sp>
        <p:nvSpPr>
          <p:cNvPr id="8" name="Text Placeholder 7">
            <a:extLst>
              <a:ext uri="{FF2B5EF4-FFF2-40B4-BE49-F238E27FC236}">
                <a16:creationId xmlns="" xmlns:a16="http://schemas.microsoft.com/office/drawing/2014/main" id="{EEA947F5-DD66-4D26-BA34-D1D8F7CE9010}"/>
              </a:ext>
            </a:extLst>
          </p:cNvPr>
          <p:cNvSpPr>
            <a:spLocks noGrp="1"/>
          </p:cNvSpPr>
          <p:nvPr>
            <p:ph type="body" idx="14"/>
          </p:nvPr>
        </p:nvSpPr>
        <p:spPr/>
        <p:txBody>
          <a:bodyPr>
            <a:normAutofit/>
          </a:bodyPr>
          <a:lstStyle/>
          <a:p>
            <a:r>
              <a:rPr lang="en-US" b="1" dirty="0">
                <a:solidFill>
                  <a:schemeClr val="bg2"/>
                </a:solidFill>
                <a:effectLst>
                  <a:outerShdw blurRad="38100" dist="38100" dir="2700000" algn="tl">
                    <a:srgbClr val="000000">
                      <a:alpha val="43137"/>
                    </a:srgbClr>
                  </a:outerShdw>
                </a:effectLst>
              </a:rPr>
              <a:t>Input layer with input equal to number of mfcc’s generated with Relu activation and dropout 0.5.</a:t>
            </a:r>
          </a:p>
          <a:p>
            <a:r>
              <a:rPr lang="en-US" b="1" dirty="0">
                <a:solidFill>
                  <a:schemeClr val="bg2"/>
                </a:solidFill>
                <a:effectLst>
                  <a:outerShdw blurRad="38100" dist="38100" dir="2700000" algn="tl">
                    <a:srgbClr val="000000">
                      <a:alpha val="43137"/>
                    </a:srgbClr>
                  </a:outerShdw>
                </a:effectLst>
              </a:rPr>
              <a:t>Hidden layer with activation Relu and dropout 0.5.</a:t>
            </a:r>
          </a:p>
          <a:p>
            <a:r>
              <a:rPr lang="en-US" b="1" dirty="0">
                <a:solidFill>
                  <a:schemeClr val="bg2"/>
                </a:solidFill>
                <a:effectLst>
                  <a:outerShdw blurRad="38100" dist="38100" dir="2700000" algn="tl">
                    <a:srgbClr val="000000">
                      <a:alpha val="43137"/>
                    </a:srgbClr>
                  </a:outerShdw>
                </a:effectLst>
              </a:rPr>
              <a:t>Output layer with output equal to number of classes with Relu activation and dropout 0.5.</a:t>
            </a:r>
          </a:p>
          <a:p>
            <a:endParaRPr lang="en-US" b="1" dirty="0">
              <a:solidFill>
                <a:schemeClr val="bg2"/>
              </a:solidFill>
              <a:effectLst>
                <a:outerShdw blurRad="38100" dist="38100" dir="2700000" algn="tl">
                  <a:srgbClr val="000000">
                    <a:alpha val="43137"/>
                  </a:srgbClr>
                </a:outerShdw>
              </a:effectLst>
            </a:endParaRPr>
          </a:p>
          <a:p>
            <a:endParaRPr lang="en-US" b="1" dirty="0">
              <a:solidFill>
                <a:schemeClr val="bg2"/>
              </a:solidFill>
              <a:effectLst>
                <a:outerShdw blurRad="38100" dist="38100" dir="2700000" algn="tl">
                  <a:srgbClr val="000000">
                    <a:alpha val="43137"/>
                  </a:srgbClr>
                </a:outerShdw>
              </a:effectLst>
            </a:endParaRPr>
          </a:p>
        </p:txBody>
      </p:sp>
      <p:sp>
        <p:nvSpPr>
          <p:cNvPr id="6" name="Slide Number Placeholder 5">
            <a:extLst>
              <a:ext uri="{FF2B5EF4-FFF2-40B4-BE49-F238E27FC236}">
                <a16:creationId xmlns=""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13</a:t>
            </a:fld>
            <a:endParaRPr lang="en-US" dirty="0"/>
          </a:p>
        </p:txBody>
      </p:sp>
      <p:sp>
        <p:nvSpPr>
          <p:cNvPr id="5" name="Footer Placeholder 4">
            <a:extLst>
              <a:ext uri="{FF2B5EF4-FFF2-40B4-BE49-F238E27FC236}">
                <a16:creationId xmlns="" xmlns:a16="http://schemas.microsoft.com/office/drawing/2014/main" id="{FFFF8DFC-D37E-4FE9-81F0-77C68D469526}"/>
              </a:ext>
            </a:extLst>
          </p:cNvPr>
          <p:cNvSpPr>
            <a:spLocks noGrp="1"/>
          </p:cNvSpPr>
          <p:nvPr>
            <p:ph type="ftr" sz="quarter" idx="11"/>
          </p:nvPr>
        </p:nvSpPr>
        <p:spPr/>
        <p:txBody>
          <a:bodyPr/>
          <a:lstStyle/>
          <a:p>
            <a:r>
              <a:rPr lang="en-US" dirty="0"/>
              <a:t>SYSTEM MODEL </a:t>
            </a:r>
          </a:p>
        </p:txBody>
      </p:sp>
      <p:pic>
        <p:nvPicPr>
          <p:cNvPr id="10" name="Picture Placeholder 9"/>
          <p:cNvPicPr preferRelativeResize="0">
            <a:picLocks noGrp="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6372664" y="1720799"/>
            <a:ext cx="4839285" cy="3047535"/>
          </a:xfrm>
        </p:spPr>
      </p:pic>
      <p:pic>
        <p:nvPicPr>
          <p:cNvPr id="12" name="Picture Placeholder 1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632" b="24632"/>
          <a:stretch>
            <a:fillRect/>
          </a:stretch>
        </p:blipFill>
        <p:spPr>
          <a:xfrm>
            <a:off x="831850" y="859665"/>
            <a:ext cx="1078992" cy="548640"/>
          </a:xfrm>
        </p:spPr>
      </p:pic>
      <p:sp>
        <p:nvSpPr>
          <p:cNvPr id="13" name="Date Placeholder 1">
            <a:extLst>
              <a:ext uri="{FF2B5EF4-FFF2-40B4-BE49-F238E27FC236}">
                <a16:creationId xmlns="" xmlns:a16="http://schemas.microsoft.com/office/drawing/2014/main" id="{EAABD54B-494E-483E-8D6F-3E002D958A45}"/>
              </a:ext>
            </a:extLst>
          </p:cNvPr>
          <p:cNvSpPr txBox="1">
            <a:spLocks/>
          </p:cNvSpPr>
          <p:nvPr/>
        </p:nvSpPr>
        <p:spPr>
          <a:xfrm>
            <a:off x="9874985" y="5878163"/>
            <a:ext cx="1336964" cy="298800"/>
          </a:xfrm>
          <a:prstGeom prst="rect">
            <a:avLst/>
          </a:prstGeom>
        </p:spPr>
        <p:txBody>
          <a:bodyPr vert="horz" lIns="0" tIns="0" rIns="0" bIns="0" rtlCol="0" anchor="ctr"/>
          <a:lstStyle>
            <a:defPPr>
              <a:defRPr lang="ru-RU"/>
            </a:defPPr>
            <a:lvl1pPr marL="0" algn="r" defTabSz="914400" rtl="0" eaLnBrk="1" latinLnBrk="0" hangingPunct="1">
              <a:defRPr sz="1000" kern="1200">
                <a:solidFill>
                  <a:schemeClr val="bg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18th  Feb 2022</a:t>
            </a:r>
          </a:p>
          <a:p>
            <a:endParaRPr lang="en-US" dirty="0"/>
          </a:p>
          <a:p>
            <a:endParaRPr lang="en-US" dirty="0"/>
          </a:p>
        </p:txBody>
      </p:sp>
    </p:spTree>
    <p:extLst>
      <p:ext uri="{BB962C8B-B14F-4D97-AF65-F5344CB8AC3E}">
        <p14:creationId xmlns:p14="http://schemas.microsoft.com/office/powerpoint/2010/main" val="3766803063"/>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889" y="870272"/>
            <a:ext cx="3588705" cy="652969"/>
          </a:xfrm>
        </p:spPr>
        <p:txBody>
          <a:bodyPr>
            <a:normAutofit fontScale="90000"/>
          </a:bodyPr>
          <a:lstStyle/>
          <a:p>
            <a:r>
              <a:rPr lang="en-US" sz="2800" dirty="0"/>
              <a:t>Pre Training Accuracy using MLP</a:t>
            </a:r>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14</a:t>
            </a:fld>
            <a:endParaRPr lang="en-US" noProof="0" dirty="0"/>
          </a:p>
        </p:txBody>
      </p:sp>
      <p:pic>
        <p:nvPicPr>
          <p:cNvPr id="6" name="Picture 5">
            <a:extLst>
              <a:ext uri="{FF2B5EF4-FFF2-40B4-BE49-F238E27FC236}">
                <a16:creationId xmlns="" xmlns:a16="http://schemas.microsoft.com/office/drawing/2014/main" id="{E7DF4A60-6D4C-4D0E-80A3-3EFFF2CCDB11}"/>
              </a:ext>
            </a:extLst>
          </p:cNvPr>
          <p:cNvPicPr>
            <a:picLocks noChangeAspect="1"/>
          </p:cNvPicPr>
          <p:nvPr/>
        </p:nvPicPr>
        <p:blipFill>
          <a:blip r:embed="rId2"/>
          <a:stretch>
            <a:fillRect/>
          </a:stretch>
        </p:blipFill>
        <p:spPr>
          <a:xfrm>
            <a:off x="696572" y="1695601"/>
            <a:ext cx="4829849" cy="4020111"/>
          </a:xfrm>
          <a:prstGeom prst="rect">
            <a:avLst/>
          </a:prstGeom>
        </p:spPr>
      </p:pic>
      <p:sp>
        <p:nvSpPr>
          <p:cNvPr id="9" name="Title 1">
            <a:extLst>
              <a:ext uri="{FF2B5EF4-FFF2-40B4-BE49-F238E27FC236}">
                <a16:creationId xmlns="" xmlns:a16="http://schemas.microsoft.com/office/drawing/2014/main" id="{9D2AAA38-77E6-4BC4-90A6-8077B4FC0200}"/>
              </a:ext>
            </a:extLst>
          </p:cNvPr>
          <p:cNvSpPr txBox="1">
            <a:spLocks/>
          </p:cNvSpPr>
          <p:nvPr/>
        </p:nvSpPr>
        <p:spPr>
          <a:xfrm>
            <a:off x="6687403" y="870271"/>
            <a:ext cx="4285398" cy="6529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sz="2500" dirty="0"/>
              <a:t>Post training Accuracy and Loss using MLP Classifier</a:t>
            </a:r>
          </a:p>
        </p:txBody>
      </p:sp>
      <p:pic>
        <p:nvPicPr>
          <p:cNvPr id="11" name="Picture 10">
            <a:extLst>
              <a:ext uri="{FF2B5EF4-FFF2-40B4-BE49-F238E27FC236}">
                <a16:creationId xmlns="" xmlns:a16="http://schemas.microsoft.com/office/drawing/2014/main" id="{204AABC6-4258-4E6D-B441-1876D008C04F}"/>
              </a:ext>
            </a:extLst>
          </p:cNvPr>
          <p:cNvPicPr>
            <a:picLocks noChangeAspect="1"/>
          </p:cNvPicPr>
          <p:nvPr/>
        </p:nvPicPr>
        <p:blipFill>
          <a:blip r:embed="rId3"/>
          <a:stretch>
            <a:fillRect/>
          </a:stretch>
        </p:blipFill>
        <p:spPr>
          <a:xfrm>
            <a:off x="6523950" y="2472184"/>
            <a:ext cx="4829850" cy="1228796"/>
          </a:xfrm>
          <a:prstGeom prst="rect">
            <a:avLst/>
          </a:prstGeom>
        </p:spPr>
      </p:pic>
      <p:pic>
        <p:nvPicPr>
          <p:cNvPr id="12" name="Picture Placeholder 11">
            <a:extLst>
              <a:ext uri="{FF2B5EF4-FFF2-40B4-BE49-F238E27FC236}">
                <a16:creationId xmlns="" xmlns:a16="http://schemas.microsoft.com/office/drawing/2014/main" id="{80824B8E-DAD5-4596-B8BA-05F5B7BB3F02}"/>
              </a:ext>
            </a:extLst>
          </p:cNvPr>
          <p:cNvPicPr>
            <a:picLocks noChangeAspect="1"/>
          </p:cNvPicPr>
          <p:nvPr/>
        </p:nvPicPr>
        <p:blipFill>
          <a:blip r:embed="rId4">
            <a:extLst>
              <a:ext uri="{28A0092B-C50C-407E-A947-70E740481C1C}">
                <a14:useLocalDpi xmlns:a14="http://schemas.microsoft.com/office/drawing/2010/main" val="0"/>
              </a:ext>
            </a:extLst>
          </a:blip>
          <a:srcRect t="24632" b="24632"/>
          <a:stretch>
            <a:fillRect/>
          </a:stretch>
        </p:blipFill>
        <p:spPr>
          <a:xfrm>
            <a:off x="239147" y="235452"/>
            <a:ext cx="1078992" cy="548640"/>
          </a:xfrm>
          <a:prstGeom prst="rect">
            <a:avLst/>
          </a:prstGeom>
        </p:spPr>
      </p:pic>
      <p:sp>
        <p:nvSpPr>
          <p:cNvPr id="13" name="Footer Placeholder 4">
            <a:extLst>
              <a:ext uri="{FF2B5EF4-FFF2-40B4-BE49-F238E27FC236}">
                <a16:creationId xmlns="" xmlns:a16="http://schemas.microsoft.com/office/drawing/2014/main" id="{22747812-99CD-48E3-8493-43F2E613F1CE}"/>
              </a:ext>
            </a:extLst>
          </p:cNvPr>
          <p:cNvSpPr>
            <a:spLocks noGrp="1"/>
          </p:cNvSpPr>
          <p:nvPr>
            <p:ph type="ftr" sz="quarter" idx="11"/>
          </p:nvPr>
        </p:nvSpPr>
        <p:spPr>
          <a:xfrm>
            <a:off x="1169960" y="5878720"/>
            <a:ext cx="2915733" cy="298800"/>
          </a:xfrm>
        </p:spPr>
        <p:txBody>
          <a:bodyPr/>
          <a:lstStyle/>
          <a:p>
            <a:r>
              <a:rPr lang="en-US" dirty="0"/>
              <a:t>TRAINING</a:t>
            </a:r>
          </a:p>
        </p:txBody>
      </p:sp>
      <p:sp>
        <p:nvSpPr>
          <p:cNvPr id="14" name="Date Placeholder 1">
            <a:extLst>
              <a:ext uri="{FF2B5EF4-FFF2-40B4-BE49-F238E27FC236}">
                <a16:creationId xmlns="" xmlns:a16="http://schemas.microsoft.com/office/drawing/2014/main" id="{76203054-C93E-418B-86F7-06C865472B8B}"/>
              </a:ext>
            </a:extLst>
          </p:cNvPr>
          <p:cNvSpPr txBox="1">
            <a:spLocks/>
          </p:cNvSpPr>
          <p:nvPr/>
        </p:nvSpPr>
        <p:spPr>
          <a:xfrm>
            <a:off x="10076393" y="6176963"/>
            <a:ext cx="1336964" cy="298800"/>
          </a:xfrm>
          <a:prstGeom prst="rect">
            <a:avLst/>
          </a:prstGeom>
        </p:spPr>
        <p:txBody>
          <a:bodyPr vert="horz" lIns="0" tIns="0" rIns="0" bIns="0" rtlCol="0" anchor="ctr"/>
          <a:lstStyle>
            <a:defPPr>
              <a:defRPr lang="ru-RU"/>
            </a:defPPr>
            <a:lvl1pPr marL="0" algn="r" defTabSz="914400" rtl="0" eaLnBrk="1" latinLnBrk="0" hangingPunct="1">
              <a:defRPr sz="1000" kern="1200">
                <a:solidFill>
                  <a:schemeClr val="bg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18th  Feb 2022</a:t>
            </a:r>
          </a:p>
          <a:p>
            <a:endParaRPr lang="en-US"/>
          </a:p>
          <a:p>
            <a:endParaRPr lang="en-US" dirty="0"/>
          </a:p>
        </p:txBody>
      </p:sp>
    </p:spTree>
    <p:extLst>
      <p:ext uri="{BB962C8B-B14F-4D97-AF65-F5344CB8AC3E}">
        <p14:creationId xmlns:p14="http://schemas.microsoft.com/office/powerpoint/2010/main" val="112345288"/>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pic>
        <p:nvPicPr>
          <p:cNvPr id="15" name="Picture Placeholder 14" descr="Abstract background">
            <a:extLst>
              <a:ext uri="{FF2B5EF4-FFF2-40B4-BE49-F238E27FC236}">
                <a16:creationId xmlns=""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
        <p:nvSpPr>
          <p:cNvPr id="2" name="TextBox 1"/>
          <p:cNvSpPr txBox="1"/>
          <p:nvPr/>
        </p:nvSpPr>
        <p:spPr>
          <a:xfrm>
            <a:off x="1000732" y="6057900"/>
            <a:ext cx="338554" cy="307777"/>
          </a:xfrm>
          <a:prstGeom prst="rect">
            <a:avLst/>
          </a:prstGeom>
          <a:noFill/>
        </p:spPr>
        <p:txBody>
          <a:bodyPr wrap="none" rtlCol="0">
            <a:spAutoFit/>
          </a:bodyPr>
          <a:lstStyle/>
          <a:p>
            <a:r>
              <a:rPr lang="en-US" sz="1400" dirty="0">
                <a:solidFill>
                  <a:schemeClr val="tx2">
                    <a:lumMod val="60000"/>
                    <a:lumOff val="40000"/>
                  </a:schemeClr>
                </a:solidFill>
              </a:rPr>
              <a:t>17</a:t>
            </a:r>
          </a:p>
        </p:txBody>
      </p:sp>
      <p:pic>
        <p:nvPicPr>
          <p:cNvPr id="7" name="Picture Placeholder 1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632" b="24632"/>
          <a:stretch>
            <a:fillRect/>
          </a:stretch>
        </p:blipFill>
        <p:spPr>
          <a:xfrm>
            <a:off x="831850" y="859665"/>
            <a:ext cx="1078992" cy="548640"/>
          </a:xfrm>
        </p:spPr>
      </p:pic>
      <p:sp>
        <p:nvSpPr>
          <p:cNvPr id="8" name="Date Placeholder 1">
            <a:extLst>
              <a:ext uri="{FF2B5EF4-FFF2-40B4-BE49-F238E27FC236}">
                <a16:creationId xmlns="" xmlns:a16="http://schemas.microsoft.com/office/drawing/2014/main" id="{94CCDCDC-314D-4670-A13D-B9BA3BD030B5}"/>
              </a:ext>
            </a:extLst>
          </p:cNvPr>
          <p:cNvSpPr>
            <a:spLocks noGrp="1"/>
          </p:cNvSpPr>
          <p:nvPr>
            <p:ph type="dt" sz="half" idx="10"/>
          </p:nvPr>
        </p:nvSpPr>
        <p:spPr>
          <a:xfrm>
            <a:off x="9975507" y="5908500"/>
            <a:ext cx="1336964" cy="298800"/>
          </a:xfrm>
        </p:spPr>
        <p:txBody>
          <a:bodyPr/>
          <a:lstStyle/>
          <a:p>
            <a:r>
              <a:rPr lang="en-US" dirty="0"/>
              <a:t>18th  Feb 2022</a:t>
            </a:r>
          </a:p>
          <a:p>
            <a:endParaRPr lang="en-US" dirty="0"/>
          </a:p>
          <a:p>
            <a:endParaRPr lang="en-US" dirty="0"/>
          </a:p>
        </p:txBody>
      </p:sp>
    </p:spTree>
    <p:extLst>
      <p:ext uri="{BB962C8B-B14F-4D97-AF65-F5344CB8AC3E}">
        <p14:creationId xmlns:p14="http://schemas.microsoft.com/office/powerpoint/2010/main" val="26956722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3901"/>
            <a:ext cx="12192000" cy="2986941"/>
          </a:xfrm>
          <a:prstGeom prst="rect">
            <a:avLst/>
          </a:prstGeom>
        </p:spPr>
      </p:pic>
      <p:pic>
        <p:nvPicPr>
          <p:cNvPr id="20" name="Picture Placeholder 19">
            <a:extLst>
              <a:ext uri="{FF2B5EF4-FFF2-40B4-BE49-F238E27FC236}">
                <a16:creationId xmlns="" xmlns:a16="http://schemas.microsoft.com/office/drawing/2014/main" id="{61169563-0C6E-483D-91B6-7AB8952A8FA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7901682" y="633082"/>
            <a:ext cx="3450336" cy="2121637"/>
          </a:xfrm>
        </p:spPr>
      </p:pic>
      <p:sp>
        <p:nvSpPr>
          <p:cNvPr id="2" name="Title 1">
            <a:extLst>
              <a:ext uri="{FF2B5EF4-FFF2-40B4-BE49-F238E27FC236}">
                <a16:creationId xmlns="" xmlns:a16="http://schemas.microsoft.com/office/drawing/2014/main" id="{BD4B26A0-76B0-4D92-8A3B-F4FB7FCBBD52}"/>
              </a:ext>
            </a:extLst>
          </p:cNvPr>
          <p:cNvSpPr>
            <a:spLocks noGrp="1"/>
          </p:cNvSpPr>
          <p:nvPr>
            <p:ph type="title"/>
          </p:nvPr>
        </p:nvSpPr>
        <p:spPr>
          <a:xfrm>
            <a:off x="803276" y="1790700"/>
            <a:ext cx="5021940" cy="1104661"/>
          </a:xfrm>
        </p:spPr>
        <p:txBody>
          <a:bodyPr>
            <a:noAutofit/>
          </a:bodyPr>
          <a:lstStyle/>
          <a:p>
            <a:r>
              <a:rPr lang="en-US" sz="2400" dirty="0"/>
              <a:t>WHY  WE MADE</a:t>
            </a:r>
            <a:br>
              <a:rPr lang="en-US" sz="2400" dirty="0"/>
            </a:br>
            <a:r>
              <a:rPr lang="en-US" sz="2400" dirty="0"/>
              <a:t>SPEAKER  VERIFICATION SYSTEM ?</a:t>
            </a:r>
          </a:p>
        </p:txBody>
      </p:sp>
      <p:sp>
        <p:nvSpPr>
          <p:cNvPr id="3" name="Text Placeholder 2">
            <a:extLst>
              <a:ext uri="{FF2B5EF4-FFF2-40B4-BE49-F238E27FC236}">
                <a16:creationId xmlns="" xmlns:a16="http://schemas.microsoft.com/office/drawing/2014/main" id="{A50184F8-7D3E-4F39-85DA-53F65AF618F6}"/>
              </a:ext>
            </a:extLst>
          </p:cNvPr>
          <p:cNvSpPr>
            <a:spLocks noGrp="1"/>
          </p:cNvSpPr>
          <p:nvPr>
            <p:ph type="body" idx="1"/>
          </p:nvPr>
        </p:nvSpPr>
        <p:spPr>
          <a:xfrm>
            <a:off x="826770" y="3244567"/>
            <a:ext cx="4205904" cy="1073433"/>
          </a:xfrm>
        </p:spPr>
        <p:txBody>
          <a:bodyPr>
            <a:normAutofit fontScale="92500" lnSpcReduction="20000"/>
          </a:bodyPr>
          <a:lstStyle/>
          <a:p>
            <a:r>
              <a:rPr lang="en-US" dirty="0"/>
              <a:t>We are motivated by automation of verification systems.  So we made a speaker verification system which can be used for authenticating the speaker and can be used as an automated attendance system.</a:t>
            </a:r>
          </a:p>
        </p:txBody>
      </p:sp>
      <p:sp>
        <p:nvSpPr>
          <p:cNvPr id="8" name="Slide Number Placeholder 7">
            <a:extLst>
              <a:ext uri="{FF2B5EF4-FFF2-40B4-BE49-F238E27FC236}">
                <a16:creationId xmlns="" xmlns:a16="http://schemas.microsoft.com/office/drawing/2014/main" id="{FE91C663-2D66-4255-91B4-906F720EB8BA}"/>
              </a:ext>
            </a:extLst>
          </p:cNvPr>
          <p:cNvSpPr>
            <a:spLocks noGrp="1"/>
          </p:cNvSpPr>
          <p:nvPr>
            <p:ph type="sldNum" sz="quarter" idx="12"/>
          </p:nvPr>
        </p:nvSpPr>
        <p:spPr/>
        <p:txBody>
          <a:bodyPr/>
          <a:lstStyle/>
          <a:p>
            <a:r>
              <a:rPr lang="en-US" dirty="0"/>
              <a:t>3</a:t>
            </a:r>
          </a:p>
        </p:txBody>
      </p:sp>
      <p:sp>
        <p:nvSpPr>
          <p:cNvPr id="7" name="Footer Placeholder 6">
            <a:extLst>
              <a:ext uri="{FF2B5EF4-FFF2-40B4-BE49-F238E27FC236}">
                <a16:creationId xmlns="" xmlns:a16="http://schemas.microsoft.com/office/drawing/2014/main" id="{80B83D80-B29B-48B9-9B34-76AD9399E64D}"/>
              </a:ext>
            </a:extLst>
          </p:cNvPr>
          <p:cNvSpPr>
            <a:spLocks noGrp="1"/>
          </p:cNvSpPr>
          <p:nvPr>
            <p:ph type="ftr" sz="quarter" idx="11"/>
          </p:nvPr>
        </p:nvSpPr>
        <p:spPr/>
        <p:txBody>
          <a:bodyPr/>
          <a:lstStyle/>
          <a:p>
            <a:r>
              <a:rPr lang="en-US" dirty="0"/>
              <a:t>Knowing</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5067" y="987128"/>
            <a:ext cx="1103566" cy="1103566"/>
          </a:xfrm>
          <a:prstGeom prst="rect">
            <a:avLst/>
          </a:prstGeom>
        </p:spPr>
      </p:pic>
      <p:pic>
        <p:nvPicPr>
          <p:cNvPr id="12" name="Picture Placeholder 11"/>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t="24632" b="24632"/>
          <a:stretch>
            <a:fillRect/>
          </a:stretch>
        </p:blipFill>
        <p:spPr/>
      </p:pic>
      <p:sp>
        <p:nvSpPr>
          <p:cNvPr id="13" name="Date Placeholder 1">
            <a:extLst>
              <a:ext uri="{FF2B5EF4-FFF2-40B4-BE49-F238E27FC236}">
                <a16:creationId xmlns="" xmlns:a16="http://schemas.microsoft.com/office/drawing/2014/main" id="{1F055F94-B1C3-4DCE-B605-FE8DA8259FA4}"/>
              </a:ext>
            </a:extLst>
          </p:cNvPr>
          <p:cNvSpPr txBox="1">
            <a:spLocks/>
          </p:cNvSpPr>
          <p:nvPr/>
        </p:nvSpPr>
        <p:spPr>
          <a:xfrm>
            <a:off x="10015054" y="5983926"/>
            <a:ext cx="1336964" cy="298800"/>
          </a:xfrm>
          <a:prstGeom prst="rect">
            <a:avLst/>
          </a:prstGeom>
        </p:spPr>
        <p:txBody>
          <a:bodyPr vert="horz" lIns="0" tIns="0" rIns="0" bIns="0" rtlCol="0" anchor="ctr"/>
          <a:lstStyle>
            <a:defPPr>
              <a:defRPr lang="ru-RU"/>
            </a:defPPr>
            <a:lvl1pPr marL="0" algn="r" defTabSz="914400" rtl="0" eaLnBrk="1" latinLnBrk="0" hangingPunct="1">
              <a:defRPr sz="1000" kern="1200">
                <a:solidFill>
                  <a:schemeClr val="bg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18th  Feb 2022</a:t>
            </a:r>
          </a:p>
          <a:p>
            <a:endParaRPr lang="en-US" dirty="0"/>
          </a:p>
          <a:p>
            <a:endParaRPr lang="en-US" dirty="0"/>
          </a:p>
        </p:txBody>
      </p:sp>
    </p:spTree>
    <p:extLst>
      <p:ext uri="{BB962C8B-B14F-4D97-AF65-F5344CB8AC3E}">
        <p14:creationId xmlns:p14="http://schemas.microsoft.com/office/powerpoint/2010/main" val="2905111902"/>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3104" y="566709"/>
            <a:ext cx="2779266" cy="652969"/>
          </a:xfrm>
        </p:spPr>
        <p:txBody>
          <a:bodyPr>
            <a:noAutofit/>
          </a:bodyPr>
          <a:lstStyle/>
          <a:p>
            <a:r>
              <a:rPr lang="en-US" sz="4000" dirty="0"/>
              <a:t>DATASET</a:t>
            </a:r>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3</a:t>
            </a:fld>
            <a:endParaRPr lang="en-US" noProof="0" dirty="0"/>
          </a:p>
        </p:txBody>
      </p:sp>
      <p:pic>
        <p:nvPicPr>
          <p:cNvPr id="9" name="Picture Placeholder 11">
            <a:extLst>
              <a:ext uri="{FF2B5EF4-FFF2-40B4-BE49-F238E27FC236}">
                <a16:creationId xmlns="" xmlns:a16="http://schemas.microsoft.com/office/drawing/2014/main" id="{CA2BAD7B-5749-43B9-9CB4-E0FE1A12B208}"/>
              </a:ext>
            </a:extLst>
          </p:cNvPr>
          <p:cNvPicPr>
            <a:picLocks noChangeAspect="1"/>
          </p:cNvPicPr>
          <p:nvPr/>
        </p:nvPicPr>
        <p:blipFill>
          <a:blip r:embed="rId2">
            <a:extLst>
              <a:ext uri="{28A0092B-C50C-407E-A947-70E740481C1C}">
                <a14:useLocalDpi xmlns:a14="http://schemas.microsoft.com/office/drawing/2010/main" val="0"/>
              </a:ext>
            </a:extLst>
          </a:blip>
          <a:srcRect t="24632" b="24632"/>
          <a:stretch>
            <a:fillRect/>
          </a:stretch>
        </p:blipFill>
        <p:spPr>
          <a:xfrm>
            <a:off x="778643" y="618873"/>
            <a:ext cx="1078992" cy="548640"/>
          </a:xfrm>
          <a:prstGeom prst="rect">
            <a:avLst/>
          </a:prstGeom>
        </p:spPr>
      </p:pic>
      <p:sp>
        <p:nvSpPr>
          <p:cNvPr id="10" name="Title 1">
            <a:extLst>
              <a:ext uri="{FF2B5EF4-FFF2-40B4-BE49-F238E27FC236}">
                <a16:creationId xmlns="" xmlns:a16="http://schemas.microsoft.com/office/drawing/2014/main" id="{205A7E79-3234-4A2F-89B0-A9BD62AA6269}"/>
              </a:ext>
            </a:extLst>
          </p:cNvPr>
          <p:cNvSpPr txBox="1">
            <a:spLocks/>
          </p:cNvSpPr>
          <p:nvPr/>
        </p:nvSpPr>
        <p:spPr>
          <a:xfrm>
            <a:off x="971076" y="2025176"/>
            <a:ext cx="10674491" cy="242399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dirty="0">
                <a:solidFill>
                  <a:schemeClr val="tx1"/>
                </a:solidFill>
              </a:rPr>
              <a:t>We trained our model on two datasets. One of them was Urbansound8K and the other was our own Custom dataset.</a:t>
            </a:r>
          </a:p>
        </p:txBody>
      </p:sp>
      <p:sp>
        <p:nvSpPr>
          <p:cNvPr id="11" name="Footer Placeholder 2">
            <a:extLst>
              <a:ext uri="{FF2B5EF4-FFF2-40B4-BE49-F238E27FC236}">
                <a16:creationId xmlns="" xmlns:a16="http://schemas.microsoft.com/office/drawing/2014/main" id="{78A79531-6189-4623-BE68-EE914538BCA2}"/>
              </a:ext>
            </a:extLst>
          </p:cNvPr>
          <p:cNvSpPr>
            <a:spLocks noGrp="1"/>
          </p:cNvSpPr>
          <p:nvPr>
            <p:ph type="ftr" sz="quarter" idx="11"/>
          </p:nvPr>
        </p:nvSpPr>
        <p:spPr>
          <a:xfrm>
            <a:off x="971076" y="5878720"/>
            <a:ext cx="2915733" cy="298800"/>
          </a:xfrm>
        </p:spPr>
        <p:txBody>
          <a:bodyPr/>
          <a:lstStyle/>
          <a:p>
            <a:r>
              <a:rPr lang="en-US" dirty="0"/>
              <a:t>Datasets</a:t>
            </a:r>
          </a:p>
        </p:txBody>
      </p:sp>
      <p:sp>
        <p:nvSpPr>
          <p:cNvPr id="12" name="Date Placeholder 1">
            <a:extLst>
              <a:ext uri="{FF2B5EF4-FFF2-40B4-BE49-F238E27FC236}">
                <a16:creationId xmlns="" xmlns:a16="http://schemas.microsoft.com/office/drawing/2014/main" id="{4849A2A2-9351-4FC0-84A0-72723A2386EC}"/>
              </a:ext>
            </a:extLst>
          </p:cNvPr>
          <p:cNvSpPr txBox="1">
            <a:spLocks/>
          </p:cNvSpPr>
          <p:nvPr/>
        </p:nvSpPr>
        <p:spPr>
          <a:xfrm>
            <a:off x="10071043" y="6305546"/>
            <a:ext cx="1336964" cy="298800"/>
          </a:xfrm>
          <a:prstGeom prst="rect">
            <a:avLst/>
          </a:prstGeom>
        </p:spPr>
        <p:txBody>
          <a:bodyPr vert="horz" lIns="0" tIns="0" rIns="0" bIns="0" rtlCol="0" anchor="ctr"/>
          <a:lstStyle>
            <a:defPPr>
              <a:defRPr lang="ru-RU"/>
            </a:defPPr>
            <a:lvl1pPr marL="0" algn="r" defTabSz="914400" rtl="0" eaLnBrk="1" latinLnBrk="0" hangingPunct="1">
              <a:defRPr sz="1000" kern="1200">
                <a:solidFill>
                  <a:schemeClr val="bg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18th  Feb 2022</a:t>
            </a:r>
          </a:p>
          <a:p>
            <a:endParaRPr lang="en-US" dirty="0"/>
          </a:p>
          <a:p>
            <a:endParaRPr lang="en-US" dirty="0"/>
          </a:p>
        </p:txBody>
      </p:sp>
    </p:spTree>
    <p:extLst>
      <p:ext uri="{BB962C8B-B14F-4D97-AF65-F5344CB8AC3E}">
        <p14:creationId xmlns:p14="http://schemas.microsoft.com/office/powerpoint/2010/main" val="3895215401"/>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2627826" y="2243662"/>
            <a:ext cx="2342134" cy="2342134"/>
          </a:xfrm>
        </p:spPr>
      </p:pic>
      <p:sp>
        <p:nvSpPr>
          <p:cNvPr id="5" name="Title 4">
            <a:extLst>
              <a:ext uri="{FF2B5EF4-FFF2-40B4-BE49-F238E27FC236}">
                <a16:creationId xmlns="" xmlns:a16="http://schemas.microsoft.com/office/drawing/2014/main" id="{FF93F71D-1663-42FA-A91E-FA23F03F0287}"/>
              </a:ext>
            </a:extLst>
          </p:cNvPr>
          <p:cNvSpPr>
            <a:spLocks noGrp="1"/>
          </p:cNvSpPr>
          <p:nvPr>
            <p:ph type="title"/>
          </p:nvPr>
        </p:nvSpPr>
        <p:spPr/>
        <p:txBody>
          <a:bodyPr>
            <a:normAutofit/>
          </a:bodyPr>
          <a:lstStyle/>
          <a:p>
            <a:r>
              <a:rPr lang="en-US" dirty="0"/>
              <a:t>URBANSOUND8K </a:t>
            </a:r>
          </a:p>
        </p:txBody>
      </p:sp>
      <p:sp>
        <p:nvSpPr>
          <p:cNvPr id="6" name="Text Placeholder 5">
            <a:extLst>
              <a:ext uri="{FF2B5EF4-FFF2-40B4-BE49-F238E27FC236}">
                <a16:creationId xmlns="" xmlns:a16="http://schemas.microsoft.com/office/drawing/2014/main" id="{F62CA978-7F10-45ED-A5E7-73BCC796D219}"/>
              </a:ext>
            </a:extLst>
          </p:cNvPr>
          <p:cNvSpPr>
            <a:spLocks noGrp="1"/>
          </p:cNvSpPr>
          <p:nvPr>
            <p:ph type="body" idx="1"/>
          </p:nvPr>
        </p:nvSpPr>
        <p:spPr>
          <a:xfrm>
            <a:off x="6184133" y="2235442"/>
            <a:ext cx="5229224" cy="3773379"/>
          </a:xfrm>
        </p:spPr>
        <p:txBody>
          <a:bodyPr>
            <a:noAutofit/>
          </a:bodyPr>
          <a:lstStyle/>
          <a:p>
            <a:r>
              <a:rPr lang="en-US" sz="2000" dirty="0"/>
              <a:t>We trained our model first on UrbanSounds8k Dataset.</a:t>
            </a:r>
          </a:p>
          <a:p>
            <a:r>
              <a:rPr lang="en-US" sz="2000" dirty="0"/>
              <a:t>This audio dataset consists of 8732 labeled sounds from the following 10 classes: car_horn , air conditioner,siren, dogbark, drilling, children_playing,enginge_idling, jackhammer, gun_shot and street_music.</a:t>
            </a:r>
          </a:p>
          <a:p>
            <a:r>
              <a:rPr lang="en-US" sz="2000" dirty="0"/>
              <a:t>After getting accuracy right we moved on to creating our own dataset and training it on MLP.</a:t>
            </a:r>
          </a:p>
        </p:txBody>
      </p:sp>
      <p:sp>
        <p:nvSpPr>
          <p:cNvPr id="4" name="Slide Number Placeholder 3">
            <a:extLst>
              <a:ext uri="{FF2B5EF4-FFF2-40B4-BE49-F238E27FC236}">
                <a16:creationId xmlns="" xmlns:a16="http://schemas.microsoft.com/office/drawing/2014/main" id="{494C7D40-6709-40D4-B0FB-9D6311AF439F}"/>
              </a:ext>
            </a:extLst>
          </p:cNvPr>
          <p:cNvSpPr>
            <a:spLocks noGrp="1"/>
          </p:cNvSpPr>
          <p:nvPr>
            <p:ph type="sldNum" sz="quarter" idx="12"/>
          </p:nvPr>
        </p:nvSpPr>
        <p:spPr/>
        <p:txBody>
          <a:bodyPr/>
          <a:lstStyle/>
          <a:p>
            <a:r>
              <a:rPr lang="en-US" dirty="0"/>
              <a:t>4</a:t>
            </a:r>
          </a:p>
        </p:txBody>
      </p:sp>
      <p:sp>
        <p:nvSpPr>
          <p:cNvPr id="3" name="Footer Placeholder 2">
            <a:extLst>
              <a:ext uri="{FF2B5EF4-FFF2-40B4-BE49-F238E27FC236}">
                <a16:creationId xmlns="" xmlns:a16="http://schemas.microsoft.com/office/drawing/2014/main" id="{101DB817-586B-493A-922D-54010C888E74}"/>
              </a:ext>
            </a:extLst>
          </p:cNvPr>
          <p:cNvSpPr>
            <a:spLocks noGrp="1"/>
          </p:cNvSpPr>
          <p:nvPr>
            <p:ph type="ftr" sz="quarter" idx="11"/>
          </p:nvPr>
        </p:nvSpPr>
        <p:spPr/>
        <p:txBody>
          <a:bodyPr/>
          <a:lstStyle/>
          <a:p>
            <a:r>
              <a:rPr lang="en-US" dirty="0"/>
              <a:t>Datasets</a:t>
            </a:r>
          </a:p>
        </p:txBody>
      </p:sp>
      <p:sp>
        <p:nvSpPr>
          <p:cNvPr id="2" name="Date Placeholder 1">
            <a:extLst>
              <a:ext uri="{FF2B5EF4-FFF2-40B4-BE49-F238E27FC236}">
                <a16:creationId xmlns="" xmlns:a16="http://schemas.microsoft.com/office/drawing/2014/main" id="{A96AB769-C08B-4A71-BEE7-D771D274389A}"/>
              </a:ext>
            </a:extLst>
          </p:cNvPr>
          <p:cNvSpPr>
            <a:spLocks noGrp="1"/>
          </p:cNvSpPr>
          <p:nvPr>
            <p:ph type="dt" sz="half" idx="10"/>
          </p:nvPr>
        </p:nvSpPr>
        <p:spPr>
          <a:xfrm>
            <a:off x="10051760" y="6017040"/>
            <a:ext cx="1336964" cy="298800"/>
          </a:xfrm>
        </p:spPr>
        <p:txBody>
          <a:bodyPr/>
          <a:lstStyle/>
          <a:p>
            <a:r>
              <a:rPr lang="en-US" dirty="0"/>
              <a:t>18th  Feb 2022</a:t>
            </a:r>
          </a:p>
          <a:p>
            <a:endParaRPr lang="en-US" dirty="0"/>
          </a:p>
          <a:p>
            <a:endParaRPr lang="en-US" dirty="0"/>
          </a:p>
        </p:txBody>
      </p:sp>
      <p:pic>
        <p:nvPicPr>
          <p:cNvPr id="12" name="Picture Placeholder 1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632" b="24632"/>
          <a:stretch>
            <a:fillRect/>
          </a:stretch>
        </p:blipFill>
        <p:spPr>
          <a:xfrm>
            <a:off x="831850" y="859665"/>
            <a:ext cx="1078992" cy="548640"/>
          </a:xfrm>
        </p:spPr>
      </p:pic>
    </p:spTree>
    <p:extLst>
      <p:ext uri="{BB962C8B-B14F-4D97-AF65-F5344CB8AC3E}">
        <p14:creationId xmlns:p14="http://schemas.microsoft.com/office/powerpoint/2010/main" val="764296182"/>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4395" y="371609"/>
            <a:ext cx="8761862" cy="1139261"/>
          </a:xfrm>
        </p:spPr>
        <p:txBody>
          <a:bodyPr>
            <a:noAutofit/>
          </a:bodyPr>
          <a:lstStyle/>
          <a:p>
            <a:r>
              <a:rPr lang="en-US" sz="4000" dirty="0"/>
              <a:t>Post training accuracy of Urban8Ksound dataset.</a:t>
            </a:r>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5</a:t>
            </a:fld>
            <a:endParaRPr lang="en-US" noProof="0" dirty="0"/>
          </a:p>
        </p:txBody>
      </p:sp>
      <p:pic>
        <p:nvPicPr>
          <p:cNvPr id="9" name="Picture Placeholder 11">
            <a:extLst>
              <a:ext uri="{FF2B5EF4-FFF2-40B4-BE49-F238E27FC236}">
                <a16:creationId xmlns="" xmlns:a16="http://schemas.microsoft.com/office/drawing/2014/main" id="{CA2BAD7B-5749-43B9-9CB4-E0FE1A12B208}"/>
              </a:ext>
            </a:extLst>
          </p:cNvPr>
          <p:cNvPicPr>
            <a:picLocks noChangeAspect="1"/>
          </p:cNvPicPr>
          <p:nvPr/>
        </p:nvPicPr>
        <p:blipFill>
          <a:blip r:embed="rId2">
            <a:extLst>
              <a:ext uri="{28A0092B-C50C-407E-A947-70E740481C1C}">
                <a14:useLocalDpi xmlns:a14="http://schemas.microsoft.com/office/drawing/2010/main" val="0"/>
              </a:ext>
            </a:extLst>
          </a:blip>
          <a:srcRect t="24632" b="24632"/>
          <a:stretch>
            <a:fillRect/>
          </a:stretch>
        </p:blipFill>
        <p:spPr>
          <a:xfrm>
            <a:off x="778643" y="618873"/>
            <a:ext cx="1078992" cy="548640"/>
          </a:xfrm>
          <a:prstGeom prst="rect">
            <a:avLst/>
          </a:prstGeom>
        </p:spPr>
      </p:pic>
      <p:sp>
        <p:nvSpPr>
          <p:cNvPr id="11" name="Footer Placeholder 2">
            <a:extLst>
              <a:ext uri="{FF2B5EF4-FFF2-40B4-BE49-F238E27FC236}">
                <a16:creationId xmlns="" xmlns:a16="http://schemas.microsoft.com/office/drawing/2014/main" id="{78A79531-6189-4623-BE68-EE914538BCA2}"/>
              </a:ext>
            </a:extLst>
          </p:cNvPr>
          <p:cNvSpPr>
            <a:spLocks noGrp="1"/>
          </p:cNvSpPr>
          <p:nvPr>
            <p:ph type="ftr" sz="quarter" idx="11"/>
          </p:nvPr>
        </p:nvSpPr>
        <p:spPr>
          <a:xfrm>
            <a:off x="971076" y="5878720"/>
            <a:ext cx="2915733" cy="298800"/>
          </a:xfrm>
        </p:spPr>
        <p:txBody>
          <a:bodyPr/>
          <a:lstStyle/>
          <a:p>
            <a:r>
              <a:rPr lang="en-US" dirty="0"/>
              <a:t>Datasets</a:t>
            </a:r>
          </a:p>
        </p:txBody>
      </p:sp>
      <p:pic>
        <p:nvPicPr>
          <p:cNvPr id="6" name="Picture 5">
            <a:extLst>
              <a:ext uri="{FF2B5EF4-FFF2-40B4-BE49-F238E27FC236}">
                <a16:creationId xmlns="" xmlns:a16="http://schemas.microsoft.com/office/drawing/2014/main" id="{CA705046-189B-4278-9B5F-F6C5232D5C61}"/>
              </a:ext>
            </a:extLst>
          </p:cNvPr>
          <p:cNvPicPr>
            <a:picLocks noChangeAspect="1"/>
          </p:cNvPicPr>
          <p:nvPr/>
        </p:nvPicPr>
        <p:blipFill>
          <a:blip r:embed="rId3"/>
          <a:stretch>
            <a:fillRect/>
          </a:stretch>
        </p:blipFill>
        <p:spPr>
          <a:xfrm>
            <a:off x="2657524" y="2311173"/>
            <a:ext cx="7359312" cy="1332173"/>
          </a:xfrm>
          <a:prstGeom prst="rect">
            <a:avLst/>
          </a:prstGeom>
        </p:spPr>
      </p:pic>
      <p:sp>
        <p:nvSpPr>
          <p:cNvPr id="12" name="Title 1">
            <a:extLst>
              <a:ext uri="{FF2B5EF4-FFF2-40B4-BE49-F238E27FC236}">
                <a16:creationId xmlns="" xmlns:a16="http://schemas.microsoft.com/office/drawing/2014/main" id="{B0B35450-3203-46E8-8053-E02477316888}"/>
              </a:ext>
            </a:extLst>
          </p:cNvPr>
          <p:cNvSpPr txBox="1">
            <a:spLocks/>
          </p:cNvSpPr>
          <p:nvPr/>
        </p:nvSpPr>
        <p:spPr>
          <a:xfrm>
            <a:off x="2082258" y="4094946"/>
            <a:ext cx="8603060" cy="13321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sz="2400" dirty="0">
                <a:solidFill>
                  <a:schemeClr val="tx1"/>
                </a:solidFill>
              </a:rPr>
              <a:t>The results yielded classification accuracy of 0.91 which is 91% (training) and 0.88 which is 88 % (testing)..</a:t>
            </a:r>
          </a:p>
        </p:txBody>
      </p:sp>
      <p:sp>
        <p:nvSpPr>
          <p:cNvPr id="14" name="Date Placeholder 1">
            <a:extLst>
              <a:ext uri="{FF2B5EF4-FFF2-40B4-BE49-F238E27FC236}">
                <a16:creationId xmlns="" xmlns:a16="http://schemas.microsoft.com/office/drawing/2014/main" id="{28F99D4E-8218-4553-BD93-F34134CD0331}"/>
              </a:ext>
            </a:extLst>
          </p:cNvPr>
          <p:cNvSpPr txBox="1">
            <a:spLocks/>
          </p:cNvSpPr>
          <p:nvPr/>
        </p:nvSpPr>
        <p:spPr>
          <a:xfrm>
            <a:off x="10289406" y="6204710"/>
            <a:ext cx="1336964" cy="298800"/>
          </a:xfrm>
          <a:prstGeom prst="rect">
            <a:avLst/>
          </a:prstGeom>
        </p:spPr>
        <p:txBody>
          <a:bodyPr vert="horz" lIns="0" tIns="0" rIns="0" bIns="0" rtlCol="0" anchor="ctr"/>
          <a:lstStyle>
            <a:defPPr>
              <a:defRPr lang="ru-RU"/>
            </a:defPPr>
            <a:lvl1pPr marL="0" algn="r" defTabSz="914400" rtl="0" eaLnBrk="1" latinLnBrk="0" hangingPunct="1">
              <a:defRPr sz="1000" kern="1200">
                <a:solidFill>
                  <a:schemeClr val="bg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18th  Feb 2022</a:t>
            </a:r>
          </a:p>
          <a:p>
            <a:endParaRPr lang="en-US"/>
          </a:p>
          <a:p>
            <a:endParaRPr lang="en-US" dirty="0"/>
          </a:p>
        </p:txBody>
      </p:sp>
    </p:spTree>
    <p:extLst>
      <p:ext uri="{BB962C8B-B14F-4D97-AF65-F5344CB8AC3E}">
        <p14:creationId xmlns:p14="http://schemas.microsoft.com/office/powerpoint/2010/main" val="751901071"/>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2627826" y="2243662"/>
            <a:ext cx="2342134" cy="2342134"/>
          </a:xfrm>
        </p:spPr>
      </p:pic>
      <p:sp>
        <p:nvSpPr>
          <p:cNvPr id="5" name="Title 4">
            <a:extLst>
              <a:ext uri="{FF2B5EF4-FFF2-40B4-BE49-F238E27FC236}">
                <a16:creationId xmlns="" xmlns:a16="http://schemas.microsoft.com/office/drawing/2014/main" id="{FF93F71D-1663-42FA-A91E-FA23F03F0287}"/>
              </a:ext>
            </a:extLst>
          </p:cNvPr>
          <p:cNvSpPr>
            <a:spLocks noGrp="1"/>
          </p:cNvSpPr>
          <p:nvPr>
            <p:ph type="title"/>
          </p:nvPr>
        </p:nvSpPr>
        <p:spPr/>
        <p:txBody>
          <a:bodyPr>
            <a:normAutofit fontScale="90000"/>
          </a:bodyPr>
          <a:lstStyle/>
          <a:p>
            <a:r>
              <a:rPr lang="en-US" dirty="0"/>
              <a:t>CUSTOM DATA COLLECTION</a:t>
            </a:r>
          </a:p>
        </p:txBody>
      </p:sp>
      <p:sp>
        <p:nvSpPr>
          <p:cNvPr id="6" name="Text Placeholder 5">
            <a:extLst>
              <a:ext uri="{FF2B5EF4-FFF2-40B4-BE49-F238E27FC236}">
                <a16:creationId xmlns="" xmlns:a16="http://schemas.microsoft.com/office/drawing/2014/main" id="{F62CA978-7F10-45ED-A5E7-73BCC796D219}"/>
              </a:ext>
            </a:extLst>
          </p:cNvPr>
          <p:cNvSpPr>
            <a:spLocks noGrp="1"/>
          </p:cNvSpPr>
          <p:nvPr>
            <p:ph type="body" idx="1"/>
          </p:nvPr>
        </p:nvSpPr>
        <p:spPr>
          <a:xfrm>
            <a:off x="6159500" y="2243661"/>
            <a:ext cx="5229224" cy="3773379"/>
          </a:xfrm>
        </p:spPr>
        <p:txBody>
          <a:bodyPr>
            <a:noAutofit/>
          </a:bodyPr>
          <a:lstStyle/>
          <a:p>
            <a:r>
              <a:rPr lang="en-US" dirty="0"/>
              <a:t>We have collected data from 19 different speakers. Each speaker has total of 102 voices (.wav files). </a:t>
            </a:r>
          </a:p>
          <a:p>
            <a:r>
              <a:rPr lang="en-US" dirty="0"/>
              <a:t>There are total 1938 .wav files.  From which 19 are kept as unknown test data. These are the files the model have not seen or In other words they are not in the training and testing set. </a:t>
            </a:r>
          </a:p>
          <a:p>
            <a:r>
              <a:rPr lang="en-US" dirty="0"/>
              <a:t>We have created a .csv file which have labelled data. In which each file has been assigned its respective class.</a:t>
            </a:r>
          </a:p>
          <a:p>
            <a:r>
              <a:rPr lang="en-US" dirty="0"/>
              <a:t>The dataset has 19 different classes. There is variety of data including Teenagers, male , females , adults and kids.</a:t>
            </a:r>
          </a:p>
        </p:txBody>
      </p:sp>
      <p:sp>
        <p:nvSpPr>
          <p:cNvPr id="4" name="Slide Number Placeholder 3">
            <a:extLst>
              <a:ext uri="{FF2B5EF4-FFF2-40B4-BE49-F238E27FC236}">
                <a16:creationId xmlns="" xmlns:a16="http://schemas.microsoft.com/office/drawing/2014/main" id="{494C7D40-6709-40D4-B0FB-9D6311AF439F}"/>
              </a:ext>
            </a:extLst>
          </p:cNvPr>
          <p:cNvSpPr>
            <a:spLocks noGrp="1"/>
          </p:cNvSpPr>
          <p:nvPr>
            <p:ph type="sldNum" sz="quarter" idx="12"/>
          </p:nvPr>
        </p:nvSpPr>
        <p:spPr/>
        <p:txBody>
          <a:bodyPr/>
          <a:lstStyle/>
          <a:p>
            <a:r>
              <a:rPr lang="en-US" dirty="0"/>
              <a:t>4</a:t>
            </a:r>
          </a:p>
        </p:txBody>
      </p:sp>
      <p:sp>
        <p:nvSpPr>
          <p:cNvPr id="3" name="Footer Placeholder 2">
            <a:extLst>
              <a:ext uri="{FF2B5EF4-FFF2-40B4-BE49-F238E27FC236}">
                <a16:creationId xmlns="" xmlns:a16="http://schemas.microsoft.com/office/drawing/2014/main" id="{101DB817-586B-493A-922D-54010C888E74}"/>
              </a:ext>
            </a:extLst>
          </p:cNvPr>
          <p:cNvSpPr>
            <a:spLocks noGrp="1"/>
          </p:cNvSpPr>
          <p:nvPr>
            <p:ph type="ftr" sz="quarter" idx="11"/>
          </p:nvPr>
        </p:nvSpPr>
        <p:spPr/>
        <p:txBody>
          <a:bodyPr/>
          <a:lstStyle/>
          <a:p>
            <a:r>
              <a:rPr lang="en-US" dirty="0"/>
              <a:t>Data collection</a:t>
            </a:r>
          </a:p>
        </p:txBody>
      </p:sp>
      <p:sp>
        <p:nvSpPr>
          <p:cNvPr id="2" name="Date Placeholder 1">
            <a:extLst>
              <a:ext uri="{FF2B5EF4-FFF2-40B4-BE49-F238E27FC236}">
                <a16:creationId xmlns="" xmlns:a16="http://schemas.microsoft.com/office/drawing/2014/main" id="{A96AB769-C08B-4A71-BEE7-D771D274389A}"/>
              </a:ext>
            </a:extLst>
          </p:cNvPr>
          <p:cNvSpPr>
            <a:spLocks noGrp="1"/>
          </p:cNvSpPr>
          <p:nvPr>
            <p:ph type="dt" sz="half" idx="10"/>
          </p:nvPr>
        </p:nvSpPr>
        <p:spPr>
          <a:xfrm>
            <a:off x="10051760" y="6017040"/>
            <a:ext cx="1336964" cy="298800"/>
          </a:xfrm>
        </p:spPr>
        <p:txBody>
          <a:bodyPr/>
          <a:lstStyle/>
          <a:p>
            <a:r>
              <a:rPr lang="en-US" dirty="0"/>
              <a:t>18th  Feb 2022</a:t>
            </a:r>
          </a:p>
          <a:p>
            <a:endParaRPr lang="en-US" dirty="0"/>
          </a:p>
          <a:p>
            <a:endParaRPr lang="en-US" dirty="0"/>
          </a:p>
        </p:txBody>
      </p:sp>
      <p:pic>
        <p:nvPicPr>
          <p:cNvPr id="12" name="Picture Placeholder 1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632" b="24632"/>
          <a:stretch>
            <a:fillRect/>
          </a:stretch>
        </p:blipFill>
        <p:spPr>
          <a:xfrm>
            <a:off x="831850" y="859665"/>
            <a:ext cx="1078992" cy="548640"/>
          </a:xfrm>
        </p:spPr>
      </p:pic>
    </p:spTree>
    <p:extLst>
      <p:ext uri="{BB962C8B-B14F-4D97-AF65-F5344CB8AC3E}">
        <p14:creationId xmlns:p14="http://schemas.microsoft.com/office/powerpoint/2010/main" val="1723544042"/>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CB059-9E3B-4C24-8E61-717292C2944E}"/>
              </a:ext>
            </a:extLst>
          </p:cNvPr>
          <p:cNvSpPr>
            <a:spLocks noGrp="1"/>
          </p:cNvSpPr>
          <p:nvPr>
            <p:ph type="title"/>
          </p:nvPr>
        </p:nvSpPr>
        <p:spPr>
          <a:xfrm>
            <a:off x="803276" y="1574800"/>
            <a:ext cx="4464049" cy="1320560"/>
          </a:xfrm>
        </p:spPr>
        <p:txBody>
          <a:bodyPr>
            <a:normAutofit fontScale="90000"/>
          </a:bodyPr>
          <a:lstStyle/>
          <a:p>
            <a:r>
              <a:rPr lang="en-US" dirty="0"/>
              <a:t>These are the sentences that were used for recording.</a:t>
            </a:r>
          </a:p>
        </p:txBody>
      </p:sp>
      <p:sp>
        <p:nvSpPr>
          <p:cNvPr id="6" name="Slide Number Placeholder 5">
            <a:extLst>
              <a:ext uri="{FF2B5EF4-FFF2-40B4-BE49-F238E27FC236}">
                <a16:creationId xmlns=""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7</a:t>
            </a:fld>
            <a:endParaRPr lang="en-US" dirty="0"/>
          </a:p>
        </p:txBody>
      </p:sp>
      <p:sp>
        <p:nvSpPr>
          <p:cNvPr id="5" name="Footer Placeholder 4">
            <a:extLst>
              <a:ext uri="{FF2B5EF4-FFF2-40B4-BE49-F238E27FC236}">
                <a16:creationId xmlns="" xmlns:a16="http://schemas.microsoft.com/office/drawing/2014/main" id="{FFFF8DFC-D37E-4FE9-81F0-77C68D469526}"/>
              </a:ext>
            </a:extLst>
          </p:cNvPr>
          <p:cNvSpPr>
            <a:spLocks noGrp="1"/>
          </p:cNvSpPr>
          <p:nvPr>
            <p:ph type="ftr" sz="quarter" idx="11"/>
          </p:nvPr>
        </p:nvSpPr>
        <p:spPr/>
        <p:txBody>
          <a:bodyPr/>
          <a:lstStyle/>
          <a:p>
            <a:r>
              <a:rPr lang="en-US" dirty="0"/>
              <a:t>.Sentences</a:t>
            </a:r>
          </a:p>
        </p:txBody>
      </p:sp>
      <p:sp>
        <p:nvSpPr>
          <p:cNvPr id="4" name="Date Placeholder 3">
            <a:extLst>
              <a:ext uri="{FF2B5EF4-FFF2-40B4-BE49-F238E27FC236}">
                <a16:creationId xmlns="" xmlns:a16="http://schemas.microsoft.com/office/drawing/2014/main" id="{0BA396AE-BE46-43FB-B4E7-224D2AF39F83}"/>
              </a:ext>
            </a:extLst>
          </p:cNvPr>
          <p:cNvSpPr>
            <a:spLocks noGrp="1"/>
          </p:cNvSpPr>
          <p:nvPr>
            <p:ph type="dt" sz="half" idx="10"/>
          </p:nvPr>
        </p:nvSpPr>
        <p:spPr/>
        <p:txBody>
          <a:bodyPr/>
          <a:lstStyle/>
          <a:p>
            <a:r>
              <a:rPr lang="en-US" dirty="0"/>
              <a:t>18th Feb 2022</a:t>
            </a:r>
          </a:p>
        </p:txBody>
      </p:sp>
      <p:pic>
        <p:nvPicPr>
          <p:cNvPr id="12" name="Picture Placeholder 1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4632" b="24632"/>
          <a:stretch>
            <a:fillRect/>
          </a:stretch>
        </p:blipFill>
        <p:spPr>
          <a:xfrm>
            <a:off x="831850" y="859665"/>
            <a:ext cx="1078992" cy="548640"/>
          </a:xfrm>
        </p:spPr>
      </p:pic>
      <p:pic>
        <p:nvPicPr>
          <p:cNvPr id="9" name="Picture Placeholder 8"/>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882" r="882"/>
          <a:stretch>
            <a:fillRect/>
          </a:stretch>
        </p:blipFill>
        <p:spPr>
          <a:xfrm>
            <a:off x="4673728" y="927015"/>
            <a:ext cx="7416672" cy="4660985"/>
          </a:xfrm>
        </p:spPr>
      </p:pic>
    </p:spTree>
    <p:extLst>
      <p:ext uri="{BB962C8B-B14F-4D97-AF65-F5344CB8AC3E}">
        <p14:creationId xmlns:p14="http://schemas.microsoft.com/office/powerpoint/2010/main" val="2193744137"/>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CB059-9E3B-4C24-8E61-717292C2944E}"/>
              </a:ext>
            </a:extLst>
          </p:cNvPr>
          <p:cNvSpPr>
            <a:spLocks noGrp="1"/>
          </p:cNvSpPr>
          <p:nvPr>
            <p:ph type="title"/>
          </p:nvPr>
        </p:nvSpPr>
        <p:spPr>
          <a:xfrm>
            <a:off x="803276" y="1483363"/>
            <a:ext cx="4464049" cy="1411998"/>
          </a:xfrm>
        </p:spPr>
        <p:txBody>
          <a:bodyPr>
            <a:normAutofit fontScale="90000"/>
          </a:bodyPr>
          <a:lstStyle/>
          <a:p>
            <a:r>
              <a:rPr lang="en-US" dirty="0"/>
              <a:t>These are the sentences that were used for recording.</a:t>
            </a:r>
          </a:p>
        </p:txBody>
      </p:sp>
      <p:sp>
        <p:nvSpPr>
          <p:cNvPr id="6" name="Slide Number Placeholder 5">
            <a:extLst>
              <a:ext uri="{FF2B5EF4-FFF2-40B4-BE49-F238E27FC236}">
                <a16:creationId xmlns=""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8</a:t>
            </a:fld>
            <a:endParaRPr lang="en-US" dirty="0"/>
          </a:p>
        </p:txBody>
      </p:sp>
      <p:sp>
        <p:nvSpPr>
          <p:cNvPr id="5" name="Footer Placeholder 4">
            <a:extLst>
              <a:ext uri="{FF2B5EF4-FFF2-40B4-BE49-F238E27FC236}">
                <a16:creationId xmlns="" xmlns:a16="http://schemas.microsoft.com/office/drawing/2014/main" id="{FFFF8DFC-D37E-4FE9-81F0-77C68D469526}"/>
              </a:ext>
            </a:extLst>
          </p:cNvPr>
          <p:cNvSpPr>
            <a:spLocks noGrp="1"/>
          </p:cNvSpPr>
          <p:nvPr>
            <p:ph type="ftr" sz="quarter" idx="11"/>
          </p:nvPr>
        </p:nvSpPr>
        <p:spPr/>
        <p:txBody>
          <a:bodyPr/>
          <a:lstStyle/>
          <a:p>
            <a:r>
              <a:rPr lang="en-US" dirty="0"/>
              <a:t>.Sentences</a:t>
            </a:r>
          </a:p>
        </p:txBody>
      </p:sp>
      <p:sp>
        <p:nvSpPr>
          <p:cNvPr id="4" name="Date Placeholder 3">
            <a:extLst>
              <a:ext uri="{FF2B5EF4-FFF2-40B4-BE49-F238E27FC236}">
                <a16:creationId xmlns="" xmlns:a16="http://schemas.microsoft.com/office/drawing/2014/main" id="{0BA396AE-BE46-43FB-B4E7-224D2AF39F83}"/>
              </a:ext>
            </a:extLst>
          </p:cNvPr>
          <p:cNvSpPr>
            <a:spLocks noGrp="1"/>
          </p:cNvSpPr>
          <p:nvPr>
            <p:ph type="dt" sz="half" idx="10"/>
          </p:nvPr>
        </p:nvSpPr>
        <p:spPr/>
        <p:txBody>
          <a:bodyPr/>
          <a:lstStyle/>
          <a:p>
            <a:r>
              <a:rPr lang="en-US" dirty="0"/>
              <a:t>18th Feb 2022</a:t>
            </a:r>
          </a:p>
        </p:txBody>
      </p:sp>
      <p:pic>
        <p:nvPicPr>
          <p:cNvPr id="12" name="Picture Placeholder 1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4632" b="24632"/>
          <a:stretch>
            <a:fillRect/>
          </a:stretch>
        </p:blipFill>
        <p:spPr>
          <a:xfrm>
            <a:off x="831850" y="859665"/>
            <a:ext cx="1078992" cy="548640"/>
          </a:xfrm>
        </p:spPr>
      </p:pic>
      <p:pic>
        <p:nvPicPr>
          <p:cNvPr id="7" name="Picture Placeholder 6">
            <a:extLst>
              <a:ext uri="{FF2B5EF4-FFF2-40B4-BE49-F238E27FC236}">
                <a16:creationId xmlns="" xmlns:a16="http://schemas.microsoft.com/office/drawing/2014/main" id="{14707955-671A-44A0-B7D1-EC874A594293}"/>
              </a:ext>
            </a:extLst>
          </p:cNvPr>
          <p:cNvPicPr>
            <a:picLocks noGrp="1" noChangeAspect="1"/>
          </p:cNvPicPr>
          <p:nvPr>
            <p:ph type="pic" sz="quarter" idx="15"/>
          </p:nvPr>
        </p:nvPicPr>
        <p:blipFill rotWithShape="1">
          <a:blip r:embed="rId3"/>
          <a:srcRect t="-832" b="15635"/>
          <a:stretch/>
        </p:blipFill>
        <p:spPr>
          <a:xfrm>
            <a:off x="5903183" y="680480"/>
            <a:ext cx="5738358" cy="4328248"/>
          </a:xfrm>
        </p:spPr>
      </p:pic>
    </p:spTree>
    <p:extLst>
      <p:ext uri="{BB962C8B-B14F-4D97-AF65-F5344CB8AC3E}">
        <p14:creationId xmlns:p14="http://schemas.microsoft.com/office/powerpoint/2010/main" val="3504026413"/>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CB059-9E3B-4C24-8E61-717292C2944E}"/>
              </a:ext>
            </a:extLst>
          </p:cNvPr>
          <p:cNvSpPr>
            <a:spLocks noGrp="1"/>
          </p:cNvSpPr>
          <p:nvPr>
            <p:ph type="title"/>
          </p:nvPr>
        </p:nvSpPr>
        <p:spPr>
          <a:xfrm>
            <a:off x="803276" y="1483363"/>
            <a:ext cx="4464049" cy="1411998"/>
          </a:xfrm>
        </p:spPr>
        <p:txBody>
          <a:bodyPr>
            <a:normAutofit/>
          </a:bodyPr>
          <a:lstStyle/>
          <a:p>
            <a:r>
              <a:rPr lang="en-US" dirty="0"/>
              <a:t>Sentences continued..</a:t>
            </a:r>
          </a:p>
        </p:txBody>
      </p:sp>
      <p:sp>
        <p:nvSpPr>
          <p:cNvPr id="6" name="Slide Number Placeholder 5">
            <a:extLst>
              <a:ext uri="{FF2B5EF4-FFF2-40B4-BE49-F238E27FC236}">
                <a16:creationId xmlns=""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9</a:t>
            </a:fld>
            <a:endParaRPr lang="en-US" dirty="0"/>
          </a:p>
        </p:txBody>
      </p:sp>
      <p:sp>
        <p:nvSpPr>
          <p:cNvPr id="5" name="Footer Placeholder 4">
            <a:extLst>
              <a:ext uri="{FF2B5EF4-FFF2-40B4-BE49-F238E27FC236}">
                <a16:creationId xmlns="" xmlns:a16="http://schemas.microsoft.com/office/drawing/2014/main" id="{FFFF8DFC-D37E-4FE9-81F0-77C68D469526}"/>
              </a:ext>
            </a:extLst>
          </p:cNvPr>
          <p:cNvSpPr>
            <a:spLocks noGrp="1"/>
          </p:cNvSpPr>
          <p:nvPr>
            <p:ph type="ftr" sz="quarter" idx="11"/>
          </p:nvPr>
        </p:nvSpPr>
        <p:spPr/>
        <p:txBody>
          <a:bodyPr/>
          <a:lstStyle/>
          <a:p>
            <a:r>
              <a:rPr lang="en-US" dirty="0"/>
              <a:t>.Sentences</a:t>
            </a:r>
          </a:p>
        </p:txBody>
      </p:sp>
      <p:sp>
        <p:nvSpPr>
          <p:cNvPr id="4" name="Date Placeholder 3">
            <a:extLst>
              <a:ext uri="{FF2B5EF4-FFF2-40B4-BE49-F238E27FC236}">
                <a16:creationId xmlns="" xmlns:a16="http://schemas.microsoft.com/office/drawing/2014/main" id="{0BA396AE-BE46-43FB-B4E7-224D2AF39F83}"/>
              </a:ext>
            </a:extLst>
          </p:cNvPr>
          <p:cNvSpPr>
            <a:spLocks noGrp="1"/>
          </p:cNvSpPr>
          <p:nvPr>
            <p:ph type="dt" sz="half" idx="10"/>
          </p:nvPr>
        </p:nvSpPr>
        <p:spPr/>
        <p:txBody>
          <a:bodyPr/>
          <a:lstStyle/>
          <a:p>
            <a:r>
              <a:rPr lang="en-US" dirty="0"/>
              <a:t>18th Feb 2022</a:t>
            </a:r>
          </a:p>
        </p:txBody>
      </p:sp>
      <p:pic>
        <p:nvPicPr>
          <p:cNvPr id="12" name="Picture Placeholder 1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4632" b="24632"/>
          <a:stretch>
            <a:fillRect/>
          </a:stretch>
        </p:blipFill>
        <p:spPr>
          <a:xfrm>
            <a:off x="831850" y="859665"/>
            <a:ext cx="1078992" cy="548640"/>
          </a:xfrm>
        </p:spPr>
      </p:pic>
      <p:pic>
        <p:nvPicPr>
          <p:cNvPr id="7" name="Picture Placeholder 6">
            <a:extLst>
              <a:ext uri="{FF2B5EF4-FFF2-40B4-BE49-F238E27FC236}">
                <a16:creationId xmlns="" xmlns:a16="http://schemas.microsoft.com/office/drawing/2014/main" id="{DFBD9AC2-6EEE-4BED-A06B-C14043B6F98A}"/>
              </a:ext>
            </a:extLst>
          </p:cNvPr>
          <p:cNvPicPr>
            <a:picLocks noGrp="1" noChangeAspect="1"/>
          </p:cNvPicPr>
          <p:nvPr>
            <p:ph type="pic" sz="quarter" idx="15"/>
          </p:nvPr>
        </p:nvPicPr>
        <p:blipFill rotWithShape="1">
          <a:blip r:embed="rId3"/>
          <a:srcRect t="-517" b="6632"/>
          <a:stretch/>
        </p:blipFill>
        <p:spPr>
          <a:xfrm>
            <a:off x="5925412" y="859665"/>
            <a:ext cx="5564334" cy="4208531"/>
          </a:xfrm>
        </p:spPr>
      </p:pic>
    </p:spTree>
    <p:extLst>
      <p:ext uri="{BB962C8B-B14F-4D97-AF65-F5344CB8AC3E}">
        <p14:creationId xmlns:p14="http://schemas.microsoft.com/office/powerpoint/2010/main" val="1066714067"/>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2.xml><?xml version="1.0" encoding="utf-8"?>
<ds:datastoreItem xmlns:ds="http://schemas.openxmlformats.org/officeDocument/2006/customXml" ds:itemID="{D726A944-A9F4-4295-9B5E-C397EB1318B9}">
  <ds:schemaRef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0</TotalTime>
  <Words>608</Words>
  <Application>Microsoft Office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Courier New</vt:lpstr>
      <vt:lpstr>Gill Sans MT</vt:lpstr>
      <vt:lpstr>Segoe UI</vt:lpstr>
      <vt:lpstr>Segoe UI Light</vt:lpstr>
      <vt:lpstr>Segoe UI Semibold</vt:lpstr>
      <vt:lpstr>Tahoma</vt:lpstr>
      <vt:lpstr>Office Theme</vt:lpstr>
      <vt:lpstr>PowerPoint Presentation</vt:lpstr>
      <vt:lpstr>WHY  WE MADE SPEAKER  VERIFICATION SYSTEM ?</vt:lpstr>
      <vt:lpstr>DATASET</vt:lpstr>
      <vt:lpstr>URBANSOUND8K </vt:lpstr>
      <vt:lpstr>Post training accuracy of Urban8Ksound dataset.</vt:lpstr>
      <vt:lpstr>CUSTOM DATA COLLECTION</vt:lpstr>
      <vt:lpstr>These are the sentences that were used for recording.</vt:lpstr>
      <vt:lpstr>These are the sentences that were used for recording.</vt:lpstr>
      <vt:lpstr>Sentences continued..</vt:lpstr>
      <vt:lpstr>This how our .csv looks like</vt:lpstr>
      <vt:lpstr>System Pipeline</vt:lpstr>
      <vt:lpstr>MFCC FEATURES Generation</vt:lpstr>
      <vt:lpstr>SYSTEM MODEL and Classification</vt:lpstr>
      <vt:lpstr>Pre Training Accuracy using MLP</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2021-06-24T19:36:14Z</dcterms:created>
  <dcterms:modified xsi:type="dcterms:W3CDTF">2022-08-11T05:45:33Z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