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8831-49C1-9A63-9A00-F97958ABEB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B509EA-9E2D-8316-36F5-379F8C306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8D4BFF-B2E1-0AC9-FFBD-1EAAD1318BCE}"/>
              </a:ext>
            </a:extLst>
          </p:cNvPr>
          <p:cNvSpPr>
            <a:spLocks noGrp="1"/>
          </p:cNvSpPr>
          <p:nvPr>
            <p:ph type="dt" sz="half" idx="10"/>
          </p:nvPr>
        </p:nvSpPr>
        <p:spPr/>
        <p:txBody>
          <a:bodyPr/>
          <a:lstStyle/>
          <a:p>
            <a:fld id="{F024A2E1-06A1-441C-A496-A4EA9F627640}" type="datetimeFigureOut">
              <a:rPr lang="en-IN" smtClean="0"/>
              <a:t>22-03-2024</a:t>
            </a:fld>
            <a:endParaRPr lang="en-IN"/>
          </a:p>
        </p:txBody>
      </p:sp>
      <p:sp>
        <p:nvSpPr>
          <p:cNvPr id="5" name="Footer Placeholder 4">
            <a:extLst>
              <a:ext uri="{FF2B5EF4-FFF2-40B4-BE49-F238E27FC236}">
                <a16:creationId xmlns:a16="http://schemas.microsoft.com/office/drawing/2014/main" id="{B8E266D6-F554-C710-C71F-E835B4244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0C2D9B-EF44-0F90-96AD-148860739618}"/>
              </a:ext>
            </a:extLst>
          </p:cNvPr>
          <p:cNvSpPr>
            <a:spLocks noGrp="1"/>
          </p:cNvSpPr>
          <p:nvPr>
            <p:ph type="sldNum" sz="quarter" idx="12"/>
          </p:nvPr>
        </p:nvSpPr>
        <p:spPr/>
        <p:txBody>
          <a:bodyPr/>
          <a:lstStyle/>
          <a:p>
            <a:fld id="{0FAD4032-E0AD-4D8A-A6BD-FC8D81EE18D5}" type="slidenum">
              <a:rPr lang="en-IN" smtClean="0"/>
              <a:t>‹#›</a:t>
            </a:fld>
            <a:endParaRPr lang="en-IN"/>
          </a:p>
        </p:txBody>
      </p:sp>
    </p:spTree>
    <p:extLst>
      <p:ext uri="{BB962C8B-B14F-4D97-AF65-F5344CB8AC3E}">
        <p14:creationId xmlns:p14="http://schemas.microsoft.com/office/powerpoint/2010/main" val="97633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DF91-BB1C-A463-3F1C-4C68FDEEAC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89D535-C3CA-0BEE-6DB9-550EF797E5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F9AD12-F58B-2D18-9BBE-DA8782AB5706}"/>
              </a:ext>
            </a:extLst>
          </p:cNvPr>
          <p:cNvSpPr>
            <a:spLocks noGrp="1"/>
          </p:cNvSpPr>
          <p:nvPr>
            <p:ph type="dt" sz="half" idx="10"/>
          </p:nvPr>
        </p:nvSpPr>
        <p:spPr/>
        <p:txBody>
          <a:bodyPr/>
          <a:lstStyle/>
          <a:p>
            <a:fld id="{F024A2E1-06A1-441C-A496-A4EA9F627640}" type="datetimeFigureOut">
              <a:rPr lang="en-IN" smtClean="0"/>
              <a:t>22-03-2024</a:t>
            </a:fld>
            <a:endParaRPr lang="en-IN"/>
          </a:p>
        </p:txBody>
      </p:sp>
      <p:sp>
        <p:nvSpPr>
          <p:cNvPr id="5" name="Footer Placeholder 4">
            <a:extLst>
              <a:ext uri="{FF2B5EF4-FFF2-40B4-BE49-F238E27FC236}">
                <a16:creationId xmlns:a16="http://schemas.microsoft.com/office/drawing/2014/main" id="{2C5C6015-2227-AD5D-1016-2F12FED0F0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CBC52E-559E-3B1B-4715-D27B8F4F86B2}"/>
              </a:ext>
            </a:extLst>
          </p:cNvPr>
          <p:cNvSpPr>
            <a:spLocks noGrp="1"/>
          </p:cNvSpPr>
          <p:nvPr>
            <p:ph type="sldNum" sz="quarter" idx="12"/>
          </p:nvPr>
        </p:nvSpPr>
        <p:spPr/>
        <p:txBody>
          <a:bodyPr/>
          <a:lstStyle/>
          <a:p>
            <a:fld id="{0FAD4032-E0AD-4D8A-A6BD-FC8D81EE18D5}" type="slidenum">
              <a:rPr lang="en-IN" smtClean="0"/>
              <a:t>‹#›</a:t>
            </a:fld>
            <a:endParaRPr lang="en-IN"/>
          </a:p>
        </p:txBody>
      </p:sp>
    </p:spTree>
    <p:extLst>
      <p:ext uri="{BB962C8B-B14F-4D97-AF65-F5344CB8AC3E}">
        <p14:creationId xmlns:p14="http://schemas.microsoft.com/office/powerpoint/2010/main" val="2511927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D1AF93-2330-37EC-C9C1-E3996BAFCF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77887F-974D-05C6-F267-5EB2ED16C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29A766-7B24-A5CC-2059-9D563F8C188F}"/>
              </a:ext>
            </a:extLst>
          </p:cNvPr>
          <p:cNvSpPr>
            <a:spLocks noGrp="1"/>
          </p:cNvSpPr>
          <p:nvPr>
            <p:ph type="dt" sz="half" idx="10"/>
          </p:nvPr>
        </p:nvSpPr>
        <p:spPr/>
        <p:txBody>
          <a:bodyPr/>
          <a:lstStyle/>
          <a:p>
            <a:fld id="{F024A2E1-06A1-441C-A496-A4EA9F627640}" type="datetimeFigureOut">
              <a:rPr lang="en-IN" smtClean="0"/>
              <a:t>22-03-2024</a:t>
            </a:fld>
            <a:endParaRPr lang="en-IN"/>
          </a:p>
        </p:txBody>
      </p:sp>
      <p:sp>
        <p:nvSpPr>
          <p:cNvPr id="5" name="Footer Placeholder 4">
            <a:extLst>
              <a:ext uri="{FF2B5EF4-FFF2-40B4-BE49-F238E27FC236}">
                <a16:creationId xmlns:a16="http://schemas.microsoft.com/office/drawing/2014/main" id="{352839CA-B4F8-3B5A-2E14-9C05A98D7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5C0736-D0A5-3FD5-86CD-88399EB55D49}"/>
              </a:ext>
            </a:extLst>
          </p:cNvPr>
          <p:cNvSpPr>
            <a:spLocks noGrp="1"/>
          </p:cNvSpPr>
          <p:nvPr>
            <p:ph type="sldNum" sz="quarter" idx="12"/>
          </p:nvPr>
        </p:nvSpPr>
        <p:spPr/>
        <p:txBody>
          <a:bodyPr/>
          <a:lstStyle/>
          <a:p>
            <a:fld id="{0FAD4032-E0AD-4D8A-A6BD-FC8D81EE18D5}" type="slidenum">
              <a:rPr lang="en-IN" smtClean="0"/>
              <a:t>‹#›</a:t>
            </a:fld>
            <a:endParaRPr lang="en-IN"/>
          </a:p>
        </p:txBody>
      </p:sp>
    </p:spTree>
    <p:extLst>
      <p:ext uri="{BB962C8B-B14F-4D97-AF65-F5344CB8AC3E}">
        <p14:creationId xmlns:p14="http://schemas.microsoft.com/office/powerpoint/2010/main" val="68776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E35A-8648-7803-E680-053B7DAEAD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7226E6-96C0-31D0-CA33-73E50E3718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F7111C-75D2-7D69-0068-54B33B60B445}"/>
              </a:ext>
            </a:extLst>
          </p:cNvPr>
          <p:cNvSpPr>
            <a:spLocks noGrp="1"/>
          </p:cNvSpPr>
          <p:nvPr>
            <p:ph type="dt" sz="half" idx="10"/>
          </p:nvPr>
        </p:nvSpPr>
        <p:spPr/>
        <p:txBody>
          <a:bodyPr/>
          <a:lstStyle/>
          <a:p>
            <a:fld id="{F024A2E1-06A1-441C-A496-A4EA9F627640}" type="datetimeFigureOut">
              <a:rPr lang="en-IN" smtClean="0"/>
              <a:t>22-03-2024</a:t>
            </a:fld>
            <a:endParaRPr lang="en-IN"/>
          </a:p>
        </p:txBody>
      </p:sp>
      <p:sp>
        <p:nvSpPr>
          <p:cNvPr id="5" name="Footer Placeholder 4">
            <a:extLst>
              <a:ext uri="{FF2B5EF4-FFF2-40B4-BE49-F238E27FC236}">
                <a16:creationId xmlns:a16="http://schemas.microsoft.com/office/drawing/2014/main" id="{1ECCE975-1FC6-C052-B5A7-5BE5ECB590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77A01-5B60-F092-9A72-90C950DD7BBE}"/>
              </a:ext>
            </a:extLst>
          </p:cNvPr>
          <p:cNvSpPr>
            <a:spLocks noGrp="1"/>
          </p:cNvSpPr>
          <p:nvPr>
            <p:ph type="sldNum" sz="quarter" idx="12"/>
          </p:nvPr>
        </p:nvSpPr>
        <p:spPr/>
        <p:txBody>
          <a:bodyPr/>
          <a:lstStyle/>
          <a:p>
            <a:fld id="{0FAD4032-E0AD-4D8A-A6BD-FC8D81EE18D5}" type="slidenum">
              <a:rPr lang="en-IN" smtClean="0"/>
              <a:t>‹#›</a:t>
            </a:fld>
            <a:endParaRPr lang="en-IN"/>
          </a:p>
        </p:txBody>
      </p:sp>
    </p:spTree>
    <p:extLst>
      <p:ext uri="{BB962C8B-B14F-4D97-AF65-F5344CB8AC3E}">
        <p14:creationId xmlns:p14="http://schemas.microsoft.com/office/powerpoint/2010/main" val="271919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A177F-3348-CB71-D2F3-4C8B9ACA32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4BF9B7-6B44-E9A4-AF99-22718E6ADD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92C32C-2B40-62F0-6946-FFF7EFAA4861}"/>
              </a:ext>
            </a:extLst>
          </p:cNvPr>
          <p:cNvSpPr>
            <a:spLocks noGrp="1"/>
          </p:cNvSpPr>
          <p:nvPr>
            <p:ph type="dt" sz="half" idx="10"/>
          </p:nvPr>
        </p:nvSpPr>
        <p:spPr/>
        <p:txBody>
          <a:bodyPr/>
          <a:lstStyle/>
          <a:p>
            <a:fld id="{F024A2E1-06A1-441C-A496-A4EA9F627640}" type="datetimeFigureOut">
              <a:rPr lang="en-IN" smtClean="0"/>
              <a:t>22-03-2024</a:t>
            </a:fld>
            <a:endParaRPr lang="en-IN"/>
          </a:p>
        </p:txBody>
      </p:sp>
      <p:sp>
        <p:nvSpPr>
          <p:cNvPr id="5" name="Footer Placeholder 4">
            <a:extLst>
              <a:ext uri="{FF2B5EF4-FFF2-40B4-BE49-F238E27FC236}">
                <a16:creationId xmlns:a16="http://schemas.microsoft.com/office/drawing/2014/main" id="{4458D3D4-D489-BD21-5D45-B62472D15A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B469E6-4F08-9E94-95AB-6063DCC45016}"/>
              </a:ext>
            </a:extLst>
          </p:cNvPr>
          <p:cNvSpPr>
            <a:spLocks noGrp="1"/>
          </p:cNvSpPr>
          <p:nvPr>
            <p:ph type="sldNum" sz="quarter" idx="12"/>
          </p:nvPr>
        </p:nvSpPr>
        <p:spPr/>
        <p:txBody>
          <a:bodyPr/>
          <a:lstStyle/>
          <a:p>
            <a:fld id="{0FAD4032-E0AD-4D8A-A6BD-FC8D81EE18D5}" type="slidenum">
              <a:rPr lang="en-IN" smtClean="0"/>
              <a:t>‹#›</a:t>
            </a:fld>
            <a:endParaRPr lang="en-IN"/>
          </a:p>
        </p:txBody>
      </p:sp>
    </p:spTree>
    <p:extLst>
      <p:ext uri="{BB962C8B-B14F-4D97-AF65-F5344CB8AC3E}">
        <p14:creationId xmlns:p14="http://schemas.microsoft.com/office/powerpoint/2010/main" val="200997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CCE5-6B67-17DA-BF16-2371787C83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5D83D5-F732-8C74-2CC0-82B6D4C9F0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F4D03F-1646-AD03-71D0-3545108727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D653E1-85A0-E8AF-EF9E-5EB8C5040B17}"/>
              </a:ext>
            </a:extLst>
          </p:cNvPr>
          <p:cNvSpPr>
            <a:spLocks noGrp="1"/>
          </p:cNvSpPr>
          <p:nvPr>
            <p:ph type="dt" sz="half" idx="10"/>
          </p:nvPr>
        </p:nvSpPr>
        <p:spPr/>
        <p:txBody>
          <a:bodyPr/>
          <a:lstStyle/>
          <a:p>
            <a:fld id="{F024A2E1-06A1-441C-A496-A4EA9F627640}" type="datetimeFigureOut">
              <a:rPr lang="en-IN" smtClean="0"/>
              <a:t>22-03-2024</a:t>
            </a:fld>
            <a:endParaRPr lang="en-IN"/>
          </a:p>
        </p:txBody>
      </p:sp>
      <p:sp>
        <p:nvSpPr>
          <p:cNvPr id="6" name="Footer Placeholder 5">
            <a:extLst>
              <a:ext uri="{FF2B5EF4-FFF2-40B4-BE49-F238E27FC236}">
                <a16:creationId xmlns:a16="http://schemas.microsoft.com/office/drawing/2014/main" id="{5380AB60-AFBF-1AAA-F7F9-D984D2CBC9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35955-1CF5-E1D0-4BD3-3190E1BBD26B}"/>
              </a:ext>
            </a:extLst>
          </p:cNvPr>
          <p:cNvSpPr>
            <a:spLocks noGrp="1"/>
          </p:cNvSpPr>
          <p:nvPr>
            <p:ph type="sldNum" sz="quarter" idx="12"/>
          </p:nvPr>
        </p:nvSpPr>
        <p:spPr/>
        <p:txBody>
          <a:bodyPr/>
          <a:lstStyle/>
          <a:p>
            <a:fld id="{0FAD4032-E0AD-4D8A-A6BD-FC8D81EE18D5}" type="slidenum">
              <a:rPr lang="en-IN" smtClean="0"/>
              <a:t>‹#›</a:t>
            </a:fld>
            <a:endParaRPr lang="en-IN"/>
          </a:p>
        </p:txBody>
      </p:sp>
    </p:spTree>
    <p:extLst>
      <p:ext uri="{BB962C8B-B14F-4D97-AF65-F5344CB8AC3E}">
        <p14:creationId xmlns:p14="http://schemas.microsoft.com/office/powerpoint/2010/main" val="3708077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A767-EDB6-028E-6E22-3C1692BEB3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F6C3D1-EFDE-5860-9634-DB298CCEDD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CDAE49-C8E3-D6CE-CB88-CA15A8E3A8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7FF52F-3A9D-A026-46E3-23610C2E2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599752-E740-DE4D-25CA-1CF3BCBF72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96567F-5949-6E1D-4757-D784130066A5}"/>
              </a:ext>
            </a:extLst>
          </p:cNvPr>
          <p:cNvSpPr>
            <a:spLocks noGrp="1"/>
          </p:cNvSpPr>
          <p:nvPr>
            <p:ph type="dt" sz="half" idx="10"/>
          </p:nvPr>
        </p:nvSpPr>
        <p:spPr/>
        <p:txBody>
          <a:bodyPr/>
          <a:lstStyle/>
          <a:p>
            <a:fld id="{F024A2E1-06A1-441C-A496-A4EA9F627640}" type="datetimeFigureOut">
              <a:rPr lang="en-IN" smtClean="0"/>
              <a:t>22-03-2024</a:t>
            </a:fld>
            <a:endParaRPr lang="en-IN"/>
          </a:p>
        </p:txBody>
      </p:sp>
      <p:sp>
        <p:nvSpPr>
          <p:cNvPr id="8" name="Footer Placeholder 7">
            <a:extLst>
              <a:ext uri="{FF2B5EF4-FFF2-40B4-BE49-F238E27FC236}">
                <a16:creationId xmlns:a16="http://schemas.microsoft.com/office/drawing/2014/main" id="{79C4A068-7B6A-5B97-E753-CAA29305FF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41E5FC-102A-428F-8B97-D4C3FEE04844}"/>
              </a:ext>
            </a:extLst>
          </p:cNvPr>
          <p:cNvSpPr>
            <a:spLocks noGrp="1"/>
          </p:cNvSpPr>
          <p:nvPr>
            <p:ph type="sldNum" sz="quarter" idx="12"/>
          </p:nvPr>
        </p:nvSpPr>
        <p:spPr/>
        <p:txBody>
          <a:bodyPr/>
          <a:lstStyle/>
          <a:p>
            <a:fld id="{0FAD4032-E0AD-4D8A-A6BD-FC8D81EE18D5}" type="slidenum">
              <a:rPr lang="en-IN" smtClean="0"/>
              <a:t>‹#›</a:t>
            </a:fld>
            <a:endParaRPr lang="en-IN"/>
          </a:p>
        </p:txBody>
      </p:sp>
    </p:spTree>
    <p:extLst>
      <p:ext uri="{BB962C8B-B14F-4D97-AF65-F5344CB8AC3E}">
        <p14:creationId xmlns:p14="http://schemas.microsoft.com/office/powerpoint/2010/main" val="3216466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A2DC-8A52-6EA5-62DE-B6394A47AD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F693DE-D0E4-3113-55AD-A0F047312A16}"/>
              </a:ext>
            </a:extLst>
          </p:cNvPr>
          <p:cNvSpPr>
            <a:spLocks noGrp="1"/>
          </p:cNvSpPr>
          <p:nvPr>
            <p:ph type="dt" sz="half" idx="10"/>
          </p:nvPr>
        </p:nvSpPr>
        <p:spPr/>
        <p:txBody>
          <a:bodyPr/>
          <a:lstStyle/>
          <a:p>
            <a:fld id="{F024A2E1-06A1-441C-A496-A4EA9F627640}" type="datetimeFigureOut">
              <a:rPr lang="en-IN" smtClean="0"/>
              <a:t>22-03-2024</a:t>
            </a:fld>
            <a:endParaRPr lang="en-IN"/>
          </a:p>
        </p:txBody>
      </p:sp>
      <p:sp>
        <p:nvSpPr>
          <p:cNvPr id="4" name="Footer Placeholder 3">
            <a:extLst>
              <a:ext uri="{FF2B5EF4-FFF2-40B4-BE49-F238E27FC236}">
                <a16:creationId xmlns:a16="http://schemas.microsoft.com/office/drawing/2014/main" id="{B81A1F1C-99EF-450F-3193-674E285305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ACA5F0-1CDB-1A35-C061-07C7FB814C64}"/>
              </a:ext>
            </a:extLst>
          </p:cNvPr>
          <p:cNvSpPr>
            <a:spLocks noGrp="1"/>
          </p:cNvSpPr>
          <p:nvPr>
            <p:ph type="sldNum" sz="quarter" idx="12"/>
          </p:nvPr>
        </p:nvSpPr>
        <p:spPr/>
        <p:txBody>
          <a:bodyPr/>
          <a:lstStyle/>
          <a:p>
            <a:fld id="{0FAD4032-E0AD-4D8A-A6BD-FC8D81EE18D5}" type="slidenum">
              <a:rPr lang="en-IN" smtClean="0"/>
              <a:t>‹#›</a:t>
            </a:fld>
            <a:endParaRPr lang="en-IN"/>
          </a:p>
        </p:txBody>
      </p:sp>
    </p:spTree>
    <p:extLst>
      <p:ext uri="{BB962C8B-B14F-4D97-AF65-F5344CB8AC3E}">
        <p14:creationId xmlns:p14="http://schemas.microsoft.com/office/powerpoint/2010/main" val="2129071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50842-E9CA-71BE-FB9E-EA8F6411D623}"/>
              </a:ext>
            </a:extLst>
          </p:cNvPr>
          <p:cNvSpPr>
            <a:spLocks noGrp="1"/>
          </p:cNvSpPr>
          <p:nvPr>
            <p:ph type="dt" sz="half" idx="10"/>
          </p:nvPr>
        </p:nvSpPr>
        <p:spPr/>
        <p:txBody>
          <a:bodyPr/>
          <a:lstStyle/>
          <a:p>
            <a:fld id="{F024A2E1-06A1-441C-A496-A4EA9F627640}" type="datetimeFigureOut">
              <a:rPr lang="en-IN" smtClean="0"/>
              <a:t>22-03-2024</a:t>
            </a:fld>
            <a:endParaRPr lang="en-IN"/>
          </a:p>
        </p:txBody>
      </p:sp>
      <p:sp>
        <p:nvSpPr>
          <p:cNvPr id="3" name="Footer Placeholder 2">
            <a:extLst>
              <a:ext uri="{FF2B5EF4-FFF2-40B4-BE49-F238E27FC236}">
                <a16:creationId xmlns:a16="http://schemas.microsoft.com/office/drawing/2014/main" id="{8BAF3AED-AC23-54B9-7554-F83EBD04A7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EF7C8F-D771-01C0-AD33-521DDE6811F7}"/>
              </a:ext>
            </a:extLst>
          </p:cNvPr>
          <p:cNvSpPr>
            <a:spLocks noGrp="1"/>
          </p:cNvSpPr>
          <p:nvPr>
            <p:ph type="sldNum" sz="quarter" idx="12"/>
          </p:nvPr>
        </p:nvSpPr>
        <p:spPr/>
        <p:txBody>
          <a:bodyPr/>
          <a:lstStyle/>
          <a:p>
            <a:fld id="{0FAD4032-E0AD-4D8A-A6BD-FC8D81EE18D5}" type="slidenum">
              <a:rPr lang="en-IN" smtClean="0"/>
              <a:t>‹#›</a:t>
            </a:fld>
            <a:endParaRPr lang="en-IN"/>
          </a:p>
        </p:txBody>
      </p:sp>
    </p:spTree>
    <p:extLst>
      <p:ext uri="{BB962C8B-B14F-4D97-AF65-F5344CB8AC3E}">
        <p14:creationId xmlns:p14="http://schemas.microsoft.com/office/powerpoint/2010/main" val="304330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EBE6-2F9E-7BCF-B4A7-7AF6919B34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4D67BC-ACA8-8246-FD5B-E2912708B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15A1F6-B9F2-F870-A8AD-E00EE4829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ADBCB7-A83E-BEB4-E653-7CA3F5E5C905}"/>
              </a:ext>
            </a:extLst>
          </p:cNvPr>
          <p:cNvSpPr>
            <a:spLocks noGrp="1"/>
          </p:cNvSpPr>
          <p:nvPr>
            <p:ph type="dt" sz="half" idx="10"/>
          </p:nvPr>
        </p:nvSpPr>
        <p:spPr/>
        <p:txBody>
          <a:bodyPr/>
          <a:lstStyle/>
          <a:p>
            <a:fld id="{F024A2E1-06A1-441C-A496-A4EA9F627640}" type="datetimeFigureOut">
              <a:rPr lang="en-IN" smtClean="0"/>
              <a:t>22-03-2024</a:t>
            </a:fld>
            <a:endParaRPr lang="en-IN"/>
          </a:p>
        </p:txBody>
      </p:sp>
      <p:sp>
        <p:nvSpPr>
          <p:cNvPr id="6" name="Footer Placeholder 5">
            <a:extLst>
              <a:ext uri="{FF2B5EF4-FFF2-40B4-BE49-F238E27FC236}">
                <a16:creationId xmlns:a16="http://schemas.microsoft.com/office/drawing/2014/main" id="{0692C8C9-A71D-D0E3-ED6C-278585AAD9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F0D8F9-052C-FA7D-0A50-1A6EDE5E8354}"/>
              </a:ext>
            </a:extLst>
          </p:cNvPr>
          <p:cNvSpPr>
            <a:spLocks noGrp="1"/>
          </p:cNvSpPr>
          <p:nvPr>
            <p:ph type="sldNum" sz="quarter" idx="12"/>
          </p:nvPr>
        </p:nvSpPr>
        <p:spPr/>
        <p:txBody>
          <a:bodyPr/>
          <a:lstStyle/>
          <a:p>
            <a:fld id="{0FAD4032-E0AD-4D8A-A6BD-FC8D81EE18D5}" type="slidenum">
              <a:rPr lang="en-IN" smtClean="0"/>
              <a:t>‹#›</a:t>
            </a:fld>
            <a:endParaRPr lang="en-IN"/>
          </a:p>
        </p:txBody>
      </p:sp>
    </p:spTree>
    <p:extLst>
      <p:ext uri="{BB962C8B-B14F-4D97-AF65-F5344CB8AC3E}">
        <p14:creationId xmlns:p14="http://schemas.microsoft.com/office/powerpoint/2010/main" val="1582060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0D0D-3E0E-C418-5676-6216F7F86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C81758-E7EE-70D3-A95F-4173E23B5E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5A20DB-F50A-13EC-5BFC-052E3FBD8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D1A8AD-20C1-D38A-24C0-EB3FAAEA355D}"/>
              </a:ext>
            </a:extLst>
          </p:cNvPr>
          <p:cNvSpPr>
            <a:spLocks noGrp="1"/>
          </p:cNvSpPr>
          <p:nvPr>
            <p:ph type="dt" sz="half" idx="10"/>
          </p:nvPr>
        </p:nvSpPr>
        <p:spPr/>
        <p:txBody>
          <a:bodyPr/>
          <a:lstStyle/>
          <a:p>
            <a:fld id="{F024A2E1-06A1-441C-A496-A4EA9F627640}" type="datetimeFigureOut">
              <a:rPr lang="en-IN" smtClean="0"/>
              <a:t>22-03-2024</a:t>
            </a:fld>
            <a:endParaRPr lang="en-IN"/>
          </a:p>
        </p:txBody>
      </p:sp>
      <p:sp>
        <p:nvSpPr>
          <p:cNvPr id="6" name="Footer Placeholder 5">
            <a:extLst>
              <a:ext uri="{FF2B5EF4-FFF2-40B4-BE49-F238E27FC236}">
                <a16:creationId xmlns:a16="http://schemas.microsoft.com/office/drawing/2014/main" id="{F0AC57D0-C858-E103-D805-C4296616DA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41953A-C3A4-18F0-63FF-119B30D3A58E}"/>
              </a:ext>
            </a:extLst>
          </p:cNvPr>
          <p:cNvSpPr>
            <a:spLocks noGrp="1"/>
          </p:cNvSpPr>
          <p:nvPr>
            <p:ph type="sldNum" sz="quarter" idx="12"/>
          </p:nvPr>
        </p:nvSpPr>
        <p:spPr/>
        <p:txBody>
          <a:bodyPr/>
          <a:lstStyle/>
          <a:p>
            <a:fld id="{0FAD4032-E0AD-4D8A-A6BD-FC8D81EE18D5}" type="slidenum">
              <a:rPr lang="en-IN" smtClean="0"/>
              <a:t>‹#›</a:t>
            </a:fld>
            <a:endParaRPr lang="en-IN"/>
          </a:p>
        </p:txBody>
      </p:sp>
    </p:spTree>
    <p:extLst>
      <p:ext uri="{BB962C8B-B14F-4D97-AF65-F5344CB8AC3E}">
        <p14:creationId xmlns:p14="http://schemas.microsoft.com/office/powerpoint/2010/main" val="1684910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3E57F0-8CB0-1DA8-6D9C-96422DAA6C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53EC8A-08A9-24BD-3150-84A2CF51E3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491315-66EF-A5E2-9A1F-B3CE50F9A2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24A2E1-06A1-441C-A496-A4EA9F627640}" type="datetimeFigureOut">
              <a:rPr lang="en-IN" smtClean="0"/>
              <a:t>22-03-2024</a:t>
            </a:fld>
            <a:endParaRPr lang="en-IN"/>
          </a:p>
        </p:txBody>
      </p:sp>
      <p:sp>
        <p:nvSpPr>
          <p:cNvPr id="5" name="Footer Placeholder 4">
            <a:extLst>
              <a:ext uri="{FF2B5EF4-FFF2-40B4-BE49-F238E27FC236}">
                <a16:creationId xmlns:a16="http://schemas.microsoft.com/office/drawing/2014/main" id="{F196A5AD-AB7D-53CB-3F2B-B16B0E41D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30E47F1-767A-320B-AB90-D76DFF000F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AD4032-E0AD-4D8A-A6BD-FC8D81EE18D5}" type="slidenum">
              <a:rPr lang="en-IN" smtClean="0"/>
              <a:t>‹#›</a:t>
            </a:fld>
            <a:endParaRPr lang="en-IN"/>
          </a:p>
        </p:txBody>
      </p:sp>
    </p:spTree>
    <p:extLst>
      <p:ext uri="{BB962C8B-B14F-4D97-AF65-F5344CB8AC3E}">
        <p14:creationId xmlns:p14="http://schemas.microsoft.com/office/powerpoint/2010/main" val="2342195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upport.udemy.com/hc/en-us/articles/229233847-Udemy-Platforms-and-Features" TargetMode="External"/><Relationship Id="rId2" Type="http://schemas.openxmlformats.org/officeDocument/2006/relationships/hyperlink" Target="https://support.google.com/edu/classroom/answer/6020279?hl=en" TargetMode="External"/><Relationship Id="rId1" Type="http://schemas.openxmlformats.org/officeDocument/2006/relationships/slideLayout" Target="../slideLayouts/slideLayout2.xml"/><Relationship Id="rId4" Type="http://schemas.openxmlformats.org/officeDocument/2006/relationships/hyperlink" Target="https://github.com/divanov11/mumble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6290-3405-9E8E-4CF8-A10E084EE769}"/>
              </a:ext>
            </a:extLst>
          </p:cNvPr>
          <p:cNvSpPr>
            <a:spLocks noGrp="1"/>
          </p:cNvSpPr>
          <p:nvPr>
            <p:ph type="ctrTitle"/>
          </p:nvPr>
        </p:nvSpPr>
        <p:spPr>
          <a:xfrm>
            <a:off x="1524000" y="447964"/>
            <a:ext cx="9144000" cy="1993900"/>
          </a:xfrm>
        </p:spPr>
        <p:txBody>
          <a:bodyPr>
            <a:normAutofit fontScale="90000"/>
          </a:bodyPr>
          <a:lstStyle/>
          <a:p>
            <a:br>
              <a:rPr lang="en-US" sz="1800" dirty="0"/>
            </a:br>
            <a:br>
              <a:rPr lang="en-US" sz="1800" dirty="0"/>
            </a:br>
            <a:br>
              <a:rPr lang="en-US" sz="1800" dirty="0"/>
            </a:br>
            <a:r>
              <a:rPr lang="en-US" sz="1800" dirty="0"/>
              <a:t>College of Technology (01)</a:t>
            </a:r>
            <a:br>
              <a:rPr lang="en-US" sz="1800" dirty="0"/>
            </a:br>
            <a:br>
              <a:rPr lang="en-US" sz="1800" dirty="0"/>
            </a:br>
            <a:r>
              <a:rPr lang="en-US" sz="1800" dirty="0"/>
              <a:t>Silver Oak College of Engineering and Technology</a:t>
            </a:r>
            <a:br>
              <a:rPr lang="en-US" sz="1800" dirty="0"/>
            </a:br>
            <a:br>
              <a:rPr lang="en-US" sz="1800" dirty="0"/>
            </a:br>
            <a:r>
              <a:rPr lang="en-US" sz="1800" dirty="0"/>
              <a:t>Bachelor of Technology</a:t>
            </a:r>
            <a:br>
              <a:rPr lang="en-US" sz="1800" dirty="0"/>
            </a:br>
            <a:br>
              <a:rPr lang="en-US" sz="1800" dirty="0"/>
            </a:br>
            <a:r>
              <a:rPr lang="en-US" sz="1800" dirty="0"/>
              <a:t>Department of Computer Engineering (004)</a:t>
            </a:r>
            <a:endParaRPr lang="en-IN" sz="1800" dirty="0"/>
          </a:p>
        </p:txBody>
      </p:sp>
      <p:sp>
        <p:nvSpPr>
          <p:cNvPr id="3" name="Subtitle 2">
            <a:extLst>
              <a:ext uri="{FF2B5EF4-FFF2-40B4-BE49-F238E27FC236}">
                <a16:creationId xmlns:a16="http://schemas.microsoft.com/office/drawing/2014/main" id="{E61BB9FD-C101-C4D2-6041-C02982E4D9B4}"/>
              </a:ext>
            </a:extLst>
          </p:cNvPr>
          <p:cNvSpPr>
            <a:spLocks noGrp="1"/>
          </p:cNvSpPr>
          <p:nvPr>
            <p:ph type="subTitle" idx="1"/>
          </p:nvPr>
        </p:nvSpPr>
        <p:spPr>
          <a:xfrm>
            <a:off x="2948420" y="2749984"/>
            <a:ext cx="6295159" cy="668625"/>
          </a:xfrm>
        </p:spPr>
        <p:txBody>
          <a:bodyPr/>
          <a:lstStyle/>
          <a:p>
            <a:r>
              <a:rPr lang="en-IN" dirty="0"/>
              <a:t>Educational platform</a:t>
            </a:r>
          </a:p>
        </p:txBody>
      </p:sp>
      <p:sp>
        <p:nvSpPr>
          <p:cNvPr id="4" name="Subtitle 2">
            <a:extLst>
              <a:ext uri="{FF2B5EF4-FFF2-40B4-BE49-F238E27FC236}">
                <a16:creationId xmlns:a16="http://schemas.microsoft.com/office/drawing/2014/main" id="{5BD4FF24-C4B9-9B24-3DC7-0532480C2E1B}"/>
              </a:ext>
            </a:extLst>
          </p:cNvPr>
          <p:cNvSpPr txBox="1">
            <a:spLocks/>
          </p:cNvSpPr>
          <p:nvPr/>
        </p:nvSpPr>
        <p:spPr>
          <a:xfrm>
            <a:off x="1260764" y="3636819"/>
            <a:ext cx="4835236" cy="24522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200" dirty="0"/>
              <a:t>Group members</a:t>
            </a:r>
          </a:p>
          <a:p>
            <a:pPr algn="l"/>
            <a:r>
              <a:rPr lang="en-IN" sz="1600" dirty="0"/>
              <a:t>PATHAN DANISHKHAN</a:t>
            </a:r>
          </a:p>
          <a:p>
            <a:pPr algn="l"/>
            <a:r>
              <a:rPr lang="en-IN" sz="1600" dirty="0"/>
              <a:t>KRUTIKA CHAVDA</a:t>
            </a:r>
          </a:p>
          <a:p>
            <a:pPr algn="l"/>
            <a:r>
              <a:rPr lang="en-IN" sz="1600" dirty="0"/>
              <a:t>GAURAV CHAUHAN</a:t>
            </a:r>
          </a:p>
          <a:p>
            <a:pPr algn="l"/>
            <a:r>
              <a:rPr lang="en-IN" sz="1600" dirty="0"/>
              <a:t>SAVAN CHAVDA</a:t>
            </a:r>
          </a:p>
          <a:p>
            <a:pPr algn="l"/>
            <a:r>
              <a:rPr lang="en-IN" sz="1600" dirty="0"/>
              <a:t>DHRUV NANDA</a:t>
            </a:r>
            <a:br>
              <a:rPr lang="en-IN" sz="1600" dirty="0"/>
            </a:br>
            <a:r>
              <a:rPr lang="en-IN" sz="1600" dirty="0"/>
              <a:t> </a:t>
            </a:r>
          </a:p>
        </p:txBody>
      </p:sp>
      <p:sp>
        <p:nvSpPr>
          <p:cNvPr id="6" name="Subtitle 2">
            <a:extLst>
              <a:ext uri="{FF2B5EF4-FFF2-40B4-BE49-F238E27FC236}">
                <a16:creationId xmlns:a16="http://schemas.microsoft.com/office/drawing/2014/main" id="{5DA5501F-C582-D1B7-AF83-17772AFE89CE}"/>
              </a:ext>
            </a:extLst>
          </p:cNvPr>
          <p:cNvSpPr txBox="1">
            <a:spLocks/>
          </p:cNvSpPr>
          <p:nvPr/>
        </p:nvSpPr>
        <p:spPr>
          <a:xfrm>
            <a:off x="6452754" y="3633356"/>
            <a:ext cx="4835236" cy="24522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sz="2200" dirty="0"/>
              <a:t>Internal faculty</a:t>
            </a:r>
          </a:p>
          <a:p>
            <a:pPr algn="r"/>
            <a:r>
              <a:rPr lang="en-IN" sz="1600" dirty="0"/>
              <a:t>KHEVNA RAVAL</a:t>
            </a:r>
            <a:br>
              <a:rPr lang="en-IN" sz="1600" dirty="0"/>
            </a:br>
            <a:r>
              <a:rPr lang="en-IN" sz="1600" dirty="0"/>
              <a:t> </a:t>
            </a:r>
          </a:p>
        </p:txBody>
      </p:sp>
      <p:pic>
        <p:nvPicPr>
          <p:cNvPr id="5" name="Picture 4" descr="A black and red text&#10;&#10;Description automatically generated">
            <a:extLst>
              <a:ext uri="{FF2B5EF4-FFF2-40B4-BE49-F238E27FC236}">
                <a16:creationId xmlns:a16="http://schemas.microsoft.com/office/drawing/2014/main" id="{AB77A89B-F6A7-3AA2-E2D0-74393543CFF9}"/>
              </a:ext>
            </a:extLst>
          </p:cNvPr>
          <p:cNvPicPr>
            <a:picLocks noChangeAspect="1"/>
          </p:cNvPicPr>
          <p:nvPr/>
        </p:nvPicPr>
        <p:blipFill>
          <a:blip r:embed="rId2"/>
          <a:stretch>
            <a:fillRect/>
          </a:stretch>
        </p:blipFill>
        <p:spPr>
          <a:xfrm>
            <a:off x="8609239" y="31863"/>
            <a:ext cx="3333750" cy="952500"/>
          </a:xfrm>
          <a:prstGeom prst="rect">
            <a:avLst/>
          </a:prstGeom>
        </p:spPr>
      </p:pic>
    </p:spTree>
    <p:extLst>
      <p:ext uri="{BB962C8B-B14F-4D97-AF65-F5344CB8AC3E}">
        <p14:creationId xmlns:p14="http://schemas.microsoft.com/office/powerpoint/2010/main" val="664361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3063-0EA0-55FB-D035-85A415A49990}"/>
              </a:ext>
            </a:extLst>
          </p:cNvPr>
          <p:cNvSpPr>
            <a:spLocks noGrp="1"/>
          </p:cNvSpPr>
          <p:nvPr>
            <p:ph type="title"/>
          </p:nvPr>
        </p:nvSpPr>
        <p:spPr/>
        <p:txBody>
          <a:bodyPr/>
          <a:lstStyle/>
          <a:p>
            <a:r>
              <a:rPr lang="en-IN" dirty="0"/>
              <a:t>Timeline chart</a:t>
            </a:r>
          </a:p>
        </p:txBody>
      </p:sp>
      <p:graphicFrame>
        <p:nvGraphicFramePr>
          <p:cNvPr id="5" name="Content Placeholder 4">
            <a:extLst>
              <a:ext uri="{FF2B5EF4-FFF2-40B4-BE49-F238E27FC236}">
                <a16:creationId xmlns:a16="http://schemas.microsoft.com/office/drawing/2014/main" id="{9CC60FCB-0497-B33D-2640-70DCB082B0FF}"/>
              </a:ext>
            </a:extLst>
          </p:cNvPr>
          <p:cNvGraphicFramePr>
            <a:graphicFrameLocks noGrp="1"/>
          </p:cNvGraphicFramePr>
          <p:nvPr>
            <p:ph idx="1"/>
            <p:extLst>
              <p:ext uri="{D42A27DB-BD31-4B8C-83A1-F6EECF244321}">
                <p14:modId xmlns:p14="http://schemas.microsoft.com/office/powerpoint/2010/main" val="152362100"/>
              </p:ext>
            </p:extLst>
          </p:nvPr>
        </p:nvGraphicFramePr>
        <p:xfrm>
          <a:off x="838200" y="1825624"/>
          <a:ext cx="7010400" cy="1908176"/>
        </p:xfrm>
        <a:graphic>
          <a:graphicData uri="http://schemas.openxmlformats.org/drawingml/2006/table">
            <a:tbl>
              <a:tblPr firstRow="1" bandRow="1">
                <a:tableStyleId>{BDBED569-4797-4DF1-A0F4-6AAB3CD982D8}</a:tableStyleId>
              </a:tblPr>
              <a:tblGrid>
                <a:gridCol w="2111829">
                  <a:extLst>
                    <a:ext uri="{9D8B030D-6E8A-4147-A177-3AD203B41FA5}">
                      <a16:colId xmlns:a16="http://schemas.microsoft.com/office/drawing/2014/main" val="345248281"/>
                    </a:ext>
                  </a:extLst>
                </a:gridCol>
                <a:gridCol w="4898571">
                  <a:extLst>
                    <a:ext uri="{9D8B030D-6E8A-4147-A177-3AD203B41FA5}">
                      <a16:colId xmlns:a16="http://schemas.microsoft.com/office/drawing/2014/main" val="3692034974"/>
                    </a:ext>
                  </a:extLst>
                </a:gridCol>
              </a:tblGrid>
              <a:tr h="477044">
                <a:tc>
                  <a:txBody>
                    <a:bodyPr/>
                    <a:lstStyle/>
                    <a:p>
                      <a:r>
                        <a:rPr lang="en-IN" dirty="0"/>
                        <a:t>Date</a:t>
                      </a:r>
                    </a:p>
                  </a:txBody>
                  <a:tcPr/>
                </a:tc>
                <a:tc>
                  <a:txBody>
                    <a:bodyPr/>
                    <a:lstStyle/>
                    <a:p>
                      <a:r>
                        <a:rPr lang="en-IN" dirty="0"/>
                        <a:t>progress</a:t>
                      </a:r>
                    </a:p>
                  </a:txBody>
                  <a:tcPr/>
                </a:tc>
                <a:extLst>
                  <a:ext uri="{0D108BD9-81ED-4DB2-BD59-A6C34878D82A}">
                    <a16:rowId xmlns:a16="http://schemas.microsoft.com/office/drawing/2014/main" val="38047595"/>
                  </a:ext>
                </a:extLst>
              </a:tr>
              <a:tr h="477044">
                <a:tc>
                  <a:txBody>
                    <a:bodyPr/>
                    <a:lstStyle/>
                    <a:p>
                      <a:r>
                        <a:rPr lang="en-IN" dirty="0"/>
                        <a:t>30 </a:t>
                      </a:r>
                      <a:r>
                        <a:rPr lang="en-IN" dirty="0" err="1"/>
                        <a:t>aug</a:t>
                      </a:r>
                      <a:endParaRPr lang="en-IN" dirty="0"/>
                    </a:p>
                  </a:txBody>
                  <a:tcPr/>
                </a:tc>
                <a:tc>
                  <a:txBody>
                    <a:bodyPr/>
                    <a:lstStyle/>
                    <a:p>
                      <a:r>
                        <a:rPr lang="en-IN" dirty="0"/>
                        <a:t>PBL topic selection</a:t>
                      </a:r>
                    </a:p>
                  </a:txBody>
                  <a:tcPr/>
                </a:tc>
                <a:extLst>
                  <a:ext uri="{0D108BD9-81ED-4DB2-BD59-A6C34878D82A}">
                    <a16:rowId xmlns:a16="http://schemas.microsoft.com/office/drawing/2014/main" val="2999457925"/>
                  </a:ext>
                </a:extLst>
              </a:tr>
              <a:tr h="477044">
                <a:tc>
                  <a:txBody>
                    <a:bodyPr/>
                    <a:lstStyle/>
                    <a:p>
                      <a:r>
                        <a:rPr lang="en-IN" dirty="0"/>
                        <a:t>15 </a:t>
                      </a:r>
                      <a:r>
                        <a:rPr lang="en-IN" dirty="0" err="1"/>
                        <a:t>sep</a:t>
                      </a:r>
                      <a:endParaRPr lang="en-IN" dirty="0"/>
                    </a:p>
                  </a:txBody>
                  <a:tcPr/>
                </a:tc>
                <a:tc>
                  <a:txBody>
                    <a:bodyPr/>
                    <a:lstStyle/>
                    <a:p>
                      <a:r>
                        <a:rPr lang="en-IN" dirty="0"/>
                        <a:t>PBL presentation</a:t>
                      </a:r>
                    </a:p>
                  </a:txBody>
                  <a:tcPr/>
                </a:tc>
                <a:extLst>
                  <a:ext uri="{0D108BD9-81ED-4DB2-BD59-A6C34878D82A}">
                    <a16:rowId xmlns:a16="http://schemas.microsoft.com/office/drawing/2014/main" val="3946468414"/>
                  </a:ext>
                </a:extLst>
              </a:tr>
              <a:tr h="477044">
                <a:tc>
                  <a:txBody>
                    <a:bodyPr/>
                    <a:lstStyle/>
                    <a:p>
                      <a:r>
                        <a:rPr lang="en-IN" dirty="0"/>
                        <a:t>18 oct</a:t>
                      </a:r>
                    </a:p>
                  </a:txBody>
                  <a:tcPr/>
                </a:tc>
                <a:tc>
                  <a:txBody>
                    <a:bodyPr/>
                    <a:lstStyle/>
                    <a:p>
                      <a:r>
                        <a:rPr lang="en-IN" dirty="0"/>
                        <a:t>PBL review 1</a:t>
                      </a:r>
                    </a:p>
                  </a:txBody>
                  <a:tcPr/>
                </a:tc>
                <a:extLst>
                  <a:ext uri="{0D108BD9-81ED-4DB2-BD59-A6C34878D82A}">
                    <a16:rowId xmlns:a16="http://schemas.microsoft.com/office/drawing/2014/main" val="2716390800"/>
                  </a:ext>
                </a:extLst>
              </a:tr>
            </a:tbl>
          </a:graphicData>
        </a:graphic>
      </p:graphicFrame>
      <p:pic>
        <p:nvPicPr>
          <p:cNvPr id="4" name="Picture 3" descr="A black and red text&#10;&#10;Description automatically generated">
            <a:extLst>
              <a:ext uri="{FF2B5EF4-FFF2-40B4-BE49-F238E27FC236}">
                <a16:creationId xmlns:a16="http://schemas.microsoft.com/office/drawing/2014/main" id="{F6C0C6AC-9285-5505-8882-1D33C7F58062}"/>
              </a:ext>
            </a:extLst>
          </p:cNvPr>
          <p:cNvPicPr>
            <a:picLocks noChangeAspect="1"/>
          </p:cNvPicPr>
          <p:nvPr/>
        </p:nvPicPr>
        <p:blipFill>
          <a:blip r:embed="rId2"/>
          <a:stretch>
            <a:fillRect/>
          </a:stretch>
        </p:blipFill>
        <p:spPr>
          <a:xfrm>
            <a:off x="8609239" y="31863"/>
            <a:ext cx="3333750" cy="952500"/>
          </a:xfrm>
          <a:prstGeom prst="rect">
            <a:avLst/>
          </a:prstGeom>
        </p:spPr>
      </p:pic>
      <p:graphicFrame>
        <p:nvGraphicFramePr>
          <p:cNvPr id="6" name="Table 5">
            <a:extLst>
              <a:ext uri="{FF2B5EF4-FFF2-40B4-BE49-F238E27FC236}">
                <a16:creationId xmlns:a16="http://schemas.microsoft.com/office/drawing/2014/main" id="{C0FDF2BE-14EC-DDF1-E864-2226BBBD8715}"/>
              </a:ext>
            </a:extLst>
          </p:cNvPr>
          <p:cNvGraphicFramePr>
            <a:graphicFrameLocks noGrp="1"/>
          </p:cNvGraphicFramePr>
          <p:nvPr>
            <p:extLst>
              <p:ext uri="{D42A27DB-BD31-4B8C-83A1-F6EECF244321}">
                <p14:modId xmlns:p14="http://schemas.microsoft.com/office/powerpoint/2010/main" val="3586244404"/>
              </p:ext>
            </p:extLst>
          </p:nvPr>
        </p:nvGraphicFramePr>
        <p:xfrm>
          <a:off x="838200" y="3733799"/>
          <a:ext cx="7010400" cy="1415142"/>
        </p:xfrm>
        <a:graphic>
          <a:graphicData uri="http://schemas.openxmlformats.org/drawingml/2006/table">
            <a:tbl>
              <a:tblPr firstRow="1" bandRow="1">
                <a:tableStyleId>{BDBED569-4797-4DF1-A0F4-6AAB3CD982D8}</a:tableStyleId>
              </a:tblPr>
              <a:tblGrid>
                <a:gridCol w="2111829">
                  <a:extLst>
                    <a:ext uri="{9D8B030D-6E8A-4147-A177-3AD203B41FA5}">
                      <a16:colId xmlns:a16="http://schemas.microsoft.com/office/drawing/2014/main" val="262962743"/>
                    </a:ext>
                  </a:extLst>
                </a:gridCol>
                <a:gridCol w="4898571">
                  <a:extLst>
                    <a:ext uri="{9D8B030D-6E8A-4147-A177-3AD203B41FA5}">
                      <a16:colId xmlns:a16="http://schemas.microsoft.com/office/drawing/2014/main" val="3560225006"/>
                    </a:ext>
                  </a:extLst>
                </a:gridCol>
              </a:tblGrid>
              <a:tr h="471714">
                <a:tc>
                  <a:txBody>
                    <a:bodyPr/>
                    <a:lstStyle/>
                    <a:p>
                      <a:r>
                        <a:rPr lang="en-IN" b="0" dirty="0"/>
                        <a:t>10 Jan</a:t>
                      </a:r>
                    </a:p>
                  </a:txBody>
                  <a:tcPr/>
                </a:tc>
                <a:tc>
                  <a:txBody>
                    <a:bodyPr/>
                    <a:lstStyle/>
                    <a:p>
                      <a:r>
                        <a:rPr lang="en-IN" b="0" dirty="0"/>
                        <a:t>Revisiting the topic selection</a:t>
                      </a:r>
                    </a:p>
                  </a:txBody>
                  <a:tcPr/>
                </a:tc>
                <a:extLst>
                  <a:ext uri="{0D108BD9-81ED-4DB2-BD59-A6C34878D82A}">
                    <a16:rowId xmlns:a16="http://schemas.microsoft.com/office/drawing/2014/main" val="1071373468"/>
                  </a:ext>
                </a:extLst>
              </a:tr>
              <a:tr h="471714">
                <a:tc>
                  <a:txBody>
                    <a:bodyPr/>
                    <a:lstStyle/>
                    <a:p>
                      <a:r>
                        <a:rPr lang="en-IN" dirty="0"/>
                        <a:t>30 Jan</a:t>
                      </a:r>
                    </a:p>
                  </a:txBody>
                  <a:tcPr/>
                </a:tc>
                <a:tc>
                  <a:txBody>
                    <a:bodyPr/>
                    <a:lstStyle/>
                    <a:p>
                      <a:r>
                        <a:rPr lang="en-IN" dirty="0"/>
                        <a:t>Re designing the application</a:t>
                      </a:r>
                    </a:p>
                  </a:txBody>
                  <a:tcPr/>
                </a:tc>
                <a:extLst>
                  <a:ext uri="{0D108BD9-81ED-4DB2-BD59-A6C34878D82A}">
                    <a16:rowId xmlns:a16="http://schemas.microsoft.com/office/drawing/2014/main" val="2556006865"/>
                  </a:ext>
                </a:extLst>
              </a:tr>
              <a:tr h="471714">
                <a:tc>
                  <a:txBody>
                    <a:bodyPr/>
                    <a:lstStyle/>
                    <a:p>
                      <a:r>
                        <a:rPr lang="en-IN" dirty="0"/>
                        <a:t>Present day</a:t>
                      </a:r>
                    </a:p>
                  </a:txBody>
                  <a:tcPr/>
                </a:tc>
                <a:tc>
                  <a:txBody>
                    <a:bodyPr/>
                    <a:lstStyle/>
                    <a:p>
                      <a:r>
                        <a:rPr lang="en-IN" dirty="0"/>
                        <a:t>Project structure ready</a:t>
                      </a:r>
                    </a:p>
                  </a:txBody>
                  <a:tcPr/>
                </a:tc>
                <a:extLst>
                  <a:ext uri="{0D108BD9-81ED-4DB2-BD59-A6C34878D82A}">
                    <a16:rowId xmlns:a16="http://schemas.microsoft.com/office/drawing/2014/main" val="2057865329"/>
                  </a:ext>
                </a:extLst>
              </a:tr>
            </a:tbl>
          </a:graphicData>
        </a:graphic>
      </p:graphicFrame>
    </p:spTree>
    <p:extLst>
      <p:ext uri="{BB962C8B-B14F-4D97-AF65-F5344CB8AC3E}">
        <p14:creationId xmlns:p14="http://schemas.microsoft.com/office/powerpoint/2010/main" val="309253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9EE2-12F4-20C7-7CCC-C50100753A8D}"/>
              </a:ext>
            </a:extLst>
          </p:cNvPr>
          <p:cNvSpPr>
            <a:spLocks noGrp="1"/>
          </p:cNvSpPr>
          <p:nvPr>
            <p:ph type="title"/>
          </p:nvPr>
        </p:nvSpPr>
        <p:spPr/>
        <p:txBody>
          <a:bodyPr/>
          <a:lstStyle/>
          <a:p>
            <a:r>
              <a:rPr lang="en-IN" dirty="0"/>
              <a:t>Future work and conclusion</a:t>
            </a:r>
            <a:br>
              <a:rPr lang="en-IN" dirty="0"/>
            </a:br>
            <a:endParaRPr lang="en-IN" dirty="0"/>
          </a:p>
        </p:txBody>
      </p:sp>
      <p:sp>
        <p:nvSpPr>
          <p:cNvPr id="3" name="Content Placeholder 2">
            <a:extLst>
              <a:ext uri="{FF2B5EF4-FFF2-40B4-BE49-F238E27FC236}">
                <a16:creationId xmlns:a16="http://schemas.microsoft.com/office/drawing/2014/main" id="{4215C5A4-D567-1E5A-40C9-20D99B1CD0AD}"/>
              </a:ext>
            </a:extLst>
          </p:cNvPr>
          <p:cNvSpPr>
            <a:spLocks noGrp="1"/>
          </p:cNvSpPr>
          <p:nvPr>
            <p:ph idx="1"/>
          </p:nvPr>
        </p:nvSpPr>
        <p:spPr/>
        <p:txBody>
          <a:bodyPr/>
          <a:lstStyle/>
          <a:p>
            <a:r>
              <a:rPr lang="en-IN" dirty="0"/>
              <a:t>As we re-designed the structure of the application, and our project involves many features. It will take exhaustive time to complete. As for now, we are focusing on designing the backend and database part of the application. Which we are targeting to complete in next 2 months.</a:t>
            </a:r>
          </a:p>
          <a:p>
            <a:r>
              <a:rPr lang="en-IN" dirty="0"/>
              <a:t>Later on we will build frontend for both mobile and web if possible. Using Django Rest Framework we will create backend rest Apis to consume our backend. And we will research about deploying it on any cloud services.</a:t>
            </a:r>
          </a:p>
          <a:p>
            <a:endParaRPr lang="en-IN" dirty="0"/>
          </a:p>
        </p:txBody>
      </p:sp>
    </p:spTree>
    <p:extLst>
      <p:ext uri="{BB962C8B-B14F-4D97-AF65-F5344CB8AC3E}">
        <p14:creationId xmlns:p14="http://schemas.microsoft.com/office/powerpoint/2010/main" val="2638747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C0F5-E75B-8F68-FA0B-330FD467749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BFB2DF7-DA54-7D6C-34B2-BF6CC1D88977}"/>
              </a:ext>
            </a:extLst>
          </p:cNvPr>
          <p:cNvSpPr>
            <a:spLocks noGrp="1"/>
          </p:cNvSpPr>
          <p:nvPr>
            <p:ph idx="1"/>
          </p:nvPr>
        </p:nvSpPr>
        <p:spPr/>
        <p:txBody>
          <a:bodyPr/>
          <a:lstStyle/>
          <a:p>
            <a:r>
              <a:rPr lang="en-IN" b="1" dirty="0">
                <a:solidFill>
                  <a:srgbClr val="FF0000"/>
                </a:solidFill>
                <a:hlinkClick r:id="rId2">
                  <a:extLst>
                    <a:ext uri="{A12FA001-AC4F-418D-AE19-62706E023703}">
                      <ahyp:hlinkClr xmlns:ahyp="http://schemas.microsoft.com/office/drawing/2018/hyperlinkcolor" val="tx"/>
                    </a:ext>
                  </a:extLst>
                </a:hlinkClick>
              </a:rPr>
              <a:t>Google classroom features:</a:t>
            </a:r>
          </a:p>
          <a:p>
            <a:r>
              <a:rPr lang="en-IN" dirty="0">
                <a:solidFill>
                  <a:srgbClr val="96607D"/>
                </a:solidFill>
                <a:hlinkClick r:id="rId2">
                  <a:extLst>
                    <a:ext uri="{A12FA001-AC4F-418D-AE19-62706E023703}">
                      <ahyp:hlinkClr xmlns:ahyp="http://schemas.microsoft.com/office/drawing/2018/hyperlinkcolor" val="tx"/>
                    </a:ext>
                  </a:extLst>
                </a:hlinkClick>
              </a:rPr>
              <a:t>https://support.google.com/edu/classroom/answer/6020279?hl=en</a:t>
            </a:r>
            <a:endParaRPr lang="en-IN" dirty="0"/>
          </a:p>
          <a:p>
            <a:r>
              <a:rPr lang="en-IN" b="1" dirty="0">
                <a:solidFill>
                  <a:srgbClr val="FF0000"/>
                </a:solidFill>
              </a:rPr>
              <a:t>Udemy features:</a:t>
            </a:r>
          </a:p>
          <a:p>
            <a:r>
              <a:rPr lang="en-IN" dirty="0">
                <a:hlinkClick r:id="rId3"/>
              </a:rPr>
              <a:t>https://support.udemy.com/hc/en-us/articles/229233847-Udemy-Platforms-and-Features</a:t>
            </a:r>
            <a:endParaRPr lang="en-IN" dirty="0"/>
          </a:p>
          <a:p>
            <a:r>
              <a:rPr lang="en-IN" b="1" dirty="0">
                <a:solidFill>
                  <a:srgbClr val="FF0000"/>
                </a:solidFill>
              </a:rPr>
              <a:t>GitHub repo for Django source code for live video chat app:</a:t>
            </a:r>
          </a:p>
          <a:p>
            <a:r>
              <a:rPr lang="en-IN" dirty="0">
                <a:hlinkClick r:id="rId4"/>
              </a:rPr>
              <a:t>https://github.com/divanov11</a:t>
            </a:r>
            <a:r>
              <a:rPr lang="en-IN">
                <a:hlinkClick r:id="rId4"/>
              </a:rPr>
              <a:t>/mumble2</a:t>
            </a:r>
            <a:endParaRPr lang="en-IN"/>
          </a:p>
          <a:p>
            <a:endParaRPr lang="en-IN" dirty="0"/>
          </a:p>
        </p:txBody>
      </p:sp>
    </p:spTree>
    <p:extLst>
      <p:ext uri="{BB962C8B-B14F-4D97-AF65-F5344CB8AC3E}">
        <p14:creationId xmlns:p14="http://schemas.microsoft.com/office/powerpoint/2010/main" val="104025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C2E1-2AA5-31E4-8F16-C87DB85B98D3}"/>
              </a:ext>
            </a:extLst>
          </p:cNvPr>
          <p:cNvSpPr>
            <a:spLocks noGrp="1"/>
          </p:cNvSpPr>
          <p:nvPr>
            <p:ph type="title"/>
          </p:nvPr>
        </p:nvSpPr>
        <p:spPr/>
        <p:txBody>
          <a:bodyPr/>
          <a:lstStyle/>
          <a:p>
            <a:r>
              <a:rPr lang="en-IN"/>
              <a:t>Table of Content</a:t>
            </a:r>
            <a:endParaRPr lang="en-IN" dirty="0"/>
          </a:p>
        </p:txBody>
      </p:sp>
      <p:sp>
        <p:nvSpPr>
          <p:cNvPr id="3" name="Content Placeholder 2">
            <a:extLst>
              <a:ext uri="{FF2B5EF4-FFF2-40B4-BE49-F238E27FC236}">
                <a16:creationId xmlns:a16="http://schemas.microsoft.com/office/drawing/2014/main" id="{65C445A7-0A06-1A5E-2719-401AE6001DAF}"/>
              </a:ext>
            </a:extLst>
          </p:cNvPr>
          <p:cNvSpPr>
            <a:spLocks noGrp="1"/>
          </p:cNvSpPr>
          <p:nvPr>
            <p:ph idx="1"/>
          </p:nvPr>
        </p:nvSpPr>
        <p:spPr/>
        <p:txBody>
          <a:bodyPr>
            <a:normAutofit/>
          </a:bodyPr>
          <a:lstStyle/>
          <a:p>
            <a:r>
              <a:rPr lang="en-IN" dirty="0"/>
              <a:t>Abstract</a:t>
            </a:r>
          </a:p>
          <a:p>
            <a:r>
              <a:rPr lang="en-IN" dirty="0"/>
              <a:t>Introduction</a:t>
            </a:r>
          </a:p>
          <a:p>
            <a:r>
              <a:rPr lang="en-IN" dirty="0"/>
              <a:t>Research</a:t>
            </a:r>
          </a:p>
          <a:p>
            <a:r>
              <a:rPr lang="en-IN" dirty="0"/>
              <a:t>Implementation</a:t>
            </a:r>
          </a:p>
          <a:p>
            <a:r>
              <a:rPr lang="en-IN" dirty="0"/>
              <a:t>Worked carried out till date</a:t>
            </a:r>
          </a:p>
          <a:p>
            <a:r>
              <a:rPr lang="en-IN" dirty="0"/>
              <a:t>Timeline chart</a:t>
            </a:r>
          </a:p>
          <a:p>
            <a:r>
              <a:rPr lang="en-IN" dirty="0"/>
              <a:t>Future work and conclusion</a:t>
            </a:r>
          </a:p>
          <a:p>
            <a:r>
              <a:rPr lang="en-IN" dirty="0"/>
              <a:t>References</a:t>
            </a:r>
          </a:p>
          <a:p>
            <a:endParaRPr lang="en-IN" dirty="0"/>
          </a:p>
        </p:txBody>
      </p:sp>
      <p:pic>
        <p:nvPicPr>
          <p:cNvPr id="4" name="Picture 3" descr="A black and red text&#10;&#10;Description automatically generated">
            <a:extLst>
              <a:ext uri="{FF2B5EF4-FFF2-40B4-BE49-F238E27FC236}">
                <a16:creationId xmlns:a16="http://schemas.microsoft.com/office/drawing/2014/main" id="{4385E4F9-19EC-8D1E-6B38-C2BAC34348E8}"/>
              </a:ext>
            </a:extLst>
          </p:cNvPr>
          <p:cNvPicPr>
            <a:picLocks noChangeAspect="1"/>
          </p:cNvPicPr>
          <p:nvPr/>
        </p:nvPicPr>
        <p:blipFill>
          <a:blip r:embed="rId2"/>
          <a:stretch>
            <a:fillRect/>
          </a:stretch>
        </p:blipFill>
        <p:spPr>
          <a:xfrm>
            <a:off x="8609239" y="31863"/>
            <a:ext cx="3333750" cy="952500"/>
          </a:xfrm>
          <a:prstGeom prst="rect">
            <a:avLst/>
          </a:prstGeom>
        </p:spPr>
      </p:pic>
    </p:spTree>
    <p:extLst>
      <p:ext uri="{BB962C8B-B14F-4D97-AF65-F5344CB8AC3E}">
        <p14:creationId xmlns:p14="http://schemas.microsoft.com/office/powerpoint/2010/main" val="275247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58BA-F185-0488-4487-05F5B1DF7E1E}"/>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6598D7A8-CDCB-CD52-796D-8B1C0DC93A26}"/>
              </a:ext>
            </a:extLst>
          </p:cNvPr>
          <p:cNvSpPr>
            <a:spLocks noGrp="1"/>
          </p:cNvSpPr>
          <p:nvPr>
            <p:ph idx="1"/>
          </p:nvPr>
        </p:nvSpPr>
        <p:spPr/>
        <p:txBody>
          <a:bodyPr/>
          <a:lstStyle/>
          <a:p>
            <a:r>
              <a:rPr lang="en-IN" dirty="0"/>
              <a:t>In this time of today, students and teachers are more and more coming forward to adopt the way of e-learning ecosystem. So, we need to provide best experience for them in this way of learning.</a:t>
            </a:r>
          </a:p>
          <a:p>
            <a:r>
              <a:rPr lang="en-IN" dirty="0"/>
              <a:t>Our goal is to build a website that achieve this goal of making e-learning platform interactive and smooth. By providing the needed features with attractive user interface</a:t>
            </a:r>
          </a:p>
        </p:txBody>
      </p:sp>
      <p:pic>
        <p:nvPicPr>
          <p:cNvPr id="4" name="Picture 3" descr="A black and red text&#10;&#10;Description automatically generated">
            <a:extLst>
              <a:ext uri="{FF2B5EF4-FFF2-40B4-BE49-F238E27FC236}">
                <a16:creationId xmlns:a16="http://schemas.microsoft.com/office/drawing/2014/main" id="{DC917270-2914-321E-C105-E979784F3305}"/>
              </a:ext>
            </a:extLst>
          </p:cNvPr>
          <p:cNvPicPr>
            <a:picLocks noChangeAspect="1"/>
          </p:cNvPicPr>
          <p:nvPr/>
        </p:nvPicPr>
        <p:blipFill>
          <a:blip r:embed="rId2"/>
          <a:stretch>
            <a:fillRect/>
          </a:stretch>
        </p:blipFill>
        <p:spPr>
          <a:xfrm>
            <a:off x="8609239" y="31863"/>
            <a:ext cx="3333750" cy="952500"/>
          </a:xfrm>
          <a:prstGeom prst="rect">
            <a:avLst/>
          </a:prstGeom>
        </p:spPr>
      </p:pic>
    </p:spTree>
    <p:extLst>
      <p:ext uri="{BB962C8B-B14F-4D97-AF65-F5344CB8AC3E}">
        <p14:creationId xmlns:p14="http://schemas.microsoft.com/office/powerpoint/2010/main" val="85631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F4142-EA16-A467-95E5-14898742D5D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2B176A6C-15B6-5B97-FB30-8E3A82A9829D}"/>
              </a:ext>
            </a:extLst>
          </p:cNvPr>
          <p:cNvSpPr>
            <a:spLocks noGrp="1"/>
          </p:cNvSpPr>
          <p:nvPr>
            <p:ph idx="1"/>
          </p:nvPr>
        </p:nvSpPr>
        <p:spPr/>
        <p:txBody>
          <a:bodyPr>
            <a:normAutofit lnSpcReduction="10000"/>
          </a:bodyPr>
          <a:lstStyle/>
          <a:p>
            <a:r>
              <a:rPr lang="en-IN" dirty="0"/>
              <a:t>Our project aims to provide the solution of LMS – learning management system. </a:t>
            </a:r>
          </a:p>
          <a:p>
            <a:r>
              <a:rPr lang="en-IN" dirty="0"/>
              <a:t>Where any individual tutor can join and create the class and any student can join that class with necessary credentials. </a:t>
            </a:r>
          </a:p>
          <a:p>
            <a:r>
              <a:rPr lang="en-IN" dirty="0"/>
              <a:t>Tutor can upload the videos to YouTube and embed it in our application and organize it for the students of the class. This will save the storage problem. Can uploads documents, Assignments and keep track of students &amp; can notify them.</a:t>
            </a:r>
          </a:p>
          <a:p>
            <a:r>
              <a:rPr lang="en-IN" dirty="0"/>
              <a:t>Tutor can do live doubt solution streams on our application. Our application have live chatroom service for class students to chat and solve their doubts    </a:t>
            </a:r>
          </a:p>
        </p:txBody>
      </p:sp>
      <p:pic>
        <p:nvPicPr>
          <p:cNvPr id="4" name="Picture 3" descr="A black and red text&#10;&#10;Description automatically generated">
            <a:extLst>
              <a:ext uri="{FF2B5EF4-FFF2-40B4-BE49-F238E27FC236}">
                <a16:creationId xmlns:a16="http://schemas.microsoft.com/office/drawing/2014/main" id="{48D5BE8C-A590-A6B9-C640-E4126557F9A7}"/>
              </a:ext>
            </a:extLst>
          </p:cNvPr>
          <p:cNvPicPr>
            <a:picLocks noChangeAspect="1"/>
          </p:cNvPicPr>
          <p:nvPr/>
        </p:nvPicPr>
        <p:blipFill>
          <a:blip r:embed="rId2"/>
          <a:stretch>
            <a:fillRect/>
          </a:stretch>
        </p:blipFill>
        <p:spPr>
          <a:xfrm>
            <a:off x="8609239" y="31863"/>
            <a:ext cx="3333750" cy="952500"/>
          </a:xfrm>
          <a:prstGeom prst="rect">
            <a:avLst/>
          </a:prstGeom>
        </p:spPr>
      </p:pic>
    </p:spTree>
    <p:extLst>
      <p:ext uri="{BB962C8B-B14F-4D97-AF65-F5344CB8AC3E}">
        <p14:creationId xmlns:p14="http://schemas.microsoft.com/office/powerpoint/2010/main" val="339954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59A0-9CA6-DE26-B699-132CBD78FC19}"/>
              </a:ext>
            </a:extLst>
          </p:cNvPr>
          <p:cNvSpPr>
            <a:spLocks noGrp="1"/>
          </p:cNvSpPr>
          <p:nvPr>
            <p:ph type="title"/>
          </p:nvPr>
        </p:nvSpPr>
        <p:spPr/>
        <p:txBody>
          <a:bodyPr/>
          <a:lstStyle/>
          <a:p>
            <a:r>
              <a:rPr lang="en-IN" dirty="0"/>
              <a:t>Research</a:t>
            </a:r>
          </a:p>
        </p:txBody>
      </p:sp>
      <p:sp>
        <p:nvSpPr>
          <p:cNvPr id="3" name="Content Placeholder 2">
            <a:extLst>
              <a:ext uri="{FF2B5EF4-FFF2-40B4-BE49-F238E27FC236}">
                <a16:creationId xmlns:a16="http://schemas.microsoft.com/office/drawing/2014/main" id="{790A77B1-41D1-B0CF-4676-37B52B72ABDD}"/>
              </a:ext>
            </a:extLst>
          </p:cNvPr>
          <p:cNvSpPr>
            <a:spLocks noGrp="1"/>
          </p:cNvSpPr>
          <p:nvPr>
            <p:ph idx="1"/>
          </p:nvPr>
        </p:nvSpPr>
        <p:spPr/>
        <p:txBody>
          <a:bodyPr>
            <a:noAutofit/>
          </a:bodyPr>
          <a:lstStyle/>
          <a:p>
            <a:r>
              <a:rPr lang="en-IN" sz="2400" dirty="0"/>
              <a:t>Our application is inspired from 2 application: google classroom and Udemy</a:t>
            </a:r>
          </a:p>
          <a:p>
            <a:r>
              <a:rPr lang="en-IN" sz="2400" dirty="0"/>
              <a:t>From google classroom we selected features like, classroom creation, file uploads, Assignment uploads, announcements.</a:t>
            </a:r>
            <a:br>
              <a:rPr lang="en-IN" sz="2400" dirty="0"/>
            </a:br>
            <a:r>
              <a:rPr lang="en-IN" sz="2400" dirty="0"/>
              <a:t>(see the link of features of google classroom in references) </a:t>
            </a:r>
          </a:p>
          <a:p>
            <a:r>
              <a:rPr lang="en-IN" sz="2400" dirty="0"/>
              <a:t>From Udemy we took selected features like, video managing, but in a different way. As application needs to handle big data for long videos, we will only allow embedding the videos in our app from YouTube. </a:t>
            </a:r>
          </a:p>
          <a:p>
            <a:r>
              <a:rPr lang="en-IN" sz="2400" dirty="0"/>
              <a:t>Major drawback of these application is that they don’t provide the live chat. In Udemy, it’s merely messaging the tutor, and commenting in comment section of each video. That’s why we see, in many cases, tutors have their separate discord server for doubt solution. We aim to solve this problem by implementing that feature in our application.</a:t>
            </a:r>
          </a:p>
        </p:txBody>
      </p:sp>
      <p:pic>
        <p:nvPicPr>
          <p:cNvPr id="4" name="Picture 3" descr="A black and red text&#10;&#10;Description automatically generated">
            <a:extLst>
              <a:ext uri="{FF2B5EF4-FFF2-40B4-BE49-F238E27FC236}">
                <a16:creationId xmlns:a16="http://schemas.microsoft.com/office/drawing/2014/main" id="{978CAE88-1362-3F6B-1FA5-A45C60C42DE2}"/>
              </a:ext>
            </a:extLst>
          </p:cNvPr>
          <p:cNvPicPr>
            <a:picLocks noChangeAspect="1"/>
          </p:cNvPicPr>
          <p:nvPr/>
        </p:nvPicPr>
        <p:blipFill>
          <a:blip r:embed="rId2"/>
          <a:stretch>
            <a:fillRect/>
          </a:stretch>
        </p:blipFill>
        <p:spPr>
          <a:xfrm>
            <a:off x="8609239" y="31863"/>
            <a:ext cx="3333750" cy="952500"/>
          </a:xfrm>
          <a:prstGeom prst="rect">
            <a:avLst/>
          </a:prstGeom>
        </p:spPr>
      </p:pic>
    </p:spTree>
    <p:extLst>
      <p:ext uri="{BB962C8B-B14F-4D97-AF65-F5344CB8AC3E}">
        <p14:creationId xmlns:p14="http://schemas.microsoft.com/office/powerpoint/2010/main" val="2356628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F44E7-4BB4-B268-0580-CA7AD0AEFD86}"/>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24E13938-81E8-92AD-2114-81C837FDD2E5}"/>
              </a:ext>
            </a:extLst>
          </p:cNvPr>
          <p:cNvSpPr>
            <a:spLocks noGrp="1"/>
          </p:cNvSpPr>
          <p:nvPr>
            <p:ph idx="1"/>
          </p:nvPr>
        </p:nvSpPr>
        <p:spPr/>
        <p:txBody>
          <a:bodyPr/>
          <a:lstStyle/>
          <a:p>
            <a:r>
              <a:rPr lang="en-IN" dirty="0"/>
              <a:t>We will initially have a backend design for our application with Django. And basic HTML pages for testing and review the work. We will use webRTC for Django </a:t>
            </a:r>
            <a:r>
              <a:rPr lang="en-IN" dirty="0" err="1"/>
              <a:t>realtime</a:t>
            </a:r>
            <a:r>
              <a:rPr lang="en-IN" dirty="0"/>
              <a:t> chat and live stream features. </a:t>
            </a:r>
          </a:p>
          <a:p>
            <a:r>
              <a:rPr lang="en-IN" dirty="0"/>
              <a:t>Next, we will expand this application by proper website and a mobile application, creating and consuming backend Apis via DRF.</a:t>
            </a:r>
          </a:p>
          <a:p>
            <a:pPr marL="0" indent="0">
              <a:buNone/>
            </a:pPr>
            <a:endParaRPr lang="en-IN" dirty="0"/>
          </a:p>
        </p:txBody>
      </p:sp>
      <p:pic>
        <p:nvPicPr>
          <p:cNvPr id="4" name="Picture 3" descr="A black and red text&#10;&#10;Description automatically generated">
            <a:extLst>
              <a:ext uri="{FF2B5EF4-FFF2-40B4-BE49-F238E27FC236}">
                <a16:creationId xmlns:a16="http://schemas.microsoft.com/office/drawing/2014/main" id="{4EF24BD7-839F-05BC-FF08-8659D589CFB7}"/>
              </a:ext>
            </a:extLst>
          </p:cNvPr>
          <p:cNvPicPr>
            <a:picLocks noChangeAspect="1"/>
          </p:cNvPicPr>
          <p:nvPr/>
        </p:nvPicPr>
        <p:blipFill>
          <a:blip r:embed="rId2"/>
          <a:stretch>
            <a:fillRect/>
          </a:stretch>
        </p:blipFill>
        <p:spPr>
          <a:xfrm>
            <a:off x="8609239" y="31863"/>
            <a:ext cx="3333750" cy="952500"/>
          </a:xfrm>
          <a:prstGeom prst="rect">
            <a:avLst/>
          </a:prstGeom>
        </p:spPr>
      </p:pic>
    </p:spTree>
    <p:extLst>
      <p:ext uri="{BB962C8B-B14F-4D97-AF65-F5344CB8AC3E}">
        <p14:creationId xmlns:p14="http://schemas.microsoft.com/office/powerpoint/2010/main" val="1925697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E06A4-2029-0653-7622-C2487538FC50}"/>
              </a:ext>
            </a:extLst>
          </p:cNvPr>
          <p:cNvSpPr>
            <a:spLocks noGrp="1"/>
          </p:cNvSpPr>
          <p:nvPr>
            <p:ph type="title"/>
          </p:nvPr>
        </p:nvSpPr>
        <p:spPr/>
        <p:txBody>
          <a:bodyPr>
            <a:normAutofit/>
          </a:bodyPr>
          <a:lstStyle/>
          <a:p>
            <a:r>
              <a:rPr lang="en-IN" sz="3600" dirty="0"/>
              <a:t>Worked carried out till date</a:t>
            </a:r>
            <a:br>
              <a:rPr lang="en-IN" sz="3600" dirty="0"/>
            </a:br>
            <a:endParaRPr lang="en-IN" sz="3600" dirty="0"/>
          </a:p>
        </p:txBody>
      </p:sp>
      <p:sp>
        <p:nvSpPr>
          <p:cNvPr id="3" name="Content Placeholder 2">
            <a:extLst>
              <a:ext uri="{FF2B5EF4-FFF2-40B4-BE49-F238E27FC236}">
                <a16:creationId xmlns:a16="http://schemas.microsoft.com/office/drawing/2014/main" id="{7290F9CB-387C-B3B0-4A0F-F577C990D92C}"/>
              </a:ext>
            </a:extLst>
          </p:cNvPr>
          <p:cNvSpPr>
            <a:spLocks noGrp="1"/>
          </p:cNvSpPr>
          <p:nvPr>
            <p:ph idx="1"/>
          </p:nvPr>
        </p:nvSpPr>
        <p:spPr/>
        <p:txBody>
          <a:bodyPr>
            <a:normAutofit lnSpcReduction="10000"/>
          </a:bodyPr>
          <a:lstStyle/>
          <a:p>
            <a:r>
              <a:rPr lang="en-IN" sz="2400" dirty="0"/>
              <a:t>Right now, we have project structure ready with URL patterns – Api endpoints and custom user model for our application in Django</a:t>
            </a:r>
            <a:endParaRPr lang="en-US" sz="2400" dirty="0"/>
          </a:p>
          <a:p>
            <a:r>
              <a:rPr lang="en-US" sz="2400" dirty="0"/>
              <a:t>homepage:</a:t>
            </a:r>
          </a:p>
          <a:p>
            <a:r>
              <a:rPr lang="en-US" sz="2400" dirty="0"/>
              <a:t>home/</a:t>
            </a:r>
            <a:br>
              <a:rPr lang="en-US" sz="2400" dirty="0"/>
            </a:br>
            <a:endParaRPr lang="en-US" sz="2400" dirty="0"/>
          </a:p>
          <a:p>
            <a:r>
              <a:rPr lang="en-US" sz="2400" dirty="0"/>
              <a:t>Authentication pages:</a:t>
            </a:r>
          </a:p>
          <a:p>
            <a:r>
              <a:rPr lang="en-US" sz="2400" dirty="0"/>
              <a:t>accounts/&lt;login, logout, </a:t>
            </a:r>
            <a:r>
              <a:rPr lang="en-US" sz="2400" dirty="0" err="1"/>
              <a:t>forgot_pass</a:t>
            </a:r>
            <a:r>
              <a:rPr lang="en-US" sz="2400" dirty="0"/>
              <a:t>, register&gt;/</a:t>
            </a:r>
            <a:br>
              <a:rPr lang="en-US" sz="2400" dirty="0"/>
            </a:br>
            <a:endParaRPr lang="en-US" sz="2400" dirty="0"/>
          </a:p>
          <a:p>
            <a:r>
              <a:rPr lang="en-US" sz="2400" dirty="0"/>
              <a:t>profile pages:</a:t>
            </a:r>
          </a:p>
          <a:p>
            <a:r>
              <a:rPr lang="en-US" sz="2400" dirty="0"/>
              <a:t>accounts/</a:t>
            </a:r>
            <a:r>
              <a:rPr lang="en-US" sz="2400" dirty="0" err="1"/>
              <a:t>studentProfile</a:t>
            </a:r>
            <a:r>
              <a:rPr lang="en-US" sz="2400" dirty="0"/>
              <a:t>/</a:t>
            </a:r>
          </a:p>
          <a:p>
            <a:r>
              <a:rPr lang="en-US" sz="2400" dirty="0"/>
              <a:t>accounts/</a:t>
            </a:r>
            <a:r>
              <a:rPr lang="en-US" sz="2400" dirty="0" err="1"/>
              <a:t>tutorProfile</a:t>
            </a:r>
            <a:r>
              <a:rPr lang="en-US" sz="2400" dirty="0"/>
              <a:t>/</a:t>
            </a:r>
          </a:p>
          <a:p>
            <a:endParaRPr lang="en-US" dirty="0"/>
          </a:p>
          <a:p>
            <a:endParaRPr lang="en-US" dirty="0"/>
          </a:p>
          <a:p>
            <a:endParaRPr lang="en-US" dirty="0"/>
          </a:p>
          <a:p>
            <a:endParaRPr lang="en-US" dirty="0"/>
          </a:p>
          <a:p>
            <a:endParaRPr lang="en-IN" dirty="0"/>
          </a:p>
        </p:txBody>
      </p:sp>
      <p:pic>
        <p:nvPicPr>
          <p:cNvPr id="4" name="Picture 3" descr="A black and red text&#10;&#10;Description automatically generated">
            <a:extLst>
              <a:ext uri="{FF2B5EF4-FFF2-40B4-BE49-F238E27FC236}">
                <a16:creationId xmlns:a16="http://schemas.microsoft.com/office/drawing/2014/main" id="{ED12F229-DDD4-9A27-31DF-DE2E4B792CB5}"/>
              </a:ext>
            </a:extLst>
          </p:cNvPr>
          <p:cNvPicPr>
            <a:picLocks noChangeAspect="1"/>
          </p:cNvPicPr>
          <p:nvPr/>
        </p:nvPicPr>
        <p:blipFill>
          <a:blip r:embed="rId2"/>
          <a:stretch>
            <a:fillRect/>
          </a:stretch>
        </p:blipFill>
        <p:spPr>
          <a:xfrm>
            <a:off x="8609239" y="31863"/>
            <a:ext cx="3333750" cy="952500"/>
          </a:xfrm>
          <a:prstGeom prst="rect">
            <a:avLst/>
          </a:prstGeom>
        </p:spPr>
      </p:pic>
    </p:spTree>
    <p:extLst>
      <p:ext uri="{BB962C8B-B14F-4D97-AF65-F5344CB8AC3E}">
        <p14:creationId xmlns:p14="http://schemas.microsoft.com/office/powerpoint/2010/main" val="31946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B77656-CED3-2415-AE1E-F5D5C2443B14}"/>
              </a:ext>
            </a:extLst>
          </p:cNvPr>
          <p:cNvSpPr>
            <a:spLocks noGrp="1"/>
          </p:cNvSpPr>
          <p:nvPr>
            <p:ph idx="1"/>
          </p:nvPr>
        </p:nvSpPr>
        <p:spPr>
          <a:xfrm>
            <a:off x="838200" y="555171"/>
            <a:ext cx="10515600" cy="5621792"/>
          </a:xfrm>
        </p:spPr>
        <p:txBody>
          <a:bodyPr>
            <a:normAutofit/>
          </a:bodyPr>
          <a:lstStyle/>
          <a:p>
            <a:r>
              <a:rPr lang="en-US" dirty="0"/>
              <a:t>classroom pages for student:</a:t>
            </a:r>
            <a:br>
              <a:rPr lang="en-US" dirty="0"/>
            </a:br>
            <a:endParaRPr lang="en-US" dirty="0"/>
          </a:p>
          <a:p>
            <a:r>
              <a:rPr lang="en-US" sz="2400" dirty="0"/>
              <a:t>home/classroom/&lt;id&gt;/</a:t>
            </a:r>
          </a:p>
          <a:p>
            <a:r>
              <a:rPr lang="en-US" sz="2400" dirty="0"/>
              <a:t>home/classroom/&lt;id&gt;/lectures/</a:t>
            </a:r>
          </a:p>
          <a:p>
            <a:r>
              <a:rPr lang="en-US" sz="2400" dirty="0"/>
              <a:t>home/classroom/&lt;id&gt;/lectures/&lt;lid&gt;/</a:t>
            </a:r>
          </a:p>
          <a:p>
            <a:r>
              <a:rPr lang="en-US" sz="2400" dirty="0"/>
              <a:t>home/classroom/&lt;id&gt;/</a:t>
            </a:r>
            <a:r>
              <a:rPr lang="en-US" sz="2400" dirty="0" err="1"/>
              <a:t>chatbox</a:t>
            </a:r>
            <a:r>
              <a:rPr lang="en-US" sz="2400" dirty="0"/>
              <a:t>/</a:t>
            </a:r>
          </a:p>
          <a:p>
            <a:r>
              <a:rPr lang="en-US" sz="2400" dirty="0"/>
              <a:t>home/classroom/&lt;id&gt;/assignments/</a:t>
            </a:r>
          </a:p>
          <a:p>
            <a:r>
              <a:rPr lang="en-US" sz="2400" dirty="0"/>
              <a:t>home/classroom/&lt;id&gt;/assignments/&lt;</a:t>
            </a:r>
            <a:r>
              <a:rPr lang="en-US" sz="2400" dirty="0" err="1"/>
              <a:t>asid</a:t>
            </a:r>
            <a:r>
              <a:rPr lang="en-US" sz="2400" dirty="0"/>
              <a:t>&gt;/</a:t>
            </a:r>
          </a:p>
          <a:p>
            <a:r>
              <a:rPr lang="en-US" sz="2400" dirty="0"/>
              <a:t>home/classroom/&lt;id&gt;/announcements/</a:t>
            </a:r>
          </a:p>
          <a:p>
            <a:r>
              <a:rPr lang="en-US" sz="2400" dirty="0"/>
              <a:t>home/classroom/&lt;id&gt;/announcements/&lt;</a:t>
            </a:r>
            <a:r>
              <a:rPr lang="en-US" sz="2400" dirty="0" err="1"/>
              <a:t>anid</a:t>
            </a:r>
            <a:r>
              <a:rPr lang="en-US" sz="2400" dirty="0"/>
              <a:t>&gt;/</a:t>
            </a:r>
          </a:p>
          <a:p>
            <a:endParaRPr lang="en-US" sz="2400" dirty="0"/>
          </a:p>
          <a:p>
            <a:endParaRPr lang="en-US" sz="2400" dirty="0"/>
          </a:p>
          <a:p>
            <a:endParaRPr lang="en-US" dirty="0">
              <a:latin typeface="+mj-lt"/>
            </a:endParaRPr>
          </a:p>
          <a:p>
            <a:endParaRPr lang="en-US" dirty="0">
              <a:latin typeface="+mj-lt"/>
            </a:endParaRPr>
          </a:p>
          <a:p>
            <a:endParaRPr lang="en-US" dirty="0"/>
          </a:p>
          <a:p>
            <a:pPr marL="0" indent="0">
              <a:buNone/>
            </a:pPr>
            <a:endParaRPr lang="en-IN" dirty="0"/>
          </a:p>
        </p:txBody>
      </p:sp>
      <p:pic>
        <p:nvPicPr>
          <p:cNvPr id="4" name="Picture 3" descr="A black and red text&#10;&#10;Description automatically generated">
            <a:extLst>
              <a:ext uri="{FF2B5EF4-FFF2-40B4-BE49-F238E27FC236}">
                <a16:creationId xmlns:a16="http://schemas.microsoft.com/office/drawing/2014/main" id="{E3C68007-40BB-3DC8-3DB3-4CDE243AE975}"/>
              </a:ext>
            </a:extLst>
          </p:cNvPr>
          <p:cNvPicPr>
            <a:picLocks noChangeAspect="1"/>
          </p:cNvPicPr>
          <p:nvPr/>
        </p:nvPicPr>
        <p:blipFill>
          <a:blip r:embed="rId2"/>
          <a:stretch>
            <a:fillRect/>
          </a:stretch>
        </p:blipFill>
        <p:spPr>
          <a:xfrm>
            <a:off x="8609239" y="31863"/>
            <a:ext cx="3333750" cy="952500"/>
          </a:xfrm>
          <a:prstGeom prst="rect">
            <a:avLst/>
          </a:prstGeom>
        </p:spPr>
      </p:pic>
    </p:spTree>
    <p:extLst>
      <p:ext uri="{BB962C8B-B14F-4D97-AF65-F5344CB8AC3E}">
        <p14:creationId xmlns:p14="http://schemas.microsoft.com/office/powerpoint/2010/main" val="121338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E011D2-7586-5DA2-FE2B-44881CC12D77}"/>
              </a:ext>
            </a:extLst>
          </p:cNvPr>
          <p:cNvSpPr>
            <a:spLocks noGrp="1"/>
          </p:cNvSpPr>
          <p:nvPr>
            <p:ph idx="1"/>
          </p:nvPr>
        </p:nvSpPr>
        <p:spPr>
          <a:xfrm>
            <a:off x="640773" y="661843"/>
            <a:ext cx="10515600" cy="5448012"/>
          </a:xfrm>
        </p:spPr>
        <p:txBody>
          <a:bodyPr>
            <a:normAutofit/>
          </a:bodyPr>
          <a:lstStyle/>
          <a:p>
            <a:r>
              <a:rPr lang="en-US" dirty="0"/>
              <a:t>classroom pages for tutor:</a:t>
            </a:r>
            <a:br>
              <a:rPr lang="en-US" dirty="0"/>
            </a:br>
            <a:endParaRPr lang="en-US" dirty="0"/>
          </a:p>
          <a:p>
            <a:r>
              <a:rPr lang="en-US" sz="2400" dirty="0"/>
              <a:t>All pages of student with additional features</a:t>
            </a:r>
          </a:p>
          <a:p>
            <a:r>
              <a:rPr lang="en-IN" sz="2400" b="0" dirty="0">
                <a:effectLst/>
                <a:latin typeface="+mj-lt"/>
              </a:rPr>
              <a:t>Home/classroom/add/</a:t>
            </a:r>
            <a:endParaRPr lang="en-US" sz="2400" dirty="0">
              <a:latin typeface="+mj-lt"/>
            </a:endParaRPr>
          </a:p>
          <a:p>
            <a:r>
              <a:rPr lang="en-US" sz="2400" dirty="0"/>
              <a:t>home/classroom/&lt;id&gt;/</a:t>
            </a:r>
            <a:r>
              <a:rPr lang="en-US" sz="2400" dirty="0" err="1"/>
              <a:t>manage_students</a:t>
            </a:r>
            <a:r>
              <a:rPr lang="en-US" sz="2400" dirty="0"/>
              <a:t>/</a:t>
            </a:r>
          </a:p>
          <a:p>
            <a:r>
              <a:rPr lang="en-US" sz="2400" dirty="0"/>
              <a:t>home/classroom/&lt;id&gt;/</a:t>
            </a:r>
            <a:r>
              <a:rPr lang="en-US" sz="2400" dirty="0" err="1"/>
              <a:t>manage_students</a:t>
            </a:r>
            <a:r>
              <a:rPr lang="en-US" sz="2400" dirty="0"/>
              <a:t>/&lt;</a:t>
            </a:r>
            <a:r>
              <a:rPr lang="en-US" sz="2400" dirty="0" err="1"/>
              <a:t>stid</a:t>
            </a:r>
            <a:r>
              <a:rPr lang="en-US" sz="2400" dirty="0"/>
              <a:t>&gt;/</a:t>
            </a:r>
          </a:p>
          <a:p>
            <a:r>
              <a:rPr lang="en-US" sz="2400" b="0" dirty="0">
                <a:effectLst/>
                <a:latin typeface="+mj-lt"/>
              </a:rPr>
              <a:t>Home/classroom/&lt;id&gt;/assignments/add/</a:t>
            </a:r>
          </a:p>
          <a:p>
            <a:r>
              <a:rPr lang="en-US" sz="2400" b="0" dirty="0">
                <a:effectLst/>
                <a:latin typeface="+mj-lt"/>
              </a:rPr>
              <a:t>Home/classroom/&lt;id&gt;/assignments</a:t>
            </a:r>
            <a:r>
              <a:rPr lang="en-US" sz="2400" dirty="0"/>
              <a:t>/</a:t>
            </a:r>
            <a:r>
              <a:rPr lang="en-US" sz="2400" b="0" dirty="0">
                <a:effectLst/>
                <a:latin typeface="+mj-lt"/>
              </a:rPr>
              <a:t>&lt;</a:t>
            </a:r>
            <a:r>
              <a:rPr lang="en-US" sz="2400" b="0" dirty="0" err="1">
                <a:effectLst/>
                <a:latin typeface="+mj-lt"/>
              </a:rPr>
              <a:t>asid</a:t>
            </a:r>
            <a:r>
              <a:rPr lang="en-US" sz="2400" b="0" dirty="0">
                <a:effectLst/>
                <a:latin typeface="+mj-lt"/>
              </a:rPr>
              <a:t>&gt;/delete/</a:t>
            </a:r>
          </a:p>
          <a:p>
            <a:r>
              <a:rPr lang="en-US" sz="2400" dirty="0"/>
              <a:t>home/classroom/&lt;id&gt;/lectures/add/</a:t>
            </a:r>
          </a:p>
          <a:p>
            <a:r>
              <a:rPr lang="en-US" sz="2400" dirty="0"/>
              <a:t>home/classroom/&lt;id&gt;/lectures/&lt;lid&gt;/delete/</a:t>
            </a:r>
          </a:p>
          <a:p>
            <a:r>
              <a:rPr lang="en-US" sz="2400" dirty="0"/>
              <a:t>home/classroom/&lt;id&gt;/announcements/add/</a:t>
            </a:r>
          </a:p>
          <a:p>
            <a:r>
              <a:rPr lang="en-US" sz="2400" dirty="0"/>
              <a:t>home/classroom/&lt;id&gt;/announcements/&lt;</a:t>
            </a:r>
            <a:r>
              <a:rPr lang="en-US" sz="2400" dirty="0" err="1"/>
              <a:t>anid</a:t>
            </a:r>
            <a:r>
              <a:rPr lang="en-US" sz="2400" dirty="0"/>
              <a:t>&gt;/delete/</a:t>
            </a:r>
          </a:p>
          <a:p>
            <a:endParaRPr lang="en-IN" dirty="0"/>
          </a:p>
        </p:txBody>
      </p:sp>
    </p:spTree>
    <p:extLst>
      <p:ext uri="{BB962C8B-B14F-4D97-AF65-F5344CB8AC3E}">
        <p14:creationId xmlns:p14="http://schemas.microsoft.com/office/powerpoint/2010/main" val="221388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422</TotalTime>
  <Words>899</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   College of Technology (01)  Silver Oak College of Engineering and Technology  Bachelor of Technology  Department of Computer Engineering (004)</vt:lpstr>
      <vt:lpstr>Table of Content</vt:lpstr>
      <vt:lpstr>Introduction</vt:lpstr>
      <vt:lpstr>Abstract</vt:lpstr>
      <vt:lpstr>Research</vt:lpstr>
      <vt:lpstr>Implementation</vt:lpstr>
      <vt:lpstr>Worked carried out till date </vt:lpstr>
      <vt:lpstr>PowerPoint Presentation</vt:lpstr>
      <vt:lpstr>PowerPoint Presentation</vt:lpstr>
      <vt:lpstr>Timeline chart</vt:lpstr>
      <vt:lpstr>Future work and 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College of Technology (01)  Silver Oak College of Engineering and Technology  Bachelor of Technology  Department of Computer Engineering (004)</dc:title>
  <dc:creator>danish khan</dc:creator>
  <cp:lastModifiedBy>danish khan</cp:lastModifiedBy>
  <cp:revision>13</cp:revision>
  <dcterms:created xsi:type="dcterms:W3CDTF">2024-03-21T12:34:21Z</dcterms:created>
  <dcterms:modified xsi:type="dcterms:W3CDTF">2024-03-22T12:05:43Z</dcterms:modified>
</cp:coreProperties>
</file>