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F4B93-1F4F-E18B-45F8-5730655A7131}" v="558" dt="2024-10-19T10:39:15.773"/>
    <p1510:client id="{49742483-6A1E-D531-196F-DD43197F5FC3}" v="64" dt="2024-10-20T16:24:47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84F4D5-4870-75D8-8491-1EBA66B45062}"/>
              </a:ext>
            </a:extLst>
          </p:cNvPr>
          <p:cNvSpPr txBox="1"/>
          <p:nvPr/>
        </p:nvSpPr>
        <p:spPr>
          <a:xfrm>
            <a:off x="483042" y="414037"/>
            <a:ext cx="1061313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Name : </a:t>
            </a:r>
          </a:p>
          <a:p>
            <a:r>
              <a:rPr lang="en-US" sz="3600" dirty="0"/>
              <a:t>Enroll No : 21010304000</a:t>
            </a:r>
          </a:p>
          <a:p>
            <a:r>
              <a:rPr lang="en-US" sz="3600" dirty="0"/>
              <a:t>Roll No : </a:t>
            </a:r>
          </a:p>
          <a:p>
            <a:r>
              <a:rPr lang="en-US" sz="3600" dirty="0"/>
              <a:t>Subject : CD Assignment - 3</a:t>
            </a:r>
          </a:p>
          <a:p>
            <a:r>
              <a:rPr lang="en-US" sz="3600" dirty="0"/>
              <a:t>Division : B1</a:t>
            </a:r>
          </a:p>
          <a:p>
            <a:r>
              <a:rPr lang="en-US" sz="3600" dirty="0"/>
              <a:t>Branch : C.E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6622-E1B5-44EB-716B-3C187D46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Example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0333-2136-0392-E345-75D12765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600" b="1" err="1">
                <a:ea typeface="+mn-lt"/>
                <a:cs typeface="+mn-lt"/>
              </a:rPr>
              <a:t>ToyLang</a:t>
            </a:r>
            <a:r>
              <a:rPr lang="en-US" sz="2600" b="1" dirty="0">
                <a:ea typeface="+mn-lt"/>
                <a:cs typeface="+mn-lt"/>
              </a:rPr>
              <a:t> Program</a:t>
            </a:r>
            <a:r>
              <a:rPr lang="en-US" sz="2600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sz="2600" dirty="0">
                <a:ea typeface="+mn-lt"/>
                <a:cs typeface="+mn-lt"/>
              </a:rPr>
              <a:t>let x = 10; </a:t>
            </a:r>
          </a:p>
          <a:p>
            <a:pPr marL="0" indent="0">
              <a:buNone/>
            </a:pPr>
            <a:r>
              <a:rPr lang="en-US" sz="2600" dirty="0">
                <a:ea typeface="+mn-lt"/>
                <a:cs typeface="+mn-lt"/>
              </a:rPr>
              <a:t>if (x &gt; 5) { </a:t>
            </a:r>
          </a:p>
          <a:p>
            <a:pPr marL="0" indent="0">
              <a:buNone/>
            </a:pPr>
            <a:r>
              <a:rPr lang="en-US" sz="2600" dirty="0">
                <a:ea typeface="+mn-lt"/>
                <a:cs typeface="+mn-lt"/>
              </a:rPr>
              <a:t>print(x); </a:t>
            </a:r>
          </a:p>
          <a:p>
            <a:pPr marL="0" indent="0">
              <a:buNone/>
            </a:pPr>
            <a:r>
              <a:rPr lang="en-US" sz="2600" dirty="0">
                <a:ea typeface="+mn-lt"/>
                <a:cs typeface="+mn-lt"/>
              </a:rPr>
              <a:t>} else { </a:t>
            </a:r>
          </a:p>
          <a:p>
            <a:pPr marL="0" indent="0">
              <a:buNone/>
            </a:pPr>
            <a:r>
              <a:rPr lang="en-US" sz="2600" dirty="0">
                <a:ea typeface="+mn-lt"/>
                <a:cs typeface="+mn-lt"/>
              </a:rPr>
              <a:t>print(0); </a:t>
            </a:r>
          </a:p>
          <a:p>
            <a:pPr marL="0" indent="0">
              <a:buNone/>
            </a:pPr>
            <a:r>
              <a:rPr lang="en-US" sz="2600" dirty="0">
                <a:ea typeface="+mn-lt"/>
                <a:cs typeface="+mn-lt"/>
              </a:rPr>
              <a:t>}</a:t>
            </a:r>
          </a:p>
          <a:p>
            <a:pPr marL="457200" indent="-457200"/>
            <a:r>
              <a:rPr lang="en-US" sz="2600" b="1" dirty="0">
                <a:ea typeface="+mn-lt"/>
                <a:cs typeface="+mn-lt"/>
              </a:rPr>
              <a:t>Output</a:t>
            </a:r>
            <a:r>
              <a:rPr lang="en-US" sz="2600" dirty="0">
                <a:ea typeface="+mn-lt"/>
                <a:cs typeface="+mn-lt"/>
              </a:rPr>
              <a:t>:</a:t>
            </a:r>
            <a:endParaRPr lang="en-US" sz="2600" dirty="0"/>
          </a:p>
          <a:p>
            <a:pPr marL="0" indent="0">
              <a:buNone/>
            </a:pPr>
            <a:r>
              <a:rPr lang="en-US" sz="2600" dirty="0">
                <a:latin typeface="Consolas"/>
              </a:rPr>
              <a:t>10
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9C3400-86C7-C45E-0D7C-2A51EE4877E1}"/>
              </a:ext>
            </a:extLst>
          </p:cNvPr>
          <p:cNvCxnSpPr/>
          <p:nvPr/>
        </p:nvCxnSpPr>
        <p:spPr>
          <a:xfrm flipV="1">
            <a:off x="841421" y="1503608"/>
            <a:ext cx="10509158" cy="858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37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6622-E1B5-44EB-716B-3C187D46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0333-2136-0392-E345-75D12765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Summary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r>
              <a:rPr lang="en-US" dirty="0">
                <a:ea typeface="+mn-lt"/>
                <a:cs typeface="+mn-lt"/>
              </a:rPr>
              <a:t>Defined a basic programming language.</a:t>
            </a:r>
          </a:p>
          <a:p>
            <a:r>
              <a:rPr lang="en-US" dirty="0">
                <a:ea typeface="+mn-lt"/>
                <a:cs typeface="+mn-lt"/>
              </a:rPr>
              <a:t>Implemented a </a:t>
            </a:r>
            <a:r>
              <a:rPr lang="en-US" dirty="0" err="1">
                <a:ea typeface="+mn-lt"/>
                <a:cs typeface="+mn-lt"/>
              </a:rPr>
              <a:t>lexer</a:t>
            </a:r>
            <a:r>
              <a:rPr lang="en-US" dirty="0">
                <a:ea typeface="+mn-lt"/>
                <a:cs typeface="+mn-lt"/>
              </a:rPr>
              <a:t>, parser, and interpreter.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Focused on fundamental compiler concepts.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9C3400-86C7-C45E-0D7C-2A51EE4877E1}"/>
              </a:ext>
            </a:extLst>
          </p:cNvPr>
          <p:cNvCxnSpPr/>
          <p:nvPr/>
        </p:nvCxnSpPr>
        <p:spPr>
          <a:xfrm flipV="1">
            <a:off x="841421" y="1503608"/>
            <a:ext cx="10509158" cy="858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60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6622-E1B5-44EB-716B-3C187D46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0333-2136-0392-E345-75D12765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9C3400-86C7-C45E-0D7C-2A51EE4877E1}"/>
              </a:ext>
            </a:extLst>
          </p:cNvPr>
          <p:cNvCxnSpPr/>
          <p:nvPr/>
        </p:nvCxnSpPr>
        <p:spPr>
          <a:xfrm flipV="1">
            <a:off x="841421" y="1503608"/>
            <a:ext cx="10509158" cy="858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9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6622-E1B5-44EB-716B-3C187D46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0333-2136-0392-E345-75D12765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Goal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To design and implement a basic compiler for a toy programming language.</a:t>
            </a:r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Key Features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Variable assignment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Arithmetic operations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Conditional statements</a:t>
            </a:r>
            <a:endParaRPr lang="en-US" sz="2400"/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9C3400-86C7-C45E-0D7C-2A51EE4877E1}"/>
              </a:ext>
            </a:extLst>
          </p:cNvPr>
          <p:cNvCxnSpPr/>
          <p:nvPr/>
        </p:nvCxnSpPr>
        <p:spPr>
          <a:xfrm flipV="1">
            <a:off x="841421" y="1503608"/>
            <a:ext cx="10509158" cy="858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07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6622-E1B5-44EB-716B-3C187D46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Language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0333-2136-0392-E345-75D12765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ea typeface="+mn-lt"/>
                <a:cs typeface="+mn-lt"/>
              </a:rPr>
              <a:t>Variable Assignment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Syntax: </a:t>
            </a:r>
            <a:r>
              <a:rPr lang="en-US" sz="2000" dirty="0">
                <a:latin typeface="Consolas"/>
              </a:rPr>
              <a:t>let x = 5;</a:t>
            </a:r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Arithmetic Operations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Operators: </a:t>
            </a:r>
            <a:r>
              <a:rPr lang="en-US" sz="2000" dirty="0">
                <a:latin typeface="Consolas"/>
              </a:rPr>
              <a:t>+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>
                <a:latin typeface="Consolas"/>
              </a:rPr>
              <a:t>-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>
                <a:latin typeface="Consolas"/>
              </a:rPr>
              <a:t>*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>
                <a:latin typeface="Consolas"/>
              </a:rPr>
              <a:t>/</a:t>
            </a:r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Conditional Statements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Syntax: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if (x &gt; 5)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    { print(x); 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     } else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     { print(0); }</a:t>
            </a:r>
            <a:endParaRPr lang="en-US" sz="2000" dirty="0"/>
          </a:p>
          <a:p>
            <a:pPr>
              <a:buNone/>
            </a:pPr>
            <a:r>
              <a:rPr lang="en-US" sz="2000" b="1" dirty="0">
                <a:ea typeface="+mn-lt"/>
                <a:cs typeface="+mn-lt"/>
              </a:rPr>
              <a:t>Output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Use </a:t>
            </a:r>
            <a:r>
              <a:rPr lang="en-US" sz="2000" dirty="0">
                <a:latin typeface="Consolas"/>
              </a:rPr>
              <a:t>print(x);</a:t>
            </a:r>
            <a:r>
              <a:rPr lang="en-US" sz="2000" dirty="0">
                <a:ea typeface="+mn-lt"/>
                <a:cs typeface="+mn-lt"/>
              </a:rPr>
              <a:t> to output values.</a:t>
            </a: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9C3400-86C7-C45E-0D7C-2A51EE4877E1}"/>
              </a:ext>
            </a:extLst>
          </p:cNvPr>
          <p:cNvCxnSpPr/>
          <p:nvPr/>
        </p:nvCxnSpPr>
        <p:spPr>
          <a:xfrm flipV="1">
            <a:off x="841421" y="1503608"/>
            <a:ext cx="10509158" cy="858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9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6622-E1B5-44EB-716B-3C187D46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Grammar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0333-2136-0392-E345-75D12765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BNF Grammar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PROGRAM ::= STATEMENT+ 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STATEMENT ::= ASSIGNMENT | EXPRESSION | PRINT | IF_STATEMENT 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ASSIGNMENT ::= "let" IDENTIFIER "=" EXPRESSION ";" 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EXPRESSION ::= TERM ( ("+" | "-") TERM )* 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TERM ::= FACTOR ( ("*" | "/") FACTOR )* 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FACTOR ::= NUMBER | IDENTIFIER | "(" EXPRESSION ")" 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PRINT ::= "print" "(" EXPRESSION ")" ";" 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IF_STATEMENT ::= "if" "(" CONDITION ")" "{" STATEMENT+ "}" 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CONDITION ::= EXPRESSION ( "&gt;" | "&lt;" | "==" | "!=" ) EXPRESSION</a:t>
            </a:r>
            <a:endParaRPr lang="en-US" sz="2000"/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9C3400-86C7-C45E-0D7C-2A51EE4877E1}"/>
              </a:ext>
            </a:extLst>
          </p:cNvPr>
          <p:cNvCxnSpPr/>
          <p:nvPr/>
        </p:nvCxnSpPr>
        <p:spPr>
          <a:xfrm flipV="1">
            <a:off x="841421" y="1503608"/>
            <a:ext cx="10509158" cy="858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4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6622-E1B5-44EB-716B-3C187D46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Components of a Compiler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0333-2136-0392-E345-75D12765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Lexer</a:t>
            </a:r>
            <a:r>
              <a:rPr lang="en-US" sz="2400" dirty="0">
                <a:ea typeface="+mn-lt"/>
                <a:cs typeface="+mn-lt"/>
              </a:rPr>
              <a:t>: Breaks code into tokens.</a:t>
            </a:r>
          </a:p>
          <a:p>
            <a:r>
              <a:rPr lang="en-US" sz="2400" b="1" dirty="0">
                <a:ea typeface="+mn-lt"/>
                <a:cs typeface="+mn-lt"/>
              </a:rPr>
              <a:t>Parser</a:t>
            </a:r>
            <a:r>
              <a:rPr lang="en-US" sz="2400" dirty="0">
                <a:ea typeface="+mn-lt"/>
                <a:cs typeface="+mn-lt"/>
              </a:rPr>
              <a:t>: Transforms tokens into an abstract syntax tree (AST).</a:t>
            </a:r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Interpreter</a:t>
            </a:r>
            <a:r>
              <a:rPr lang="en-US" sz="2400" dirty="0">
                <a:ea typeface="+mn-lt"/>
                <a:cs typeface="+mn-lt"/>
              </a:rPr>
              <a:t>: Executes the program based on the AST.</a:t>
            </a:r>
            <a:endParaRPr lang="en-US" sz="2400" dirty="0"/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9C3400-86C7-C45E-0D7C-2A51EE4877E1}"/>
              </a:ext>
            </a:extLst>
          </p:cNvPr>
          <p:cNvCxnSpPr/>
          <p:nvPr/>
        </p:nvCxnSpPr>
        <p:spPr>
          <a:xfrm flipV="1">
            <a:off x="841421" y="1503608"/>
            <a:ext cx="10509158" cy="858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5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6622-E1B5-44EB-716B-3C187D46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Lexical Analysis (Lexer)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0333-2136-0392-E345-75D12765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b="1" dirty="0">
                <a:ea typeface="+mn-lt"/>
                <a:cs typeface="+mn-lt"/>
              </a:rPr>
              <a:t>Purpose</a:t>
            </a:r>
            <a:r>
              <a:rPr lang="en-US" sz="2000" dirty="0">
                <a:ea typeface="+mn-lt"/>
                <a:cs typeface="+mn-lt"/>
              </a:rPr>
              <a:t>: Tokenizes the input source code.</a:t>
            </a:r>
          </a:p>
          <a:p>
            <a:r>
              <a:rPr lang="en-US" sz="2000" b="1" dirty="0">
                <a:ea typeface="+mn-lt"/>
                <a:cs typeface="+mn-lt"/>
              </a:rPr>
              <a:t>Example</a:t>
            </a:r>
            <a:r>
              <a:rPr lang="en-US" sz="2000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let x = 5; 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Tokens: [let, x, =, 5, ;]</a:t>
            </a:r>
            <a:endParaRPr lang="en-US" dirty="0"/>
          </a:p>
          <a:p>
            <a:r>
              <a:rPr lang="en-US" sz="2000" b="1" dirty="0">
                <a:ea typeface="+mn-lt"/>
                <a:cs typeface="+mn-lt"/>
              </a:rPr>
              <a:t>Code Snippet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TOKEN_TYPES = [ 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 ("NUMBER", r'\d+'), 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 ("IDENTIFIER", r'[a-</a:t>
            </a:r>
            <a:r>
              <a:rPr lang="en-US" sz="2000" dirty="0" err="1">
                <a:ea typeface="+mn-lt"/>
                <a:cs typeface="+mn-lt"/>
              </a:rPr>
              <a:t>zA</a:t>
            </a:r>
            <a:r>
              <a:rPr lang="en-US" sz="2000" dirty="0">
                <a:ea typeface="+mn-lt"/>
                <a:cs typeface="+mn-lt"/>
              </a:rPr>
              <a:t>-Z_][a-zA-Z0-9_]*'),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 ("OPERATOR", r'[+\-*/]'), 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 </a:t>
            </a:r>
            <a:r>
              <a:rPr lang="en-US" sz="2000" dirty="0">
                <a:ea typeface="+mn-lt"/>
                <a:cs typeface="+mn-lt"/>
              </a:rPr>
              <a:t>... 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]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9C3400-86C7-C45E-0D7C-2A51EE4877E1}"/>
              </a:ext>
            </a:extLst>
          </p:cNvPr>
          <p:cNvCxnSpPr/>
          <p:nvPr/>
        </p:nvCxnSpPr>
        <p:spPr>
          <a:xfrm flipV="1">
            <a:off x="841421" y="1503608"/>
            <a:ext cx="10509158" cy="858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3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6622-E1B5-44EB-716B-3C187D46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Parsing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0333-2136-0392-E345-75D12765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990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400" b="1" dirty="0">
                <a:ea typeface="+mn-lt"/>
                <a:cs typeface="+mn-lt"/>
              </a:rPr>
              <a:t>Purpose</a:t>
            </a:r>
            <a:r>
              <a:rPr lang="en-US" sz="2400" dirty="0">
                <a:ea typeface="+mn-lt"/>
                <a:cs typeface="+mn-lt"/>
              </a:rPr>
              <a:t>: Converts tokens into an AST.</a:t>
            </a:r>
          </a:p>
          <a:p>
            <a:r>
              <a:rPr lang="en-US" sz="2400" b="1" dirty="0">
                <a:ea typeface="+mn-lt"/>
                <a:cs typeface="+mn-lt"/>
              </a:rPr>
              <a:t>AST Example</a:t>
            </a:r>
            <a:r>
              <a:rPr lang="en-US" sz="2400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ASSIGN 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 | 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(x, 5)</a:t>
            </a:r>
          </a:p>
          <a:p>
            <a:r>
              <a:rPr lang="en-US" sz="2400" b="1" dirty="0">
                <a:ea typeface="+mn-lt"/>
                <a:cs typeface="+mn-lt"/>
              </a:rPr>
              <a:t>Code Snippet</a:t>
            </a:r>
            <a:r>
              <a:rPr lang="en-US" sz="2400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def assignment(self): </a:t>
            </a:r>
          </a:p>
          <a:p>
            <a:pPr marL="0" indent="0">
              <a:buNone/>
            </a:pPr>
            <a:r>
              <a:rPr lang="en-US" sz="2400" err="1">
                <a:ea typeface="+mn-lt"/>
                <a:cs typeface="+mn-lt"/>
              </a:rPr>
              <a:t>self.expect</a:t>
            </a:r>
            <a:r>
              <a:rPr lang="en-US" sz="2400" dirty="0">
                <a:ea typeface="+mn-lt"/>
                <a:cs typeface="+mn-lt"/>
              </a:rPr>
              <a:t>("KEYWORD", "let") 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identifier = </a:t>
            </a:r>
            <a:r>
              <a:rPr lang="en-US" sz="2400" err="1">
                <a:ea typeface="+mn-lt"/>
                <a:cs typeface="+mn-lt"/>
              </a:rPr>
              <a:t>self.expect</a:t>
            </a:r>
            <a:r>
              <a:rPr lang="en-US" sz="2400" dirty="0">
                <a:ea typeface="+mn-lt"/>
                <a:cs typeface="+mn-lt"/>
              </a:rPr>
              <a:t>("IDENTIFIER") </a:t>
            </a:r>
          </a:p>
          <a:p>
            <a:pPr marL="0" indent="0">
              <a:buNone/>
            </a:pPr>
            <a:r>
              <a:rPr lang="en-US" sz="2400" err="1">
                <a:ea typeface="+mn-lt"/>
                <a:cs typeface="+mn-lt"/>
              </a:rPr>
              <a:t>self.expect</a:t>
            </a:r>
            <a:r>
              <a:rPr lang="en-US" sz="2400" dirty="0">
                <a:ea typeface="+mn-lt"/>
                <a:cs typeface="+mn-lt"/>
              </a:rPr>
              <a:t>("EQUALS") 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expr = </a:t>
            </a:r>
            <a:r>
              <a:rPr lang="en-US" sz="2400" err="1">
                <a:ea typeface="+mn-lt"/>
                <a:cs typeface="+mn-lt"/>
              </a:rPr>
              <a:t>self.expression</a:t>
            </a:r>
            <a:r>
              <a:rPr lang="en-US" sz="2400" dirty="0">
                <a:ea typeface="+mn-lt"/>
                <a:cs typeface="+mn-lt"/>
              </a:rPr>
              <a:t>() </a:t>
            </a:r>
          </a:p>
          <a:p>
            <a:pPr marL="0" indent="0">
              <a:buNone/>
            </a:pPr>
            <a:r>
              <a:rPr lang="en-US" sz="2400" err="1">
                <a:ea typeface="+mn-lt"/>
                <a:cs typeface="+mn-lt"/>
              </a:rPr>
              <a:t>self.expect</a:t>
            </a:r>
            <a:r>
              <a:rPr lang="en-US" sz="2400" dirty="0">
                <a:ea typeface="+mn-lt"/>
                <a:cs typeface="+mn-lt"/>
              </a:rPr>
              <a:t>("SEMICOLON") 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return ('ASSIGN', identifier, expr)</a:t>
            </a:r>
            <a:endParaRPr lang="en-US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9C3400-86C7-C45E-0D7C-2A51EE4877E1}"/>
              </a:ext>
            </a:extLst>
          </p:cNvPr>
          <p:cNvCxnSpPr/>
          <p:nvPr/>
        </p:nvCxnSpPr>
        <p:spPr>
          <a:xfrm flipV="1">
            <a:off x="841421" y="1503608"/>
            <a:ext cx="10509158" cy="858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6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6622-E1B5-44EB-716B-3C187D46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Abstract Syntax Tree (AST)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0333-2136-0392-E345-75D12765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Explanation</a:t>
            </a:r>
            <a:r>
              <a:rPr lang="en-US" sz="2400" dirty="0">
                <a:ea typeface="+mn-lt"/>
                <a:cs typeface="+mn-lt"/>
              </a:rPr>
              <a:t>: AST represents the structure of the program.</a:t>
            </a:r>
          </a:p>
          <a:p>
            <a:r>
              <a:rPr lang="en-US" sz="2400" b="1" dirty="0">
                <a:ea typeface="+mn-lt"/>
                <a:cs typeface="+mn-lt"/>
              </a:rPr>
              <a:t>Visual Example</a:t>
            </a:r>
            <a:r>
              <a:rPr lang="en-US" sz="2400" dirty="0">
                <a:ea typeface="+mn-lt"/>
                <a:cs typeface="+mn-lt"/>
              </a:rPr>
              <a:t>:</a:t>
            </a:r>
          </a:p>
          <a:p>
            <a:r>
              <a:rPr lang="en-US" sz="2400" dirty="0">
                <a:ea typeface="+mn-lt"/>
                <a:cs typeface="+mn-lt"/>
              </a:rPr>
              <a:t>Root: </a:t>
            </a:r>
            <a:r>
              <a:rPr lang="en-US" sz="2400" dirty="0">
                <a:latin typeface="Consolas"/>
                <a:ea typeface="+mn-lt"/>
                <a:cs typeface="+mn-lt"/>
              </a:rPr>
              <a:t>PROGRAM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Child 1: </a:t>
            </a:r>
            <a:r>
              <a:rPr lang="en-US" sz="2400" dirty="0">
                <a:latin typeface="Consolas"/>
                <a:ea typeface="+mn-lt"/>
                <a:cs typeface="+mn-lt"/>
              </a:rPr>
              <a:t>ASSIGN (x = 10)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Child 2: </a:t>
            </a:r>
            <a:r>
              <a:rPr lang="en-US" sz="2400" dirty="0">
                <a:latin typeface="Consolas"/>
                <a:ea typeface="+mn-lt"/>
                <a:cs typeface="+mn-lt"/>
              </a:rPr>
              <a:t>IF (x &gt; 5)</a:t>
            </a:r>
            <a:endParaRPr lang="en-US" sz="2400"/>
          </a:p>
          <a:p>
            <a:pPr lvl="1"/>
            <a:r>
              <a:rPr lang="en-US" sz="2000" dirty="0">
                <a:latin typeface="Consolas"/>
                <a:ea typeface="+mn-lt"/>
                <a:cs typeface="+mn-lt"/>
              </a:rPr>
              <a:t>PRINT(x)</a:t>
            </a:r>
            <a:endParaRPr lang="en-US" sz="2000"/>
          </a:p>
          <a:p>
            <a:endParaRPr lang="en-US" dirty="0">
              <a:ea typeface="+mn-lt"/>
              <a:cs typeface="+mn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9C3400-86C7-C45E-0D7C-2A51EE4877E1}"/>
              </a:ext>
            </a:extLst>
          </p:cNvPr>
          <p:cNvCxnSpPr/>
          <p:nvPr/>
        </p:nvCxnSpPr>
        <p:spPr>
          <a:xfrm flipV="1">
            <a:off x="841421" y="1503608"/>
            <a:ext cx="10509158" cy="858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26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6622-E1B5-44EB-716B-3C187D46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Interpreter (Evaluation)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0333-2136-0392-E345-75D12765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Purpose</a:t>
            </a:r>
            <a:r>
              <a:rPr lang="en-US" sz="2400" dirty="0">
                <a:ea typeface="+mn-lt"/>
                <a:cs typeface="+mn-lt"/>
              </a:rPr>
              <a:t>: Executes the AST by evaluating expressions and statements.</a:t>
            </a:r>
          </a:p>
          <a:p>
            <a:r>
              <a:rPr lang="en-US" sz="2400" b="1" dirty="0">
                <a:ea typeface="+mn-lt"/>
                <a:cs typeface="+mn-lt"/>
              </a:rPr>
              <a:t>Code Example</a:t>
            </a:r>
            <a:r>
              <a:rPr lang="en-US" sz="2400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def execute(self, statement): 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 if statement[0] == 'ASSIGN': 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  _, identifier, expression = statement 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  value = </a:t>
            </a:r>
            <a:r>
              <a:rPr lang="en-US" sz="2400" dirty="0" err="1">
                <a:ea typeface="+mn-lt"/>
                <a:cs typeface="+mn-lt"/>
              </a:rPr>
              <a:t>self.eval_expr</a:t>
            </a:r>
            <a:r>
              <a:rPr lang="en-US" sz="2400" dirty="0">
                <a:ea typeface="+mn-lt"/>
                <a:cs typeface="+mn-lt"/>
              </a:rPr>
              <a:t>(expression) 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  </a:t>
            </a:r>
            <a:r>
              <a:rPr lang="en-US" sz="2400" dirty="0" err="1">
                <a:ea typeface="+mn-lt"/>
                <a:cs typeface="+mn-lt"/>
              </a:rPr>
              <a:t>self.environment</a:t>
            </a:r>
            <a:r>
              <a:rPr lang="en-US" sz="2400" dirty="0">
                <a:ea typeface="+mn-lt"/>
                <a:cs typeface="+mn-lt"/>
              </a:rPr>
              <a:t>[identifier] = value</a:t>
            </a:r>
            <a:endParaRPr lang="en-US" sz="24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9C3400-86C7-C45E-0D7C-2A51EE4877E1}"/>
              </a:ext>
            </a:extLst>
          </p:cNvPr>
          <p:cNvCxnSpPr/>
          <p:nvPr/>
        </p:nvCxnSpPr>
        <p:spPr>
          <a:xfrm flipV="1">
            <a:off x="841421" y="1503608"/>
            <a:ext cx="10509158" cy="858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92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Objective</vt:lpstr>
      <vt:lpstr>Language Features</vt:lpstr>
      <vt:lpstr>Grammar Definition</vt:lpstr>
      <vt:lpstr>Components of a Compiler</vt:lpstr>
      <vt:lpstr>Lexical Analysis (Lexer)</vt:lpstr>
      <vt:lpstr>Parsing</vt:lpstr>
      <vt:lpstr>Abstract Syntax Tree (AST)</vt:lpstr>
      <vt:lpstr>Interpreter (Evaluation)</vt:lpstr>
      <vt:lpstr>Example Program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175</cp:revision>
  <dcterms:created xsi:type="dcterms:W3CDTF">2024-10-19T10:13:35Z</dcterms:created>
  <dcterms:modified xsi:type="dcterms:W3CDTF">2024-10-20T16:24:50Z</dcterms:modified>
</cp:coreProperties>
</file>