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321" r:id="rId3"/>
    <p:sldId id="331" r:id="rId4"/>
    <p:sldId id="436" r:id="rId5"/>
    <p:sldId id="381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2" r:id="rId22"/>
    <p:sldId id="460" r:id="rId23"/>
    <p:sldId id="463" r:id="rId24"/>
    <p:sldId id="461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8" r:id="rId37"/>
    <p:sldId id="475" r:id="rId38"/>
    <p:sldId id="476" r:id="rId39"/>
    <p:sldId id="477" r:id="rId40"/>
    <p:sldId id="3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6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20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34845-F059-491A-8CF5-549693BB9A5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BE08F-D0B7-4E8F-B53E-809283C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BD103-55AA-4F52-9A89-5685AEC2520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1DF8-F087-4376-A001-FCEF63E24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31DF8-F087-4376-A001-FCEF63E24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31DF8-F087-4376-A001-FCEF63E24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31DF8-F087-4376-A001-FCEF63E242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B8F0-485F-439D-8180-41F568646635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E9F6-7702-4D2E-B125-69D426EE2143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5D98-0A52-4D9D-8B65-000EDBA6C3AD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5B7E-F9C9-4D47-B25C-0DF52AB09E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4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3179-E7C4-4E79-8BBC-0B67254D19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9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1pPr>
            <a:lvl2pPr marL="422042" indent="0">
              <a:buNone/>
              <a:defRPr sz="1661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AEE5-97CC-41B4-BE84-28ECBC43B5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3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D11-DDAD-4306-8354-654429CFFF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5E0D-6C34-448E-A98A-1E03362DD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9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963A-3924-4821-ABFA-8ABDC6235F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38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67C1-7B8D-4909-97F5-C5360812B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7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FEE0-1428-4C2A-9A6D-A50075F508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7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576-34BD-4035-810E-8C26AFE7278B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916-24EC-4E8F-A778-ACA2711B72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12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5403-136E-4AF8-9683-D00D45082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30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C40F-C003-40C5-9DEB-C95F20D232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1pPr>
            <a:lvl2pPr marL="422042" indent="0">
              <a:buNone/>
              <a:defRPr sz="1661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E780-7AA4-4618-B7A1-7DF7F7509E8A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1FDC-6E23-49EF-93EE-47B71C9FCD65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7781-E28C-4C57-BF0B-89964171149D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BD9-97B5-4B36-A02B-BEB110D65456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E309-E6CE-41D5-B6A0-87417451523D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6F07-3892-438C-80AF-9D26F84882BE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64-D212-4922-8C41-1032FC93C8E6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4FE7-EB66-464A-90B3-CF85672C34B4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F65-E22B-41A3-BD09-9E0DAC931F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8731-CC39-4DB1-AD53-ECBA4ADB1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2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4091" y="4014838"/>
            <a:ext cx="855345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tabLst>
                <a:tab pos="8391002" algn="l"/>
              </a:tabLst>
            </a:pPr>
            <a:r>
              <a:rPr lang="en-US" sz="2308" dirty="0">
                <a:solidFill>
                  <a:prstClr val="black"/>
                </a:solidFill>
              </a:rPr>
              <a:t> </a:t>
            </a:r>
            <a:r>
              <a:rPr lang="en-US" sz="1847" u="sng" dirty="0">
                <a:solidFill>
                  <a:prstClr val="black"/>
                </a:solidFill>
              </a:rPr>
              <a:t>	</a:t>
            </a:r>
            <a:endParaRPr lang="en-US" sz="1847" dirty="0">
              <a:solidFill>
                <a:prstClr val="black"/>
              </a:solidFill>
            </a:endParaRPr>
          </a:p>
          <a:p>
            <a:pPr algn="l" rtl="1"/>
            <a:endParaRPr lang="en-US" sz="230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6803385" y="5683366"/>
            <a:ext cx="1939637" cy="337039"/>
          </a:xfrm>
          <a:prstGeom prst="rect">
            <a:avLst/>
          </a:prstGeom>
        </p:spPr>
        <p:txBody>
          <a:bodyPr vert="horz" lIns="84407" tIns="42203" rIns="84407" bIns="4220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92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1371600"/>
            <a:ext cx="7840748" cy="82477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375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3750" dirty="0">
                <a:latin typeface="Times New Roman"/>
                <a:ea typeface="Calibri"/>
                <a:cs typeface="Times New Roman"/>
              </a:rPr>
              <a:t>D</a:t>
            </a:r>
            <a:r>
              <a:rPr lang="en-US" sz="3000" dirty="0">
                <a:latin typeface="Times New Roman"/>
                <a:ea typeface="Calibri"/>
                <a:cs typeface="Times New Roman"/>
              </a:rPr>
              <a:t>ATA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INING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RAMEWORK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OR</a:t>
            </a:r>
            <a:endParaRPr lang="en-US" sz="30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7849" y="2351317"/>
            <a:ext cx="8525935" cy="8474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ENERATION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&amp;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75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0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NALYSIS </a:t>
            </a:r>
            <a:endParaRPr lang="en-US" sz="30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2030" y="4550597"/>
            <a:ext cx="8320991" cy="20702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2308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by:                                            Supervisor:</a:t>
            </a:r>
          </a:p>
          <a:p>
            <a:pPr lvl="0" algn="just"/>
            <a:r>
              <a:rPr lang="en-US" sz="2308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Danish Kumar                            </a:t>
            </a:r>
            <a:r>
              <a:rPr lang="en-US" sz="2308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308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308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Muhammad </a:t>
            </a:r>
            <a:r>
              <a:rPr lang="en-US" sz="2308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Abulaish</a:t>
            </a:r>
            <a:endParaRPr lang="en-US" sz="2308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8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SAU/CS(M)/</a:t>
            </a:r>
            <a:r>
              <a:rPr lang="en-US" sz="2308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2016/14</a:t>
            </a:r>
            <a:endParaRPr lang="en-US" sz="2308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P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ROBLEM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EFINITION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important task related to graph data analysis is to decompose large graph into multiple cohesive sub-graphs in order to identify the communities in the graph.</a:t>
            </a:r>
          </a:p>
          <a:p>
            <a:pPr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also a type of multi-attributed graph, where vertices have multiple attributes and there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weighted edges between a pair of vertices. </a:t>
            </a:r>
          </a:p>
          <a:p>
            <a:pPr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analyze  the social graph modeled as a multi-attributed graph.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76200"/>
            <a:ext cx="8525933" cy="13430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ULTI-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TTRIBUTED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/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3276" y="1642140"/>
            <a:ext cx="8534400" cy="4955345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626443" y="2052387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349144" y="1825319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559643" y="3728787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4327920" y="1826908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988643" y="3576387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2159842" y="5100387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889469" y="4961667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7048971" y="4296073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5700233" y="3127501"/>
            <a:ext cx="323162" cy="3910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609600" y="1887996"/>
            <a:ext cx="914401" cy="100760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920" y="1789745"/>
            <a:ext cx="9675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Fazil</a:t>
            </a:r>
          </a:p>
          <a:p>
            <a:r>
              <a:rPr lang="en-US" sz="1100" dirty="0" smtClean="0"/>
              <a:t>25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16 Grade</a:t>
            </a:r>
          </a:p>
          <a:p>
            <a:r>
              <a:rPr lang="en-US" sz="1100" dirty="0" smtClean="0"/>
              <a:t>Delhi</a:t>
            </a:r>
          </a:p>
          <a:p>
            <a:r>
              <a:rPr lang="en-US" sz="1100" dirty="0" smtClean="0"/>
              <a:t>Enginner</a:t>
            </a:r>
          </a:p>
          <a:p>
            <a:endParaRPr lang="en-US" sz="1100" dirty="0"/>
          </a:p>
        </p:txBody>
      </p:sp>
      <p:sp>
        <p:nvSpPr>
          <p:cNvPr id="18" name="Double Bracket 17"/>
          <p:cNvSpPr/>
          <p:nvPr/>
        </p:nvSpPr>
        <p:spPr>
          <a:xfrm>
            <a:off x="3489273" y="2101416"/>
            <a:ext cx="835593" cy="10734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03529" y="2082599"/>
            <a:ext cx="8325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Majid</a:t>
            </a:r>
          </a:p>
          <a:p>
            <a:r>
              <a:rPr lang="en-US" sz="1100" dirty="0" smtClean="0"/>
              <a:t>24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Mazar</a:t>
            </a:r>
          </a:p>
          <a:p>
            <a:r>
              <a:rPr lang="en-US" sz="1100" dirty="0" smtClean="0"/>
              <a:t>Engineer</a:t>
            </a:r>
          </a:p>
          <a:p>
            <a:endParaRPr lang="en-US" sz="1100" dirty="0"/>
          </a:p>
        </p:txBody>
      </p:sp>
      <p:sp>
        <p:nvSpPr>
          <p:cNvPr id="20" name="Double Bracket 19"/>
          <p:cNvSpPr/>
          <p:nvPr/>
        </p:nvSpPr>
        <p:spPr>
          <a:xfrm>
            <a:off x="7719632" y="2091404"/>
            <a:ext cx="707892" cy="10108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97695" y="2075527"/>
            <a:ext cx="7367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Yalda</a:t>
            </a:r>
          </a:p>
          <a:p>
            <a:r>
              <a:rPr lang="en-US" sz="1100" dirty="0" smtClean="0"/>
              <a:t>40  y.o</a:t>
            </a:r>
          </a:p>
          <a:p>
            <a:r>
              <a:rPr lang="en-US" sz="1100" dirty="0" smtClean="0"/>
              <a:t>Female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Engineer</a:t>
            </a:r>
          </a:p>
          <a:p>
            <a:r>
              <a:rPr lang="en-US" sz="1100" dirty="0" smtClean="0"/>
              <a:t>Dubai</a:t>
            </a:r>
          </a:p>
          <a:p>
            <a:endParaRPr lang="en-US" sz="1100" dirty="0"/>
          </a:p>
        </p:txBody>
      </p:sp>
      <p:sp>
        <p:nvSpPr>
          <p:cNvPr id="22" name="Double Bracket 21"/>
          <p:cNvSpPr/>
          <p:nvPr/>
        </p:nvSpPr>
        <p:spPr>
          <a:xfrm>
            <a:off x="5920415" y="3518388"/>
            <a:ext cx="822575" cy="114858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17366" y="3429000"/>
            <a:ext cx="9168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Habib</a:t>
            </a:r>
          </a:p>
          <a:p>
            <a:r>
              <a:rPr lang="en-US" sz="1100" dirty="0" smtClean="0"/>
              <a:t>25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Bussiness man</a:t>
            </a:r>
          </a:p>
          <a:p>
            <a:r>
              <a:rPr lang="en-US" sz="1100" dirty="0" smtClean="0"/>
              <a:t>London</a:t>
            </a:r>
            <a:endParaRPr lang="en-US" sz="1100" dirty="0"/>
          </a:p>
        </p:txBody>
      </p:sp>
      <p:sp>
        <p:nvSpPr>
          <p:cNvPr id="24" name="Double Bracket 23"/>
          <p:cNvSpPr/>
          <p:nvPr/>
        </p:nvSpPr>
        <p:spPr>
          <a:xfrm>
            <a:off x="6929385" y="4729474"/>
            <a:ext cx="728346" cy="12191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76711" y="4795510"/>
            <a:ext cx="7261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Prakash</a:t>
            </a:r>
          </a:p>
          <a:p>
            <a:r>
              <a:rPr lang="en-US" sz="1100" dirty="0" smtClean="0"/>
              <a:t>25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London</a:t>
            </a:r>
          </a:p>
          <a:p>
            <a:r>
              <a:rPr lang="en-US" sz="1100" dirty="0" smtClean="0"/>
              <a:t>Engineer</a:t>
            </a:r>
          </a:p>
          <a:p>
            <a:endParaRPr lang="en-US" sz="1100" dirty="0"/>
          </a:p>
        </p:txBody>
      </p:sp>
      <p:sp>
        <p:nvSpPr>
          <p:cNvPr id="26" name="Double Bracket 25"/>
          <p:cNvSpPr/>
          <p:nvPr/>
        </p:nvSpPr>
        <p:spPr>
          <a:xfrm>
            <a:off x="5257800" y="4648200"/>
            <a:ext cx="770624" cy="116694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41078" y="4749959"/>
            <a:ext cx="8311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Lena</a:t>
            </a:r>
          </a:p>
          <a:p>
            <a:r>
              <a:rPr lang="en-US" sz="1100" dirty="0" smtClean="0"/>
              <a:t>25 y.o</a:t>
            </a:r>
          </a:p>
          <a:p>
            <a:r>
              <a:rPr lang="en-US" sz="1100" dirty="0" smtClean="0"/>
              <a:t>Female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Doctor</a:t>
            </a:r>
          </a:p>
          <a:p>
            <a:r>
              <a:rPr lang="en-US" sz="1100" dirty="0" smtClean="0"/>
              <a:t>Kabul</a:t>
            </a:r>
          </a:p>
          <a:p>
            <a:endParaRPr lang="en-US" sz="1100" dirty="0"/>
          </a:p>
        </p:txBody>
      </p:sp>
      <p:sp>
        <p:nvSpPr>
          <p:cNvPr id="28" name="Double Bracket 27"/>
          <p:cNvSpPr/>
          <p:nvPr/>
        </p:nvSpPr>
        <p:spPr>
          <a:xfrm>
            <a:off x="1143000" y="5181600"/>
            <a:ext cx="855021" cy="104231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11814" y="5192310"/>
            <a:ext cx="820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David</a:t>
            </a:r>
          </a:p>
          <a:p>
            <a:r>
              <a:rPr lang="en-US" sz="1100" dirty="0" smtClean="0"/>
              <a:t>33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16 Grade</a:t>
            </a:r>
          </a:p>
          <a:p>
            <a:r>
              <a:rPr lang="en-US" sz="1100" dirty="0" smtClean="0"/>
              <a:t>Engineer</a:t>
            </a:r>
          </a:p>
          <a:p>
            <a:r>
              <a:rPr lang="en-US" sz="1100" dirty="0" smtClean="0"/>
              <a:t>Dubai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30" name="Double Bracket 29"/>
          <p:cNvSpPr/>
          <p:nvPr/>
        </p:nvSpPr>
        <p:spPr>
          <a:xfrm>
            <a:off x="4359131" y="2874427"/>
            <a:ext cx="838200" cy="108982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45551" y="2941175"/>
            <a:ext cx="89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John</a:t>
            </a:r>
          </a:p>
          <a:p>
            <a:r>
              <a:rPr lang="en-US" sz="1100" dirty="0" smtClean="0"/>
              <a:t>25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20 Grade</a:t>
            </a:r>
          </a:p>
          <a:p>
            <a:r>
              <a:rPr lang="en-US" sz="1100" dirty="0" smtClean="0"/>
              <a:t>London</a:t>
            </a:r>
          </a:p>
          <a:p>
            <a:endParaRPr lang="en-US" sz="1100" dirty="0"/>
          </a:p>
        </p:txBody>
      </p:sp>
      <p:sp>
        <p:nvSpPr>
          <p:cNvPr id="32" name="Double Bracket 31"/>
          <p:cNvSpPr/>
          <p:nvPr/>
        </p:nvSpPr>
        <p:spPr>
          <a:xfrm>
            <a:off x="914400" y="3276600"/>
            <a:ext cx="914401" cy="91600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72269" y="3200400"/>
            <a:ext cx="832731" cy="108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Saleem</a:t>
            </a:r>
          </a:p>
          <a:p>
            <a:r>
              <a:rPr lang="en-US" sz="1100" dirty="0" smtClean="0"/>
              <a:t>26 y.o</a:t>
            </a:r>
          </a:p>
          <a:p>
            <a:r>
              <a:rPr lang="en-US" sz="1100" dirty="0" smtClean="0"/>
              <a:t>Male</a:t>
            </a:r>
          </a:p>
          <a:p>
            <a:r>
              <a:rPr lang="en-US" sz="1100" dirty="0" smtClean="0"/>
              <a:t>18 Grade</a:t>
            </a:r>
          </a:p>
          <a:p>
            <a:r>
              <a:rPr lang="en-US" sz="1100" dirty="0" smtClean="0"/>
              <a:t>Doctor</a:t>
            </a:r>
          </a:p>
          <a:p>
            <a:r>
              <a:rPr lang="en-US" sz="1100" dirty="0" smtClean="0"/>
              <a:t>Kabul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 flipV="1">
            <a:off x="1949605" y="2022421"/>
            <a:ext cx="2378315" cy="22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4"/>
            <a:endCxn id="9" idx="0"/>
          </p:cNvCxnSpPr>
          <p:nvPr/>
        </p:nvCxnSpPr>
        <p:spPr>
          <a:xfrm rot="5400000">
            <a:off x="611937" y="2601191"/>
            <a:ext cx="1285374" cy="969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5"/>
            <a:endCxn id="11" idx="1"/>
          </p:cNvCxnSpPr>
          <p:nvPr/>
        </p:nvCxnSpPr>
        <p:spPr>
          <a:xfrm>
            <a:off x="1902279" y="2386149"/>
            <a:ext cx="2133690" cy="12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  <a:endCxn id="11" idx="3"/>
          </p:cNvCxnSpPr>
          <p:nvPr/>
        </p:nvCxnSpPr>
        <p:spPr>
          <a:xfrm flipV="1">
            <a:off x="2321423" y="3910149"/>
            <a:ext cx="1714546" cy="119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2" idx="1"/>
          </p:cNvCxnSpPr>
          <p:nvPr/>
        </p:nvCxnSpPr>
        <p:spPr>
          <a:xfrm>
            <a:off x="721224" y="4119813"/>
            <a:ext cx="1485944" cy="103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5"/>
            <a:endCxn id="15" idx="2"/>
          </p:cNvCxnSpPr>
          <p:nvPr/>
        </p:nvCxnSpPr>
        <p:spPr>
          <a:xfrm>
            <a:off x="4603756" y="2160670"/>
            <a:ext cx="1096477" cy="116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0"/>
            <a:endCxn id="8" idx="2"/>
          </p:cNvCxnSpPr>
          <p:nvPr/>
        </p:nvCxnSpPr>
        <p:spPr>
          <a:xfrm rot="16200000" flipH="1">
            <a:off x="5822360" y="494049"/>
            <a:ext cx="193924" cy="2859643"/>
          </a:xfrm>
          <a:prstGeom prst="bentConnector4">
            <a:avLst>
              <a:gd name="adj1" fmla="val 96448"/>
              <a:gd name="adj2" fmla="val 52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4"/>
            <a:endCxn id="14" idx="0"/>
          </p:cNvCxnSpPr>
          <p:nvPr/>
        </p:nvCxnSpPr>
        <p:spPr>
          <a:xfrm flipH="1">
            <a:off x="7210552" y="2216345"/>
            <a:ext cx="300173" cy="207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264479" y="3910149"/>
            <a:ext cx="672316" cy="110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59"/>
          <p:cNvCxnSpPr>
            <a:stCxn id="12" idx="5"/>
            <a:endCxn id="13" idx="2"/>
          </p:cNvCxnSpPr>
          <p:nvPr/>
        </p:nvCxnSpPr>
        <p:spPr>
          <a:xfrm rot="5400000" flipH="1" flipV="1">
            <a:off x="3524088" y="4068769"/>
            <a:ext cx="276969" cy="2453791"/>
          </a:xfrm>
          <a:prstGeom prst="bentConnector4">
            <a:avLst>
              <a:gd name="adj1" fmla="val 101831"/>
              <a:gd name="adj2" fmla="val 50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7"/>
            <a:endCxn id="10" idx="1"/>
          </p:cNvCxnSpPr>
          <p:nvPr/>
        </p:nvCxnSpPr>
        <p:spPr>
          <a:xfrm flipV="1">
            <a:off x="1902279" y="1884172"/>
            <a:ext cx="2472967" cy="225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5"/>
            <a:endCxn id="15" idx="1"/>
          </p:cNvCxnSpPr>
          <p:nvPr/>
        </p:nvCxnSpPr>
        <p:spPr>
          <a:xfrm>
            <a:off x="4603756" y="2160670"/>
            <a:ext cx="1143803" cy="10240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6"/>
            <a:endCxn id="8" idx="3"/>
          </p:cNvCxnSpPr>
          <p:nvPr/>
        </p:nvCxnSpPr>
        <p:spPr>
          <a:xfrm flipV="1">
            <a:off x="6023395" y="2159081"/>
            <a:ext cx="1373075" cy="11639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4"/>
            <a:endCxn id="11" idx="2"/>
          </p:cNvCxnSpPr>
          <p:nvPr/>
        </p:nvCxnSpPr>
        <p:spPr>
          <a:xfrm>
            <a:off x="1788024" y="2443413"/>
            <a:ext cx="2200619" cy="13284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0"/>
            <a:endCxn id="11" idx="2"/>
          </p:cNvCxnSpPr>
          <p:nvPr/>
        </p:nvCxnSpPr>
        <p:spPr>
          <a:xfrm flipV="1">
            <a:off x="2321423" y="3771900"/>
            <a:ext cx="1667220" cy="13284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4"/>
            <a:endCxn id="12" idx="2"/>
          </p:cNvCxnSpPr>
          <p:nvPr/>
        </p:nvCxnSpPr>
        <p:spPr>
          <a:xfrm>
            <a:off x="721224" y="4119813"/>
            <a:ext cx="1438618" cy="1176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5"/>
            <a:endCxn id="14" idx="7"/>
          </p:cNvCxnSpPr>
          <p:nvPr/>
        </p:nvCxnSpPr>
        <p:spPr>
          <a:xfrm flipH="1">
            <a:off x="7324807" y="2159081"/>
            <a:ext cx="300173" cy="21942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11" idx="6"/>
          </p:cNvCxnSpPr>
          <p:nvPr/>
        </p:nvCxnSpPr>
        <p:spPr>
          <a:xfrm flipH="1" flipV="1">
            <a:off x="4311805" y="3771900"/>
            <a:ext cx="739245" cy="11897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83004" y="5915585"/>
            <a:ext cx="158028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Blue Edge signify Friendshp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46571" y="5914179"/>
            <a:ext cx="142237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Red Edge signify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 work in same place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LUSTERING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social graph is a multi-attributed graph, we can not use the traditional graph clustering algorithms directly for clustering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like MCL (Markov Clustering),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has (nk) complexity, where n is the number of node and k is the maximum degree in graph is use for graph clustering  while considering only structure of the graph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clustering the social graph, we use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the social graph into a simple graph (similarity graph) base on consideration of attributes and edges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58266">
              <a:buClr>
                <a:schemeClr val="accent1"/>
              </a:buClr>
              <a:buNone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5" y="76200"/>
            <a:ext cx="8525933" cy="13430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ONVERSION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 </a:t>
            </a:r>
            <a:r>
              <a:rPr lang="en-US" sz="36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 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T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IMILARITY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use MAG-Distance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difference between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which considers both the nodes and edges value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accent6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which reads multi-attributed graph stored in CSV files containing the list of vertex vectors and edge vectors and calculate the distance between each vertex-pair using weighted distance measure which is based on the Euclidean distance norm. </a:t>
            </a:r>
          </a:p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167551"/>
            <a:ext cx="8525933" cy="13430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ULTI-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TTRIBUTED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ISTANCE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EASURE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4800" y="1688123"/>
                <a:ext cx="8534400" cy="4712677"/>
              </a:xfrm>
              <a:prstGeom prst="rect">
                <a:avLst/>
              </a:prstGeom>
              <a:noFill/>
              <a:ln w="53975" cmpd="tri"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i="1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z-Cyrl-AZ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az-Cyrl-AZ" sz="2000" i="1" dirty="0"/>
                              <m:t>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𝑢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𝑣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 dirty="0"/>
                          <m:t> </m:t>
                        </m:r>
                      </m:e>
                    </m:nary>
                  </m:oMath>
                </a14:m>
                <a:endParaRPr lang="en-US" sz="2000" i="1" dirty="0"/>
              </a:p>
              <a:p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l-GR" sz="2000"/>
                          <m:t>λ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×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88123"/>
                <a:ext cx="8534400" cy="4712677"/>
              </a:xfrm>
              <a:prstGeom prst="rect">
                <a:avLst/>
              </a:prstGeom>
              <a:blipFill>
                <a:blip r:embed="rId2"/>
                <a:stretch>
                  <a:fillRect l="-355"/>
                </a:stretch>
              </a:blipFill>
              <a:ln w="53975" cmpd="tri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Mohammadullah Murad\Desktop\4th semester\Thesis work\clustering screen shots\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8347" y="2130516"/>
            <a:ext cx="1774757" cy="14592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3" descr="C:\Users\Mohammadullah Murad\Desktop\4th semester\Thesis work\clustering screen shots\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6335" y="4044461"/>
            <a:ext cx="1956017" cy="1771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4" descr="C:\Users\Mohammadullah Murad\Desktop\4th semester\Thesis work\clustering screen shots\d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71604" y="4086675"/>
            <a:ext cx="2461758" cy="18755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5" descr="C:\Users\Mohammadullah Murad\Desktop\4th semester\Thesis work\clustering screen shots\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3841" y="1791139"/>
            <a:ext cx="2061006" cy="17799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8"/>
            <a:ext cx="8525933" cy="917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AG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-D</a:t>
            </a:r>
            <a:r>
              <a:rPr lang="en-US" sz="3692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IST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A</a:t>
            </a:r>
            <a:r>
              <a:rPr lang="en-US" sz="3692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Mohammadullah Murad\Desktop\Presentation data\MAG-dist alg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ECDA"/>
              </a:clrFrom>
              <a:clrTo>
                <a:srgbClr val="EDECDA">
                  <a:alpha val="0"/>
                </a:srgbClr>
              </a:clrTo>
            </a:clrChange>
          </a:blip>
          <a:srcRect t="1162" b="1242"/>
          <a:stretch>
            <a:fillRect/>
          </a:stretch>
        </p:blipFill>
        <p:spPr bwMode="auto">
          <a:xfrm>
            <a:off x="2667000" y="1698549"/>
            <a:ext cx="3276600" cy="45872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0"/>
            <a:ext cx="8525933" cy="14773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ULTI-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TTRIBUTED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IMILARITY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LGORITHM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now we use MAG-Sim algorithm to calculate the similarity graph matrix using the output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MAG-Dist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MAG-Sim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 to subtract the normalized distance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0" indent="0" algn="just" defTabSz="158266">
              <a:buClr>
                <a:schemeClr val="accent1"/>
              </a:buClr>
              <a:buNone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ohammadullah Murad\Desktop\Presentation data\MAG-si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537" y="3200400"/>
            <a:ext cx="5404925" cy="291455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8"/>
            <a:ext cx="8525933" cy="917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XAMPLE</a:t>
            </a:r>
            <a:endParaRPr lang="en-US" sz="3692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9441" y="1600204"/>
                <a:ext cx="10969943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16531" indent="-31653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95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17" indent="-263776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5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55103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21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77145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99186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21228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68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65310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587351" indent="-211021" algn="l" defTabSz="8440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Matrix obtained by the value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1600204"/>
                <a:ext cx="10969943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90535" y="6379343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2040" y="3534887"/>
            <a:ext cx="21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MAG-Dist Output (D)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23633" y="57182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MAG-Sim Output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11890" y="38572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graph</a:t>
            </a:r>
            <a:endParaRPr lang="en-US" dirty="0"/>
          </a:p>
        </p:txBody>
      </p:sp>
      <p:pic>
        <p:nvPicPr>
          <p:cNvPr id="14" name="Picture 4" descr="C:\Users\Mohammadullah Murad\Desktop\Presentation data\distance.JPG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622017" y="1996109"/>
            <a:ext cx="3030573" cy="137233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5" descr="C:\Users\Mohammadullah Murad\Desktop\Presentation data\similartiy matrix.JPG"/>
          <p:cNvPicPr>
            <a:picLocks noChangeAspect="1" noChangeArrowheads="1"/>
          </p:cNvPicPr>
          <p:nvPr/>
        </p:nvPicPr>
        <p:blipFill>
          <a:blip r:embed="rId4">
            <a:lum contrast="40000"/>
          </a:blip>
          <a:srcRect/>
          <a:stretch>
            <a:fillRect/>
          </a:stretch>
        </p:blipFill>
        <p:spPr bwMode="auto">
          <a:xfrm>
            <a:off x="4578666" y="4101634"/>
            <a:ext cx="3117274" cy="154586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42589" r="61667" b="20356"/>
          <a:stretch/>
        </p:blipFill>
        <p:spPr>
          <a:xfrm>
            <a:off x="1073501" y="1708871"/>
            <a:ext cx="2234276" cy="21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LUSTERING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organizing objects into groups whose members are similar in some way or close to each other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is therefore a collection of objects which are ‘similar’ between each other and ‘dissimilar’ to the objects belonging to another cluster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Unsupervised Learning method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clustering intuition</a:t>
            </a:r>
            <a:endParaRPr lang="en-US" dirty="0"/>
          </a:p>
          <a:p>
            <a:pPr lvl="1" indent="-403225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Densely-connected nodes should be in one cluster</a:t>
            </a:r>
          </a:p>
          <a:p>
            <a:pPr lvl="1" indent="-403225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Sparsely-connected nodes should be in different clusters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58266">
              <a:buClr>
                <a:schemeClr val="accent1"/>
              </a:buClr>
              <a:buNone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6"/>
          <a:stretch/>
        </p:blipFill>
        <p:spPr>
          <a:xfrm>
            <a:off x="5188107" y="3586707"/>
            <a:ext cx="3498693" cy="18262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8"/>
            <a:ext cx="8525933" cy="917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ARKOV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LUSTERING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LGORITHM 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 unsupervised cluster algorithm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</a:p>
          <a:p>
            <a:pPr marL="0" lvl="1" indent="0" algn="just" defTabSz="158266">
              <a:buClr>
                <a:schemeClr val="accent6"/>
              </a:buClr>
              <a:buNone/>
              <a:tabLst>
                <a:tab pos="422042" algn="l"/>
              </a:tabLst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method based on simulating a random walk on a weighted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</a:p>
          <a:p>
            <a:pPr marL="0" lvl="1" indent="0" algn="just" defTabSz="158266">
              <a:buClr>
                <a:schemeClr val="accent6"/>
              </a:buClr>
              <a:buNone/>
              <a:tabLst>
                <a:tab pos="422042" algn="l"/>
              </a:tabLst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walk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visits a dense cluster will likely not leave the cluster until many of its vertices have been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51634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66" y="3352800"/>
            <a:ext cx="4369067" cy="287343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8324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</a:t>
            </a:r>
            <a:r>
              <a:rPr lang="en-US" sz="3692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UTLINE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758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1847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Data Mining &amp; Modelling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1847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Social Graphs &amp; Analysis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similarity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Multi-attributed graph distance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Algorithm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Multi-attributed graph similarity algorithm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Clustering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 set clustering</a:t>
            </a: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dataset (Real dataset) Clustering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530483">
              <a:buClr>
                <a:schemeClr val="accent1"/>
              </a:buClr>
              <a:buFont typeface="Wingdings" pitchFamily="2" charset="2"/>
              <a:buChar char="Ø"/>
            </a:pPr>
            <a:endParaRPr lang="en-IN" sz="1847" dirty="0" smtClean="0">
              <a:solidFill>
                <a:prstClr val="black"/>
              </a:solidFill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  <a:p>
            <a:pPr marL="0" indent="0" algn="just" defTabSz="530483">
              <a:buClr>
                <a:schemeClr val="accent1"/>
              </a:buClr>
              <a:buNone/>
            </a:pPr>
            <a:endParaRPr lang="en-IN" sz="1847" dirty="0" smtClean="0">
              <a:solidFill>
                <a:prstClr val="black"/>
              </a:solidFill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XAMPLE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58266">
              <a:buClr>
                <a:schemeClr val="accent1"/>
              </a:buClr>
              <a:buNone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9" y="2627420"/>
            <a:ext cx="3840176" cy="251900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8" name="Picture 2" descr="C:\Users\Mohammadullah Murad\Desktop\Presentation data\matr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6742" y="2564445"/>
            <a:ext cx="3715537" cy="258198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81200" y="2323853"/>
            <a:ext cx="169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Graph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8"/>
            <a:ext cx="8525933" cy="917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XAMPLE…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92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XAMPLE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3557" y="634850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85"/>
          <a:stretch>
            <a:fillRect/>
          </a:stretch>
        </p:blipFill>
        <p:spPr>
          <a:xfrm>
            <a:off x="533400" y="2407278"/>
            <a:ext cx="3211735" cy="3784386"/>
          </a:xfrm>
          <a:prstGeom prst="rect">
            <a:avLst/>
          </a:prstGeom>
          <a:ln>
            <a:noFill/>
          </a:ln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35" y="2407278"/>
            <a:ext cx="4597190" cy="3784386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64430" y="1950067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Itreations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7384" y="195006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15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282331"/>
            <a:ext cx="8525933" cy="1109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RIS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ATASET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LUSTERING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explain four different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spices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flower:</a:t>
            </a:r>
          </a:p>
          <a:p>
            <a:pPr lvl="1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epal length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lvl="1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etal length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observations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spice and total instance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377438"/>
            <a:ext cx="8525933" cy="11099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RIS</a:t>
            </a:r>
            <a:r>
              <a:rPr lang="en-US" sz="44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ATASET</a:t>
            </a:r>
            <a:r>
              <a:rPr lang="en-US" sz="44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ENERATION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endParaRPr lang="en-US" sz="3692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9035" y="1635831"/>
                <a:ext cx="8534400" cy="4712677"/>
              </a:xfrm>
              <a:prstGeom prst="rect">
                <a:avLst/>
              </a:prstGeom>
              <a:noFill/>
              <a:ln w="53975" cmpd="tri">
                <a:solidFill>
                  <a:schemeClr val="accent6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Iris data simples are represented by four-dimensional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8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endParaRPr lang="en-US" sz="1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to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edges between instant pairs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5" y="1635831"/>
                <a:ext cx="8534400" cy="4712677"/>
              </a:xfrm>
              <a:prstGeom prst="rect">
                <a:avLst/>
              </a:prstGeom>
              <a:blipFill>
                <a:blip r:embed="rId2"/>
                <a:stretch>
                  <a:fillRect l="-213" t="-128"/>
                </a:stretch>
              </a:blipFill>
              <a:ln w="53975" cmpd="tri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01808" y="634850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ohammadullah Murad\Pictures\Screenshots\Screenshot (43).png"/>
          <p:cNvPicPr>
            <a:picLocks noChangeAspect="1" noChangeArrowheads="1"/>
          </p:cNvPicPr>
          <p:nvPr/>
        </p:nvPicPr>
        <p:blipFill>
          <a:blip r:embed="rId3"/>
          <a:srcRect l="27294" t="58442" r="39910" b="19683"/>
          <a:stretch>
            <a:fillRect/>
          </a:stretch>
        </p:blipFill>
        <p:spPr bwMode="auto">
          <a:xfrm>
            <a:off x="685800" y="3309070"/>
            <a:ext cx="3643195" cy="1366197"/>
          </a:xfrm>
          <a:prstGeom prst="rect">
            <a:avLst/>
          </a:prstGeom>
          <a:noFill/>
        </p:spPr>
      </p:pic>
      <p:pic>
        <p:nvPicPr>
          <p:cNvPr id="7" name="Picture 3" descr="C:\Users\Mohammadullah Murad\Desktop\4th semester\Thesis work\ploting\1 sim new.JPG"/>
          <p:cNvPicPr>
            <a:picLocks noChangeAspect="1" noChangeArrowheads="1"/>
          </p:cNvPicPr>
          <p:nvPr/>
        </p:nvPicPr>
        <p:blipFill>
          <a:blip r:embed="rId4"/>
          <a:srcRect l="9589" t="1792" r="21918" b="10412"/>
          <a:stretch>
            <a:fillRect/>
          </a:stretch>
        </p:blipFill>
        <p:spPr bwMode="auto">
          <a:xfrm>
            <a:off x="4822909" y="2667000"/>
            <a:ext cx="3526612" cy="3456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282331"/>
            <a:ext cx="8525933" cy="1109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CL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ESULT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" b="2857"/>
          <a:stretch/>
        </p:blipFill>
        <p:spPr bwMode="auto">
          <a:xfrm>
            <a:off x="2416168" y="1707168"/>
            <a:ext cx="4157676" cy="4534215"/>
          </a:xfrm>
          <a:prstGeom prst="rect">
            <a:avLst/>
          </a:prstGeom>
          <a:noFill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51290"/>
            <a:ext cx="8525933" cy="162511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RIS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ODELLING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SING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AG-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IST &amp; </a:t>
            </a:r>
            <a:r>
              <a:rPr lang="en-US" sz="44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AG-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IM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ENERATION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endParaRPr lang="en-US" sz="3692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4" y="1823275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99375" y="6535952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Mohammadullah Murad\Desktop\4th semester\Thesis work\ploting\3 dist new.JPG"/>
          <p:cNvPicPr>
            <a:picLocks noChangeAspect="1" noChangeArrowheads="1"/>
          </p:cNvPicPr>
          <p:nvPr/>
        </p:nvPicPr>
        <p:blipFill rotWithShape="1">
          <a:blip r:embed="rId2"/>
          <a:srcRect t="8496" r="28451" b="8074"/>
          <a:stretch/>
        </p:blipFill>
        <p:spPr bwMode="auto">
          <a:xfrm>
            <a:off x="919885" y="1953491"/>
            <a:ext cx="7309715" cy="4294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2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282331"/>
            <a:ext cx="8525933" cy="1109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CL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ESULT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MCL result high quality clustering</a:t>
            </a:r>
          </a:p>
        </p:txBody>
      </p:sp>
      <p:pic>
        <p:nvPicPr>
          <p:cNvPr id="7" name="Picture 2" descr="C:\Users\Mohammadullah Murad\Desktop\4th semester\Thesis work\ploting\4 after dis clus new.JPG"/>
          <p:cNvPicPr>
            <a:picLocks noChangeAspect="1" noChangeArrowheads="1"/>
          </p:cNvPicPr>
          <p:nvPr/>
        </p:nvPicPr>
        <p:blipFill>
          <a:blip r:embed="rId2"/>
          <a:srcRect l="6908" t="7590" r="7427" b="4364"/>
          <a:stretch>
            <a:fillRect/>
          </a:stretch>
        </p:blipFill>
        <p:spPr bwMode="auto">
          <a:xfrm>
            <a:off x="4038600" y="1828800"/>
            <a:ext cx="4534215" cy="4241685"/>
          </a:xfrm>
          <a:prstGeom prst="rect">
            <a:avLst/>
          </a:prstGeom>
          <a:noFill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27892"/>
            <a:ext cx="8525933" cy="1009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T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WEET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LUSTERING (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EAL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ATASET)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tweets in same cluster which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event or topic. We use the above presented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cluster the tweets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crawling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 (Node formation,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social graph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similarity graph (MAG-Dist &amp; MAG-Sim)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MCL on similarity graph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9319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r>
              <a:rPr lang="en-US" sz="4616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ENERATION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social graph for tweets dataset.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nodes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edges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nodes generation: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select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words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tweet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vector representation of top words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tweet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its presence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word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list. 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each tweets present  a vertex in the graph.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between vertex pairs 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the number of overlapped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hashtags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27892"/>
            <a:ext cx="8525933" cy="1009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EATURE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XTRACTION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extraction we should preprocess the tweets dataset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accent6">
                  <a:lumMod val="75000"/>
                </a:schemeClr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739775" lvl="1" indent="-4000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 is an important step in the data mining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increase the efficiency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 </a:t>
            </a:r>
          </a:p>
          <a:p>
            <a:pPr marL="457200" lvl="1" indent="0" algn="just">
              <a:buClr>
                <a:schemeClr val="accent6">
                  <a:lumMod val="75000"/>
                </a:schemeClr>
              </a:buClr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NLTK (natural language tool kit) library in python to preprocess tweets as follow:</a:t>
            </a:r>
          </a:p>
          <a:p>
            <a:pPr lvl="1" indent="-403225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removal</a:t>
            </a:r>
          </a:p>
          <a:p>
            <a:pPr lvl="1" indent="-403225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</a:p>
          <a:p>
            <a:pPr lvl="1" indent="-403225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removal </a:t>
            </a:r>
          </a:p>
          <a:p>
            <a:pPr lvl="1" indent="-40322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9319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INING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042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insightful, interesting, and novel patterns, as well as descriptive, understandable, and predictive models from large-scale data.</a:t>
            </a:r>
            <a:endParaRPr lang="en-IN" sz="166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58266">
              <a:buClr>
                <a:schemeClr val="accent6"/>
              </a:buClr>
              <a:buNone/>
              <a:tabLst>
                <a:tab pos="422042" algn="l"/>
              </a:tabLs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r>
              <a:rPr lang="en-IN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techniques:</a:t>
            </a:r>
            <a:endParaRPr lang="en-IN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083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tabLst>
                <a:tab pos="422042" algn="l"/>
              </a:tabLst>
            </a:pPr>
            <a:r>
              <a:rPr lang="en-IN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844083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tabLst>
                <a:tab pos="422042" algn="l"/>
              </a:tabLst>
            </a:pPr>
            <a:r>
              <a:rPr lang="en-IN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844083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tabLst>
                <a:tab pos="422042" algn="l"/>
              </a:tabLst>
            </a:pPr>
            <a:r>
              <a:rPr lang="en-IN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844083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tabLst>
                <a:tab pos="422042" algn="l"/>
              </a:tabLst>
            </a:pPr>
            <a:r>
              <a:rPr lang="en-IN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Predication</a:t>
            </a:r>
          </a:p>
          <a:p>
            <a:pPr marL="844083" indent="-422042" algn="just" defTabSz="158266">
              <a:buClr>
                <a:schemeClr val="accent6"/>
              </a:buClr>
              <a:buFont typeface="Wingdings" pitchFamily="2" charset="2"/>
              <a:buChar char="v"/>
              <a:tabLst>
                <a:tab pos="422042" algn="l"/>
              </a:tabLst>
            </a:pPr>
            <a:endParaRPr lang="en-IN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1" indent="0" algn="just" defTabSz="158266">
              <a:buClr>
                <a:schemeClr val="accent6"/>
              </a:buClr>
              <a:buNone/>
              <a:tabLst>
                <a:tab pos="422042" algn="l"/>
              </a:tabLst>
            </a:pPr>
            <a:endParaRPr lang="en-IN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IN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Mohammadullah Murad\Desktop\4th semester\Thesis work\Data-Mining-Barr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2306" y="2412105"/>
            <a:ext cx="5486401" cy="3767319"/>
          </a:xfrm>
          <a:prstGeom prst="rect">
            <a:avLst/>
          </a:prstGeom>
          <a:noFill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8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EATURE</a:t>
            </a:r>
            <a:r>
              <a:rPr lang="en-US" sz="48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8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XTRACTION…</a:t>
            </a:r>
            <a:endParaRPr lang="en-US" sz="40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/>
          </a:p>
        </p:txBody>
      </p:sp>
      <p:pic>
        <p:nvPicPr>
          <p:cNvPr id="6" name="Picture 5" descr="C:\Users\Mohammadullah Murad\Pictures\Screenshots\Screenshot (41).png"/>
          <p:cNvPicPr>
            <a:picLocks noChangeAspect="1" noChangeArrowheads="1"/>
          </p:cNvPicPr>
          <p:nvPr/>
        </p:nvPicPr>
        <p:blipFill>
          <a:blip r:embed="rId2">
            <a:lum/>
          </a:blip>
          <a:srcRect l="40410" t="23958" r="18594" b="14971"/>
          <a:stretch>
            <a:fillRect/>
          </a:stretch>
        </p:blipFill>
        <p:spPr bwMode="auto">
          <a:xfrm>
            <a:off x="733775" y="2029118"/>
            <a:ext cx="4007514" cy="2633508"/>
          </a:xfrm>
          <a:prstGeom prst="rect">
            <a:avLst/>
          </a:prstGeom>
          <a:noFill/>
        </p:spPr>
      </p:pic>
      <p:pic>
        <p:nvPicPr>
          <p:cNvPr id="7" name="Picture 2" descr="C:\Users\Mohammadullah Murad\Pictures\Screenshots\Screenshot (42).png"/>
          <p:cNvPicPr>
            <a:picLocks noChangeAspect="1" noChangeArrowheads="1"/>
          </p:cNvPicPr>
          <p:nvPr/>
        </p:nvPicPr>
        <p:blipFill>
          <a:blip r:embed="rId3"/>
          <a:srcRect l="39824" t="23958" r="18009" b="9375"/>
          <a:stretch>
            <a:fillRect/>
          </a:stretch>
        </p:blipFill>
        <p:spPr bwMode="auto">
          <a:xfrm>
            <a:off x="4886914" y="2037035"/>
            <a:ext cx="3747285" cy="249819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28900" y="5228437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27892"/>
            <a:ext cx="8525933" cy="1009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EATURE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XTRACTION…</a:t>
            </a: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Tf-Idf score to select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 for a list of Top Words.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tweets,  to find Tf-Idf one should consider the following steps 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terms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(Term Frequency)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 (Inverse Document frequency)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TF*IDF</a:t>
            </a:r>
          </a:p>
          <a:p>
            <a:pPr marL="457200" lvl="1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40763" y="6351634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ohammadullah Murad\Desktop\4th semester\Thesis work\TFIDF-F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029200"/>
            <a:ext cx="5280726" cy="1040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8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Hashtags mostly contain the most important words for detecting the subjects of a tweet.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 hashtag words from each tweet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create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hashtags list for each tweet.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using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word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and hashtag we generate the social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Mohammadullah Murad\Pictures\Screenshots\Screenshot (39).png"/>
          <p:cNvPicPr>
            <a:picLocks noChangeAspect="1" noChangeArrowheads="1"/>
          </p:cNvPicPr>
          <p:nvPr/>
        </p:nvPicPr>
        <p:blipFill>
          <a:blip r:embed="rId2"/>
          <a:srcRect t="54753"/>
          <a:stretch>
            <a:fillRect/>
          </a:stretch>
        </p:blipFill>
        <p:spPr bwMode="auto">
          <a:xfrm>
            <a:off x="449986" y="4069993"/>
            <a:ext cx="8244027" cy="2097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ounded Rectangle 8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8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EATURE</a:t>
            </a:r>
            <a:r>
              <a:rPr lang="en-US" sz="48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8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XTRACTION…</a:t>
            </a:r>
            <a:endParaRPr lang="en-US" sz="40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0"/>
            <a:ext cx="8525933" cy="147737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AG-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IST </a:t>
            </a:r>
            <a:r>
              <a:rPr lang="en-US" sz="32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&amp;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AG-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IM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LGORITHM </a:t>
            </a:r>
            <a:r>
              <a:rPr lang="en-US" sz="4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2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ESULT 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</a:br>
            <a:endParaRPr lang="en-US" sz="36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chemeClr val="tx2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4850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Mohammadullah Murad\Desktop\4th semester\Thesis work\ploting\twitter dist si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725019" cy="382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3267" y="323808"/>
            <a:ext cx="8525933" cy="1109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CL 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ESULT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6" name="Picture 2" descr="C:\Users\Mohammadullah Murad\Desktop\4th semester\Thesis work\ploting\twitter new.JPG"/>
          <p:cNvPicPr>
            <a:picLocks noChangeAspect="1" noChangeArrowheads="1"/>
          </p:cNvPicPr>
          <p:nvPr/>
        </p:nvPicPr>
        <p:blipFill>
          <a:blip r:embed="rId2"/>
          <a:srcRect l="-4624" t="7407" r="-12139" b="741"/>
          <a:stretch>
            <a:fillRect/>
          </a:stretch>
        </p:blipFill>
        <p:spPr bwMode="auto">
          <a:xfrm>
            <a:off x="1295400" y="2039937"/>
            <a:ext cx="6360495" cy="3904463"/>
          </a:xfrm>
          <a:prstGeom prst="rect">
            <a:avLst/>
          </a:prstGeom>
          <a:noFill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3267" y="234154"/>
            <a:ext cx="8525933" cy="1009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ESULTS</a:t>
            </a:r>
            <a:endParaRPr lang="en-US" sz="36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95141" y="6379343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01783"/>
              </p:ext>
            </p:extLst>
          </p:nvPr>
        </p:nvGraphicFramePr>
        <p:xfrm>
          <a:off x="609600" y="1905000"/>
          <a:ext cx="5038725" cy="1033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00"/>
                <a:gridCol w="727075"/>
                <a:gridCol w="742950"/>
                <a:gridCol w="1362075"/>
                <a:gridCol w="695325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Setosa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Virginica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07614"/>
              </p:ext>
            </p:extLst>
          </p:nvPr>
        </p:nvGraphicFramePr>
        <p:xfrm>
          <a:off x="3505200" y="3124200"/>
          <a:ext cx="510540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041"/>
                <a:gridCol w="423066"/>
                <a:gridCol w="807493"/>
                <a:gridCol w="649893"/>
                <a:gridCol w="848136"/>
                <a:gridCol w="609251"/>
                <a:gridCol w="483522"/>
              </a:tblGrid>
              <a:tr h="2438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Cluster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setosa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Setosa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Setosa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virginica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Virginica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Virginica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645"/>
              </p:ext>
            </p:extLst>
          </p:nvPr>
        </p:nvGraphicFramePr>
        <p:xfrm>
          <a:off x="1066800" y="4419600"/>
          <a:ext cx="205740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1066800"/>
              </a:tblGrid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Clusters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Efficiency 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41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41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41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41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41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52800" y="556260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for tweet clustering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3267" y="0"/>
            <a:ext cx="8525933" cy="147737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ONCLUSION &amp; </a:t>
            </a:r>
          </a:p>
          <a:p>
            <a:pPr algn="ctr"/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UTURE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W</a:t>
            </a:r>
            <a:r>
              <a:rPr lang="en-US" sz="4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ORKS</a:t>
            </a:r>
            <a:r>
              <a:rPr lang="en-US" sz="32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sz="32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</a:br>
            <a:endParaRPr lang="en-US" sz="3200" dirty="0">
              <a:solidFill>
                <a:prstClr val="white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generation.</a:t>
            </a:r>
          </a:p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clustering, 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to select suitable and important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generate the graph model.</a:t>
            </a:r>
          </a:p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data that can be modeled as Multi-attributed Graph.</a:t>
            </a:r>
          </a:p>
          <a:p>
            <a:pPr marL="855663" indent="-515938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Network </a:t>
            </a:r>
          </a:p>
          <a:p>
            <a:pPr marL="855663" indent="-515938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855663" indent="-515938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Analysis, 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48508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3267" y="323808"/>
            <a:ext cx="8525933" cy="1109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EFERENCES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Campbell, William M., Charlie K.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Dagli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Clifford J. Weinstein. "Social network analysis with content and graphs."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Lincoln Laboratory Journal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20.1 (2013): 61-81.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-Roy,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Senjuti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Tina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Eliassi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-Rad, and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Papadimitriou. "Fast and Effective Pattern Matching on Weighted Attributed Graphs."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Knowledge Discovery and Data Mining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(2013).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Gallagher, Brian. "Matching structure and semantics: A survey on graph-based pattern matching."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FS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 (2006): 45-53.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 Yang, Hong Cheng, and Jeffrey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Yu. "Graph clustering based on structural/attribute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similarities."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Proceedings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VLDB Endowment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2.1 (2009): 718-729.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Agrawal R,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Gehrke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Gunopulos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Raghavan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inventors; International Business Machines Corp, assignee. Automatic subspace clustering of high dimensional data for data mining applications. United States patent US 6,003,029. 1999 Dec 14.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 Abulaish and 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Jahiruddin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“A Novel Weighted Distance Measure for Multi-Attributed Graph”, In Proceedings of the 10th Annual ACM India Conference (COMPUTE), Bhopal, India, Nov. 16-18, 2017.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Mohammed J.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Wagner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Meira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Jr. 2014. “Data Mining and Analysis: Fundamental Concepts and Algorithms”. Cambridge University Press, New York, USA.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1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3267" y="234154"/>
            <a:ext cx="8525933" cy="1009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EFERENCES</a:t>
            </a:r>
            <a:endParaRPr lang="en-US" sz="36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Sajid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Yousuf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Muhammad Abulaish. "A Unified Framework for Community Structure Analysis in Dynamic Social Networks."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Intelligence for Social Networks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Springer, Cham, 2017. 77-97.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Fazil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Muhammad Abulaish. "Why a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socialbot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effective in Twitter? A statistical insight."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Systems and Networks (COMSNETS), 2017 9th International Conference on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Ng, Raymond T., and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Jiawei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Han. "E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ective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Methods for Spatial Data Mining."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VLDB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1994.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Schaeffer,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Elisa. "Graph clustering."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review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(2007): 27-64.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Jiefeng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"Fast graph pattern matching."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Engineering, 2008. ICDE 2008. IEEE 24th International Conference on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2008.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Kwak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Haewoon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"What is Twitter, a social network or a news media?." 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19th international conference on World wide web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ACM, 2010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95141" y="6379343"/>
            <a:ext cx="2844059" cy="365125"/>
          </a:xfrm>
        </p:spPr>
        <p:txBody>
          <a:bodyPr/>
          <a:lstStyle/>
          <a:p>
            <a:fld id="{7DC1BBB0-96F0-4077-A278-0F3FB5C104D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19400" y="2975374"/>
            <a:ext cx="2245144" cy="90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dirty="0">
                <a:latin typeface="Times New Roman"/>
                <a:ea typeface="Calibri"/>
                <a:cs typeface="Times New Roman"/>
              </a:rPr>
              <a:t>T</a:t>
            </a:r>
            <a:r>
              <a:rPr lang="en-US" sz="3692" dirty="0">
                <a:latin typeface="Times New Roman"/>
                <a:ea typeface="Calibri"/>
                <a:cs typeface="Times New Roman"/>
              </a:rPr>
              <a:t>HANK</a:t>
            </a:r>
            <a:endParaRPr lang="en-US" sz="1015" dirty="0">
              <a:ea typeface="Calibri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23040" y="2975374"/>
            <a:ext cx="1686811" cy="90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dirty="0">
                <a:latin typeface="Times New Roman"/>
                <a:ea typeface="Calibri"/>
                <a:cs typeface="Times New Roman"/>
              </a:rPr>
              <a:t>Y</a:t>
            </a:r>
            <a:r>
              <a:rPr lang="en-US" sz="3692" dirty="0">
                <a:latin typeface="Times New Roman"/>
                <a:ea typeface="Calibri"/>
                <a:cs typeface="Times New Roman"/>
              </a:rPr>
              <a:t>OU!</a:t>
            </a:r>
            <a:endParaRPr lang="en-US" sz="1015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INING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0167" cy="4917369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information but we have a huge amount of data flooding around companies, organizations even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amount of data is so enormous that human cannot process it fast enough to get the information out of it at the real-time, so Data Mining techniques are used to do this task in real-time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2" y="3657600"/>
            <a:ext cx="6248942" cy="27432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INING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042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critical for company’s growth. It contains knowledge that could lead important decisions that bring business to the next level.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822092" lvl="1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422042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the social network users based on some criteria</a:t>
            </a:r>
          </a:p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422042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clustering the topics in social media to find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400050" lvl="1" indent="0" algn="just" defTabSz="158266">
              <a:buClr>
                <a:schemeClr val="accent6"/>
              </a:buClr>
              <a:buNone/>
              <a:tabLst>
                <a:tab pos="422042" algn="l"/>
              </a:tabLst>
            </a:pP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top executive and systems to make decisions faster based on extracted facts. Example:</a:t>
            </a:r>
          </a:p>
          <a:p>
            <a:pPr marL="822092" lvl="1" indent="-422042" algn="just" defTabSz="158266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422042" algn="l"/>
              </a:tabLst>
            </a:pP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cluster of it users living in specific geography and suggest them mark safe options after an incident.</a:t>
            </a: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2" indent="-422042"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422042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M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ODELING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 data modeling is the process of structuring and organizing data, which is essential for analyzing and processing the data to mine the useful information.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exponential growth of complex data, graph structure has become increasingly important to model various entities and their interactions.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complexity of the data, the underlying graph model can be</a:t>
            </a:r>
          </a:p>
          <a:p>
            <a:pPr marL="739775" lvl="1" indent="-400050" algn="just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</a:p>
          <a:p>
            <a:pPr marL="739775" lvl="1" indent="-400050" algn="just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Directed, undirected weighted 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unweighted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739775" lvl="1" indent="-400050" algn="just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graph (multi-attributed graph)</a:t>
            </a:r>
          </a:p>
          <a:p>
            <a:pPr marL="739775" indent="-4000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58266">
              <a:buClr>
                <a:schemeClr val="accent1"/>
              </a:buClr>
              <a:buNone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S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OCIAL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representation of the interconnection of relationships in an online social network.  </a:t>
            </a:r>
          </a:p>
          <a:p>
            <a:pPr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networks are Internet-based applications which form the social relations between people. </a:t>
            </a:r>
          </a:p>
          <a:p>
            <a:pPr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relationships are based on the:</a:t>
            </a:r>
          </a:p>
          <a:p>
            <a:pPr marL="796925" lvl="1" indent="-45720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6925" lvl="1" indent="-45720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 backgrounds or some real-life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services such as e-mail, instant messaging, online forums for discussions, photo/video sharing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weblogging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diary entries online. </a:t>
            </a:r>
          </a:p>
          <a:p>
            <a:pPr marL="796925" lvl="1" indent="-45720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Facebook,Instagram,Twitter,Google+</a:t>
            </a:r>
          </a:p>
          <a:p>
            <a:pPr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6"/>
              </a:buClr>
              <a:buFont typeface="Wingdings" pitchFamily="2" charset="2"/>
              <a:buChar char="Ø"/>
              <a:tabLst>
                <a:tab pos="422042" algn="l"/>
              </a:tabLst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9"/>
            <a:ext cx="8525933" cy="9173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</a:t>
            </a:r>
            <a:r>
              <a:rPr lang="en-US" sz="4616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D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ATA </a:t>
            </a:r>
            <a:r>
              <a:rPr lang="en-US" sz="50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92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NALYSIS </a:t>
            </a:r>
            <a:endParaRPr lang="en-US" sz="1015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analysis – a methodology in data analytics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fined-grained relationships between data entities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with other approaches, e.g.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widely used types of graph analytics includes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analysis, 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analysis,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analysis and </a:t>
            </a:r>
          </a:p>
          <a:p>
            <a:pPr lvl="1" algn="just"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analysis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58266"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34" y="473758"/>
            <a:ext cx="8525933" cy="917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PPLICATION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O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F </a:t>
            </a:r>
            <a:r>
              <a:rPr lang="en-US" sz="4400" b="1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G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RAPH  </a:t>
            </a:r>
            <a:r>
              <a:rPr lang="en-US" sz="4400" b="1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A</a:t>
            </a:r>
            <a:r>
              <a:rPr lang="en-US" sz="3600" dirty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NALYSIS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035" y="1635831"/>
            <a:ext cx="8534400" cy="4712677"/>
          </a:xfrm>
          <a:prstGeom prst="rect">
            <a:avLst/>
          </a:prstGeom>
          <a:noFill/>
          <a:ln w="53975" cmpd="tri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sub-graph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092" lvl="1" indent="-422042" algn="just" defTabSz="158266">
              <a:buClr>
                <a:schemeClr val="accent6"/>
              </a:buClr>
              <a:buFont typeface="Wingdings" panose="05000000000000000000" pitchFamily="2" charset="2"/>
              <a:buChar char="Ø"/>
              <a:tabLst>
                <a:tab pos="422042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ohammadullah Murad\Desktop\Presentation data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743200"/>
            <a:ext cx="5190100" cy="2909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11511</TotalTime>
  <Words>1494</Words>
  <Application>Microsoft Office PowerPoint</Application>
  <PresentationFormat>On-screen Show (4:3)</PresentationFormat>
  <Paragraphs>383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Kumar</dc:creator>
  <cp:lastModifiedBy>Danish Kumar</cp:lastModifiedBy>
  <cp:revision>1368</cp:revision>
  <dcterms:created xsi:type="dcterms:W3CDTF">2006-08-16T00:00:00Z</dcterms:created>
  <dcterms:modified xsi:type="dcterms:W3CDTF">2019-07-25T07:15:42Z</dcterms:modified>
</cp:coreProperties>
</file>