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4630400" cy="8229600"/>
  <p:notesSz cx="8229600" cy="14630400"/>
  <p:embeddedFontLst>
    <p:embeddedFont>
      <p:font typeface="Inconsolata" pitchFamily="1" charset="0"/>
      <p:regular r:id="rId10"/>
    </p:embeddedFont>
    <p:embeddedFont>
      <p:font typeface="Montserrat" panose="00000500000000000000" pitchFamily="2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2A8D19-3E9C-4337-AA06-5E95C8D8786D}" v="8" dt="2024-09-10T18:07:01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8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3311074" y="191983"/>
            <a:ext cx="7115284" cy="15420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350"/>
              </a:lnSpc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India Hackathon</a:t>
            </a:r>
          </a:p>
        </p:txBody>
      </p:sp>
      <p:sp>
        <p:nvSpPr>
          <p:cNvPr id="5" name="Text 1"/>
          <p:cNvSpPr/>
          <p:nvPr/>
        </p:nvSpPr>
        <p:spPr>
          <a:xfrm>
            <a:off x="6350437" y="5343049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6350437" y="6015752"/>
            <a:ext cx="74159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7" name="Shape 3"/>
          <p:cNvSpPr/>
          <p:nvPr/>
        </p:nvSpPr>
        <p:spPr>
          <a:xfrm>
            <a:off x="6350437" y="7101959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6868716" y="7083504"/>
            <a:ext cx="2623185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265B55-29E8-A3BE-215E-BE5757980AF5}"/>
              </a:ext>
            </a:extLst>
          </p:cNvPr>
          <p:cNvSpPr txBox="1"/>
          <p:nvPr/>
        </p:nvSpPr>
        <p:spPr>
          <a:xfrm>
            <a:off x="1717040" y="1567359"/>
            <a:ext cx="1040991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Accurate Forecasting of Water Requirements and Storage Capabilities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Ministry/Organization: Ministry of Jal Shakti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Code: SIH-1692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Name: Team Bharati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Leader: Durgesh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Keshri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AISHE Code: </a:t>
            </a:r>
            <a:r>
              <a:rPr lang="en-IN" sz="22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C-70718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Name: Bharati Vidyapeeth (Deemed to be University), Department of Management Studies, Off Campus, Kharghar, Navi Mumbai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 Name: Smart Education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C4AF3A-23F6-7C33-285A-F19616BE7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0347" y="-40640"/>
            <a:ext cx="1522747" cy="15227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49E3EA1-689F-2792-093F-2D9B5F9F735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941" r="24686"/>
          <a:stretch/>
        </p:blipFill>
        <p:spPr>
          <a:xfrm>
            <a:off x="12126950" y="0"/>
            <a:ext cx="1163213" cy="12712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7F0AFDE-EF87-7834-655F-BBB9F9DF7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7476" y="20320"/>
            <a:ext cx="1271654" cy="1168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Table 143">
            <a:extLst>
              <a:ext uri="{FF2B5EF4-FFF2-40B4-BE49-F238E27FC236}">
                <a16:creationId xmlns:a16="http://schemas.microsoft.com/office/drawing/2014/main" id="{13F26852-B992-18CB-A5F8-6BBE4DD5B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420575"/>
              </p:ext>
            </p:extLst>
          </p:nvPr>
        </p:nvGraphicFramePr>
        <p:xfrm>
          <a:off x="1006475" y="2190750"/>
          <a:ext cx="12617450" cy="2560320"/>
        </p:xfrm>
        <a:graphic>
          <a:graphicData uri="http://schemas.openxmlformats.org/drawingml/2006/table">
            <a:tbl>
              <a:tblPr/>
              <a:tblGrid>
                <a:gridCol w="2523490">
                  <a:extLst>
                    <a:ext uri="{9D8B030D-6E8A-4147-A177-3AD203B41FA5}">
                      <a16:colId xmlns:a16="http://schemas.microsoft.com/office/drawing/2014/main" val="2856180511"/>
                    </a:ext>
                  </a:extLst>
                </a:gridCol>
                <a:gridCol w="2523490">
                  <a:extLst>
                    <a:ext uri="{9D8B030D-6E8A-4147-A177-3AD203B41FA5}">
                      <a16:colId xmlns:a16="http://schemas.microsoft.com/office/drawing/2014/main" val="1436464309"/>
                    </a:ext>
                  </a:extLst>
                </a:gridCol>
                <a:gridCol w="2523490">
                  <a:extLst>
                    <a:ext uri="{9D8B030D-6E8A-4147-A177-3AD203B41FA5}">
                      <a16:colId xmlns:a16="http://schemas.microsoft.com/office/drawing/2014/main" val="4196965621"/>
                    </a:ext>
                  </a:extLst>
                </a:gridCol>
                <a:gridCol w="2523490">
                  <a:extLst>
                    <a:ext uri="{9D8B030D-6E8A-4147-A177-3AD203B41FA5}">
                      <a16:colId xmlns:a16="http://schemas.microsoft.com/office/drawing/2014/main" val="891631707"/>
                    </a:ext>
                  </a:extLst>
                </a:gridCol>
                <a:gridCol w="2523490">
                  <a:extLst>
                    <a:ext uri="{9D8B030D-6E8A-4147-A177-3AD203B41FA5}">
                      <a16:colId xmlns:a16="http://schemas.microsoft.com/office/drawing/2014/main" val="40655399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109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495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258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226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761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61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5032468"/>
                  </a:ext>
                </a:extLst>
              </a:tr>
            </a:tbl>
          </a:graphicData>
        </a:graphic>
      </p:graphicFrame>
      <p:sp>
        <p:nvSpPr>
          <p:cNvPr id="148" name="TextBox 147">
            <a:extLst>
              <a:ext uri="{FF2B5EF4-FFF2-40B4-BE49-F238E27FC236}">
                <a16:creationId xmlns:a16="http://schemas.microsoft.com/office/drawing/2014/main" id="{45DACB3E-99D2-EB5D-9190-C419986156F4}"/>
              </a:ext>
            </a:extLst>
          </p:cNvPr>
          <p:cNvSpPr txBox="1"/>
          <p:nvPr/>
        </p:nvSpPr>
        <p:spPr>
          <a:xfrm>
            <a:off x="769435" y="2129641"/>
            <a:ext cx="128544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Role	                  Name	                  Stream	                                   Year	Experience</a:t>
            </a:r>
          </a:p>
          <a:p>
            <a:r>
              <a:rPr lang="en-IN" dirty="0"/>
              <a:t>Team Leader	Durgesh </a:t>
            </a:r>
            <a:r>
              <a:rPr lang="en-IN" dirty="0" err="1"/>
              <a:t>Keshri</a:t>
            </a:r>
            <a:r>
              <a:rPr lang="en-IN" dirty="0"/>
              <a:t>	Computer Application	3rd	</a:t>
            </a:r>
            <a:r>
              <a:rPr lang="en-IN" dirty="0" err="1"/>
              <a:t>Fullstack</a:t>
            </a:r>
            <a:r>
              <a:rPr lang="en-IN" dirty="0"/>
              <a:t> Development, Machine Learning</a:t>
            </a:r>
          </a:p>
          <a:p>
            <a:r>
              <a:rPr lang="en-IN" dirty="0"/>
              <a:t>Member 1	Danish Shaikh	Computer Application	3rd	</a:t>
            </a:r>
            <a:r>
              <a:rPr lang="en-IN" dirty="0" err="1"/>
              <a:t>Fullstack</a:t>
            </a:r>
            <a:r>
              <a:rPr lang="en-IN" dirty="0"/>
              <a:t> Development, Machine Learning</a:t>
            </a:r>
          </a:p>
          <a:p>
            <a:r>
              <a:rPr lang="en-IN" dirty="0"/>
              <a:t>Member 2	</a:t>
            </a:r>
            <a:r>
              <a:rPr lang="en-IN" dirty="0" err="1"/>
              <a:t>Ashfaque</a:t>
            </a:r>
            <a:r>
              <a:rPr lang="en-IN" dirty="0"/>
              <a:t> Shaikh	Computer Application	3rd	</a:t>
            </a:r>
            <a:r>
              <a:rPr lang="en-IN" dirty="0" err="1"/>
              <a:t>Fullstack</a:t>
            </a:r>
            <a:r>
              <a:rPr lang="en-IN" dirty="0"/>
              <a:t> Development</a:t>
            </a:r>
          </a:p>
          <a:p>
            <a:r>
              <a:rPr lang="en-IN" dirty="0"/>
              <a:t>Member 3	</a:t>
            </a:r>
            <a:r>
              <a:rPr lang="en-IN" dirty="0" err="1"/>
              <a:t>Jyotiraditya</a:t>
            </a:r>
            <a:r>
              <a:rPr lang="en-IN" dirty="0"/>
              <a:t> </a:t>
            </a:r>
            <a:r>
              <a:rPr lang="en-IN" dirty="0" err="1"/>
              <a:t>Moury</a:t>
            </a:r>
            <a:r>
              <a:rPr lang="en-IN" dirty="0"/>
              <a:t>  Computer Application	3rd	Web Development, AI</a:t>
            </a:r>
          </a:p>
          <a:p>
            <a:r>
              <a:rPr lang="en-IN" dirty="0"/>
              <a:t>Member 4	</a:t>
            </a:r>
            <a:r>
              <a:rPr lang="en-IN" dirty="0" err="1"/>
              <a:t>Abhisekh</a:t>
            </a:r>
            <a:r>
              <a:rPr lang="en-IN" dirty="0"/>
              <a:t> Gupta	Computer Application	3rd	Backend Development, Data Science</a:t>
            </a:r>
          </a:p>
          <a:p>
            <a:r>
              <a:rPr lang="en-IN" dirty="0"/>
              <a:t>Member 5	Vaishnavi Shinde	Computer Application	3rd	</a:t>
            </a:r>
            <a:r>
              <a:rPr lang="en-IN" dirty="0" err="1"/>
              <a:t>Fullstack</a:t>
            </a:r>
            <a:r>
              <a:rPr lang="en-IN" dirty="0"/>
              <a:t> Development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E478E3B-CE71-1D08-F368-7C2C736EB4C6}"/>
              </a:ext>
            </a:extLst>
          </p:cNvPr>
          <p:cNvSpPr txBox="1"/>
          <p:nvPr/>
        </p:nvSpPr>
        <p:spPr>
          <a:xfrm>
            <a:off x="5163016" y="535259"/>
            <a:ext cx="37133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dirty="0"/>
              <a:t>Team &amp; Roles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984" y="0"/>
            <a:ext cx="5486400" cy="823245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227747" y="606385"/>
            <a:ext cx="7600474" cy="13780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Approach: A Data-Driven Solution</a:t>
            </a:r>
            <a:endParaRPr lang="en-US" sz="4300" dirty="0"/>
          </a:p>
        </p:txBody>
      </p:sp>
      <p:sp>
        <p:nvSpPr>
          <p:cNvPr id="5" name="Shape 1"/>
          <p:cNvSpPr/>
          <p:nvPr/>
        </p:nvSpPr>
        <p:spPr>
          <a:xfrm>
            <a:off x="543263" y="2315170"/>
            <a:ext cx="30480" cy="5310902"/>
          </a:xfrm>
          <a:prstGeom prst="roundRect">
            <a:avLst>
              <a:gd name="adj" fmla="val 30000"/>
            </a:avLst>
          </a:prstGeom>
          <a:solidFill>
            <a:srgbClr val="000000">
              <a:alpha val="8000"/>
            </a:srgbClr>
          </a:solidFill>
          <a:ln/>
        </p:spPr>
      </p:sp>
      <p:sp>
        <p:nvSpPr>
          <p:cNvPr id="6" name="Shape 2"/>
          <p:cNvSpPr/>
          <p:nvPr/>
        </p:nvSpPr>
        <p:spPr>
          <a:xfrm>
            <a:off x="776089" y="2795945"/>
            <a:ext cx="771763" cy="30480"/>
          </a:xfrm>
          <a:prstGeom prst="roundRect">
            <a:avLst>
              <a:gd name="adj" fmla="val 30000"/>
            </a:avLst>
          </a:prstGeom>
          <a:solidFill>
            <a:srgbClr val="151617"/>
          </a:solidFill>
          <a:ln/>
        </p:spPr>
      </p:sp>
      <p:sp>
        <p:nvSpPr>
          <p:cNvPr id="7" name="Shape 3"/>
          <p:cNvSpPr/>
          <p:nvPr/>
        </p:nvSpPr>
        <p:spPr>
          <a:xfrm>
            <a:off x="310436" y="2563178"/>
            <a:ext cx="496133" cy="496133"/>
          </a:xfrm>
          <a:prstGeom prst="roundRect">
            <a:avLst>
              <a:gd name="adj" fmla="val 1843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489387" y="2645807"/>
            <a:ext cx="138232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00" dirty="0"/>
          </a:p>
        </p:txBody>
      </p:sp>
      <p:sp>
        <p:nvSpPr>
          <p:cNvPr id="9" name="Text 5"/>
          <p:cNvSpPr/>
          <p:nvPr/>
        </p:nvSpPr>
        <p:spPr>
          <a:xfrm>
            <a:off x="1771273" y="2535674"/>
            <a:ext cx="2756416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Collection</a:t>
            </a:r>
            <a:endParaRPr lang="en-US" sz="2150" dirty="0"/>
          </a:p>
        </p:txBody>
      </p:sp>
      <p:sp>
        <p:nvSpPr>
          <p:cNvPr id="10" name="Text 6"/>
          <p:cNvSpPr/>
          <p:nvPr/>
        </p:nvSpPr>
        <p:spPr>
          <a:xfrm>
            <a:off x="1771273" y="3012400"/>
            <a:ext cx="6056948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3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Data sources: Historical water usage (sectors like household, agriculture, industry), reservoir capacities, climate data (temperature, rainfall), and population growth trends.</a:t>
            </a:r>
            <a:endParaRPr lang="en-US" sz="1300" dirty="0"/>
          </a:p>
        </p:txBody>
      </p:sp>
      <p:sp>
        <p:nvSpPr>
          <p:cNvPr id="11" name="Shape 7"/>
          <p:cNvSpPr/>
          <p:nvPr/>
        </p:nvSpPr>
        <p:spPr>
          <a:xfrm>
            <a:off x="776089" y="4639747"/>
            <a:ext cx="771763" cy="30480"/>
          </a:xfrm>
          <a:prstGeom prst="roundRect">
            <a:avLst>
              <a:gd name="adj" fmla="val 30000"/>
            </a:avLst>
          </a:prstGeom>
          <a:solidFill>
            <a:srgbClr val="151617"/>
          </a:solidFill>
          <a:ln/>
        </p:spPr>
      </p:sp>
      <p:sp>
        <p:nvSpPr>
          <p:cNvPr id="12" name="Shape 8"/>
          <p:cNvSpPr/>
          <p:nvPr/>
        </p:nvSpPr>
        <p:spPr>
          <a:xfrm>
            <a:off x="310436" y="4406979"/>
            <a:ext cx="496133" cy="496133"/>
          </a:xfrm>
          <a:prstGeom prst="roundRect">
            <a:avLst>
              <a:gd name="adj" fmla="val 1843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457954" y="4489609"/>
            <a:ext cx="201097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00" dirty="0"/>
          </a:p>
        </p:txBody>
      </p:sp>
      <p:sp>
        <p:nvSpPr>
          <p:cNvPr id="14" name="Text 10"/>
          <p:cNvSpPr/>
          <p:nvPr/>
        </p:nvSpPr>
        <p:spPr>
          <a:xfrm>
            <a:off x="1771273" y="4379476"/>
            <a:ext cx="2943106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Preprocessing</a:t>
            </a:r>
            <a:endParaRPr lang="en-US" sz="2150" dirty="0"/>
          </a:p>
        </p:txBody>
      </p:sp>
      <p:sp>
        <p:nvSpPr>
          <p:cNvPr id="15" name="Text 11"/>
          <p:cNvSpPr/>
          <p:nvPr/>
        </p:nvSpPr>
        <p:spPr>
          <a:xfrm>
            <a:off x="1771273" y="4856202"/>
            <a:ext cx="6056948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3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Cleaning and normalizing data, handling missing values, and anomaly detection.</a:t>
            </a:r>
            <a:endParaRPr lang="en-US" sz="1300" dirty="0"/>
          </a:p>
        </p:txBody>
      </p:sp>
      <p:sp>
        <p:nvSpPr>
          <p:cNvPr id="16" name="Shape 12"/>
          <p:cNvSpPr/>
          <p:nvPr/>
        </p:nvSpPr>
        <p:spPr>
          <a:xfrm>
            <a:off x="776089" y="6483548"/>
            <a:ext cx="771763" cy="30480"/>
          </a:xfrm>
          <a:prstGeom prst="roundRect">
            <a:avLst>
              <a:gd name="adj" fmla="val 30000"/>
            </a:avLst>
          </a:prstGeom>
          <a:solidFill>
            <a:srgbClr val="151617"/>
          </a:solidFill>
          <a:ln/>
        </p:spPr>
      </p:sp>
      <p:sp>
        <p:nvSpPr>
          <p:cNvPr id="17" name="Shape 13"/>
          <p:cNvSpPr/>
          <p:nvPr/>
        </p:nvSpPr>
        <p:spPr>
          <a:xfrm>
            <a:off x="310436" y="6250781"/>
            <a:ext cx="496133" cy="496133"/>
          </a:xfrm>
          <a:prstGeom prst="roundRect">
            <a:avLst>
              <a:gd name="adj" fmla="val 1843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</p:spPr>
      </p:sp>
      <p:sp>
        <p:nvSpPr>
          <p:cNvPr id="18" name="Text 14"/>
          <p:cNvSpPr/>
          <p:nvPr/>
        </p:nvSpPr>
        <p:spPr>
          <a:xfrm>
            <a:off x="456883" y="6333411"/>
            <a:ext cx="203121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00" dirty="0"/>
          </a:p>
        </p:txBody>
      </p:sp>
      <p:sp>
        <p:nvSpPr>
          <p:cNvPr id="19" name="Text 15"/>
          <p:cNvSpPr/>
          <p:nvPr/>
        </p:nvSpPr>
        <p:spPr>
          <a:xfrm>
            <a:off x="1771273" y="6223278"/>
            <a:ext cx="5771436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Machine Learning Model Development</a:t>
            </a:r>
            <a:endParaRPr lang="en-US" sz="2150" dirty="0"/>
          </a:p>
        </p:txBody>
      </p:sp>
      <p:sp>
        <p:nvSpPr>
          <p:cNvPr id="20" name="Text 16"/>
          <p:cNvSpPr/>
          <p:nvPr/>
        </p:nvSpPr>
        <p:spPr>
          <a:xfrm>
            <a:off x="1771273" y="6700004"/>
            <a:ext cx="6056948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3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ML algorithms to predict future water demand, assess reservoir capacities, and evaluate risks.</a:t>
            </a:r>
            <a:endParaRPr lang="en-US" sz="13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B99AB9A-0E6F-32E4-4431-D177ACD52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701" y="0"/>
            <a:ext cx="6771699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005489"/>
            <a:ext cx="8091845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AI-Powered Forecasting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394115"/>
            <a:ext cx="3898821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Time-Series Forecasting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4167129"/>
            <a:ext cx="3898821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ARIMA and LSTM to predict water demand based on historical consumption patterns, climate data, and population growth.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695" y="3394115"/>
            <a:ext cx="315718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Regression Models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5372695" y="4026694"/>
            <a:ext cx="3898821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Linear and Polynomial Regression for analyzing key variables like temperature, evaporation, and demographic changes.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394115"/>
            <a:ext cx="3112651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Scenario Modeling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9881354" y="4026694"/>
            <a:ext cx="389882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Scenario-based models to account for extreme weather events.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69794"/>
            <a:ext cx="14630400" cy="28454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6647" y="2601592"/>
            <a:ext cx="7816453" cy="711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Strategic Water Planning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796647" y="3654343"/>
            <a:ext cx="13037106" cy="3642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Models predict future water needs under different scenarios.</a:t>
            </a: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796647" y="4274539"/>
            <a:ext cx="13037106" cy="3642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796647" y="4774800"/>
            <a:ext cx="512088" cy="512088"/>
          </a:xfrm>
          <a:prstGeom prst="roundRect">
            <a:avLst>
              <a:gd name="adj" fmla="val 1786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981313" y="4860049"/>
            <a:ext cx="142756" cy="3414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50" dirty="0"/>
          </a:p>
        </p:txBody>
      </p:sp>
      <p:sp>
        <p:nvSpPr>
          <p:cNvPr id="9" name="Text 5"/>
          <p:cNvSpPr/>
          <p:nvPr/>
        </p:nvSpPr>
        <p:spPr>
          <a:xfrm>
            <a:off x="1536263" y="4774800"/>
            <a:ext cx="2845475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 Niño/La Niña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1536263" y="5267005"/>
            <a:ext cx="3454360" cy="10926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Changing rainfall patterns and their impact on water availability.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5218152" y="4774800"/>
            <a:ext cx="512088" cy="512088"/>
          </a:xfrm>
          <a:prstGeom prst="roundRect">
            <a:avLst>
              <a:gd name="adj" fmla="val 1786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5370314" y="4860049"/>
            <a:ext cx="207645" cy="3414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9"/>
          <p:cNvSpPr/>
          <p:nvPr/>
        </p:nvSpPr>
        <p:spPr>
          <a:xfrm>
            <a:off x="5957768" y="4774800"/>
            <a:ext cx="2845475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Droughts/Floods</a:t>
            </a:r>
            <a:endParaRPr lang="en-US" sz="2200" dirty="0"/>
          </a:p>
        </p:txBody>
      </p:sp>
      <p:sp>
        <p:nvSpPr>
          <p:cNvPr id="14" name="Text 10"/>
          <p:cNvSpPr/>
          <p:nvPr/>
        </p:nvSpPr>
        <p:spPr>
          <a:xfrm>
            <a:off x="5957768" y="5267005"/>
            <a:ext cx="3454360" cy="7284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Extreme weather impacts on water demand and supply.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9639657" y="4774800"/>
            <a:ext cx="512088" cy="512088"/>
          </a:xfrm>
          <a:prstGeom prst="roundRect">
            <a:avLst>
              <a:gd name="adj" fmla="val 1786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9790867" y="4860049"/>
            <a:ext cx="209669" cy="3414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3"/>
          <p:cNvSpPr/>
          <p:nvPr/>
        </p:nvSpPr>
        <p:spPr>
          <a:xfrm>
            <a:off x="10379273" y="4774800"/>
            <a:ext cx="3454360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IN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Reservoir Soakage and Capacity</a:t>
            </a:r>
            <a:endParaRPr lang="en-US" sz="2200" dirty="0"/>
          </a:p>
        </p:txBody>
      </p:sp>
      <p:sp>
        <p:nvSpPr>
          <p:cNvPr id="18" name="Text 14"/>
          <p:cNvSpPr/>
          <p:nvPr/>
        </p:nvSpPr>
        <p:spPr>
          <a:xfrm>
            <a:off x="10379273" y="5267005"/>
            <a:ext cx="3454360" cy="10926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3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Predict how much water is absorbed by the earth from reservoirs, providing more accurate data on actual water availability.</a:t>
            </a:r>
            <a:endParaRPr lang="en-US" sz="1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178868" y="1271983"/>
            <a:ext cx="7574161" cy="6182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85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Technology &amp; Infrastructure</a:t>
            </a:r>
            <a:endParaRPr lang="en-US" sz="3850" dirty="0"/>
          </a:p>
        </p:txBody>
      </p:sp>
      <p:sp>
        <p:nvSpPr>
          <p:cNvPr id="5" name="Text 1"/>
          <p:cNvSpPr/>
          <p:nvPr/>
        </p:nvSpPr>
        <p:spPr>
          <a:xfrm>
            <a:off x="6178868" y="725426"/>
            <a:ext cx="7759065" cy="6331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endParaRPr lang="en-US" sz="1550" dirty="0"/>
          </a:p>
        </p:txBody>
      </p:sp>
      <p:sp>
        <p:nvSpPr>
          <p:cNvPr id="6" name="Text 2"/>
          <p:cNvSpPr/>
          <p:nvPr/>
        </p:nvSpPr>
        <p:spPr>
          <a:xfrm>
            <a:off x="6178868" y="1581129"/>
            <a:ext cx="7759065" cy="9497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endParaRPr lang="en-US" sz="1550" dirty="0"/>
          </a:p>
        </p:txBody>
      </p:sp>
      <p:sp>
        <p:nvSpPr>
          <p:cNvPr id="7" name="Shape 3"/>
          <p:cNvSpPr/>
          <p:nvPr/>
        </p:nvSpPr>
        <p:spPr>
          <a:xfrm>
            <a:off x="6178868" y="2753418"/>
            <a:ext cx="7759065" cy="1471732"/>
          </a:xfrm>
          <a:prstGeom prst="roundRect">
            <a:avLst>
              <a:gd name="adj" fmla="val 621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384250" y="2958801"/>
            <a:ext cx="2600325" cy="309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Requirements</a:t>
            </a:r>
            <a:endParaRPr lang="en-US" sz="1900" dirty="0"/>
          </a:p>
        </p:txBody>
      </p:sp>
      <p:sp>
        <p:nvSpPr>
          <p:cNvPr id="9" name="Text 5"/>
          <p:cNvSpPr/>
          <p:nvPr/>
        </p:nvSpPr>
        <p:spPr>
          <a:xfrm>
            <a:off x="6384250" y="3386592"/>
            <a:ext cx="7348299" cy="6331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Sources: Historic water usage, climate data, population trends, agricultural and industrial data, and reservoir capacities.</a:t>
            </a:r>
            <a:endParaRPr lang="en-US" sz="1550" dirty="0"/>
          </a:p>
        </p:txBody>
      </p:sp>
      <p:sp>
        <p:nvSpPr>
          <p:cNvPr id="10" name="Shape 6"/>
          <p:cNvSpPr/>
          <p:nvPr/>
        </p:nvSpPr>
        <p:spPr>
          <a:xfrm>
            <a:off x="6178868" y="4422912"/>
            <a:ext cx="7759065" cy="1788319"/>
          </a:xfrm>
          <a:prstGeom prst="roundRect">
            <a:avLst>
              <a:gd name="adj" fmla="val 511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6384250" y="4628295"/>
            <a:ext cx="2473404" cy="309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Tech Stack</a:t>
            </a:r>
            <a:endParaRPr lang="en-US" sz="1900" dirty="0"/>
          </a:p>
        </p:txBody>
      </p:sp>
      <p:sp>
        <p:nvSpPr>
          <p:cNvPr id="12" name="Text 8"/>
          <p:cNvSpPr/>
          <p:nvPr/>
        </p:nvSpPr>
        <p:spPr>
          <a:xfrm>
            <a:off x="6384250" y="5056087"/>
            <a:ext cx="7348299" cy="9497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Backend: Flask, Deployment: AWS, Machine Learning: TensorFlow, scikit-learn, pandas, NumPy, Frontend: React.js, Database: MySQL/PostgreSQL, Visualization Tools: D3.js/Chart.js, Mapbox.</a:t>
            </a:r>
            <a:endParaRPr lang="en-US" sz="15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642699" y="2282080"/>
            <a:ext cx="12792551" cy="573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00"/>
              </a:lnSpc>
              <a:buNone/>
            </a:pPr>
            <a:r>
              <a:rPr lang="en-US" sz="360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Driving Impact with Predictive Water Management</a:t>
            </a:r>
            <a:endParaRPr lang="en-US" sz="3600" dirty="0"/>
          </a:p>
        </p:txBody>
      </p:sp>
      <p:sp>
        <p:nvSpPr>
          <p:cNvPr id="5" name="Text 1"/>
          <p:cNvSpPr/>
          <p:nvPr/>
        </p:nvSpPr>
        <p:spPr>
          <a:xfrm>
            <a:off x="642699" y="2430313"/>
            <a:ext cx="13345001" cy="2938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endParaRPr lang="en-US" sz="1400" dirty="0"/>
          </a:p>
        </p:txBody>
      </p:sp>
      <p:sp>
        <p:nvSpPr>
          <p:cNvPr id="6" name="Text 2"/>
          <p:cNvSpPr/>
          <p:nvPr/>
        </p:nvSpPr>
        <p:spPr>
          <a:xfrm>
            <a:off x="642699" y="2930733"/>
            <a:ext cx="13345001" cy="2938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endParaRPr lang="en-US" sz="1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85" y="3582652"/>
            <a:ext cx="468333" cy="46833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42699" y="4229966"/>
            <a:ext cx="3129677" cy="5738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Water Demand Forecasting</a:t>
            </a:r>
            <a:endParaRPr lang="en-US" sz="1800" dirty="0"/>
          </a:p>
        </p:txBody>
      </p:sp>
      <p:sp>
        <p:nvSpPr>
          <p:cNvPr id="9" name="Text 4"/>
          <p:cNvSpPr/>
          <p:nvPr/>
        </p:nvSpPr>
        <p:spPr>
          <a:xfrm>
            <a:off x="642699" y="4913980"/>
            <a:ext cx="3129677" cy="11753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Forecasting demand for sectors (household, agriculture, industry) under normal and extreme conditions.</a:t>
            </a:r>
            <a:endParaRPr lang="en-US" sz="1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768" y="3587266"/>
            <a:ext cx="459105" cy="45910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4047768" y="4229966"/>
            <a:ext cx="2932271" cy="286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Infrastructure Planning</a:t>
            </a:r>
            <a:endParaRPr lang="en-US" sz="1800" dirty="0"/>
          </a:p>
        </p:txBody>
      </p:sp>
      <p:sp>
        <p:nvSpPr>
          <p:cNvPr id="12" name="Text 6"/>
          <p:cNvSpPr/>
          <p:nvPr/>
        </p:nvSpPr>
        <p:spPr>
          <a:xfrm>
            <a:off x="4047768" y="4627039"/>
            <a:ext cx="3129677" cy="11753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Use predictions to identify gaps in current storage capacity and guide future infrastructure investments.</a:t>
            </a:r>
            <a:endParaRPr lang="en-US" sz="14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836" y="3587266"/>
            <a:ext cx="459105" cy="45910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452836" y="4229966"/>
            <a:ext cx="3129677" cy="5738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Climate Event Management</a:t>
            </a:r>
            <a:endParaRPr lang="en-US" sz="1800" dirty="0"/>
          </a:p>
        </p:txBody>
      </p:sp>
      <p:sp>
        <p:nvSpPr>
          <p:cNvPr id="15" name="Text 8"/>
          <p:cNvSpPr/>
          <p:nvPr/>
        </p:nvSpPr>
        <p:spPr>
          <a:xfrm>
            <a:off x="7452836" y="4913980"/>
            <a:ext cx="3129677" cy="8815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Create scenario-based plans to handle extreme events (floods, droughts) and mitigate risks.</a:t>
            </a:r>
            <a:endParaRPr lang="en-US" sz="1400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7905" y="3587266"/>
            <a:ext cx="459105" cy="459105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10857905" y="4229966"/>
            <a:ext cx="2295644" cy="286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Optimization</a:t>
            </a:r>
            <a:endParaRPr lang="en-US" sz="1800" dirty="0"/>
          </a:p>
        </p:txBody>
      </p:sp>
      <p:sp>
        <p:nvSpPr>
          <p:cNvPr id="18" name="Text 10"/>
          <p:cNvSpPr/>
          <p:nvPr/>
        </p:nvSpPr>
        <p:spPr>
          <a:xfrm>
            <a:off x="10857905" y="4627039"/>
            <a:ext cx="3129796" cy="8815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Improve water usage efficiency across all sectors by predicting shortfalls and excesses.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523</Words>
  <Application>Microsoft Office PowerPoint</Application>
  <PresentationFormat>Custom</PresentationFormat>
  <Paragraphs>73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Times New Roman</vt:lpstr>
      <vt:lpstr>Inconsolata</vt:lpstr>
      <vt:lpstr>Montserrat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Danish Shaikh</cp:lastModifiedBy>
  <cp:revision>3</cp:revision>
  <dcterms:created xsi:type="dcterms:W3CDTF">2024-09-10T16:03:07Z</dcterms:created>
  <dcterms:modified xsi:type="dcterms:W3CDTF">2024-09-11T06:36:25Z</dcterms:modified>
</cp:coreProperties>
</file>