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Libre Franklin"/>
      <p:regular r:id="rId15"/>
      <p:bold r:id="rId16"/>
      <p:italic r:id="rId17"/>
      <p:bold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LibreFranklin-regular.fntdata"/><Relationship Id="rId14" Type="http://schemas.openxmlformats.org/officeDocument/2006/relationships/slide" Target="slides/slide9.xml"/><Relationship Id="rId17" Type="http://schemas.openxmlformats.org/officeDocument/2006/relationships/font" Target="fonts/LibreFranklin-italic.fntdata"/><Relationship Id="rId16" Type="http://schemas.openxmlformats.org/officeDocument/2006/relationships/font" Target="fonts/LibreFranklin-bold.fntdata"/><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LibreFranklin-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7" name="Google Shape;17;p2"/>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18" name="Google Shape;18;p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3" name="Shape 83"/>
        <p:cNvGrpSpPr/>
        <p:nvPr/>
      </p:nvGrpSpPr>
      <p:grpSpPr>
        <a:xfrm>
          <a:off x="0" y="0"/>
          <a:ext cx="0" cy="0"/>
          <a:chOff x="0" y="0"/>
          <a:chExt cx="0" cy="0"/>
        </a:xfrm>
      </p:grpSpPr>
      <p:sp>
        <p:nvSpPr>
          <p:cNvPr id="84" name="Google Shape;84;p12"/>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2"/>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2"/>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7" name="Google Shape;87;p12"/>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Autofit/>
          </a:bodyPr>
          <a:lstStyle>
            <a:lvl1pPr indent="-228600" lvl="0" marL="457200" algn="l">
              <a:lnSpc>
                <a:spcPct val="11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8" name="Google Shape;88;p12"/>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800">
                <a:solidFill>
                  <a:schemeClr val="dk2"/>
                </a:solidFill>
                <a:latin typeface="Libre Franklin"/>
                <a:ea typeface="Libre Franklin"/>
                <a:cs typeface="Libre Franklin"/>
                <a:sym typeface="Libre Franklin"/>
              </a:defRPr>
            </a:lvl1pPr>
            <a:lvl2pPr indent="0" lvl="1" marL="0" algn="l">
              <a:spcBef>
                <a:spcPts val="0"/>
              </a:spcBef>
              <a:buNone/>
              <a:defRPr sz="800">
                <a:solidFill>
                  <a:schemeClr val="dk2"/>
                </a:solidFill>
                <a:latin typeface="Libre Franklin"/>
                <a:ea typeface="Libre Franklin"/>
                <a:cs typeface="Libre Franklin"/>
                <a:sym typeface="Libre Franklin"/>
              </a:defRPr>
            </a:lvl2pPr>
            <a:lvl3pPr indent="0" lvl="2" marL="0" algn="l">
              <a:spcBef>
                <a:spcPts val="0"/>
              </a:spcBef>
              <a:buNone/>
              <a:defRPr sz="800">
                <a:solidFill>
                  <a:schemeClr val="dk2"/>
                </a:solidFill>
                <a:latin typeface="Libre Franklin"/>
                <a:ea typeface="Libre Franklin"/>
                <a:cs typeface="Libre Franklin"/>
                <a:sym typeface="Libre Franklin"/>
              </a:defRPr>
            </a:lvl3pPr>
            <a:lvl4pPr indent="0" lvl="3" marL="0" algn="l">
              <a:spcBef>
                <a:spcPts val="0"/>
              </a:spcBef>
              <a:buNone/>
              <a:defRPr sz="800">
                <a:solidFill>
                  <a:schemeClr val="dk2"/>
                </a:solidFill>
                <a:latin typeface="Libre Franklin"/>
                <a:ea typeface="Libre Franklin"/>
                <a:cs typeface="Libre Franklin"/>
                <a:sym typeface="Libre Franklin"/>
              </a:defRPr>
            </a:lvl4pPr>
            <a:lvl5pPr indent="0" lvl="4" marL="0" algn="l">
              <a:spcBef>
                <a:spcPts val="0"/>
              </a:spcBef>
              <a:buNone/>
              <a:defRPr sz="800">
                <a:solidFill>
                  <a:schemeClr val="dk2"/>
                </a:solidFill>
                <a:latin typeface="Libre Franklin"/>
                <a:ea typeface="Libre Franklin"/>
                <a:cs typeface="Libre Franklin"/>
                <a:sym typeface="Libre Franklin"/>
              </a:defRPr>
            </a:lvl5pPr>
            <a:lvl6pPr indent="0" lvl="5" marL="0" algn="l">
              <a:spcBef>
                <a:spcPts val="0"/>
              </a:spcBef>
              <a:buNone/>
              <a:defRPr sz="800">
                <a:solidFill>
                  <a:schemeClr val="dk2"/>
                </a:solidFill>
                <a:latin typeface="Libre Franklin"/>
                <a:ea typeface="Libre Franklin"/>
                <a:cs typeface="Libre Franklin"/>
                <a:sym typeface="Libre Franklin"/>
              </a:defRPr>
            </a:lvl6pPr>
            <a:lvl7pPr indent="0" lvl="6" marL="0" algn="l">
              <a:spcBef>
                <a:spcPts val="0"/>
              </a:spcBef>
              <a:buNone/>
              <a:defRPr sz="800">
                <a:solidFill>
                  <a:schemeClr val="dk2"/>
                </a:solidFill>
                <a:latin typeface="Libre Franklin"/>
                <a:ea typeface="Libre Franklin"/>
                <a:cs typeface="Libre Franklin"/>
                <a:sym typeface="Libre Franklin"/>
              </a:defRPr>
            </a:lvl7pPr>
            <a:lvl8pPr indent="0" lvl="7" marL="0" algn="l">
              <a:spcBef>
                <a:spcPts val="0"/>
              </a:spcBef>
              <a:buNone/>
              <a:defRPr sz="800">
                <a:solidFill>
                  <a:schemeClr val="dk2"/>
                </a:solidFill>
                <a:latin typeface="Libre Franklin"/>
                <a:ea typeface="Libre Franklin"/>
                <a:cs typeface="Libre Franklin"/>
                <a:sym typeface="Libre Franklin"/>
              </a:defRPr>
            </a:lvl8pPr>
            <a:lvl9pPr indent="0" lvl="8" marL="0" algn="l">
              <a:spcBef>
                <a:spcPts val="0"/>
              </a:spcBef>
              <a:buNone/>
              <a:defRPr sz="800">
                <a:solidFill>
                  <a:schemeClr val="dk2"/>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1" name="Shape 91"/>
        <p:cNvGrpSpPr/>
        <p:nvPr/>
      </p:nvGrpSpPr>
      <p:grpSpPr>
        <a:xfrm>
          <a:off x="0" y="0"/>
          <a:ext cx="0" cy="0"/>
          <a:chOff x="0" y="0"/>
          <a:chExt cx="0" cy="0"/>
        </a:xfrm>
      </p:grpSpPr>
      <p:sp>
        <p:nvSpPr>
          <p:cNvPr id="92" name="Google Shape;92;p13"/>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ph idx="2" type="pic"/>
          </p:nvPr>
        </p:nvSpPr>
        <p:spPr>
          <a:xfrm>
            <a:off x="15" y="0"/>
            <a:ext cx="12191985" cy="4578350"/>
          </a:xfrm>
          <a:prstGeom prst="rect">
            <a:avLst/>
          </a:prstGeom>
          <a:solidFill>
            <a:srgbClr val="D8D8D8"/>
          </a:solidFill>
          <a:ln>
            <a:noFill/>
          </a:ln>
        </p:spPr>
        <p:txBody>
          <a:bodyPr anchorCtr="0" anchor="t" bIns="45700" lIns="457200" spcFirstLastPara="1" rIns="0" wrap="square" tIns="457200">
            <a:noAutofit/>
          </a:bodyPr>
          <a:lstStyle>
            <a:lvl1pPr lvl="0" marR="0" rtl="0" algn="l">
              <a:lnSpc>
                <a:spcPct val="110000"/>
              </a:lnSpc>
              <a:spcBef>
                <a:spcPts val="1200"/>
              </a:spcBef>
              <a:spcAft>
                <a:spcPts val="0"/>
              </a:spcAft>
              <a:buClr>
                <a:schemeClr val="accent1"/>
              </a:buClr>
              <a:buSzPts val="3200"/>
              <a:buFont typeface="Calibri"/>
              <a:buNone/>
              <a:defRPr b="0" i="0" sz="32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200"/>
              </a:spcBef>
              <a:spcAft>
                <a:spcPts val="0"/>
              </a:spcAft>
              <a:buClr>
                <a:srgbClr val="3F3F3F"/>
              </a:buClr>
              <a:buSzPts val="2800"/>
              <a:buFont typeface="Calibri"/>
              <a:buNone/>
              <a:defRPr b="0" i="0" sz="2800" u="none" cap="none" strike="noStrike">
                <a:solidFill>
                  <a:srgbClr val="3F3F3F"/>
                </a:solidFill>
                <a:latin typeface="Libre Franklin"/>
                <a:ea typeface="Libre Franklin"/>
                <a:cs typeface="Libre Franklin"/>
                <a:sym typeface="Libre Franklin"/>
              </a:defRPr>
            </a:lvl2pPr>
            <a:lvl3pPr lvl="2" marR="0" rtl="0" algn="l">
              <a:lnSpc>
                <a:spcPct val="100000"/>
              </a:lnSpc>
              <a:spcBef>
                <a:spcPts val="400"/>
              </a:spcBef>
              <a:spcAft>
                <a:spcPts val="0"/>
              </a:spcAft>
              <a:buClr>
                <a:srgbClr val="3F3F3F"/>
              </a:buClr>
              <a:buSzPts val="2400"/>
              <a:buFont typeface="Calibri"/>
              <a:buNone/>
              <a:defRPr b="0" i="0" sz="2400" u="none" cap="none" strike="noStrike">
                <a:solidFill>
                  <a:srgbClr val="3F3F3F"/>
                </a:solidFill>
                <a:latin typeface="Libre Franklin"/>
                <a:ea typeface="Libre Franklin"/>
                <a:cs typeface="Libre Franklin"/>
                <a:sym typeface="Libre Franklin"/>
              </a:defRPr>
            </a:lvl3pPr>
            <a:lvl4pPr lvl="3" marR="0" rtl="0" algn="l">
              <a:lnSpc>
                <a:spcPct val="100000"/>
              </a:lnSpc>
              <a:spcBef>
                <a:spcPts val="400"/>
              </a:spcBef>
              <a:spcAft>
                <a:spcPts val="0"/>
              </a:spcAft>
              <a:buClr>
                <a:srgbClr val="3F3F3F"/>
              </a:buClr>
              <a:buSzPts val="2000"/>
              <a:buFont typeface="Calibri"/>
              <a:buNone/>
              <a:defRPr b="0" i="0" sz="2000" u="none" cap="none" strike="noStrike">
                <a:solidFill>
                  <a:srgbClr val="3F3F3F"/>
                </a:solidFill>
                <a:latin typeface="Libre Franklin"/>
                <a:ea typeface="Libre Franklin"/>
                <a:cs typeface="Libre Franklin"/>
                <a:sym typeface="Libre Franklin"/>
              </a:defRPr>
            </a:lvl4pPr>
            <a:lvl5pPr lvl="4" marR="0" rtl="0" algn="l">
              <a:lnSpc>
                <a:spcPct val="100000"/>
              </a:lnSpc>
              <a:spcBef>
                <a:spcPts val="400"/>
              </a:spcBef>
              <a:spcAft>
                <a:spcPts val="0"/>
              </a:spcAft>
              <a:buClr>
                <a:srgbClr val="3F3F3F"/>
              </a:buClr>
              <a:buSzPts val="2000"/>
              <a:buFont typeface="Calibri"/>
              <a:buNone/>
              <a:defRPr b="0" i="0" sz="2000" u="none" cap="none" strike="noStrike">
                <a:solidFill>
                  <a:srgbClr val="3F3F3F"/>
                </a:solidFill>
                <a:latin typeface="Libre Franklin"/>
                <a:ea typeface="Libre Franklin"/>
                <a:cs typeface="Libre Franklin"/>
                <a:sym typeface="Libre Franklin"/>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9pPr>
          </a:lstStyle>
          <a:p/>
        </p:txBody>
      </p:sp>
      <p:sp>
        <p:nvSpPr>
          <p:cNvPr id="94" name="Google Shape;94;p13"/>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3"/>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Autofit/>
          </a:bodyPr>
          <a:lstStyle>
            <a:lvl1pPr indent="-228600" lvl="0" marL="457200" algn="l">
              <a:lnSpc>
                <a:spcPct val="11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6" name="Google Shape;96;p1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 name="Google Shape;38;p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41" name="Shape 41"/>
        <p:cNvGrpSpPr/>
        <p:nvPr/>
      </p:nvGrpSpPr>
      <p:grpSpPr>
        <a:xfrm>
          <a:off x="0" y="0"/>
          <a:ext cx="0" cy="0"/>
          <a:chOff x="0" y="0"/>
          <a:chExt cx="0" cy="0"/>
        </a:xfrm>
      </p:grpSpPr>
      <p:sp>
        <p:nvSpPr>
          <p:cNvPr id="42" name="Google Shape;42;p6"/>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6" name="Shape 46"/>
        <p:cNvGrpSpPr/>
        <p:nvPr/>
      </p:nvGrpSpPr>
      <p:grpSpPr>
        <a:xfrm>
          <a:off x="0" y="0"/>
          <a:ext cx="0" cy="0"/>
          <a:chOff x="0" y="0"/>
          <a:chExt cx="0" cy="0"/>
        </a:xfrm>
      </p:grpSpPr>
      <p:sp>
        <p:nvSpPr>
          <p:cNvPr id="47" name="Google Shape;47;p7"/>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50" name="Google Shape;50;p7"/>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51" name="Google Shape;51;p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54" name="Shape 54"/>
        <p:cNvGrpSpPr/>
        <p:nvPr/>
      </p:nvGrpSpPr>
      <p:grpSpPr>
        <a:xfrm>
          <a:off x="0" y="0"/>
          <a:ext cx="0" cy="0"/>
          <a:chOff x="0" y="0"/>
          <a:chExt cx="0" cy="0"/>
        </a:xfrm>
      </p:grpSpPr>
      <p:sp>
        <p:nvSpPr>
          <p:cNvPr id="55" name="Google Shape;55;p8"/>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262626"/>
              </a:buClr>
              <a:buSzPts val="8000"/>
              <a:buFont typeface="Bookman Old Style"/>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8"/>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Autofit/>
          </a:bodyPr>
          <a:lstStyle>
            <a:lvl1pPr indent="-228600" lvl="0" marL="4572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indent="-228600" lvl="1" marL="914400" algn="l">
              <a:lnSpc>
                <a:spcPct val="100000"/>
              </a:lnSpc>
              <a:spcBef>
                <a:spcPts val="200"/>
              </a:spcBef>
              <a:spcAft>
                <a:spcPts val="0"/>
              </a:spcAft>
              <a:buClr>
                <a:srgbClr val="888888"/>
              </a:buClr>
              <a:buSzPts val="1800"/>
              <a:buNone/>
              <a:defRPr sz="1800">
                <a:solidFill>
                  <a:srgbClr val="888888"/>
                </a:solidFill>
              </a:defRPr>
            </a:lvl2pPr>
            <a:lvl3pPr indent="-228600" lvl="2" marL="1371600" algn="l">
              <a:lnSpc>
                <a:spcPct val="100000"/>
              </a:lnSpc>
              <a:spcBef>
                <a:spcPts val="400"/>
              </a:spcBef>
              <a:spcAft>
                <a:spcPts val="0"/>
              </a:spcAft>
              <a:buClr>
                <a:srgbClr val="888888"/>
              </a:buClr>
              <a:buSzPts val="1600"/>
              <a:buNone/>
              <a:defRPr sz="1600">
                <a:solidFill>
                  <a:srgbClr val="888888"/>
                </a:solidFill>
              </a:defRPr>
            </a:lvl3pPr>
            <a:lvl4pPr indent="-228600" lvl="3" marL="1828800" algn="l">
              <a:lnSpc>
                <a:spcPct val="100000"/>
              </a:lnSpc>
              <a:spcBef>
                <a:spcPts val="400"/>
              </a:spcBef>
              <a:spcAft>
                <a:spcPts val="0"/>
              </a:spcAft>
              <a:buClr>
                <a:srgbClr val="888888"/>
              </a:buClr>
              <a:buSzPts val="1400"/>
              <a:buNone/>
              <a:defRPr sz="1400">
                <a:solidFill>
                  <a:srgbClr val="888888"/>
                </a:solidFill>
              </a:defRPr>
            </a:lvl4pPr>
            <a:lvl5pPr indent="-228600" lvl="4" marL="2286000" algn="l">
              <a:lnSpc>
                <a:spcPct val="10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58" name="Google Shape;58;p8"/>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59" name="Google Shape;59;p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2" name="Shape 62"/>
        <p:cNvGrpSpPr/>
        <p:nvPr/>
      </p:nvGrpSpPr>
      <p:grpSpPr>
        <a:xfrm>
          <a:off x="0" y="0"/>
          <a:ext cx="0" cy="0"/>
          <a:chOff x="0" y="0"/>
          <a:chExt cx="0" cy="0"/>
        </a:xfrm>
      </p:grpSpPr>
      <p:sp>
        <p:nvSpPr>
          <p:cNvPr id="63" name="Google Shape;63;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9"/>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5" name="Google Shape;65;p9"/>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0"/>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2" name="Google Shape;72;p10"/>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3" name="Google Shape;73;p10"/>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4" name="Google Shape;74;p10"/>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5" name="Google Shape;75;p1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0" Type="http://schemas.openxmlformats.org/officeDocument/2006/relationships/theme" Target="../theme/theme3.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9" name="Google Shape;9;p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1" name="Google Shape;11;p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GB"/>
              <a:t>‹#›</a:t>
            </a:fld>
            <a:endParaRPr/>
          </a:p>
        </p:txBody>
      </p:sp>
      <p:cxnSp>
        <p:nvCxnSpPr>
          <p:cNvPr id="12" name="Google Shape;12;p1"/>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sp>
        <p:nvSpPr>
          <p:cNvPr id="28" name="Google Shape;28;p4"/>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4"/>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31" name="Google Shape;31;p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2" name="Google Shape;32;p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GB"/>
              <a:t>‹#›</a:t>
            </a:fld>
            <a:endParaRPr/>
          </a:p>
        </p:txBody>
      </p:sp>
      <p:cxnSp>
        <p:nvCxnSpPr>
          <p:cNvPr id="34" name="Google Shape;34;p4"/>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14"/>
          <p:cNvSpPr/>
          <p:nvPr/>
        </p:nvSpPr>
        <p:spPr>
          <a:xfrm>
            <a:off x="0" y="1"/>
            <a:ext cx="12192000" cy="6857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sp>
        <p:nvSpPr>
          <p:cNvPr id="104" name="Google Shape;104;p14"/>
          <p:cNvSpPr txBox="1"/>
          <p:nvPr>
            <p:ph type="ctrTitle"/>
          </p:nvPr>
        </p:nvSpPr>
        <p:spPr>
          <a:xfrm>
            <a:off x="236153" y="763484"/>
            <a:ext cx="7084380" cy="1553589"/>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Bookman Old Style"/>
              <a:buNone/>
            </a:pPr>
            <a:r>
              <a:rPr lang="en-GB" sz="5400">
                <a:solidFill>
                  <a:schemeClr val="dk1"/>
                </a:solidFill>
              </a:rPr>
              <a:t>IMAGE PROCESSING IN PRACTICE</a:t>
            </a:r>
            <a:endParaRPr/>
          </a:p>
        </p:txBody>
      </p:sp>
      <p:sp>
        <p:nvSpPr>
          <p:cNvPr id="105" name="Google Shape;105;p14"/>
          <p:cNvSpPr txBox="1"/>
          <p:nvPr>
            <p:ph idx="1" type="subTitle"/>
          </p:nvPr>
        </p:nvSpPr>
        <p:spPr>
          <a:xfrm>
            <a:off x="674703" y="2858615"/>
            <a:ext cx="6645830" cy="1846550"/>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SzPts val="3200"/>
              <a:buNone/>
            </a:pPr>
            <a:r>
              <a:rPr b="1" lang="en-GB" sz="3200">
                <a:solidFill>
                  <a:srgbClr val="B23214"/>
                </a:solidFill>
                <a:latin typeface="Arial Rounded"/>
                <a:ea typeface="Arial Rounded"/>
                <a:cs typeface="Arial Rounded"/>
                <a:sym typeface="Arial Rounded"/>
              </a:rPr>
              <a:t>AUTOMATED TEST SCORING             (BUBBLE TEST)</a:t>
            </a:r>
            <a:endParaRPr/>
          </a:p>
        </p:txBody>
      </p:sp>
      <p:cxnSp>
        <p:nvCxnSpPr>
          <p:cNvPr id="106" name="Google Shape;106;p14"/>
          <p:cNvCxnSpPr/>
          <p:nvPr/>
        </p:nvCxnSpPr>
        <p:spPr>
          <a:xfrm>
            <a:off x="744179" y="4498925"/>
            <a:ext cx="5636107" cy="0"/>
          </a:xfrm>
          <a:prstGeom prst="straightConnector1">
            <a:avLst/>
          </a:prstGeom>
          <a:noFill/>
          <a:ln cap="flat" cmpd="sng" w="12700">
            <a:solidFill>
              <a:srgbClr val="3F3F3F"/>
            </a:solidFill>
            <a:prstDash val="solid"/>
            <a:round/>
            <a:headEnd len="sm" w="sm" type="none"/>
            <a:tailEnd len="sm" w="sm" type="none"/>
          </a:ln>
        </p:spPr>
      </p:cxnSp>
      <p:pic>
        <p:nvPicPr>
          <p:cNvPr id="107" name="Google Shape;107;p14"/>
          <p:cNvPicPr preferRelativeResize="0"/>
          <p:nvPr/>
        </p:nvPicPr>
        <p:blipFill rotWithShape="1">
          <a:blip r:embed="rId3">
            <a:alphaModFix/>
          </a:blip>
          <a:srcRect b="0" l="0" r="0" t="0"/>
          <a:stretch/>
        </p:blipFill>
        <p:spPr>
          <a:xfrm>
            <a:off x="7556686" y="1"/>
            <a:ext cx="4635315" cy="6857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15"/>
          <p:cNvSpPr txBox="1"/>
          <p:nvPr>
            <p:ph type="title"/>
          </p:nvPr>
        </p:nvSpPr>
        <p:spPr>
          <a:xfrm>
            <a:off x="1066800" y="657326"/>
            <a:ext cx="10058400" cy="858471"/>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00B050"/>
              </a:buClr>
              <a:buSzPts val="4700"/>
              <a:buFont typeface="Bookman Old Style"/>
              <a:buNone/>
            </a:pPr>
            <a:r>
              <a:rPr b="1" i="1" lang="en-GB">
                <a:solidFill>
                  <a:srgbClr val="00B050"/>
                </a:solidFill>
              </a:rPr>
              <a:t>What The Project is About</a:t>
            </a:r>
            <a:endParaRPr/>
          </a:p>
        </p:txBody>
      </p:sp>
      <p:sp>
        <p:nvSpPr>
          <p:cNvPr id="113" name="Google Shape;113;p15"/>
          <p:cNvSpPr txBox="1"/>
          <p:nvPr>
            <p:ph idx="1" type="body"/>
          </p:nvPr>
        </p:nvSpPr>
        <p:spPr>
          <a:xfrm>
            <a:off x="346229" y="1953087"/>
            <a:ext cx="11700769" cy="3916005"/>
          </a:xfrm>
          <a:prstGeom prst="rect">
            <a:avLst/>
          </a:prstGeom>
          <a:noFill/>
          <a:ln>
            <a:noFill/>
          </a:ln>
        </p:spPr>
        <p:txBody>
          <a:bodyPr anchorCtr="0" anchor="t" bIns="45700" lIns="0" spcFirstLastPara="1" rIns="0" wrap="square" tIns="45700">
            <a:noAutofit/>
          </a:bodyPr>
          <a:lstStyle/>
          <a:p>
            <a:pPr indent="-120650" lvl="0" marL="91440" rtl="0" algn="l">
              <a:lnSpc>
                <a:spcPct val="110000"/>
              </a:lnSpc>
              <a:spcBef>
                <a:spcPts val="0"/>
              </a:spcBef>
              <a:spcAft>
                <a:spcPts val="0"/>
              </a:spcAft>
              <a:buSzPts val="1900"/>
              <a:buChar char=" "/>
            </a:pPr>
            <a:r>
              <a:rPr lang="en-GB">
                <a:solidFill>
                  <a:schemeClr val="dk1"/>
                </a:solidFill>
              </a:rPr>
              <a:t>Automated scoring means </a:t>
            </a:r>
            <a:r>
              <a:rPr b="0" i="0" lang="en-GB">
                <a:solidFill>
                  <a:schemeClr val="dk1"/>
                </a:solidFill>
                <a:latin typeface="Open Sans"/>
                <a:ea typeface="Open Sans"/>
                <a:cs typeface="Open Sans"/>
                <a:sym typeface="Open Sans"/>
              </a:rPr>
              <a:t>using machines to evaluate things typically evaluated by people. Hence the name contains the keyword ‘automated’, which means usage of computers or other machines. It is helpful in providing feedback along with the results shown, for example giving you a pass or fail grade or even a percentage at the end of the test.</a:t>
            </a:r>
            <a:endParaRPr/>
          </a:p>
          <a:p>
            <a:pPr indent="0" lvl="0" marL="0" rtl="0" algn="l">
              <a:lnSpc>
                <a:spcPct val="110000"/>
              </a:lnSpc>
              <a:spcBef>
                <a:spcPts val="1400"/>
              </a:spcBef>
              <a:spcAft>
                <a:spcPts val="0"/>
              </a:spcAft>
              <a:buSzPts val="1900"/>
              <a:buNone/>
            </a:pPr>
            <a:r>
              <a:rPr lang="en-GB">
                <a:solidFill>
                  <a:schemeClr val="dk1"/>
                </a:solidFill>
                <a:latin typeface="Open Sans"/>
                <a:ea typeface="Open Sans"/>
                <a:cs typeface="Open Sans"/>
                <a:sym typeface="Open Sans"/>
              </a:rPr>
              <a:t>In this project, we have done automated test scoring using the ‘bubble test’ method. So here, when we run        the program, we have a solver image, the correct answer image, original image and the answer image.</a:t>
            </a:r>
            <a:endParaRPr/>
          </a:p>
          <a:p>
            <a:pPr indent="0" lvl="0" marL="0" rtl="0" algn="l">
              <a:lnSpc>
                <a:spcPct val="110000"/>
              </a:lnSpc>
              <a:spcBef>
                <a:spcPts val="1400"/>
              </a:spcBef>
              <a:spcAft>
                <a:spcPts val="0"/>
              </a:spcAft>
              <a:buSzPts val="1900"/>
              <a:buNone/>
            </a:pPr>
            <a:r>
              <a:rPr lang="en-GB">
                <a:solidFill>
                  <a:schemeClr val="dk1"/>
                </a:solidFill>
                <a:latin typeface="Open Sans"/>
                <a:ea typeface="Open Sans"/>
                <a:cs typeface="Open Sans"/>
                <a:sym typeface="Open Sans"/>
              </a:rPr>
              <a:t>The program checks one by one if the answer matches the correct answer and gives you a pass grade if you have 50% or more and a fail grade if you have less than 50% of the matching boxes correct. The correct answer is denoted by the blue outline box where you can check all the correct answers and compare the solution.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16"/>
          <p:cNvSpPr/>
          <p:nvPr/>
        </p:nvSpPr>
        <p:spPr>
          <a:xfrm>
            <a:off x="0" y="0"/>
            <a:ext cx="121863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19" name="Google Shape;119;p16"/>
          <p:cNvSpPr txBox="1"/>
          <p:nvPr>
            <p:ph type="title"/>
          </p:nvPr>
        </p:nvSpPr>
        <p:spPr>
          <a:xfrm>
            <a:off x="325431" y="965002"/>
            <a:ext cx="5351385" cy="124283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Bookman Old Style"/>
              <a:buNone/>
            </a:pPr>
            <a:r>
              <a:rPr b="1" i="1" lang="en-GB" sz="4000">
                <a:solidFill>
                  <a:schemeClr val="dk1"/>
                </a:solidFill>
              </a:rPr>
              <a:t>Brief Explanation of the code</a:t>
            </a:r>
            <a:endParaRPr/>
          </a:p>
        </p:txBody>
      </p:sp>
      <p:cxnSp>
        <p:nvCxnSpPr>
          <p:cNvPr id="120" name="Google Shape;120;p16"/>
          <p:cNvCxnSpPr/>
          <p:nvPr/>
        </p:nvCxnSpPr>
        <p:spPr>
          <a:xfrm>
            <a:off x="590927" y="2633962"/>
            <a:ext cx="2834640" cy="0"/>
          </a:xfrm>
          <a:prstGeom prst="straightConnector1">
            <a:avLst/>
          </a:prstGeom>
          <a:noFill/>
          <a:ln cap="flat" cmpd="sng" w="12700">
            <a:solidFill>
              <a:srgbClr val="3F3F3F"/>
            </a:solidFill>
            <a:prstDash val="solid"/>
            <a:round/>
            <a:headEnd len="sm" w="sm" type="none"/>
            <a:tailEnd len="sm" w="sm" type="none"/>
          </a:ln>
        </p:spPr>
      </p:cxnSp>
      <p:sp>
        <p:nvSpPr>
          <p:cNvPr id="121" name="Google Shape;121;p16"/>
          <p:cNvSpPr txBox="1"/>
          <p:nvPr>
            <p:ph idx="1" type="body"/>
          </p:nvPr>
        </p:nvSpPr>
        <p:spPr>
          <a:xfrm>
            <a:off x="150921" y="2633962"/>
            <a:ext cx="5770585" cy="3766831"/>
          </a:xfrm>
          <a:prstGeom prst="rect">
            <a:avLst/>
          </a:prstGeom>
          <a:noFill/>
          <a:ln>
            <a:noFill/>
          </a:ln>
        </p:spPr>
        <p:txBody>
          <a:bodyPr anchorCtr="0" anchor="t" bIns="45700" lIns="0" spcFirstLastPara="1" rIns="0" wrap="square" tIns="45700">
            <a:noAutofit/>
          </a:bodyPr>
          <a:lstStyle/>
          <a:p>
            <a:pPr indent="-126682" lvl="0" marL="91440" rtl="0" algn="ctr">
              <a:lnSpc>
                <a:spcPct val="80000"/>
              </a:lnSpc>
              <a:spcBef>
                <a:spcPts val="0"/>
              </a:spcBef>
              <a:spcAft>
                <a:spcPts val="0"/>
              </a:spcAft>
              <a:buSzPts val="1995"/>
              <a:buChar char=" "/>
            </a:pPr>
            <a:r>
              <a:rPr b="1" i="1" lang="en-GB" sz="1995" u="sng">
                <a:solidFill>
                  <a:srgbClr val="7030A0"/>
                </a:solidFill>
                <a:latin typeface="Bookman Old Style"/>
                <a:ea typeface="Bookman Old Style"/>
                <a:cs typeface="Bookman Old Style"/>
                <a:sym typeface="Bookman Old Style"/>
              </a:rPr>
              <a:t>Rotating the Image</a:t>
            </a:r>
            <a:endParaRPr/>
          </a:p>
          <a:p>
            <a:pPr indent="0" lvl="0" marL="0" rtl="0" algn="l">
              <a:lnSpc>
                <a:spcPct val="80000"/>
              </a:lnSpc>
              <a:spcBef>
                <a:spcPts val="1400"/>
              </a:spcBef>
              <a:spcAft>
                <a:spcPts val="0"/>
              </a:spcAft>
              <a:buSzPts val="1615"/>
              <a:buNone/>
            </a:pPr>
            <a:r>
              <a:rPr lang="en-GB" sz="1615">
                <a:solidFill>
                  <a:schemeClr val="dk1"/>
                </a:solidFill>
                <a:latin typeface="Arial"/>
                <a:ea typeface="Arial"/>
                <a:cs typeface="Arial"/>
                <a:sym typeface="Arial"/>
              </a:rPr>
              <a:t> First off, there are 2 images which are not equally aligned, so we align them with the X and Y axis by rotating them as required. We have used a parameter ‘r’ and tested it with the point of centre. Here, ‘const Mat &amp; img’ is the input and ‘Mat &amp; dest’ is the output. The warpAffine() function is the size of the output image, which should be in the form of width and height, so that we finally get corrected image.</a:t>
            </a:r>
            <a:endParaRPr/>
          </a:p>
          <a:p>
            <a:pPr indent="0" lvl="0" marL="0" rtl="0" algn="ctr">
              <a:lnSpc>
                <a:spcPct val="80000"/>
              </a:lnSpc>
              <a:spcBef>
                <a:spcPts val="1400"/>
              </a:spcBef>
              <a:spcAft>
                <a:spcPts val="0"/>
              </a:spcAft>
              <a:buSzPts val="1995"/>
              <a:buNone/>
            </a:pPr>
            <a:r>
              <a:rPr b="1" i="1" lang="en-GB" sz="1995" u="sng">
                <a:solidFill>
                  <a:srgbClr val="7030A0"/>
                </a:solidFill>
                <a:latin typeface="Bookman Old Style"/>
                <a:ea typeface="Bookman Old Style"/>
                <a:cs typeface="Bookman Old Style"/>
                <a:sym typeface="Bookman Old Style"/>
              </a:rPr>
              <a:t>Cropping the image</a:t>
            </a:r>
            <a:endParaRPr/>
          </a:p>
          <a:p>
            <a:pPr indent="0" lvl="0" marL="0" rtl="0" algn="l">
              <a:lnSpc>
                <a:spcPct val="80000"/>
              </a:lnSpc>
              <a:spcBef>
                <a:spcPts val="1400"/>
              </a:spcBef>
              <a:spcAft>
                <a:spcPts val="0"/>
              </a:spcAft>
              <a:buSzPts val="1615"/>
              <a:buNone/>
            </a:pPr>
            <a:r>
              <a:rPr lang="en-GB" sz="1615">
                <a:solidFill>
                  <a:schemeClr val="dk1"/>
                </a:solidFill>
                <a:latin typeface="Arial"/>
                <a:ea typeface="Arial"/>
                <a:cs typeface="Arial"/>
                <a:sym typeface="Arial"/>
              </a:rPr>
              <a:t>There are white spaces in the images, so to eliminate them, we crop the images a little bit, which also makes our image black and white. Here, 130 is the value of threshold.</a:t>
            </a:r>
            <a:endParaRPr/>
          </a:p>
          <a:p>
            <a:pPr indent="0" lvl="0" marL="0" rtl="0" algn="l">
              <a:lnSpc>
                <a:spcPct val="80000"/>
              </a:lnSpc>
              <a:spcBef>
                <a:spcPts val="1400"/>
              </a:spcBef>
              <a:spcAft>
                <a:spcPts val="0"/>
              </a:spcAft>
              <a:buSzPts val="285"/>
              <a:buNone/>
            </a:pPr>
            <a:r>
              <a:t/>
            </a:r>
            <a:endParaRPr sz="285">
              <a:solidFill>
                <a:schemeClr val="dk1"/>
              </a:solidFill>
              <a:latin typeface="Arial"/>
              <a:ea typeface="Arial"/>
              <a:cs typeface="Arial"/>
              <a:sym typeface="Arial"/>
            </a:endParaRPr>
          </a:p>
          <a:p>
            <a:pPr indent="0" lvl="0" marL="0" rtl="0" algn="l">
              <a:lnSpc>
                <a:spcPct val="80000"/>
              </a:lnSpc>
              <a:spcBef>
                <a:spcPts val="1400"/>
              </a:spcBef>
              <a:spcAft>
                <a:spcPts val="0"/>
              </a:spcAft>
              <a:buSzPts val="285"/>
              <a:buNone/>
            </a:pPr>
            <a:r>
              <a:t/>
            </a:r>
            <a:endParaRPr sz="285">
              <a:latin typeface="Malgun Gothic"/>
              <a:ea typeface="Malgun Gothic"/>
              <a:cs typeface="Malgun Gothic"/>
              <a:sym typeface="Malgun Gothic"/>
            </a:endParaRPr>
          </a:p>
          <a:p>
            <a:pPr indent="0" lvl="0" marL="0" rtl="0" algn="l">
              <a:lnSpc>
                <a:spcPct val="80000"/>
              </a:lnSpc>
              <a:spcBef>
                <a:spcPts val="1400"/>
              </a:spcBef>
              <a:spcAft>
                <a:spcPts val="0"/>
              </a:spcAft>
              <a:buSzPts val="285"/>
              <a:buNone/>
            </a:pPr>
            <a:r>
              <a:rPr lang="en-GB" sz="285">
                <a:latin typeface="Arial"/>
                <a:ea typeface="Arial"/>
                <a:cs typeface="Arial"/>
                <a:sym typeface="Arial"/>
              </a:rPr>
              <a:t> </a:t>
            </a:r>
            <a:endParaRPr/>
          </a:p>
        </p:txBody>
      </p:sp>
      <p:pic>
        <p:nvPicPr>
          <p:cNvPr id="122" name="Google Shape;122;p16"/>
          <p:cNvPicPr preferRelativeResize="0"/>
          <p:nvPr/>
        </p:nvPicPr>
        <p:blipFill rotWithShape="1">
          <a:blip r:embed="rId3">
            <a:alphaModFix/>
          </a:blip>
          <a:srcRect b="0" l="0" r="0" t="0"/>
          <a:stretch/>
        </p:blipFill>
        <p:spPr>
          <a:xfrm>
            <a:off x="9321552" y="656948"/>
            <a:ext cx="2518825" cy="4433231"/>
          </a:xfrm>
          <a:prstGeom prst="rect">
            <a:avLst/>
          </a:prstGeom>
          <a:noFill/>
          <a:ln>
            <a:noFill/>
          </a:ln>
        </p:spPr>
      </p:pic>
      <p:sp>
        <p:nvSpPr>
          <p:cNvPr id="123" name="Google Shape;123;p16"/>
          <p:cNvSpPr/>
          <p:nvPr/>
        </p:nvSpPr>
        <p:spPr>
          <a:xfrm>
            <a:off x="1" y="6400800"/>
            <a:ext cx="12192000" cy="457200"/>
          </a:xfrm>
          <a:prstGeom prst="rect">
            <a:avLst/>
          </a:prstGeom>
          <a:solidFill>
            <a:srgbClr val="262626">
              <a:alpha val="9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nvSpPr>
        <p:spPr>
          <a:xfrm>
            <a:off x="6270497" y="5291091"/>
            <a:ext cx="2331966"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GB" sz="2000" u="none" cap="none" strike="noStrike">
                <a:solidFill>
                  <a:srgbClr val="FF0000"/>
                </a:solidFill>
                <a:latin typeface="Libre Franklin"/>
                <a:ea typeface="Libre Franklin"/>
                <a:cs typeface="Libre Franklin"/>
                <a:sym typeface="Libre Franklin"/>
              </a:rPr>
              <a:t>Original image with white spaces</a:t>
            </a:r>
            <a:endParaRPr/>
          </a:p>
        </p:txBody>
      </p:sp>
      <p:sp>
        <p:nvSpPr>
          <p:cNvPr id="125" name="Google Shape;125;p16"/>
          <p:cNvSpPr txBox="1"/>
          <p:nvPr/>
        </p:nvSpPr>
        <p:spPr>
          <a:xfrm>
            <a:off x="9288030" y="5291091"/>
            <a:ext cx="2722719"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GB" sz="2000" u="none" cap="none" strike="noStrike">
                <a:solidFill>
                  <a:srgbClr val="FF0000"/>
                </a:solidFill>
                <a:latin typeface="Libre Franklin"/>
                <a:ea typeface="Libre Franklin"/>
                <a:cs typeface="Libre Franklin"/>
                <a:sym typeface="Libre Franklin"/>
              </a:rPr>
              <a:t>Cropped image, black and white</a:t>
            </a:r>
            <a:endParaRPr/>
          </a:p>
        </p:txBody>
      </p:sp>
      <p:pic>
        <p:nvPicPr>
          <p:cNvPr descr="A picture containing text, shoji, crossword puzzle, building&#10;&#10;Description automatically generated" id="126" name="Google Shape;126;p16"/>
          <p:cNvPicPr preferRelativeResize="0"/>
          <p:nvPr/>
        </p:nvPicPr>
        <p:blipFill rotWithShape="1">
          <a:blip r:embed="rId4">
            <a:alphaModFix/>
          </a:blip>
          <a:srcRect b="0" l="0" r="0" t="0"/>
          <a:stretch/>
        </p:blipFill>
        <p:spPr>
          <a:xfrm>
            <a:off x="6116822" y="691090"/>
            <a:ext cx="2834640" cy="4404777"/>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nvSpPr>
        <p:spPr>
          <a:xfrm>
            <a:off x="408373" y="426129"/>
            <a:ext cx="11203619" cy="954107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GB" sz="2000" u="sng" cap="none" strike="noStrike">
                <a:solidFill>
                  <a:srgbClr val="7030A0"/>
                </a:solidFill>
                <a:latin typeface="Bookman Old Style"/>
                <a:ea typeface="Bookman Old Style"/>
                <a:cs typeface="Bookman Old Style"/>
                <a:sym typeface="Bookman Old Style"/>
              </a:rPr>
              <a:t>Making the Images Smooth and capturing the contours</a:t>
            </a:r>
            <a:endParaRPr/>
          </a:p>
          <a:p>
            <a:pPr indent="0" lvl="0" marL="0" marR="0" rtl="0" algn="l">
              <a:spcBef>
                <a:spcPts val="0"/>
              </a:spcBef>
              <a:spcAft>
                <a:spcPts val="0"/>
              </a:spcAft>
              <a:buNone/>
            </a:pPr>
            <a:r>
              <a:t/>
            </a:r>
            <a:endParaRPr b="1" i="1" sz="2000" u="sng">
              <a:solidFill>
                <a:srgbClr val="7030A0"/>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GB" sz="1800">
                <a:solidFill>
                  <a:schemeClr val="dk1"/>
                </a:solidFill>
                <a:latin typeface="Arial"/>
                <a:ea typeface="Arial"/>
                <a:cs typeface="Arial"/>
                <a:sym typeface="Arial"/>
              </a:rPr>
              <a:t>In the image, there is noise, so we use the </a:t>
            </a:r>
            <a:r>
              <a:rPr lang="en-GB" sz="1800" u="sng">
                <a:solidFill>
                  <a:schemeClr val="dk1"/>
                </a:solidFill>
                <a:latin typeface="Arial"/>
                <a:ea typeface="Arial"/>
                <a:cs typeface="Arial"/>
                <a:sym typeface="Arial"/>
              </a:rPr>
              <a:t>median blur</a:t>
            </a:r>
            <a:r>
              <a:rPr lang="en-GB" sz="1800">
                <a:solidFill>
                  <a:schemeClr val="dk1"/>
                </a:solidFill>
                <a:latin typeface="Arial"/>
                <a:ea typeface="Arial"/>
                <a:cs typeface="Arial"/>
                <a:sym typeface="Arial"/>
              </a:rPr>
              <a:t> method to eliminate the noises and make the image smooth.</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GB" sz="1800">
                <a:solidFill>
                  <a:schemeClr val="dk1"/>
                </a:solidFill>
                <a:latin typeface="Arial"/>
                <a:ea typeface="Arial"/>
                <a:cs typeface="Arial"/>
                <a:sym typeface="Arial"/>
              </a:rPr>
              <a:t>Now , we capture the contours and we find all the contours using the ‘findContours’ keyword. Here, we find the external contours using ‘</a:t>
            </a:r>
            <a:r>
              <a:rPr lang="en-GB" sz="1800">
                <a:solidFill>
                  <a:srgbClr val="2F4F4F"/>
                </a:solidFill>
                <a:latin typeface="Consolas"/>
                <a:ea typeface="Consolas"/>
                <a:cs typeface="Consolas"/>
                <a:sym typeface="Consolas"/>
              </a:rPr>
              <a:t>RETR_EXTERNAL’</a:t>
            </a:r>
            <a:r>
              <a:rPr lang="en-GB" sz="1800">
                <a:solidFill>
                  <a:schemeClr val="dk1"/>
                </a:solidFill>
                <a:latin typeface="Arial"/>
                <a:ea typeface="Arial"/>
                <a:cs typeface="Arial"/>
                <a:sym typeface="Arial"/>
              </a:rPr>
              <a:t> argument and ‘</a:t>
            </a:r>
            <a:r>
              <a:rPr lang="en-GB" sz="1800">
                <a:solidFill>
                  <a:srgbClr val="2F4F4F"/>
                </a:solidFill>
                <a:latin typeface="Consolas"/>
                <a:ea typeface="Consolas"/>
                <a:cs typeface="Consolas"/>
                <a:sym typeface="Consolas"/>
              </a:rPr>
              <a:t>CHAIN_APPROX_NONE</a:t>
            </a:r>
            <a:r>
              <a:rPr lang="en-GB" sz="1800">
                <a:solidFill>
                  <a:schemeClr val="dk1"/>
                </a:solidFill>
                <a:latin typeface="Arial"/>
                <a:ea typeface="Arial"/>
                <a:cs typeface="Arial"/>
                <a:sym typeface="Arial"/>
              </a:rPr>
              <a:t>’, which stores absolutely all the contour points.</a:t>
            </a:r>
            <a:endParaRPr/>
          </a:p>
          <a:p>
            <a:pPr indent="0" lvl="0" marL="0" marR="0" rtl="0" algn="l">
              <a:spcBef>
                <a:spcPts val="0"/>
              </a:spcBef>
              <a:spcAft>
                <a:spcPts val="0"/>
              </a:spcAft>
              <a:buNone/>
            </a:pPr>
            <a:r>
              <a:t/>
            </a:r>
            <a:endParaRPr b="1" i="1" sz="2000" u="sng">
              <a:solidFill>
                <a:srgbClr val="7030A0"/>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GB" sz="1800">
                <a:solidFill>
                  <a:schemeClr val="dk1"/>
                </a:solidFill>
                <a:latin typeface="Arial"/>
                <a:ea typeface="Arial"/>
                <a:cs typeface="Arial"/>
                <a:sym typeface="Arial"/>
              </a:rPr>
              <a:t>Also, we use the minAreaRect function to get a RotatedRect around the 0</a:t>
            </a:r>
            <a:r>
              <a:rPr baseline="30000" lang="en-GB" sz="1800">
                <a:solidFill>
                  <a:schemeClr val="dk1"/>
                </a:solidFill>
                <a:latin typeface="Arial"/>
                <a:ea typeface="Arial"/>
                <a:cs typeface="Arial"/>
                <a:sym typeface="Arial"/>
              </a:rPr>
              <a:t>th</a:t>
            </a:r>
            <a:r>
              <a:rPr lang="en-GB" sz="1800">
                <a:solidFill>
                  <a:schemeClr val="dk1"/>
                </a:solidFill>
                <a:latin typeface="Arial"/>
                <a:ea typeface="Arial"/>
                <a:cs typeface="Arial"/>
                <a:sym typeface="Arial"/>
              </a:rPr>
              <a:t> contour. The 0</a:t>
            </a:r>
            <a:r>
              <a:rPr baseline="30000" lang="en-GB" sz="1800">
                <a:solidFill>
                  <a:schemeClr val="dk1"/>
                </a:solidFill>
                <a:latin typeface="Arial"/>
                <a:ea typeface="Arial"/>
                <a:cs typeface="Arial"/>
                <a:sym typeface="Arial"/>
              </a:rPr>
              <a:t>th </a:t>
            </a:r>
            <a:r>
              <a:rPr lang="en-GB" sz="1800">
                <a:solidFill>
                  <a:schemeClr val="dk1"/>
                </a:solidFill>
                <a:latin typeface="Arial"/>
                <a:ea typeface="Arial"/>
                <a:cs typeface="Arial"/>
                <a:sym typeface="Arial"/>
              </a:rPr>
              <a:t> contour basically means that’s we are capturing the parent contour. Contours[0] = parent contour.</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rPr b="1" i="1" lang="en-GB" sz="2000" u="sng">
                <a:solidFill>
                  <a:srgbClr val="7030A0"/>
                </a:solidFill>
                <a:latin typeface="Bookman Old Style"/>
                <a:ea typeface="Bookman Old Style"/>
                <a:cs typeface="Bookman Old Style"/>
                <a:sym typeface="Bookman Old Style"/>
              </a:rPr>
              <a:t>Rotating the images</a:t>
            </a:r>
            <a:endParaRPr/>
          </a:p>
          <a:p>
            <a:pPr indent="0" lvl="0" marL="0" marR="0" rtl="0" algn="l">
              <a:spcBef>
                <a:spcPts val="0"/>
              </a:spcBef>
              <a:spcAft>
                <a:spcPts val="0"/>
              </a:spcAft>
              <a:buNone/>
            </a:pPr>
            <a:r>
              <a:t/>
            </a:r>
            <a:endParaRPr b="1" i="1" sz="2000" u="sng">
              <a:solidFill>
                <a:srgbClr val="7030A0"/>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GB" sz="1800">
                <a:solidFill>
                  <a:schemeClr val="dk1"/>
                </a:solidFill>
                <a:latin typeface="Arial"/>
                <a:ea typeface="Arial"/>
                <a:cs typeface="Arial"/>
                <a:sym typeface="Arial"/>
              </a:rPr>
              <a:t>Now, we rotate both the original image and the prepared image using the rotateTest function that we had used before.</a:t>
            </a:r>
            <a:endParaRPr/>
          </a:p>
          <a:p>
            <a:pPr indent="0" lvl="0" marL="0" marR="0" rtl="0" algn="l">
              <a:spcBef>
                <a:spcPts val="0"/>
              </a:spcBef>
              <a:spcAft>
                <a:spcPts val="0"/>
              </a:spcAft>
              <a:buNone/>
            </a:pPr>
            <a:r>
              <a:t/>
            </a:r>
            <a:endParaRPr b="1" i="1" sz="1800" u="sng">
              <a:solidFill>
                <a:schemeClr val="dk1"/>
              </a:solidFill>
              <a:latin typeface="Arial"/>
              <a:ea typeface="Arial"/>
              <a:cs typeface="Arial"/>
              <a:sym typeface="Arial"/>
            </a:endParaRPr>
          </a:p>
          <a:p>
            <a:pPr indent="0" lvl="0" marL="0" marR="0" rtl="0" algn="l">
              <a:spcBef>
                <a:spcPts val="0"/>
              </a:spcBef>
              <a:spcAft>
                <a:spcPts val="0"/>
              </a:spcAft>
              <a:buNone/>
            </a:pPr>
            <a:r>
              <a:t/>
            </a:r>
            <a:endParaRPr b="1" i="1" sz="1800" u="sng">
              <a:solidFill>
                <a:schemeClr val="dk1"/>
              </a:solidFill>
              <a:latin typeface="Arial"/>
              <a:ea typeface="Arial"/>
              <a:cs typeface="Arial"/>
              <a:sym typeface="Arial"/>
            </a:endParaRPr>
          </a:p>
          <a:p>
            <a:pPr indent="0" lvl="0" marL="0" marR="0" rtl="0" algn="l">
              <a:spcBef>
                <a:spcPts val="0"/>
              </a:spcBef>
              <a:spcAft>
                <a:spcPts val="0"/>
              </a:spcAft>
              <a:buNone/>
            </a:pPr>
            <a:r>
              <a:t/>
            </a:r>
            <a:endParaRPr b="1" i="1" sz="2000" u="sng">
              <a:solidFill>
                <a:srgbClr val="7030A0"/>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b="1" i="1" sz="2000" u="sng">
              <a:solidFill>
                <a:srgbClr val="7030A0"/>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b="1" i="1" sz="2000" u="sng">
              <a:solidFill>
                <a:srgbClr val="7030A0"/>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b="1" i="1" sz="2000" u="sng">
              <a:solidFill>
                <a:srgbClr val="7030A0"/>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b="1" i="1" sz="2000" u="sng">
              <a:solidFill>
                <a:srgbClr val="7030A0"/>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b="1" i="1" sz="2000" u="sng">
              <a:solidFill>
                <a:srgbClr val="7030A0"/>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b="1" i="1" sz="2000" u="sng">
              <a:solidFill>
                <a:srgbClr val="7030A0"/>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b="1" i="1" sz="2000" u="sng">
              <a:solidFill>
                <a:srgbClr val="7030A0"/>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b="1" i="1" sz="2000" u="sng">
              <a:solidFill>
                <a:srgbClr val="7030A0"/>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b="1" i="1" sz="2000" u="sng">
              <a:solidFill>
                <a:srgbClr val="7030A0"/>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b="1" i="1" sz="2000" u="sng">
              <a:solidFill>
                <a:srgbClr val="7030A0"/>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b="1" i="1" sz="2000" u="sng">
              <a:solidFill>
                <a:srgbClr val="7030A0"/>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b="1" i="1" sz="2000" u="sng">
              <a:solidFill>
                <a:srgbClr val="7030A0"/>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b="1" i="1" sz="2000" u="sng">
              <a:solidFill>
                <a:srgbClr val="7030A0"/>
              </a:solidFill>
              <a:latin typeface="Bookman Old Style"/>
              <a:ea typeface="Bookman Old Style"/>
              <a:cs typeface="Bookman Old Style"/>
              <a:sym typeface="Bookman Old Styl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nvSpPr>
        <p:spPr>
          <a:xfrm>
            <a:off x="671743" y="301840"/>
            <a:ext cx="10848514" cy="2893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GB" sz="2000" u="sng">
                <a:solidFill>
                  <a:srgbClr val="7030A0"/>
                </a:solidFill>
                <a:latin typeface="Bookman Old Style"/>
                <a:ea typeface="Bookman Old Style"/>
                <a:cs typeface="Bookman Old Style"/>
                <a:sym typeface="Bookman Old Style"/>
              </a:rPr>
              <a:t>Creating the Mask of Non-Grey Cells</a:t>
            </a:r>
            <a:endParaRPr/>
          </a:p>
          <a:p>
            <a:pPr indent="0" lvl="0" marL="0" marR="0" rtl="0" algn="l">
              <a:spcBef>
                <a:spcPts val="0"/>
              </a:spcBef>
              <a:spcAft>
                <a:spcPts val="0"/>
              </a:spcAft>
              <a:buNone/>
            </a:pPr>
            <a:r>
              <a:t/>
            </a:r>
            <a:endParaRPr b="1" i="1" sz="1800" u="sng">
              <a:solidFill>
                <a:srgbClr val="7030A0"/>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GB" sz="1800">
                <a:solidFill>
                  <a:schemeClr val="dk1"/>
                </a:solidFill>
                <a:latin typeface="Arial"/>
                <a:ea typeface="Arial"/>
                <a:cs typeface="Arial"/>
                <a:sym typeface="Arial"/>
              </a:rPr>
              <a:t>Now, we have to create a mask of the non-grey cells that are present in the image. To do this, we use the inRange function to select the grey cells on the image.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GB" sz="1800">
                <a:solidFill>
                  <a:schemeClr val="dk1"/>
                </a:solidFill>
                <a:latin typeface="Arial"/>
                <a:ea typeface="Arial"/>
                <a:cs typeface="Arial"/>
                <a:sym typeface="Arial"/>
              </a:rPr>
              <a:t>Next, we use the medianBlur method to smoothen the image.</a:t>
            </a:r>
            <a:endParaRPr/>
          </a:p>
          <a:p>
            <a:pPr indent="0" lvl="0" marL="0" marR="0" rtl="0" algn="l">
              <a:spcBef>
                <a:spcPts val="0"/>
              </a:spcBef>
              <a:spcAft>
                <a:spcPts val="0"/>
              </a:spcAft>
              <a:buNone/>
            </a:pPr>
            <a:r>
              <a:rPr lang="en-GB" sz="1800">
                <a:solidFill>
                  <a:schemeClr val="dk1"/>
                </a:solidFill>
                <a:latin typeface="Arial"/>
                <a:ea typeface="Arial"/>
                <a:cs typeface="Arial"/>
                <a:sym typeface="Arial"/>
              </a:rPr>
              <a:t>We also use the erode operator to erode specific part of the image by using specific structuring of the image. Here, we have used the ‘MORPH_ELLIPSE’ argument as the structuring element.</a:t>
            </a:r>
            <a:endParaRPr/>
          </a:p>
          <a:p>
            <a:pPr indent="0" lvl="0" marL="0" marR="0" rtl="0" algn="l">
              <a:spcBef>
                <a:spcPts val="0"/>
              </a:spcBef>
              <a:spcAft>
                <a:spcPts val="0"/>
              </a:spcAft>
              <a:buNone/>
            </a:pPr>
            <a:r>
              <a:rPr lang="en-GB" sz="1800">
                <a:solidFill>
                  <a:schemeClr val="dk1"/>
                </a:solidFill>
                <a:latin typeface="Arial"/>
                <a:ea typeface="Arial"/>
                <a:cs typeface="Arial"/>
                <a:sym typeface="Arial"/>
              </a:rPr>
              <a:t>When we invert this image, we get only the grey cells as shown in the picture below:</a:t>
            </a:r>
            <a:endParaRPr/>
          </a:p>
          <a:p>
            <a:pPr indent="0" lvl="0" marL="0" marR="0" rtl="0" algn="l">
              <a:spcBef>
                <a:spcPts val="0"/>
              </a:spcBef>
              <a:spcAft>
                <a:spcPts val="0"/>
              </a:spcAft>
              <a:buNone/>
            </a:pPr>
            <a:r>
              <a:rPr lang="en-GB" sz="1800">
                <a:solidFill>
                  <a:schemeClr val="dk1"/>
                </a:solidFill>
                <a:latin typeface="Arial"/>
                <a:ea typeface="Arial"/>
                <a:cs typeface="Arial"/>
                <a:sym typeface="Arial"/>
              </a:rPr>
              <a:t>                </a:t>
            </a:r>
            <a:endParaRPr/>
          </a:p>
        </p:txBody>
      </p:sp>
      <p:pic>
        <p:nvPicPr>
          <p:cNvPr id="137" name="Google Shape;137;p18"/>
          <p:cNvPicPr preferRelativeResize="0"/>
          <p:nvPr/>
        </p:nvPicPr>
        <p:blipFill rotWithShape="1">
          <a:blip r:embed="rId3">
            <a:alphaModFix/>
          </a:blip>
          <a:srcRect b="0" l="0" r="0" t="0"/>
          <a:stretch/>
        </p:blipFill>
        <p:spPr>
          <a:xfrm>
            <a:off x="2792228" y="3311623"/>
            <a:ext cx="2216457" cy="2752514"/>
          </a:xfrm>
          <a:prstGeom prst="rect">
            <a:avLst/>
          </a:prstGeom>
          <a:solidFill>
            <a:srgbClr val="ECECEC"/>
          </a:solidFill>
          <a:ln cap="rnd" cmpd="sng" w="190500">
            <a:solidFill>
              <a:srgbClr val="FFFFFF"/>
            </a:solidFill>
            <a:prstDash val="solid"/>
            <a:round/>
            <a:headEnd len="sm" w="sm" type="none"/>
            <a:tailEnd len="sm" w="sm" type="none"/>
          </a:ln>
          <a:effectLst>
            <a:outerShdw blurRad="50000" rotWithShape="0" algn="tl">
              <a:srgbClr val="000000">
                <a:alpha val="40784"/>
              </a:srgbClr>
            </a:outerShdw>
          </a:effectLst>
        </p:spPr>
      </p:pic>
      <p:pic>
        <p:nvPicPr>
          <p:cNvPr id="138" name="Google Shape;138;p18"/>
          <p:cNvPicPr preferRelativeResize="0"/>
          <p:nvPr/>
        </p:nvPicPr>
        <p:blipFill rotWithShape="1">
          <a:blip r:embed="rId4">
            <a:alphaModFix/>
          </a:blip>
          <a:srcRect b="0" l="0" r="0" t="0"/>
          <a:stretch/>
        </p:blipFill>
        <p:spPr>
          <a:xfrm>
            <a:off x="7183318" y="3194941"/>
            <a:ext cx="1836396" cy="2869196"/>
          </a:xfrm>
          <a:prstGeom prst="rect">
            <a:avLst/>
          </a:prstGeom>
          <a:solidFill>
            <a:srgbClr val="ECECEC"/>
          </a:solidFill>
          <a:ln cap="rnd" cmpd="sng" w="190500">
            <a:solidFill>
              <a:srgbClr val="FFFFFF"/>
            </a:solidFill>
            <a:prstDash val="solid"/>
            <a:round/>
            <a:headEnd len="sm" w="sm" type="none"/>
            <a:tailEnd len="sm" w="sm" type="none"/>
          </a:ln>
          <a:effectLst>
            <a:outerShdw blurRad="50000" rotWithShape="0" algn="tl">
              <a:srgbClr val="000000">
                <a:alpha val="40784"/>
              </a:srgbClr>
            </a:outerShdw>
          </a:effectLst>
        </p:spPr>
      </p:pic>
      <p:sp>
        <p:nvSpPr>
          <p:cNvPr id="139" name="Google Shape;139;p18"/>
          <p:cNvSpPr txBox="1"/>
          <p:nvPr/>
        </p:nvSpPr>
        <p:spPr>
          <a:xfrm>
            <a:off x="128698" y="4318548"/>
            <a:ext cx="251238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GB" sz="2000">
                <a:solidFill>
                  <a:srgbClr val="0070C0"/>
                </a:solidFill>
                <a:latin typeface="Libre Franklin"/>
                <a:ea typeface="Libre Franklin"/>
                <a:cs typeface="Libre Franklin"/>
                <a:sym typeface="Libre Franklin"/>
              </a:rPr>
              <a:t>Grey boxes of the image</a:t>
            </a:r>
            <a:endParaRPr/>
          </a:p>
        </p:txBody>
      </p:sp>
      <p:sp>
        <p:nvSpPr>
          <p:cNvPr id="140" name="Google Shape;140;p18"/>
          <p:cNvSpPr txBox="1"/>
          <p:nvPr/>
        </p:nvSpPr>
        <p:spPr>
          <a:xfrm>
            <a:off x="9309717" y="4167874"/>
            <a:ext cx="2210540" cy="10156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GB" sz="2000">
                <a:solidFill>
                  <a:srgbClr val="0070C0"/>
                </a:solidFill>
                <a:latin typeface="Libre Franklin"/>
                <a:ea typeface="Libre Franklin"/>
                <a:cs typeface="Libre Franklin"/>
                <a:sym typeface="Libre Franklin"/>
              </a:rPr>
              <a:t>Inverting the image and only getting grey cells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nvSpPr>
        <p:spPr>
          <a:xfrm>
            <a:off x="402454" y="204186"/>
            <a:ext cx="11387092" cy="557075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GB" sz="2400" u="sng">
                <a:solidFill>
                  <a:srgbClr val="7030A0"/>
                </a:solidFill>
                <a:latin typeface="Bookman Old Style"/>
                <a:ea typeface="Bookman Old Style"/>
                <a:cs typeface="Bookman Old Style"/>
                <a:sym typeface="Bookman Old Style"/>
              </a:rPr>
              <a:t>The Main() Function</a:t>
            </a:r>
            <a:endParaRPr/>
          </a:p>
          <a:p>
            <a:pPr indent="0" lvl="0" marL="0" marR="0" rtl="0" algn="ctr">
              <a:spcBef>
                <a:spcPts val="0"/>
              </a:spcBef>
              <a:spcAft>
                <a:spcPts val="0"/>
              </a:spcAft>
              <a:buNone/>
            </a:pPr>
            <a:r>
              <a:t/>
            </a:r>
            <a:endParaRPr b="1" i="1" sz="2400" u="sng">
              <a:solidFill>
                <a:srgbClr val="7030A0"/>
              </a:solidFill>
              <a:latin typeface="Bookman Old Style"/>
              <a:ea typeface="Bookman Old Style"/>
              <a:cs typeface="Bookman Old Style"/>
              <a:sym typeface="Bookman Old Style"/>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GB" sz="1800">
                <a:solidFill>
                  <a:schemeClr val="dk1"/>
                </a:solidFill>
                <a:latin typeface="Arial"/>
                <a:ea typeface="Arial"/>
                <a:cs typeface="Arial"/>
                <a:sym typeface="Arial"/>
              </a:rPr>
              <a:t>Finally, we are at the main function. Here, the first thing we do is read the ‘test_solver.png’ image in grayscale format. Also, we store it in the variable ‘solver0’.</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GB" sz="1800">
                <a:solidFill>
                  <a:schemeClr val="dk1"/>
                </a:solidFill>
                <a:latin typeface="Arial"/>
                <a:ea typeface="Arial"/>
                <a:cs typeface="Arial"/>
                <a:sym typeface="Arial"/>
              </a:rPr>
              <a:t>Next, we standardise the image, that is, we crop and rotate the image. If the image doesn’t need to be rotated, we just crop it.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GB" sz="1800">
                <a:solidFill>
                  <a:schemeClr val="dk1"/>
                </a:solidFill>
                <a:latin typeface="Arial"/>
                <a:ea typeface="Arial"/>
                <a:cs typeface="Arial"/>
                <a:sym typeface="Arial"/>
              </a:rPr>
              <a:t>Now, we create the mask of non-grey cells and when we output the image to the solver, it will be a cropped version containing only black cells and no white edges.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GB" sz="1800">
                <a:solidFill>
                  <a:schemeClr val="dk1"/>
                </a:solidFill>
                <a:latin typeface="Arial"/>
                <a:ea typeface="Arial"/>
                <a:cs typeface="Arial"/>
                <a:sym typeface="Arial"/>
              </a:rPr>
              <a:t>Next, we make a for loop to read the images in grayscale. Then, we standardise the image, and if it is already rotated, then we just crop it. After its cropped, we store it in ‘img’.</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GB" sz="1800">
                <a:solidFill>
                  <a:schemeClr val="dk1"/>
                </a:solidFill>
                <a:latin typeface="Arial"/>
                <a:ea typeface="Arial"/>
                <a:cs typeface="Arial"/>
                <a:sym typeface="Arial"/>
              </a:rPr>
              <a:t>The next thing to do is compare the size of ‘test_solver’ and ‘img’ using the ‘INTER_NEAREST’ function and they should be same, that’s why we used the ‘nongray.size()’ to make it the same. Then, we store the image in ‘tmp’.  </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nvSpPr>
        <p:spPr>
          <a:xfrm>
            <a:off x="435006" y="568171"/>
            <a:ext cx="10990555" cy="48320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Libre Franklin"/>
                <a:ea typeface="Libre Franklin"/>
                <a:cs typeface="Libre Franklin"/>
                <a:sym typeface="Libre Franklin"/>
              </a:rPr>
              <a:t>Now, we threshold the resulting image to get the X-es and the lines. The value of threshold will be 150, then we invert the result.</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GB" sz="1800">
                <a:solidFill>
                  <a:schemeClr val="dk1"/>
                </a:solidFill>
                <a:latin typeface="Libre Franklin"/>
                <a:ea typeface="Libre Franklin"/>
                <a:cs typeface="Libre Franklin"/>
                <a:sym typeface="Libre Franklin"/>
              </a:rPr>
              <a:t>The most important part will be the ‘thimg.setTo(0,nongray)’ function, as this is the one that works to check the answers, if its correct or not. It basically keeps the correct answers and removes everything else.</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ctr">
              <a:spcBef>
                <a:spcPts val="0"/>
              </a:spcBef>
              <a:spcAft>
                <a:spcPts val="0"/>
              </a:spcAft>
              <a:buNone/>
            </a:pPr>
            <a:r>
              <a:rPr b="1" i="1" lang="en-GB" sz="2000" u="sng">
                <a:solidFill>
                  <a:srgbClr val="7030A0"/>
                </a:solidFill>
                <a:latin typeface="Bookman Old Style"/>
                <a:ea typeface="Bookman Old Style"/>
                <a:cs typeface="Bookman Old Style"/>
                <a:sym typeface="Bookman Old Style"/>
              </a:rPr>
              <a:t>Implementing the Programme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GB" sz="1800">
                <a:solidFill>
                  <a:schemeClr val="dk1"/>
                </a:solidFill>
                <a:latin typeface="Libre Franklin"/>
                <a:ea typeface="Libre Franklin"/>
                <a:cs typeface="Libre Franklin"/>
                <a:sym typeface="Libre Franklin"/>
              </a:rPr>
              <a:t>Finally, we turn towards implementing our programme step by step.</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GB" sz="1800">
                <a:solidFill>
                  <a:schemeClr val="dk1"/>
                </a:solidFill>
                <a:latin typeface="Libre Franklin"/>
                <a:ea typeface="Libre Franklin"/>
                <a:cs typeface="Libre Franklin"/>
                <a:sym typeface="Libre Franklin"/>
              </a:rPr>
              <a:t>The ‘imshow’ functions show the correct answer, the one with blue box one by one and it also shows the solver.</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GB" sz="1800">
                <a:solidFill>
                  <a:schemeClr val="dk1"/>
                </a:solidFill>
                <a:latin typeface="Libre Franklin"/>
                <a:ea typeface="Libre Franklin"/>
                <a:cs typeface="Libre Franklin"/>
                <a:sym typeface="Libre Franklin"/>
              </a:rPr>
              <a:t>Now, we find the contours of X-es, wherever they are present, since we want to draw a rectangle wherever the ‘X’ exists.</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GB" sz="1800">
                <a:solidFill>
                  <a:schemeClr val="dk1"/>
                </a:solidFill>
                <a:latin typeface="Libre Franklin"/>
                <a:ea typeface="Libre Franklin"/>
                <a:cs typeface="Libre Franklin"/>
                <a:sym typeface="Libre Franklin"/>
              </a:rPr>
              <a:t>Next, we want to show the image with blue boxes, so we  store the image in ‘canvas’ using the ‘cvtColor’, which will convert the image from one color space to another.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nvSpPr>
        <p:spPr>
          <a:xfrm>
            <a:off x="435006" y="213063"/>
            <a:ext cx="10928412" cy="320087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GB" sz="2000" u="sng">
                <a:solidFill>
                  <a:srgbClr val="7030A0"/>
                </a:solidFill>
                <a:latin typeface="Bookman Old Style"/>
                <a:ea typeface="Bookman Old Style"/>
                <a:cs typeface="Bookman Old Style"/>
                <a:sym typeface="Bookman Old Style"/>
              </a:rPr>
              <a:t>Visualising The Result</a:t>
            </a:r>
            <a:endParaRPr/>
          </a:p>
          <a:p>
            <a:pPr indent="0" lvl="0" marL="0" marR="0" rtl="0" algn="ctr">
              <a:spcBef>
                <a:spcPts val="0"/>
              </a:spcBef>
              <a:spcAft>
                <a:spcPts val="0"/>
              </a:spcAft>
              <a:buNone/>
            </a:pPr>
            <a:r>
              <a:t/>
            </a:r>
            <a:endParaRPr b="1" i="1" sz="2000" u="sng">
              <a:solidFill>
                <a:srgbClr val="7030A0"/>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GB" sz="1800">
                <a:solidFill>
                  <a:schemeClr val="dk1"/>
                </a:solidFill>
                <a:latin typeface="Arial"/>
                <a:ea typeface="Arial"/>
                <a:cs typeface="Arial"/>
                <a:sym typeface="Arial"/>
              </a:rPr>
              <a:t>Now, we have three elements in the index : 255, 0 and 0. To iterate over the contours, we use a for loop where we also find the bounding box of ‘c’. So, when the for loop runs, first the value of ‘c’ will be 255, then 0 and lastly, 0 again. After finding the bounding box of white ‘X’, we draw the blue rectangle onto the canvas using “rectangle(canvas, r, Scalar(255, 0, 0), 3)” line of code. Here, the scalar gives : BGR values of blue, 0 value of green and 0 value for red; and 3 is the thickness of rectangle.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GB" sz="1800">
                <a:solidFill>
                  <a:schemeClr val="dk1"/>
                </a:solidFill>
                <a:latin typeface="Arial"/>
                <a:ea typeface="Arial"/>
                <a:cs typeface="Arial"/>
                <a:sym typeface="Arial"/>
              </a:rPr>
              <a:t>In the result, we require the columns and rows and hence it is coded in the programme, Basically, we are getting the coordinates of the cells, which are is displayed in the console window when the programme is executed.</a:t>
            </a:r>
            <a:endParaRPr/>
          </a:p>
        </p:txBody>
      </p:sp>
      <p:pic>
        <p:nvPicPr>
          <p:cNvPr descr="A picture containing text&#10;&#10;Description automatically generated" id="156" name="Google Shape;156;p21"/>
          <p:cNvPicPr preferRelativeResize="0"/>
          <p:nvPr/>
        </p:nvPicPr>
        <p:blipFill rotWithShape="1">
          <a:blip r:embed="rId3">
            <a:alphaModFix/>
          </a:blip>
          <a:srcRect b="0" l="0" r="0" t="0"/>
          <a:stretch/>
        </p:blipFill>
        <p:spPr>
          <a:xfrm>
            <a:off x="3994951" y="3364164"/>
            <a:ext cx="1398301" cy="2917942"/>
          </a:xfrm>
          <a:prstGeom prst="rect">
            <a:avLst/>
          </a:prstGeom>
          <a:noFill/>
          <a:ln>
            <a:noFill/>
          </a:ln>
        </p:spPr>
      </p:pic>
      <p:sp>
        <p:nvSpPr>
          <p:cNvPr id="157" name="Google Shape;157;p21"/>
          <p:cNvSpPr txBox="1"/>
          <p:nvPr/>
        </p:nvSpPr>
        <p:spPr>
          <a:xfrm>
            <a:off x="5791201" y="4310871"/>
            <a:ext cx="3311371" cy="10156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GB" sz="2000">
                <a:solidFill>
                  <a:srgbClr val="F09079"/>
                </a:solidFill>
                <a:latin typeface="Libre Franklin"/>
                <a:ea typeface="Libre Franklin"/>
                <a:cs typeface="Libre Franklin"/>
                <a:sym typeface="Libre Franklin"/>
              </a:rPr>
              <a:t>Console window showing the coordinates of cells in each test case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nvSpPr>
        <p:spPr>
          <a:xfrm>
            <a:off x="88777" y="97651"/>
            <a:ext cx="11620870" cy="397031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GB" sz="2000" u="sng">
                <a:solidFill>
                  <a:srgbClr val="7030A0"/>
                </a:solidFill>
                <a:latin typeface="Bookman Old Style"/>
                <a:ea typeface="Bookman Old Style"/>
                <a:cs typeface="Bookman Old Style"/>
                <a:sym typeface="Bookman Old Style"/>
              </a:rPr>
              <a:t>Calculating the Score and Finishing the Programme</a:t>
            </a:r>
            <a:endParaRPr/>
          </a:p>
          <a:p>
            <a:pPr indent="0" lvl="0" marL="0" marR="0" rtl="0" algn="ctr">
              <a:spcBef>
                <a:spcPts val="0"/>
              </a:spcBef>
              <a:spcAft>
                <a:spcPts val="0"/>
              </a:spcAft>
              <a:buNone/>
            </a:pPr>
            <a:r>
              <a:t/>
            </a:r>
            <a:endParaRPr b="1" i="1" sz="2000" u="sng">
              <a:solidFill>
                <a:srgbClr val="7030A0"/>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GB" sz="1800">
                <a:solidFill>
                  <a:schemeClr val="dk1"/>
                </a:solidFill>
                <a:latin typeface="Arial"/>
                <a:ea typeface="Arial"/>
                <a:cs typeface="Arial"/>
                <a:sym typeface="Arial"/>
              </a:rPr>
              <a:t>Now, we have to calculate the score based on how many answers are correct and we also give the pass or fail mark accordingly.The ‘canvas.clone()’ is used to copy the image from canvas to show it in the result, after we count all the blue boxes.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GB" sz="1800">
                <a:solidFill>
                  <a:schemeClr val="dk1"/>
                </a:solidFill>
                <a:latin typeface="Arial"/>
                <a:ea typeface="Arial"/>
                <a:cs typeface="Arial"/>
                <a:sym typeface="Arial"/>
              </a:rPr>
              <a:t>Finally, we show the image and put the text of suitable colour on it accordingly:</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GB" sz="1800">
                <a:solidFill>
                  <a:schemeClr val="dk1"/>
                </a:solidFill>
                <a:latin typeface="Arial"/>
                <a:ea typeface="Arial"/>
                <a:cs typeface="Arial"/>
                <a:sym typeface="Arial"/>
              </a:rPr>
              <a:t>a). If the percentage of correct answers is equal to or more than 50, we show the result “Passed” with the color green. For getting green, the values used are 0,255,0; so 0 values for blue, BGR values for green, 0 for red.</a:t>
            </a:r>
            <a:endParaRPr/>
          </a:p>
          <a:p>
            <a:pPr indent="0" lvl="0" marL="0" marR="0" rtl="0" algn="l">
              <a:spcBef>
                <a:spcPts val="0"/>
              </a:spcBef>
              <a:spcAft>
                <a:spcPts val="0"/>
              </a:spcAft>
              <a:buNone/>
            </a:pPr>
            <a:r>
              <a:rPr lang="en-GB" sz="1800">
                <a:solidFill>
                  <a:schemeClr val="dk1"/>
                </a:solidFill>
                <a:latin typeface="Arial"/>
                <a:ea typeface="Arial"/>
                <a:cs typeface="Arial"/>
                <a:sym typeface="Arial"/>
              </a:rPr>
              <a:t>b). If the percentage of correct answers is less than 50, we show the result “Failed”, with the colour red. For getting red, the values used are 0,0,255; so 0 values for blue, 0 value for green and BGR for red.</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pic>
        <p:nvPicPr>
          <p:cNvPr id="163" name="Google Shape;163;p22"/>
          <p:cNvPicPr preferRelativeResize="0"/>
          <p:nvPr/>
        </p:nvPicPr>
        <p:blipFill rotWithShape="1">
          <a:blip r:embed="rId3">
            <a:alphaModFix/>
          </a:blip>
          <a:srcRect b="0" l="0" r="0" t="0"/>
          <a:stretch/>
        </p:blipFill>
        <p:spPr>
          <a:xfrm>
            <a:off x="6938516" y="3640390"/>
            <a:ext cx="1344349" cy="2571798"/>
          </a:xfrm>
          <a:prstGeom prst="rect">
            <a:avLst/>
          </a:prstGeom>
          <a:noFill/>
          <a:ln>
            <a:noFill/>
          </a:ln>
        </p:spPr>
      </p:pic>
      <p:pic>
        <p:nvPicPr>
          <p:cNvPr id="164" name="Google Shape;164;p22"/>
          <p:cNvPicPr preferRelativeResize="0"/>
          <p:nvPr/>
        </p:nvPicPr>
        <p:blipFill rotWithShape="1">
          <a:blip r:embed="rId4">
            <a:alphaModFix/>
          </a:blip>
          <a:srcRect b="0" l="0" r="0" t="0"/>
          <a:stretch/>
        </p:blipFill>
        <p:spPr>
          <a:xfrm>
            <a:off x="2995783" y="3640390"/>
            <a:ext cx="1292131" cy="2571798"/>
          </a:xfrm>
          <a:prstGeom prst="rect">
            <a:avLst/>
          </a:prstGeom>
          <a:noFill/>
          <a:ln>
            <a:noFill/>
          </a:ln>
        </p:spPr>
      </p:pic>
      <p:sp>
        <p:nvSpPr>
          <p:cNvPr id="165" name="Google Shape;165;p22"/>
          <p:cNvSpPr txBox="1"/>
          <p:nvPr/>
        </p:nvSpPr>
        <p:spPr>
          <a:xfrm>
            <a:off x="589410" y="4438834"/>
            <a:ext cx="1905740" cy="10156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GB" sz="2000">
                <a:solidFill>
                  <a:srgbClr val="00B050"/>
                </a:solidFill>
                <a:latin typeface="Libre Franklin"/>
                <a:ea typeface="Libre Franklin"/>
                <a:cs typeface="Libre Franklin"/>
                <a:sym typeface="Libre Franklin"/>
              </a:rPr>
              <a:t>Result with 70%</a:t>
            </a:r>
            <a:endParaRPr/>
          </a:p>
          <a:p>
            <a:pPr indent="0" lvl="0" marL="0" marR="0" rtl="0" algn="ctr">
              <a:spcBef>
                <a:spcPts val="0"/>
              </a:spcBef>
              <a:spcAft>
                <a:spcPts val="0"/>
              </a:spcAft>
              <a:buNone/>
            </a:pPr>
            <a:r>
              <a:rPr b="1" i="1" lang="en-GB" sz="2000">
                <a:solidFill>
                  <a:srgbClr val="00B050"/>
                </a:solidFill>
                <a:latin typeface="Libre Franklin"/>
                <a:ea typeface="Libre Franklin"/>
                <a:cs typeface="Libre Franklin"/>
                <a:sym typeface="Libre Franklin"/>
              </a:rPr>
              <a:t>“Passed” Grade</a:t>
            </a:r>
            <a:endParaRPr/>
          </a:p>
        </p:txBody>
      </p:sp>
      <p:sp>
        <p:nvSpPr>
          <p:cNvPr id="166" name="Google Shape;166;p22"/>
          <p:cNvSpPr txBox="1"/>
          <p:nvPr/>
        </p:nvSpPr>
        <p:spPr>
          <a:xfrm>
            <a:off x="8847215" y="4438834"/>
            <a:ext cx="208625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GB" sz="2000">
                <a:solidFill>
                  <a:srgbClr val="FF0000"/>
                </a:solidFill>
                <a:latin typeface="Libre Franklin"/>
                <a:ea typeface="Libre Franklin"/>
                <a:cs typeface="Libre Franklin"/>
                <a:sym typeface="Libre Franklin"/>
              </a:rPr>
              <a:t>Result with 30% “Failed” Grade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RetrospectVTI">
  <a:themeElements>
    <a:clrScheme name="Custom 41">
      <a:dk1>
        <a:srgbClr val="000000"/>
      </a:dk1>
      <a:lt1>
        <a:srgbClr val="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RetrospectVTI">
  <a:themeElements>
    <a:clrScheme name="Custom 34">
      <a:dk1>
        <a:srgbClr val="000000"/>
      </a:dk1>
      <a:lt1>
        <a:srgbClr val="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