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Interphases" charset="1" panose="02000503020000020004"/>
      <p:regular r:id="rId10"/>
    </p:embeddedFont>
    <p:embeddedFont>
      <p:font typeface="TT Interphases Bold" charset="1" panose="02000803060000020004"/>
      <p:regular r:id="rId11"/>
    </p:embeddedFont>
    <p:embeddedFont>
      <p:font typeface="TT Interphases Italics" charset="1" panose="02000503020000090004"/>
      <p:regular r:id="rId12"/>
    </p:embeddedFont>
    <p:embeddedFont>
      <p:font typeface="TT Interphases Bold Italics" charset="1" panose="02000803000000090004"/>
      <p:regular r:id="rId13"/>
    </p:embeddedFont>
    <p:embeddedFont>
      <p:font typeface="Times New Roman" charset="1" panose="02030502070405020303"/>
      <p:regular r:id="rId14"/>
    </p:embeddedFont>
    <p:embeddedFont>
      <p:font typeface="Times New Roman Bold" charset="1" panose="02030802070405020303"/>
      <p:regular r:id="rId15"/>
    </p:embeddedFont>
    <p:embeddedFont>
      <p:font typeface="Times New Roman Italics" charset="1" panose="02030502070405090303"/>
      <p:regular r:id="rId16"/>
    </p:embeddedFont>
    <p:embeddedFont>
      <p:font typeface="Times New Roman Bold Italics" charset="1" panose="02030802070405090303"/>
      <p:regular r:id="rId17"/>
    </p:embeddedFont>
    <p:embeddedFont>
      <p:font typeface="Times New Roman Medium" charset="1" panose="02030502070405020303"/>
      <p:regular r:id="rId18"/>
    </p:embeddedFont>
    <p:embeddedFont>
      <p:font typeface="Times New Roman Medium Italics" charset="1" panose="02030502070405090303"/>
      <p:regular r:id="rId19"/>
    </p:embeddedFont>
    <p:embeddedFont>
      <p:font typeface="Times New Roman Semi-Bold" charset="1" panose="02030702070405020303"/>
      <p:regular r:id="rId20"/>
    </p:embeddedFont>
    <p:embeddedFont>
      <p:font typeface="Times New Roman Semi-Bold Italics" charset="1" panose="02030702070405090303"/>
      <p:regular r:id="rId21"/>
    </p:embeddedFont>
    <p:embeddedFont>
      <p:font typeface="Times New Roman Ultra-Bold" charset="1" panose="02030902070405020303"/>
      <p:regular r:id="rId22"/>
    </p:embeddedFont>
    <p:embeddedFont>
      <p:font typeface="TT Rounds Condensed" charset="1" panose="02000506030000020003"/>
      <p:regular r:id="rId23"/>
    </p:embeddedFont>
    <p:embeddedFont>
      <p:font typeface="TT Rounds Condensed Bold" charset="1" panose="02000806030000020003"/>
      <p:regular r:id="rId24"/>
    </p:embeddedFont>
    <p:embeddedFont>
      <p:font typeface="TT Rounds Condensed Italics" charset="1" panose="02000506030000090003"/>
      <p:regular r:id="rId25"/>
    </p:embeddedFont>
    <p:embeddedFont>
      <p:font typeface="TT Rounds Condensed Bold Italics" charset="1" panose="02000806030000090003"/>
      <p:regular r:id="rId26"/>
    </p:embeddedFont>
    <p:embeddedFont>
      <p:font typeface="TT Rounds Condensed Thin" charset="1" panose="02000503020000020003"/>
      <p:regular r:id="rId27"/>
    </p:embeddedFont>
    <p:embeddedFont>
      <p:font typeface="TT Rounds Condensed Thin Italics" charset="1" panose="02000503020000090003"/>
      <p:regular r:id="rId28"/>
    </p:embeddedFont>
    <p:embeddedFont>
      <p:font typeface="TT Rounds Condensed Heavy" charset="1" panose="02000506030000020003"/>
      <p:regular r:id="rId29"/>
    </p:embeddedFont>
    <p:embeddedFont>
      <p:font typeface="TT Rounds Condensed Heavy Italics" charset="1" panose="02000506000000090003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slides/slide1.xml" Type="http://schemas.openxmlformats.org/officeDocument/2006/relationships/slide"/><Relationship Id="rId32" Target="slides/slide2.xml" Type="http://schemas.openxmlformats.org/officeDocument/2006/relationships/slide"/><Relationship Id="rId33" Target="slides/slide3.xml" Type="http://schemas.openxmlformats.org/officeDocument/2006/relationships/slide"/><Relationship Id="rId34" Target="slides/slide4.xml" Type="http://schemas.openxmlformats.org/officeDocument/2006/relationships/slide"/><Relationship Id="rId35" Target="slides/slide5.xml" Type="http://schemas.openxmlformats.org/officeDocument/2006/relationships/slide"/><Relationship Id="rId36" Target="slides/slide6.xml" Type="http://schemas.openxmlformats.org/officeDocument/2006/relationships/slide"/><Relationship Id="rId37" Target="slides/slide7.xml" Type="http://schemas.openxmlformats.org/officeDocument/2006/relationships/slide"/><Relationship Id="rId38" Target="slides/slide8.xml" Type="http://schemas.openxmlformats.org/officeDocument/2006/relationships/slide"/><Relationship Id="rId39" Target="slides/slide9.xml" Type="http://schemas.openxmlformats.org/officeDocument/2006/relationships/slide"/><Relationship Id="rId4" Target="theme/theme1.xml" Type="http://schemas.openxmlformats.org/officeDocument/2006/relationships/theme"/><Relationship Id="rId40" Target="slides/slide10.xml" Type="http://schemas.openxmlformats.org/officeDocument/2006/relationships/slide"/><Relationship Id="rId41" Target="slides/slide1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3955" y="235131"/>
            <a:ext cx="3840480" cy="1209218"/>
          </a:xfrm>
          <a:custGeom>
            <a:avLst/>
            <a:gdLst/>
            <a:ahLst/>
            <a:cxnLst/>
            <a:rect r="r" b="b" t="t" l="l"/>
            <a:pathLst>
              <a:path h="1209218" w="3840480">
                <a:moveTo>
                  <a:pt x="0" y="0"/>
                </a:moveTo>
                <a:lnTo>
                  <a:pt x="3840479" y="0"/>
                </a:lnTo>
                <a:lnTo>
                  <a:pt x="3840479" y="1209218"/>
                </a:lnTo>
                <a:lnTo>
                  <a:pt x="0" y="1209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22" t="-44798" r="-11956" b="-3000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2047" y="3322040"/>
            <a:ext cx="12183906" cy="2330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2"/>
              </a:lnSpc>
            </a:pPr>
            <a:r>
              <a:rPr lang="en-US" sz="5400">
                <a:solidFill>
                  <a:srgbClr val="000000"/>
                </a:solidFill>
                <a:latin typeface="Times New Roman"/>
              </a:rPr>
              <a:t>Optimized neural network model for the detection of ocular diseases </a:t>
            </a:r>
          </a:p>
          <a:p>
            <a:pPr algn="ctr">
              <a:lnSpc>
                <a:spcPts val="583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07869" y="7075331"/>
            <a:ext cx="6604416" cy="3938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0"/>
              </a:lnSpc>
            </a:pPr>
            <a:r>
              <a:rPr lang="en-US" sz="2900">
                <a:solidFill>
                  <a:srgbClr val="000000"/>
                </a:solidFill>
                <a:latin typeface="Times New Roman Bold"/>
              </a:rPr>
              <a:t>Team:</a:t>
            </a:r>
          </a:p>
          <a:p>
            <a:pPr algn="l">
              <a:lnSpc>
                <a:spcPts val="3190"/>
              </a:lnSpc>
            </a:pPr>
          </a:p>
          <a:p>
            <a:pPr algn="l" marL="524828" indent="-262414" lvl="1">
              <a:lnSpc>
                <a:spcPts val="3190"/>
              </a:lnSpc>
              <a:buAutoNum type="arabicPeriod" startAt="1"/>
            </a:pPr>
            <a:r>
              <a:rPr lang="en-US" sz="2900">
                <a:solidFill>
                  <a:srgbClr val="000000"/>
                </a:solidFill>
                <a:latin typeface="Times New Roman"/>
              </a:rPr>
              <a:t>1MS21CS037 – Bharmal Hamza</a:t>
            </a:r>
          </a:p>
          <a:p>
            <a:pPr algn="l" marL="524828" indent="-262414" lvl="1">
              <a:lnSpc>
                <a:spcPts val="3190"/>
              </a:lnSpc>
              <a:buAutoNum type="arabicPeriod" startAt="1"/>
            </a:pPr>
            <a:r>
              <a:rPr lang="en-US" sz="2900">
                <a:solidFill>
                  <a:srgbClr val="000000"/>
                </a:solidFill>
                <a:latin typeface="Times New Roman"/>
              </a:rPr>
              <a:t>1MS21CS010 – Akash Badadani</a:t>
            </a:r>
          </a:p>
          <a:p>
            <a:pPr algn="l" marL="524828" indent="-262414" lvl="1">
              <a:lnSpc>
                <a:spcPts val="3190"/>
              </a:lnSpc>
              <a:buAutoNum type="arabicPeriod" startAt="1"/>
            </a:pPr>
            <a:r>
              <a:rPr lang="en-US" sz="2900">
                <a:solidFill>
                  <a:srgbClr val="000000"/>
                </a:solidFill>
                <a:latin typeface="Times New Roman"/>
              </a:rPr>
              <a:t>1MS21CS043 – Danish Bashir</a:t>
            </a:r>
          </a:p>
          <a:p>
            <a:pPr algn="l" marL="524828" indent="-262414" lvl="1">
              <a:lnSpc>
                <a:spcPts val="3190"/>
              </a:lnSpc>
              <a:buAutoNum type="arabicPeriod" startAt="1"/>
            </a:pPr>
            <a:r>
              <a:rPr lang="en-US" sz="2900">
                <a:solidFill>
                  <a:srgbClr val="000000"/>
                </a:solidFill>
                <a:latin typeface="Times New Roman"/>
              </a:rPr>
              <a:t>1MS21CS031 – Aryan  Gupta</a:t>
            </a:r>
          </a:p>
          <a:p>
            <a:pPr algn="l" marL="542925" indent="-271462" lvl="1">
              <a:lnSpc>
                <a:spcPts val="2916"/>
              </a:lnSpc>
            </a:pPr>
          </a:p>
          <a:p>
            <a:pPr algn="l" marL="542925" indent="-271462" lvl="1">
              <a:lnSpc>
                <a:spcPts val="2916"/>
              </a:lnSpc>
            </a:pPr>
          </a:p>
          <a:p>
            <a:pPr algn="l" marL="542925" indent="-271462" lvl="1">
              <a:lnSpc>
                <a:spcPts val="2916"/>
              </a:lnSpc>
            </a:pPr>
          </a:p>
          <a:p>
            <a:pPr algn="l" marL="542925" indent="-271462" lvl="1">
              <a:lnSpc>
                <a:spcPts val="291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566469" y="7075330"/>
            <a:ext cx="3592285" cy="256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4"/>
              </a:lnSpc>
            </a:pPr>
            <a:r>
              <a:rPr lang="en-US" sz="3300">
                <a:solidFill>
                  <a:srgbClr val="000000"/>
                </a:solidFill>
                <a:latin typeface="Times New Roman Bold"/>
              </a:rPr>
              <a:t>Guide:</a:t>
            </a:r>
          </a:p>
          <a:p>
            <a:pPr algn="l">
              <a:lnSpc>
                <a:spcPts val="3564"/>
              </a:lnSpc>
            </a:pPr>
          </a:p>
          <a:p>
            <a:pPr algn="l">
              <a:lnSpc>
                <a:spcPts val="3024"/>
              </a:lnSpc>
            </a:pPr>
            <a:r>
              <a:rPr lang="en-US" sz="2400" spc="22">
                <a:solidFill>
                  <a:srgbClr val="000000"/>
                </a:solidFill>
                <a:latin typeface="Times New Roman"/>
              </a:rPr>
              <a:t>Akshatha Kamath</a:t>
            </a:r>
          </a:p>
          <a:p>
            <a:pPr algn="l">
              <a:lnSpc>
                <a:spcPts val="3023"/>
              </a:lnSpc>
            </a:pPr>
            <a:r>
              <a:rPr lang="en-US" sz="2399" spc="21">
                <a:solidFill>
                  <a:srgbClr val="000000"/>
                </a:solidFill>
                <a:latin typeface="Times New Roman"/>
              </a:rPr>
              <a:t>Assistant Professor</a:t>
            </a:r>
          </a:p>
          <a:p>
            <a:pPr algn="l">
              <a:lnSpc>
                <a:spcPts val="3023"/>
              </a:lnSpc>
            </a:pPr>
            <a:r>
              <a:rPr lang="en-US" sz="2399" spc="21">
                <a:solidFill>
                  <a:srgbClr val="000000"/>
                </a:solidFill>
                <a:latin typeface="Times New Roman"/>
              </a:rPr>
              <a:t>Dept of CSE</a:t>
            </a:r>
          </a:p>
          <a:p>
            <a:pPr algn="l">
              <a:lnSpc>
                <a:spcPts val="356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41417" y="1387198"/>
            <a:ext cx="15205166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24">
                <a:solidFill>
                  <a:srgbClr val="000000"/>
                </a:solidFill>
                <a:latin typeface="Times New Roman"/>
              </a:rPr>
              <a:t>CS65: Mini  Project Work  - Zeroth Review Presentation</a:t>
            </a:r>
          </a:p>
          <a:p>
            <a:pPr algn="ctr">
              <a:lnSpc>
                <a:spcPts val="3240"/>
              </a:lnSpc>
            </a:pPr>
          </a:p>
          <a:p>
            <a:pPr algn="ctr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imes New Roman Bold"/>
              </a:rPr>
              <a:t>Department of Computer Science and Engineering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38" y="501522"/>
            <a:ext cx="15590520" cy="195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Times New Roman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38" y="2175441"/>
            <a:ext cx="15881171" cy="7014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Akram A, &amp; Debnath, R. (2020). "An automated eye disease recognition system from visual content of facial images using machine learning techniques".</a:t>
            </a:r>
          </a:p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. Mohamed Elkholy &amp; Marwa Abd El Azeem (2024, January). "Deep learning-based classification of eye diseases using Convolutional Neural Network for OCT images”</a:t>
            </a:r>
          </a:p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Stewart Muchuchuti &amp; Serestina Viriri (2023,April). "Retinal eye disease detection using deep learning".</a:t>
            </a:r>
          </a:p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Sarki, R., Ahmed, K., Wang, H., &amp; Zhang, Y. (2020). "Automatic detection of diabetic eye disease through deep learning using fundus images: A survey".</a:t>
            </a:r>
          </a:p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Malik, S., Kanwal, N., Asghar, M. N., Sadiq, M. A. A., Karamat, I., &amp; Fleury, M. (2019). "Data-driven approach for eye disease classification with machine learning".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25-03-2024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9340" y="9580245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Computer Science and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4090940"/>
            <a:ext cx="15590520" cy="106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Times New Roman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25-03-2024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49340" y="9580245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Computer Science and Engineering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971550"/>
            <a:ext cx="15590520" cy="106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Times New Roman Bold"/>
              </a:rPr>
              <a:t>Agenda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38" y="2651569"/>
            <a:ext cx="16468997" cy="4962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imes New Roman Bold"/>
              </a:rPr>
              <a:t>Problem Statement:  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imes New Roman Bold"/>
              </a:rPr>
              <a:t>Objective &amp; Scope of the Proposed Project: </a:t>
            </a:r>
            <a:r>
              <a:rPr lang="en-US" sz="3600" spc="33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imes New Roman Bold"/>
              </a:rPr>
              <a:t>Hardware &amp; Software to be used: 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imes New Roman Bold"/>
              </a:rPr>
              <a:t>What contribution to society would the project make? 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imes New Roman Bold"/>
              </a:rPr>
              <a:t>References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487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imes New Roman"/>
              </a:rPr>
              <a:t>25-03-2024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9340" y="9636919"/>
            <a:ext cx="59893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imes New Roman"/>
              </a:rPr>
              <a:t>Computer Science and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imes New Roman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59266"/>
            <a:ext cx="16442871" cy="7698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4"/>
              </a:lnSpc>
            </a:pPr>
            <a:r>
              <a:rPr lang="en-US" sz="4162">
                <a:solidFill>
                  <a:srgbClr val="000000"/>
                </a:solidFill>
                <a:latin typeface="Times New Roman Bold"/>
              </a:rPr>
              <a:t>What:</a:t>
            </a:r>
          </a:p>
          <a:p>
            <a:pPr algn="l">
              <a:lnSpc>
                <a:spcPts val="4204"/>
              </a:lnSpc>
            </a:pPr>
          </a:p>
          <a:p>
            <a:pPr algn="just" marL="703088" indent="-351544" lvl="1">
              <a:lnSpc>
                <a:spcPts val="3923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Times New Roman"/>
              </a:rPr>
              <a:t>Objective: Develop an optimized neural network for ocular disease detection. </a:t>
            </a:r>
          </a:p>
          <a:p>
            <a:pPr algn="l" marL="703088" indent="-351544" lvl="1">
              <a:lnSpc>
                <a:spcPts val="3923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Times New Roman"/>
              </a:rPr>
              <a:t>Scope: Analyzing ocular images to identify diseases or abnormalities early on.</a:t>
            </a:r>
          </a:p>
          <a:p>
            <a:pPr algn="l" marL="703088" indent="-351544" lvl="1">
              <a:lnSpc>
                <a:spcPts val="3923"/>
              </a:lnSpc>
            </a:pPr>
          </a:p>
          <a:p>
            <a:pPr algn="l">
              <a:lnSpc>
                <a:spcPts val="4204"/>
              </a:lnSpc>
            </a:pPr>
            <a:r>
              <a:rPr lang="en-US" sz="4162">
                <a:solidFill>
                  <a:srgbClr val="000000"/>
                </a:solidFill>
                <a:latin typeface="Times New Roman Bold"/>
              </a:rPr>
              <a:t>Why:   </a:t>
            </a:r>
          </a:p>
          <a:p>
            <a:pPr algn="l">
              <a:lnSpc>
                <a:spcPts val="4204"/>
              </a:lnSpc>
            </a:pPr>
          </a:p>
          <a:p>
            <a:pPr algn="l" marL="703088" indent="-351544" lvl="1">
              <a:lnSpc>
                <a:spcPts val="3923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Times New Roman"/>
              </a:rPr>
              <a:t>Early Detection: Improving treatment outcomes and preventing vision loss.   </a:t>
            </a:r>
          </a:p>
          <a:p>
            <a:pPr algn="l" marL="703088" indent="-351544" lvl="1">
              <a:lnSpc>
                <a:spcPts val="3923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Times New Roman"/>
              </a:rPr>
              <a:t>Accessibility: Providing remote access to healthcare, especially for underserved areas.</a:t>
            </a:r>
          </a:p>
          <a:p>
            <a:pPr algn="l" marL="703088" indent="-351544" lvl="1">
              <a:lnSpc>
                <a:spcPts val="3923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Times New Roman"/>
              </a:rPr>
              <a:t>Efficiency: Automating detection with ML can speed up diagnoses, easing the load on healthcare workers.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2317"/>
            <a:ext cx="15590520" cy="106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Times New Roman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512062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imes New Roman"/>
              </a:rPr>
              <a:t>25-03-2024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29300" y="9512062"/>
            <a:ext cx="59893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imes New Roman"/>
              </a:rPr>
              <a:t>Computer Science and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87300" y="9512062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imes New Roman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38660" y="1028700"/>
            <a:ext cx="6729922" cy="8055945"/>
          </a:xfrm>
          <a:custGeom>
            <a:avLst/>
            <a:gdLst/>
            <a:ahLst/>
            <a:cxnLst/>
            <a:rect r="r" b="b" t="t" l="l"/>
            <a:pathLst>
              <a:path h="8055945" w="6729922">
                <a:moveTo>
                  <a:pt x="0" y="0"/>
                </a:moveTo>
                <a:lnTo>
                  <a:pt x="6729922" y="0"/>
                </a:lnTo>
                <a:lnTo>
                  <a:pt x="6729922" y="8055945"/>
                </a:lnTo>
                <a:lnTo>
                  <a:pt x="0" y="80559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8740" y="1748428"/>
            <a:ext cx="11053882" cy="6985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5"/>
              </a:lnSpc>
            </a:pPr>
            <a:r>
              <a:rPr lang="en-US" sz="4162">
                <a:solidFill>
                  <a:srgbClr val="000000"/>
                </a:solidFill>
                <a:latin typeface="Times New Roman Bold"/>
              </a:rPr>
              <a:t>How :</a:t>
            </a:r>
          </a:p>
          <a:p>
            <a:pPr algn="l" marL="703088" indent="-351544" lvl="1">
              <a:lnSpc>
                <a:spcPts val="4195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Times New Roman"/>
              </a:rPr>
              <a:t>Image Enhancement and  analysis</a:t>
            </a:r>
          </a:p>
          <a:p>
            <a:pPr algn="l" marL="703088" indent="-351544" lvl="1">
              <a:lnSpc>
                <a:spcPts val="4195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Times New Roman"/>
              </a:rPr>
              <a:t>Mobile technology</a:t>
            </a:r>
          </a:p>
          <a:p>
            <a:pPr algn="l" marL="703088" indent="-351544" lvl="1">
              <a:lnSpc>
                <a:spcPts val="4195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Times New Roman"/>
              </a:rPr>
              <a:t>Computer vision</a:t>
            </a:r>
          </a:p>
          <a:p>
            <a:pPr algn="l" marL="703088" indent="-351544" lvl="1">
              <a:lnSpc>
                <a:spcPts val="4195"/>
              </a:lnSpc>
            </a:pPr>
          </a:p>
          <a:p>
            <a:pPr algn="l">
              <a:lnSpc>
                <a:spcPts val="4495"/>
              </a:lnSpc>
            </a:pPr>
            <a:r>
              <a:rPr lang="en-US" sz="4162">
                <a:solidFill>
                  <a:srgbClr val="000000"/>
                </a:solidFill>
                <a:latin typeface="Times New Roman Bold"/>
              </a:rPr>
              <a:t>Motivation:</a:t>
            </a:r>
          </a:p>
          <a:p>
            <a:pPr algn="l" marL="703088" indent="-351544" lvl="1">
              <a:lnSpc>
                <a:spcPts val="4195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Times New Roman"/>
              </a:rPr>
              <a:t>Healthcare Accessibility: Limited access to eye care services in remote areas.  </a:t>
            </a:r>
          </a:p>
          <a:p>
            <a:pPr algn="l" marL="703088" indent="-351544" lvl="1">
              <a:lnSpc>
                <a:spcPts val="4195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Times New Roman"/>
              </a:rPr>
              <a:t>Early Detection: Crucial for timely intervention and improved outcomes.  </a:t>
            </a:r>
          </a:p>
          <a:p>
            <a:pPr algn="l" marL="703088" indent="-351544" lvl="1">
              <a:lnSpc>
                <a:spcPts val="4195"/>
              </a:lnSpc>
              <a:buFont typeface="Arial"/>
              <a:buChar char="•"/>
            </a:pPr>
            <a:r>
              <a:rPr lang="en-US" sz="3884">
                <a:solidFill>
                  <a:srgbClr val="000000"/>
                </a:solidFill>
                <a:latin typeface="Times New Roman"/>
              </a:rPr>
              <a:t>Enhancing Patient Safety: By minimizing the risk of overlooking critical details or misinterpreting complex cases.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8740" y="298280"/>
            <a:ext cx="15590520" cy="106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Times New Roman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25-03-2024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49340" y="9580245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Computer Science and Engineering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58909" y="484348"/>
            <a:ext cx="2612371" cy="690303"/>
            <a:chOff x="0" y="0"/>
            <a:chExt cx="634214" cy="1675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4214" cy="167587"/>
            </a:xfrm>
            <a:custGeom>
              <a:avLst/>
              <a:gdLst/>
              <a:ahLst/>
              <a:cxnLst/>
              <a:rect r="r" b="b" t="t" l="l"/>
              <a:pathLst>
                <a:path h="167587" w="634214">
                  <a:moveTo>
                    <a:pt x="83794" y="0"/>
                  </a:moveTo>
                  <a:lnTo>
                    <a:pt x="550421" y="0"/>
                  </a:lnTo>
                  <a:cubicBezTo>
                    <a:pt x="596699" y="0"/>
                    <a:pt x="634214" y="37516"/>
                    <a:pt x="634214" y="83794"/>
                  </a:cubicBezTo>
                  <a:lnTo>
                    <a:pt x="634214" y="83794"/>
                  </a:lnTo>
                  <a:cubicBezTo>
                    <a:pt x="634214" y="130072"/>
                    <a:pt x="596699" y="167587"/>
                    <a:pt x="550421" y="167587"/>
                  </a:cubicBezTo>
                  <a:lnTo>
                    <a:pt x="83794" y="167587"/>
                  </a:lnTo>
                  <a:cubicBezTo>
                    <a:pt x="37516" y="167587"/>
                    <a:pt x="0" y="130072"/>
                    <a:pt x="0" y="83794"/>
                  </a:cubicBezTo>
                  <a:lnTo>
                    <a:pt x="0" y="83794"/>
                  </a:lnTo>
                  <a:cubicBezTo>
                    <a:pt x="0" y="37516"/>
                    <a:pt x="37516" y="0"/>
                    <a:pt x="83794" y="0"/>
                  </a:cubicBezTo>
                  <a:close/>
                </a:path>
              </a:pathLst>
            </a:custGeom>
            <a:solidFill>
              <a:srgbClr val="D46B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34214" cy="205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START</a:t>
              </a:r>
            </a:p>
          </p:txBody>
        </p:sp>
      </p:grpSp>
      <p:sp>
        <p:nvSpPr>
          <p:cNvPr name="AutoShape 5" id="5"/>
          <p:cNvSpPr/>
          <p:nvPr/>
        </p:nvSpPr>
        <p:spPr>
          <a:xfrm flipH="true">
            <a:off x="3287138" y="1174651"/>
            <a:ext cx="977957" cy="51579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" id="6"/>
          <p:cNvGrpSpPr/>
          <p:nvPr/>
        </p:nvGrpSpPr>
        <p:grpSpPr>
          <a:xfrm rot="0">
            <a:off x="2309180" y="1690447"/>
            <a:ext cx="1955914" cy="1412614"/>
            <a:chOff x="0" y="0"/>
            <a:chExt cx="1464201" cy="10574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64201" cy="1057486"/>
            </a:xfrm>
            <a:custGeom>
              <a:avLst/>
              <a:gdLst/>
              <a:ahLst/>
              <a:cxnLst/>
              <a:rect r="r" b="b" t="t" l="l"/>
              <a:pathLst>
                <a:path h="1057486" w="1464201">
                  <a:moveTo>
                    <a:pt x="732101" y="0"/>
                  </a:moveTo>
                  <a:lnTo>
                    <a:pt x="1464201" y="528743"/>
                  </a:lnTo>
                  <a:lnTo>
                    <a:pt x="732101" y="1057486"/>
                  </a:lnTo>
                  <a:lnTo>
                    <a:pt x="0" y="528743"/>
                  </a:lnTo>
                  <a:lnTo>
                    <a:pt x="732101" y="0"/>
                  </a:lnTo>
                  <a:close/>
                </a:path>
              </a:pathLst>
            </a:custGeom>
            <a:solidFill>
              <a:srgbClr val="48798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251660" y="143655"/>
              <a:ext cx="960882" cy="732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FFFFFF"/>
                  </a:solidFill>
                  <a:latin typeface="TT Interphases Bold"/>
                </a:rPr>
                <a:t>Camera image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359024" y="1684003"/>
            <a:ext cx="1976004" cy="1419058"/>
            <a:chOff x="0" y="0"/>
            <a:chExt cx="1472523" cy="10574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72523" cy="1057486"/>
            </a:xfrm>
            <a:custGeom>
              <a:avLst/>
              <a:gdLst/>
              <a:ahLst/>
              <a:cxnLst/>
              <a:rect r="r" b="b" t="t" l="l"/>
              <a:pathLst>
                <a:path h="1057486" w="1472523">
                  <a:moveTo>
                    <a:pt x="736262" y="0"/>
                  </a:moveTo>
                  <a:lnTo>
                    <a:pt x="1472523" y="528743"/>
                  </a:lnTo>
                  <a:lnTo>
                    <a:pt x="736262" y="1057486"/>
                  </a:lnTo>
                  <a:lnTo>
                    <a:pt x="0" y="528743"/>
                  </a:lnTo>
                  <a:lnTo>
                    <a:pt x="736262" y="0"/>
                  </a:lnTo>
                  <a:close/>
                </a:path>
              </a:pathLst>
            </a:custGeom>
            <a:solidFill>
              <a:srgbClr val="48798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53090" y="143655"/>
              <a:ext cx="966343" cy="732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FFFFFF"/>
                  </a:solidFill>
                  <a:latin typeface="TT Interphases Bold"/>
                </a:rPr>
                <a:t>Fundus Image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4265095" y="1174651"/>
            <a:ext cx="1081931" cy="50935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 flipH="true">
            <a:off x="3287138" y="3103061"/>
            <a:ext cx="0" cy="126139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4" id="14"/>
          <p:cNvGrpSpPr/>
          <p:nvPr/>
        </p:nvGrpSpPr>
        <p:grpSpPr>
          <a:xfrm rot="0">
            <a:off x="1988050" y="4364457"/>
            <a:ext cx="2598176" cy="805416"/>
            <a:chOff x="0" y="0"/>
            <a:chExt cx="634214" cy="1966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4214" cy="196602"/>
            </a:xfrm>
            <a:custGeom>
              <a:avLst/>
              <a:gdLst/>
              <a:ahLst/>
              <a:cxnLst/>
              <a:rect r="r" b="b" t="t" l="l"/>
              <a:pathLst>
                <a:path h="196602" w="634214">
                  <a:moveTo>
                    <a:pt x="0" y="0"/>
                  </a:moveTo>
                  <a:lnTo>
                    <a:pt x="634214" y="0"/>
                  </a:lnTo>
                  <a:lnTo>
                    <a:pt x="634214" y="196602"/>
                  </a:lnTo>
                  <a:lnTo>
                    <a:pt x="0" y="196602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34214" cy="234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Image Enhancement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3287138" y="5169874"/>
            <a:ext cx="0" cy="319054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8" id="18"/>
          <p:cNvGrpSpPr/>
          <p:nvPr/>
        </p:nvGrpSpPr>
        <p:grpSpPr>
          <a:xfrm rot="0">
            <a:off x="1988050" y="8360417"/>
            <a:ext cx="2598176" cy="1187089"/>
            <a:chOff x="0" y="0"/>
            <a:chExt cx="634214" cy="28976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4214" cy="289768"/>
            </a:xfrm>
            <a:custGeom>
              <a:avLst/>
              <a:gdLst/>
              <a:ahLst/>
              <a:cxnLst/>
              <a:rect r="r" b="b" t="t" l="l"/>
              <a:pathLst>
                <a:path h="289768" w="634214">
                  <a:moveTo>
                    <a:pt x="0" y="0"/>
                  </a:moveTo>
                  <a:lnTo>
                    <a:pt x="634214" y="0"/>
                  </a:lnTo>
                  <a:lnTo>
                    <a:pt x="634214" y="289768"/>
                  </a:lnTo>
                  <a:lnTo>
                    <a:pt x="0" y="289768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634214" cy="3278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Image processing</a:t>
              </a:r>
            </a:p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(Enhancing)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778576" y="5911926"/>
            <a:ext cx="2598176" cy="1119480"/>
            <a:chOff x="0" y="0"/>
            <a:chExt cx="634214" cy="27326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4214" cy="273265"/>
            </a:xfrm>
            <a:custGeom>
              <a:avLst/>
              <a:gdLst/>
              <a:ahLst/>
              <a:cxnLst/>
              <a:rect r="r" b="b" t="t" l="l"/>
              <a:pathLst>
                <a:path h="273265" w="634214">
                  <a:moveTo>
                    <a:pt x="0" y="0"/>
                  </a:moveTo>
                  <a:lnTo>
                    <a:pt x="634214" y="0"/>
                  </a:lnTo>
                  <a:lnTo>
                    <a:pt x="634214" y="273265"/>
                  </a:lnTo>
                  <a:lnTo>
                    <a:pt x="0" y="273265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634214" cy="311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Deep Learning Analysis Model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 flipV="true">
            <a:off x="4586225" y="7031406"/>
            <a:ext cx="2491439" cy="192255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>
            <a:off x="8376752" y="6471666"/>
            <a:ext cx="6744678" cy="3076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6" id="26"/>
          <p:cNvGrpSpPr/>
          <p:nvPr/>
        </p:nvGrpSpPr>
        <p:grpSpPr>
          <a:xfrm rot="0">
            <a:off x="15121430" y="6133052"/>
            <a:ext cx="2137870" cy="738759"/>
            <a:chOff x="0" y="0"/>
            <a:chExt cx="521854" cy="18033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21854" cy="180331"/>
            </a:xfrm>
            <a:custGeom>
              <a:avLst/>
              <a:gdLst/>
              <a:ahLst/>
              <a:cxnLst/>
              <a:rect r="r" b="b" t="t" l="l"/>
              <a:pathLst>
                <a:path h="180331" w="521854">
                  <a:moveTo>
                    <a:pt x="0" y="0"/>
                  </a:moveTo>
                  <a:lnTo>
                    <a:pt x="521854" y="0"/>
                  </a:lnTo>
                  <a:lnTo>
                    <a:pt x="521854" y="180331"/>
                  </a:lnTo>
                  <a:lnTo>
                    <a:pt x="0" y="180331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21854" cy="218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Conjunctivitis 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>
            <a:off x="8376752" y="6471666"/>
            <a:ext cx="1124970" cy="188875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9501722" y="6841621"/>
            <a:ext cx="5352840" cy="3037592"/>
            <a:chOff x="0" y="0"/>
            <a:chExt cx="1306627" cy="7414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06628" cy="741476"/>
            </a:xfrm>
            <a:custGeom>
              <a:avLst/>
              <a:gdLst/>
              <a:ahLst/>
              <a:cxnLst/>
              <a:rect r="r" b="b" t="t" l="l"/>
              <a:pathLst>
                <a:path h="741476" w="1306628">
                  <a:moveTo>
                    <a:pt x="0" y="0"/>
                  </a:moveTo>
                  <a:lnTo>
                    <a:pt x="1306628" y="0"/>
                  </a:lnTo>
                  <a:lnTo>
                    <a:pt x="1306628" y="741476"/>
                  </a:lnTo>
                  <a:lnTo>
                    <a:pt x="0" y="74147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306627" cy="779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 Italics"/>
                </a:rPr>
                <a:t>Types</a:t>
              </a:r>
            </a:p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 Italics"/>
                </a:rPr>
                <a:t>type 0 : No ulcer of the corneal epithelium</a:t>
              </a:r>
            </a:p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 Italics"/>
                </a:rPr>
                <a:t>type 1 : Micro punctate</a:t>
              </a:r>
            </a:p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 Italics"/>
                </a:rPr>
                <a:t>type 2 : Macro punctate</a:t>
              </a:r>
            </a:p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 Italics"/>
                </a:rPr>
                <a:t>type 3 : Coalescent macro punctate</a:t>
              </a:r>
            </a:p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 Italics"/>
                </a:rPr>
                <a:t>type 4 : Patch (&gt;=1 mm)</a:t>
              </a:r>
            </a:p>
            <a:p>
              <a:pPr algn="just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3" id="33"/>
          <p:cNvSpPr/>
          <p:nvPr/>
        </p:nvSpPr>
        <p:spPr>
          <a:xfrm flipV="true">
            <a:off x="8376752" y="5226362"/>
            <a:ext cx="1124970" cy="124530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4" id="34"/>
          <p:cNvGrpSpPr/>
          <p:nvPr/>
        </p:nvGrpSpPr>
        <p:grpSpPr>
          <a:xfrm rot="0">
            <a:off x="9501722" y="4319672"/>
            <a:ext cx="3921961" cy="1813380"/>
            <a:chOff x="0" y="0"/>
            <a:chExt cx="957350" cy="44264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57350" cy="442646"/>
            </a:xfrm>
            <a:custGeom>
              <a:avLst/>
              <a:gdLst/>
              <a:ahLst/>
              <a:cxnLst/>
              <a:rect r="r" b="b" t="t" l="l"/>
              <a:pathLst>
                <a:path h="442646" w="957350">
                  <a:moveTo>
                    <a:pt x="0" y="0"/>
                  </a:moveTo>
                  <a:lnTo>
                    <a:pt x="957350" y="0"/>
                  </a:lnTo>
                  <a:lnTo>
                    <a:pt x="957350" y="442646"/>
                  </a:lnTo>
                  <a:lnTo>
                    <a:pt x="0" y="44264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957350" cy="480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 Italics"/>
                </a:rPr>
                <a:t>Category:</a:t>
              </a:r>
            </a:p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point-like corneal ulcers</a:t>
              </a:r>
            </a:p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point-flaky mixed corneal ulcers</a:t>
              </a:r>
            </a:p>
            <a:p>
              <a:pPr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flaky corneal ulcers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012919" y="1994046"/>
            <a:ext cx="2598176" cy="805416"/>
            <a:chOff x="0" y="0"/>
            <a:chExt cx="634214" cy="19660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34214" cy="196602"/>
            </a:xfrm>
            <a:custGeom>
              <a:avLst/>
              <a:gdLst/>
              <a:ahLst/>
              <a:cxnLst/>
              <a:rect r="r" b="b" t="t" l="l"/>
              <a:pathLst>
                <a:path h="196602" w="634214">
                  <a:moveTo>
                    <a:pt x="0" y="0"/>
                  </a:moveTo>
                  <a:lnTo>
                    <a:pt x="634214" y="0"/>
                  </a:lnTo>
                  <a:lnTo>
                    <a:pt x="634214" y="196602"/>
                  </a:lnTo>
                  <a:lnTo>
                    <a:pt x="0" y="196602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634214" cy="234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Image Processing</a:t>
              </a:r>
            </a:p>
          </p:txBody>
        </p:sp>
      </p:grpSp>
      <p:sp>
        <p:nvSpPr>
          <p:cNvPr name="AutoShape 40" id="40"/>
          <p:cNvSpPr/>
          <p:nvPr/>
        </p:nvSpPr>
        <p:spPr>
          <a:xfrm>
            <a:off x="6335028" y="2393532"/>
            <a:ext cx="677891" cy="322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1" id="41"/>
          <p:cNvGrpSpPr/>
          <p:nvPr/>
        </p:nvGrpSpPr>
        <p:grpSpPr>
          <a:xfrm rot="0">
            <a:off x="12988559" y="974644"/>
            <a:ext cx="1866002" cy="2844220"/>
            <a:chOff x="0" y="0"/>
            <a:chExt cx="455491" cy="694274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55491" cy="694274"/>
            </a:xfrm>
            <a:custGeom>
              <a:avLst/>
              <a:gdLst/>
              <a:ahLst/>
              <a:cxnLst/>
              <a:rect r="r" b="b" t="t" l="l"/>
              <a:pathLst>
                <a:path h="694274" w="455491">
                  <a:moveTo>
                    <a:pt x="0" y="0"/>
                  </a:moveTo>
                  <a:lnTo>
                    <a:pt x="455491" y="0"/>
                  </a:lnTo>
                  <a:lnTo>
                    <a:pt x="455491" y="694274"/>
                  </a:lnTo>
                  <a:lnTo>
                    <a:pt x="0" y="69427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455491" cy="732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Normal</a:t>
              </a:r>
            </a:p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Diabetes</a:t>
              </a:r>
            </a:p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Glaucoma</a:t>
              </a:r>
            </a:p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Cataract</a:t>
              </a:r>
            </a:p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Hypertension</a:t>
              </a:r>
            </a:p>
            <a:p>
              <a:pPr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Myopia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000739" y="1833792"/>
            <a:ext cx="2598176" cy="1119480"/>
            <a:chOff x="0" y="0"/>
            <a:chExt cx="634214" cy="27326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4214" cy="273265"/>
            </a:xfrm>
            <a:custGeom>
              <a:avLst/>
              <a:gdLst/>
              <a:ahLst/>
              <a:cxnLst/>
              <a:rect r="r" b="b" t="t" l="l"/>
              <a:pathLst>
                <a:path h="273265" w="634214">
                  <a:moveTo>
                    <a:pt x="0" y="0"/>
                  </a:moveTo>
                  <a:lnTo>
                    <a:pt x="634214" y="0"/>
                  </a:lnTo>
                  <a:lnTo>
                    <a:pt x="634214" y="273265"/>
                  </a:lnTo>
                  <a:lnTo>
                    <a:pt x="0" y="273265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634214" cy="311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Deep Learning Analysis Model</a:t>
              </a:r>
            </a:p>
          </p:txBody>
        </p:sp>
      </p:grpSp>
      <p:sp>
        <p:nvSpPr>
          <p:cNvPr name="AutoShape 47" id="47"/>
          <p:cNvSpPr/>
          <p:nvPr/>
        </p:nvSpPr>
        <p:spPr>
          <a:xfrm flipV="true">
            <a:off x="9611095" y="2393532"/>
            <a:ext cx="389645" cy="322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 flipV="true">
            <a:off x="12598795" y="2375779"/>
            <a:ext cx="389645" cy="322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563969"/>
            <a:ext cx="15590520" cy="106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Times New Roman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40" y="1967526"/>
            <a:ext cx="16455935" cy="7549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1. Current Methodology: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Relies on specialized equipment and expertise for eye disease detection.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Accessibility is limited, especially in remote areas lacking infrastructure.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Costly and hard to afford for many individuals and healthcare systems.</a:t>
            </a:r>
          </a:p>
          <a:p>
            <a:pPr algn="l" marL="651510" indent="-325755" lvl="1">
              <a:lnSpc>
                <a:spcPts val="4608"/>
              </a:lnSpc>
            </a:pPr>
          </a:p>
          <a:p>
            <a:pPr algn="l">
              <a:lnSpc>
                <a:spcPts val="4608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2. Proposed Methodology: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Create a resilient deep learning model for early detection utilizing both fundus and standard camera images, aimed at mitigating avoidable blindness and enhancing patient prognosis.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Creates a user-friendly mobile application for easy accessibility.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Serves as a tool for healthcare professionals for quick detection, allowing for later verification and detailed analysis.</a:t>
            </a:r>
          </a:p>
          <a:p>
            <a:pPr algn="l" marL="651510" indent="-325755" lvl="1">
              <a:lnSpc>
                <a:spcPts val="34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25-03-2024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9340" y="9580245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Computer Science and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861268"/>
            <a:ext cx="15590520" cy="106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Times New Roman Bold"/>
              </a:rPr>
              <a:t>Project 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74512" y="2697363"/>
            <a:ext cx="15590520" cy="493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3" indent="-325756" lvl="1">
              <a:lnSpc>
                <a:spcPts val="486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Develop a robust deep learning model for accurate detection using both fundus and simple camera images.</a:t>
            </a:r>
          </a:p>
          <a:p>
            <a:pPr algn="l" marL="651513" indent="-325756" lvl="1">
              <a:lnSpc>
                <a:spcPts val="486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Implement image processing techniques to enhance input image quality and improve model performance.</a:t>
            </a:r>
          </a:p>
          <a:p>
            <a:pPr algn="l" marL="651513" indent="-325756" lvl="1">
              <a:lnSpc>
                <a:spcPts val="486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The proposed model would be able to guide the users to know their eye condition. </a:t>
            </a:r>
          </a:p>
          <a:p>
            <a:pPr algn="l" marL="651513" indent="-325756" lvl="1">
              <a:lnSpc>
                <a:spcPts val="486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Deliver comprehensive insights on eye-related conditions and disorders through an accessible and user-friendly interface.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25-03-2024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9340" y="9580245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Computer Science and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1070563"/>
            <a:ext cx="15590520" cy="894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8"/>
              </a:lnSpc>
            </a:pPr>
            <a:r>
              <a:rPr lang="en-US" sz="5600">
                <a:solidFill>
                  <a:srgbClr val="000000"/>
                </a:solidFill>
                <a:latin typeface="Times New Roman Bold"/>
              </a:rPr>
              <a:t>SRS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40" y="2092071"/>
            <a:ext cx="15590520" cy="6241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6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Software:</a:t>
            </a:r>
          </a:p>
          <a:p>
            <a:pPr algn="l" marL="651510" indent="-325755" lvl="1">
              <a:lnSpc>
                <a:spcPts val="489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Backend Development: Node JS, Flask.</a:t>
            </a:r>
          </a:p>
          <a:p>
            <a:pPr algn="l" marL="651510" indent="-325755" lvl="1">
              <a:lnSpc>
                <a:spcPts val="489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Deep Learning Model Development: TensorFlow or PyTorch.</a:t>
            </a:r>
          </a:p>
          <a:p>
            <a:pPr algn="l" marL="651510" indent="-325755" lvl="1">
              <a:lnSpc>
                <a:spcPts val="489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Image Processing: OpenCV</a:t>
            </a:r>
          </a:p>
          <a:p>
            <a:pPr algn="l" marL="651510" indent="-325755" lvl="1">
              <a:lnSpc>
                <a:spcPts val="489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Mobile App Development: React Native or Flutter</a:t>
            </a:r>
          </a:p>
          <a:p>
            <a:pPr algn="l" marL="651510" indent="-325755" lvl="1">
              <a:lnSpc>
                <a:spcPts val="4896"/>
              </a:lnSpc>
            </a:pPr>
          </a:p>
          <a:p>
            <a:pPr algn="l">
              <a:lnSpc>
                <a:spcPts val="4896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Hardware:</a:t>
            </a:r>
          </a:p>
          <a:p>
            <a:pPr algn="l" marL="651510" indent="-325755" lvl="1">
              <a:lnSpc>
                <a:spcPts val="489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Standard digital cameras and smartphones for capturing eye images</a:t>
            </a:r>
          </a:p>
          <a:p>
            <a:pPr algn="l" marL="651510" indent="-325755" lvl="1">
              <a:lnSpc>
                <a:spcPts val="489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Specialized fundus cameras for acquiring fundus images (for advanced diagnostics)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25-03-2024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9340" y="9580245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Computer Science and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560621"/>
            <a:ext cx="15590520" cy="1245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Times New Roman Bold"/>
              </a:rPr>
              <a:t>What contribution to society would the project make? </a:t>
            </a:r>
          </a:p>
          <a:p>
            <a:pPr algn="l">
              <a:lnSpc>
                <a:spcPts val="453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378130" y="1869567"/>
            <a:ext cx="15881171" cy="7014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Enhanced Accessibility: The model enables early detection of ocular diseases using phone-captured images, particularly benefiting rural and underserved areas while potentially reducing healthcare costs.</a:t>
            </a:r>
          </a:p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Early Detection and Prevention: By identifying conditions like glaucoma and myopia early on, the software facilitates timely intervention, fostering preventive healthcare and promoting awareness about eye health.</a:t>
            </a:r>
          </a:p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Community Health Initiatives: The model can be integrated into community health programs and outreach efforts, facilitating widespread screening campaigns and raising awareness about the importance of regular eye examinations.</a:t>
            </a:r>
          </a:p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Technological Innovation: Promoting technological literacy and serving as a foundation for future health tech advancements, the model sets a precedent for telemedicine and digital health applications.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25-03-2024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9340" y="9580245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Computer Science and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DAGAikv80q8</dc:identifier>
  <dcterms:modified xsi:type="dcterms:W3CDTF">2011-08-01T06:04:30Z</dcterms:modified>
  <cp:revision>1</cp:revision>
  <dc:title>Zeroth Review Mini Project.pptx</dc:title>
</cp:coreProperties>
</file>