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2" r:id="rId5"/>
  </p:sldMasterIdLst>
  <p:notesMasterIdLst>
    <p:notesMasterId r:id="rId19"/>
  </p:notesMasterIdLst>
  <p:sldIdLst>
    <p:sldId id="256" r:id="rId6"/>
    <p:sldId id="271" r:id="rId7"/>
    <p:sldId id="290" r:id="rId8"/>
    <p:sldId id="293" r:id="rId9"/>
    <p:sldId id="292" r:id="rId10"/>
    <p:sldId id="291" r:id="rId11"/>
    <p:sldId id="272" r:id="rId12"/>
    <p:sldId id="277" r:id="rId13"/>
    <p:sldId id="275" r:id="rId14"/>
    <p:sldId id="276" r:id="rId15"/>
    <p:sldId id="273" r:id="rId16"/>
    <p:sldId id="278"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C9BD"/>
    <a:srgbClr val="F2F2F2"/>
    <a:srgbClr val="5D7373"/>
    <a:srgbClr val="FF5969"/>
    <a:srgbClr val="F7F7F7"/>
    <a:srgbClr val="05E1E7"/>
    <a:srgbClr val="92D050"/>
    <a:srgbClr val="FEC630"/>
    <a:srgbClr val="00A0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5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6CA646-4DB0-4081-BAF1-518ED8EEB214}" type="datetimeFigureOut">
              <a:rPr lang="en-IN" smtClean="0"/>
              <a:t>16-06-2024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E2C0E8-241A-47C7-B504-B64E50FE720F}" type="slidenum">
              <a:rPr lang="en-IN" smtClean="0"/>
              <a:t>‹#›</a:t>
            </a:fld>
            <a:endParaRPr lang="en-IN" dirty="0"/>
          </a:p>
        </p:txBody>
      </p:sp>
    </p:spTree>
    <p:extLst>
      <p:ext uri="{BB962C8B-B14F-4D97-AF65-F5344CB8AC3E}">
        <p14:creationId xmlns:p14="http://schemas.microsoft.com/office/powerpoint/2010/main" val="2153233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Chat-Client Dashboard</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2</a:t>
            </a:fld>
            <a:endParaRPr lang="en-IN" dirty="0"/>
          </a:p>
        </p:txBody>
      </p:sp>
    </p:spTree>
    <p:extLst>
      <p:ext uri="{BB962C8B-B14F-4D97-AF65-F5344CB8AC3E}">
        <p14:creationId xmlns:p14="http://schemas.microsoft.com/office/powerpoint/2010/main" val="643583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 Layout</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11</a:t>
            </a:fld>
            <a:endParaRPr lang="en-IN" dirty="0"/>
          </a:p>
        </p:txBody>
      </p:sp>
    </p:spTree>
    <p:extLst>
      <p:ext uri="{BB962C8B-B14F-4D97-AF65-F5344CB8AC3E}">
        <p14:creationId xmlns:p14="http://schemas.microsoft.com/office/powerpoint/2010/main" val="3712816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 Layout</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12</a:t>
            </a:fld>
            <a:endParaRPr lang="en-IN" dirty="0"/>
          </a:p>
        </p:txBody>
      </p:sp>
    </p:spTree>
    <p:extLst>
      <p:ext uri="{BB962C8B-B14F-4D97-AF65-F5344CB8AC3E}">
        <p14:creationId xmlns:p14="http://schemas.microsoft.com/office/powerpoint/2010/main" val="2206234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Chat-Employee Dashboard : Default last Active Project Chat will Open, For First Time Give Msg open a chat from Project</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13</a:t>
            </a:fld>
            <a:endParaRPr lang="en-IN" dirty="0"/>
          </a:p>
        </p:txBody>
      </p:sp>
    </p:spTree>
    <p:extLst>
      <p:ext uri="{BB962C8B-B14F-4D97-AF65-F5344CB8AC3E}">
        <p14:creationId xmlns:p14="http://schemas.microsoft.com/office/powerpoint/2010/main" val="396731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Chat-Client Dashboard</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3</a:t>
            </a:fld>
            <a:endParaRPr lang="en-IN" dirty="0"/>
          </a:p>
        </p:txBody>
      </p:sp>
    </p:spTree>
    <p:extLst>
      <p:ext uri="{BB962C8B-B14F-4D97-AF65-F5344CB8AC3E}">
        <p14:creationId xmlns:p14="http://schemas.microsoft.com/office/powerpoint/2010/main" val="3591424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Chat-Client Dashboard</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4</a:t>
            </a:fld>
            <a:endParaRPr lang="en-IN" dirty="0"/>
          </a:p>
        </p:txBody>
      </p:sp>
    </p:spTree>
    <p:extLst>
      <p:ext uri="{BB962C8B-B14F-4D97-AF65-F5344CB8AC3E}">
        <p14:creationId xmlns:p14="http://schemas.microsoft.com/office/powerpoint/2010/main" val="59244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Chat-Client Dashboard</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5</a:t>
            </a:fld>
            <a:endParaRPr lang="en-IN" dirty="0"/>
          </a:p>
        </p:txBody>
      </p:sp>
    </p:spTree>
    <p:extLst>
      <p:ext uri="{BB962C8B-B14F-4D97-AF65-F5344CB8AC3E}">
        <p14:creationId xmlns:p14="http://schemas.microsoft.com/office/powerpoint/2010/main" val="362698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Chat-Client Dashboard</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6</a:t>
            </a:fld>
            <a:endParaRPr lang="en-IN" dirty="0"/>
          </a:p>
        </p:txBody>
      </p:sp>
    </p:spTree>
    <p:extLst>
      <p:ext uri="{BB962C8B-B14F-4D97-AF65-F5344CB8AC3E}">
        <p14:creationId xmlns:p14="http://schemas.microsoft.com/office/powerpoint/2010/main" val="1280993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Chat-Client Dashboard</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7</a:t>
            </a:fld>
            <a:endParaRPr lang="en-IN" dirty="0"/>
          </a:p>
        </p:txBody>
      </p:sp>
    </p:spTree>
    <p:extLst>
      <p:ext uri="{BB962C8B-B14F-4D97-AF65-F5344CB8AC3E}">
        <p14:creationId xmlns:p14="http://schemas.microsoft.com/office/powerpoint/2010/main" val="2501550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Chat-Project Manager Dashboard – 2 : Default last Active Project Chat will Open, For First Time Give Msg open a chat from Project</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8</a:t>
            </a:fld>
            <a:endParaRPr lang="en-IN" dirty="0"/>
          </a:p>
        </p:txBody>
      </p:sp>
    </p:spTree>
    <p:extLst>
      <p:ext uri="{BB962C8B-B14F-4D97-AF65-F5344CB8AC3E}">
        <p14:creationId xmlns:p14="http://schemas.microsoft.com/office/powerpoint/2010/main" val="559406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Chat-CEO Dashboard : Default last Active Project Chat will Open, For First Time Give Msg open a chat from Project</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9</a:t>
            </a:fld>
            <a:endParaRPr lang="en-IN" dirty="0"/>
          </a:p>
        </p:txBody>
      </p:sp>
    </p:spTree>
    <p:extLst>
      <p:ext uri="{BB962C8B-B14F-4D97-AF65-F5344CB8AC3E}">
        <p14:creationId xmlns:p14="http://schemas.microsoft.com/office/powerpoint/2010/main" val="616279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Chat-Employee Dashboard : Default last Active Project Chat will Open, For First Time Give Msg open a chat from Project</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10</a:t>
            </a:fld>
            <a:endParaRPr lang="en-IN" dirty="0"/>
          </a:p>
        </p:txBody>
      </p:sp>
    </p:spTree>
    <p:extLst>
      <p:ext uri="{BB962C8B-B14F-4D97-AF65-F5344CB8AC3E}">
        <p14:creationId xmlns:p14="http://schemas.microsoft.com/office/powerpoint/2010/main" val="1521887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C8B0C-3238-7D85-408F-C88AA11AAA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5E4D1D-1E07-3254-80FF-8C54282097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B8719D4-0D1B-6614-EC59-358B6F6B7D9E}"/>
              </a:ext>
            </a:extLst>
          </p:cNvPr>
          <p:cNvSpPr>
            <a:spLocks noGrp="1"/>
          </p:cNvSpPr>
          <p:nvPr>
            <p:ph type="dt" sz="half" idx="10"/>
          </p:nvPr>
        </p:nvSpPr>
        <p:spPr/>
        <p:txBody>
          <a:bodyPr/>
          <a:lstStyle/>
          <a:p>
            <a:fld id="{40BFCB34-1D3A-4E3D-AF01-87C69294AC55}" type="datetimeFigureOut">
              <a:rPr lang="en-IN" smtClean="0"/>
              <a:t>16-06-2024</a:t>
            </a:fld>
            <a:endParaRPr lang="en-IN" dirty="0"/>
          </a:p>
        </p:txBody>
      </p:sp>
      <p:sp>
        <p:nvSpPr>
          <p:cNvPr id="5" name="Footer Placeholder 4">
            <a:extLst>
              <a:ext uri="{FF2B5EF4-FFF2-40B4-BE49-F238E27FC236}">
                <a16:creationId xmlns:a16="http://schemas.microsoft.com/office/drawing/2014/main" id="{02D7B08E-1F61-FDED-6C88-225A32123DA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50687C9-2517-4784-23C5-DA3EC7B2DE39}"/>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3377530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A14B1-2169-3780-01A9-5ACBDB48573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154180-13AA-B35C-C451-576D2BEAD6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EB9F6B-AF96-4DDE-8560-D2D2CA105D49}"/>
              </a:ext>
            </a:extLst>
          </p:cNvPr>
          <p:cNvSpPr>
            <a:spLocks noGrp="1"/>
          </p:cNvSpPr>
          <p:nvPr>
            <p:ph type="dt" sz="half" idx="10"/>
          </p:nvPr>
        </p:nvSpPr>
        <p:spPr/>
        <p:txBody>
          <a:bodyPr/>
          <a:lstStyle/>
          <a:p>
            <a:fld id="{40BFCB34-1D3A-4E3D-AF01-87C69294AC55}" type="datetimeFigureOut">
              <a:rPr lang="en-IN" smtClean="0"/>
              <a:t>16-06-2024</a:t>
            </a:fld>
            <a:endParaRPr lang="en-IN" dirty="0"/>
          </a:p>
        </p:txBody>
      </p:sp>
      <p:sp>
        <p:nvSpPr>
          <p:cNvPr id="5" name="Footer Placeholder 4">
            <a:extLst>
              <a:ext uri="{FF2B5EF4-FFF2-40B4-BE49-F238E27FC236}">
                <a16:creationId xmlns:a16="http://schemas.microsoft.com/office/drawing/2014/main" id="{EDA606A5-375D-F0BD-3450-34BEAD31AB4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105A142-32C4-9075-4C24-E8DD3BB4FE9B}"/>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2970713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4BF68F-1116-E010-E65E-D05EC383CD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9ACBD2-1FB3-1A40-0AF2-C441A5EACB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2392AB-A00D-D264-0778-9B5EAEE8ADD7}"/>
              </a:ext>
            </a:extLst>
          </p:cNvPr>
          <p:cNvSpPr>
            <a:spLocks noGrp="1"/>
          </p:cNvSpPr>
          <p:nvPr>
            <p:ph type="dt" sz="half" idx="10"/>
          </p:nvPr>
        </p:nvSpPr>
        <p:spPr/>
        <p:txBody>
          <a:bodyPr/>
          <a:lstStyle/>
          <a:p>
            <a:fld id="{40BFCB34-1D3A-4E3D-AF01-87C69294AC55}" type="datetimeFigureOut">
              <a:rPr lang="en-IN" smtClean="0"/>
              <a:t>16-06-2024</a:t>
            </a:fld>
            <a:endParaRPr lang="en-IN" dirty="0"/>
          </a:p>
        </p:txBody>
      </p:sp>
      <p:sp>
        <p:nvSpPr>
          <p:cNvPr id="5" name="Footer Placeholder 4">
            <a:extLst>
              <a:ext uri="{FF2B5EF4-FFF2-40B4-BE49-F238E27FC236}">
                <a16:creationId xmlns:a16="http://schemas.microsoft.com/office/drawing/2014/main" id="{B7C5A864-8EAB-BE59-F477-C9756DABE8D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36BB8BB-6FE5-2298-4CE0-D1ECF585F8D0}"/>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39533064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66FA7F-52A0-4E8E-927A-11CFE929ACAB}"/>
              </a:ext>
            </a:extLst>
          </p:cNvPr>
          <p:cNvSpPr>
            <a:spLocks noGrp="1"/>
          </p:cNvSpPr>
          <p:nvPr>
            <p:ph type="dt" sz="half" idx="10"/>
          </p:nvPr>
        </p:nvSpPr>
        <p:spPr/>
        <p:txBody>
          <a:bodyPr/>
          <a:lstStyle/>
          <a:p>
            <a:fld id="{53685DBC-317F-4C6B-AEE2-0BEBDE6560A6}" type="datetimeFigureOut">
              <a:rPr lang="en-US" smtClean="0"/>
              <a:t>6/16/2024</a:t>
            </a:fld>
            <a:endParaRPr lang="en-US" dirty="0"/>
          </a:p>
        </p:txBody>
      </p:sp>
      <p:sp>
        <p:nvSpPr>
          <p:cNvPr id="3" name="Footer Placeholder 2">
            <a:extLst>
              <a:ext uri="{FF2B5EF4-FFF2-40B4-BE49-F238E27FC236}">
                <a16:creationId xmlns:a16="http://schemas.microsoft.com/office/drawing/2014/main" id="{93A71C8A-E5F3-4255-8A61-11586B8E854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6B51CE4-05D7-4B79-B841-DC9D91893D12}"/>
              </a:ext>
            </a:extLst>
          </p:cNvPr>
          <p:cNvSpPr>
            <a:spLocks noGrp="1"/>
          </p:cNvSpPr>
          <p:nvPr>
            <p:ph type="sldNum" sz="quarter" idx="12"/>
          </p:nvPr>
        </p:nvSpPr>
        <p:spPr/>
        <p:txBody>
          <a:bodyPr/>
          <a:lstStyle/>
          <a:p>
            <a:fld id="{B7608497-A042-48BA-90A6-1060676E74F4}" type="slidenum">
              <a:rPr lang="en-US" smtClean="0"/>
              <a:t>‹#›</a:t>
            </a:fld>
            <a:endParaRPr lang="en-US" dirty="0"/>
          </a:p>
        </p:txBody>
      </p:sp>
    </p:spTree>
    <p:extLst>
      <p:ext uri="{BB962C8B-B14F-4D97-AF65-F5344CB8AC3E}">
        <p14:creationId xmlns:p14="http://schemas.microsoft.com/office/powerpoint/2010/main" val="1228595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28DB9-3BC5-C8D9-D444-5D1B79F360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4D2CF8-48E9-72A3-37E7-757A268FBE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CB25F4-C065-803A-8C59-4E437B8C7D86}"/>
              </a:ext>
            </a:extLst>
          </p:cNvPr>
          <p:cNvSpPr>
            <a:spLocks noGrp="1"/>
          </p:cNvSpPr>
          <p:nvPr>
            <p:ph type="dt" sz="half" idx="10"/>
          </p:nvPr>
        </p:nvSpPr>
        <p:spPr/>
        <p:txBody>
          <a:bodyPr/>
          <a:lstStyle/>
          <a:p>
            <a:fld id="{40BFCB34-1D3A-4E3D-AF01-87C69294AC55}" type="datetimeFigureOut">
              <a:rPr lang="en-IN" smtClean="0"/>
              <a:t>16-06-2024</a:t>
            </a:fld>
            <a:endParaRPr lang="en-IN" dirty="0"/>
          </a:p>
        </p:txBody>
      </p:sp>
      <p:sp>
        <p:nvSpPr>
          <p:cNvPr id="5" name="Footer Placeholder 4">
            <a:extLst>
              <a:ext uri="{FF2B5EF4-FFF2-40B4-BE49-F238E27FC236}">
                <a16:creationId xmlns:a16="http://schemas.microsoft.com/office/drawing/2014/main" id="{9CA59DE0-B0EB-98E5-6F96-6B81495CDD4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474AEF7-3044-ACC6-C12E-D772E636BF56}"/>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114882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89459-02D6-C406-C60E-F2B1EB43F5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34866E-8B06-AEBE-6194-5367BD757A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622A1D-EA46-AF69-1338-DFC47ACCA37F}"/>
              </a:ext>
            </a:extLst>
          </p:cNvPr>
          <p:cNvSpPr>
            <a:spLocks noGrp="1"/>
          </p:cNvSpPr>
          <p:nvPr>
            <p:ph type="dt" sz="half" idx="10"/>
          </p:nvPr>
        </p:nvSpPr>
        <p:spPr/>
        <p:txBody>
          <a:bodyPr/>
          <a:lstStyle/>
          <a:p>
            <a:fld id="{40BFCB34-1D3A-4E3D-AF01-87C69294AC55}" type="datetimeFigureOut">
              <a:rPr lang="en-IN" smtClean="0"/>
              <a:t>16-06-2024</a:t>
            </a:fld>
            <a:endParaRPr lang="en-IN" dirty="0"/>
          </a:p>
        </p:txBody>
      </p:sp>
      <p:sp>
        <p:nvSpPr>
          <p:cNvPr id="5" name="Footer Placeholder 4">
            <a:extLst>
              <a:ext uri="{FF2B5EF4-FFF2-40B4-BE49-F238E27FC236}">
                <a16:creationId xmlns:a16="http://schemas.microsoft.com/office/drawing/2014/main" id="{D0F4D44A-DB20-4DB7-C3C0-1CEA085E02D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E8D6571-FEF3-9CA7-2577-AC7CA6270324}"/>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3226115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4EC5C-1743-BB28-F2ED-6ACD25C971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7534B8-4FD8-6C59-81E7-8E4A10FD0E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6ED697A-838A-7A96-F902-7ADA08A70C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137DA28-00E7-EDF9-4190-BF623A956B43}"/>
              </a:ext>
            </a:extLst>
          </p:cNvPr>
          <p:cNvSpPr>
            <a:spLocks noGrp="1"/>
          </p:cNvSpPr>
          <p:nvPr>
            <p:ph type="dt" sz="half" idx="10"/>
          </p:nvPr>
        </p:nvSpPr>
        <p:spPr/>
        <p:txBody>
          <a:bodyPr/>
          <a:lstStyle/>
          <a:p>
            <a:fld id="{40BFCB34-1D3A-4E3D-AF01-87C69294AC55}" type="datetimeFigureOut">
              <a:rPr lang="en-IN" smtClean="0"/>
              <a:t>16-06-2024</a:t>
            </a:fld>
            <a:endParaRPr lang="en-IN" dirty="0"/>
          </a:p>
        </p:txBody>
      </p:sp>
      <p:sp>
        <p:nvSpPr>
          <p:cNvPr id="6" name="Footer Placeholder 5">
            <a:extLst>
              <a:ext uri="{FF2B5EF4-FFF2-40B4-BE49-F238E27FC236}">
                <a16:creationId xmlns:a16="http://schemas.microsoft.com/office/drawing/2014/main" id="{81BD44AC-6D04-7278-E763-A5311D77DF0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D21C6A3-A4B8-AD2F-29E2-00B84E53A7C1}"/>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4087325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F3B47-A62C-6A7E-BFF1-24CB24C3FE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C09396-1514-00B1-5E0B-4B4D5B86C2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9BEDB9-5B42-C46C-F541-8C062EA5E6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54A414-5477-5B94-29D1-4D5B44274C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2457C7-73A6-A69B-93D1-245C7F6755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456379-7F78-871B-D48A-FB12A5F3D09C}"/>
              </a:ext>
            </a:extLst>
          </p:cNvPr>
          <p:cNvSpPr>
            <a:spLocks noGrp="1"/>
          </p:cNvSpPr>
          <p:nvPr>
            <p:ph type="dt" sz="half" idx="10"/>
          </p:nvPr>
        </p:nvSpPr>
        <p:spPr/>
        <p:txBody>
          <a:bodyPr/>
          <a:lstStyle/>
          <a:p>
            <a:fld id="{40BFCB34-1D3A-4E3D-AF01-87C69294AC55}" type="datetimeFigureOut">
              <a:rPr lang="en-IN" smtClean="0"/>
              <a:t>16-06-2024</a:t>
            </a:fld>
            <a:endParaRPr lang="en-IN" dirty="0"/>
          </a:p>
        </p:txBody>
      </p:sp>
      <p:sp>
        <p:nvSpPr>
          <p:cNvPr id="8" name="Footer Placeholder 7">
            <a:extLst>
              <a:ext uri="{FF2B5EF4-FFF2-40B4-BE49-F238E27FC236}">
                <a16:creationId xmlns:a16="http://schemas.microsoft.com/office/drawing/2014/main" id="{9B9DF34B-6A93-0FF4-0D28-6685CD19F9A7}"/>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0C05E846-9707-A007-D7FF-FCEB629A9DCC}"/>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3275623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ED401-CD68-A7FA-6DF6-9C2E9A9B2F6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3A3A92-4F27-C67A-6A47-EBD775876F9F}"/>
              </a:ext>
            </a:extLst>
          </p:cNvPr>
          <p:cNvSpPr>
            <a:spLocks noGrp="1"/>
          </p:cNvSpPr>
          <p:nvPr>
            <p:ph type="dt" sz="half" idx="10"/>
          </p:nvPr>
        </p:nvSpPr>
        <p:spPr/>
        <p:txBody>
          <a:bodyPr/>
          <a:lstStyle/>
          <a:p>
            <a:fld id="{40BFCB34-1D3A-4E3D-AF01-87C69294AC55}" type="datetimeFigureOut">
              <a:rPr lang="en-IN" smtClean="0"/>
              <a:t>16-06-2024</a:t>
            </a:fld>
            <a:endParaRPr lang="en-IN" dirty="0"/>
          </a:p>
        </p:txBody>
      </p:sp>
      <p:sp>
        <p:nvSpPr>
          <p:cNvPr id="4" name="Footer Placeholder 3">
            <a:extLst>
              <a:ext uri="{FF2B5EF4-FFF2-40B4-BE49-F238E27FC236}">
                <a16:creationId xmlns:a16="http://schemas.microsoft.com/office/drawing/2014/main" id="{2FEB356A-2FE2-C357-1E35-CF4FEF15F1DA}"/>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D6810C17-0FFB-45AC-AF0E-9DD94F216F6F}"/>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4102824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768168-409B-FCA8-06BD-B1AA5FCB361C}"/>
              </a:ext>
            </a:extLst>
          </p:cNvPr>
          <p:cNvSpPr>
            <a:spLocks noGrp="1"/>
          </p:cNvSpPr>
          <p:nvPr>
            <p:ph type="dt" sz="half" idx="10"/>
          </p:nvPr>
        </p:nvSpPr>
        <p:spPr/>
        <p:txBody>
          <a:bodyPr/>
          <a:lstStyle/>
          <a:p>
            <a:fld id="{40BFCB34-1D3A-4E3D-AF01-87C69294AC55}" type="datetimeFigureOut">
              <a:rPr lang="en-IN" smtClean="0"/>
              <a:t>16-06-2024</a:t>
            </a:fld>
            <a:endParaRPr lang="en-IN" dirty="0"/>
          </a:p>
        </p:txBody>
      </p:sp>
      <p:sp>
        <p:nvSpPr>
          <p:cNvPr id="3" name="Footer Placeholder 2">
            <a:extLst>
              <a:ext uri="{FF2B5EF4-FFF2-40B4-BE49-F238E27FC236}">
                <a16:creationId xmlns:a16="http://schemas.microsoft.com/office/drawing/2014/main" id="{0F5AB963-2E4C-FE64-AC26-53028BC40C41}"/>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1F40341-26E3-1DE4-5117-831B0FF53DB2}"/>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1047720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AD78B-E909-F15F-0BD1-DA6565F0B1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3792F80-1A09-BCD2-98F4-D6147D54AE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20930C9-55CB-E7F2-83F6-8595626C1C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681EEF-2430-3F75-59EF-C5B767F0DCF7}"/>
              </a:ext>
            </a:extLst>
          </p:cNvPr>
          <p:cNvSpPr>
            <a:spLocks noGrp="1"/>
          </p:cNvSpPr>
          <p:nvPr>
            <p:ph type="dt" sz="half" idx="10"/>
          </p:nvPr>
        </p:nvSpPr>
        <p:spPr/>
        <p:txBody>
          <a:bodyPr/>
          <a:lstStyle/>
          <a:p>
            <a:fld id="{40BFCB34-1D3A-4E3D-AF01-87C69294AC55}" type="datetimeFigureOut">
              <a:rPr lang="en-IN" smtClean="0"/>
              <a:t>16-06-2024</a:t>
            </a:fld>
            <a:endParaRPr lang="en-IN" dirty="0"/>
          </a:p>
        </p:txBody>
      </p:sp>
      <p:sp>
        <p:nvSpPr>
          <p:cNvPr id="6" name="Footer Placeholder 5">
            <a:extLst>
              <a:ext uri="{FF2B5EF4-FFF2-40B4-BE49-F238E27FC236}">
                <a16:creationId xmlns:a16="http://schemas.microsoft.com/office/drawing/2014/main" id="{E3190BB0-3A04-2161-03ED-783FF15E3BB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9CB9AB1-1CCF-35E3-2A36-7AC272DFC36D}"/>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4062750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3D94-EF39-D800-7255-6FBA2A271C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9D1357F-A1FD-1395-EC51-B047AF4659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19A92918-F362-5DF4-3FAA-A9624368B9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2EE988-B1D3-D724-CA01-01E683C0AC0E}"/>
              </a:ext>
            </a:extLst>
          </p:cNvPr>
          <p:cNvSpPr>
            <a:spLocks noGrp="1"/>
          </p:cNvSpPr>
          <p:nvPr>
            <p:ph type="dt" sz="half" idx="10"/>
          </p:nvPr>
        </p:nvSpPr>
        <p:spPr/>
        <p:txBody>
          <a:bodyPr/>
          <a:lstStyle/>
          <a:p>
            <a:fld id="{40BFCB34-1D3A-4E3D-AF01-87C69294AC55}" type="datetimeFigureOut">
              <a:rPr lang="en-IN" smtClean="0"/>
              <a:t>16-06-2024</a:t>
            </a:fld>
            <a:endParaRPr lang="en-IN" dirty="0"/>
          </a:p>
        </p:txBody>
      </p:sp>
      <p:sp>
        <p:nvSpPr>
          <p:cNvPr id="6" name="Footer Placeholder 5">
            <a:extLst>
              <a:ext uri="{FF2B5EF4-FFF2-40B4-BE49-F238E27FC236}">
                <a16:creationId xmlns:a16="http://schemas.microsoft.com/office/drawing/2014/main" id="{A7FA9015-5D39-84B1-0299-D7B36212FE9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DE2061D-C9FA-0305-B3A0-2B1B5121C2D8}"/>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2790676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61C4AD-9D74-0C8E-89CB-4B53A53A69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EED21F-9C0C-AEAA-D102-546AEDB10F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9A2B99-36A1-DAEB-5C05-A27A7E7FAB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BFCB34-1D3A-4E3D-AF01-87C69294AC55}" type="datetimeFigureOut">
              <a:rPr lang="en-IN" smtClean="0"/>
              <a:t>16-06-2024</a:t>
            </a:fld>
            <a:endParaRPr lang="en-IN" dirty="0"/>
          </a:p>
        </p:txBody>
      </p:sp>
      <p:sp>
        <p:nvSpPr>
          <p:cNvPr id="5" name="Footer Placeholder 4">
            <a:extLst>
              <a:ext uri="{FF2B5EF4-FFF2-40B4-BE49-F238E27FC236}">
                <a16:creationId xmlns:a16="http://schemas.microsoft.com/office/drawing/2014/main" id="{FAB08EFE-53C7-A06E-D144-0F61BCA6CD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A7334FE2-69CA-AFCE-37D5-50E42B5FB3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5675D-2C3C-45C0-98CA-4B66305CC54B}" type="slidenum">
              <a:rPr lang="en-IN" smtClean="0"/>
              <a:t>‹#›</a:t>
            </a:fld>
            <a:endParaRPr lang="en-IN" dirty="0"/>
          </a:p>
        </p:txBody>
      </p:sp>
    </p:spTree>
    <p:extLst>
      <p:ext uri="{BB962C8B-B14F-4D97-AF65-F5344CB8AC3E}">
        <p14:creationId xmlns:p14="http://schemas.microsoft.com/office/powerpoint/2010/main" val="2196068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1"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630659-C965-41C9-982C-8462868767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115458-F740-495B-9F70-A97ACF5DEE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08FF37-D6BA-43C2-BE19-F4C1797E25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685DBC-317F-4C6B-AEE2-0BEBDE6560A6}" type="datetimeFigureOut">
              <a:rPr lang="en-US" smtClean="0"/>
              <a:t>6/16/2024</a:t>
            </a:fld>
            <a:endParaRPr lang="en-US" dirty="0"/>
          </a:p>
        </p:txBody>
      </p:sp>
      <p:sp>
        <p:nvSpPr>
          <p:cNvPr id="5" name="Footer Placeholder 4">
            <a:extLst>
              <a:ext uri="{FF2B5EF4-FFF2-40B4-BE49-F238E27FC236}">
                <a16:creationId xmlns:a16="http://schemas.microsoft.com/office/drawing/2014/main" id="{0B8E7F57-7A98-4D66-AC5A-15E3955AC4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B4FE4C3-7AE6-4A8B-AF7D-EA442528C9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608497-A042-48BA-90A6-1060676E74F4}" type="slidenum">
              <a:rPr lang="en-US" smtClean="0"/>
              <a:t>‹#›</a:t>
            </a:fld>
            <a:endParaRPr lang="en-US" dirty="0"/>
          </a:p>
        </p:txBody>
      </p:sp>
    </p:spTree>
    <p:extLst>
      <p:ext uri="{BB962C8B-B14F-4D97-AF65-F5344CB8AC3E}">
        <p14:creationId xmlns:p14="http://schemas.microsoft.com/office/powerpoint/2010/main" val="1341195426"/>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39D203-7482-4732-866B-9EAA25858763}"/>
              </a:ext>
            </a:extLst>
          </p:cNvPr>
          <p:cNvSpPr txBox="1"/>
          <p:nvPr/>
        </p:nvSpPr>
        <p:spPr>
          <a:xfrm>
            <a:off x="8636476" y="4595961"/>
            <a:ext cx="2382078" cy="400110"/>
          </a:xfrm>
          <a:prstGeom prst="rect">
            <a:avLst/>
          </a:prstGeom>
          <a:noFill/>
        </p:spPr>
        <p:txBody>
          <a:bodyPr wrap="square" rtlCol="0">
            <a:spAutoFit/>
          </a:bodyPr>
          <a:lstStyle/>
          <a:p>
            <a:r>
              <a:rPr lang="en-US" sz="2000" dirty="0">
                <a:solidFill>
                  <a:schemeClr val="tx1">
                    <a:lumMod val="75000"/>
                    <a:lumOff val="25000"/>
                  </a:schemeClr>
                </a:solidFill>
                <a:latin typeface="Avenir Next LT Pro" panose="020B0504020202020204" pitchFamily="34" charset="0"/>
              </a:rPr>
              <a:t>Basically for text</a:t>
            </a:r>
          </a:p>
        </p:txBody>
      </p:sp>
      <p:pic>
        <p:nvPicPr>
          <p:cNvPr id="29" name="Picture 28" descr="Blue text on a black background&#10;&#10;Description automatically generated">
            <a:extLst>
              <a:ext uri="{FF2B5EF4-FFF2-40B4-BE49-F238E27FC236}">
                <a16:creationId xmlns:a16="http://schemas.microsoft.com/office/drawing/2014/main" id="{099B477C-2C71-9D86-305E-41758DC71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753076" y="2769533"/>
            <a:ext cx="5796044" cy="1411044"/>
          </a:xfrm>
          <a:prstGeom prst="rect">
            <a:avLst/>
          </a:prstGeom>
        </p:spPr>
      </p:pic>
      <p:sp>
        <p:nvSpPr>
          <p:cNvPr id="5" name="Rectangle: Rounded Corners 4">
            <a:extLst>
              <a:ext uri="{FF2B5EF4-FFF2-40B4-BE49-F238E27FC236}">
                <a16:creationId xmlns:a16="http://schemas.microsoft.com/office/drawing/2014/main" id="{F71C020F-71E7-640E-45D2-DD9CC765FBD7}"/>
              </a:ext>
            </a:extLst>
          </p:cNvPr>
          <p:cNvSpPr/>
          <p:nvPr/>
        </p:nvSpPr>
        <p:spPr>
          <a:xfrm>
            <a:off x="4905777" y="2186611"/>
            <a:ext cx="1600200" cy="357808"/>
          </a:xfrm>
          <a:prstGeom prst="roundRect">
            <a:avLst>
              <a:gd name="adj" fmla="val 13889"/>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#00B0F0</a:t>
            </a:r>
            <a:endParaRPr lang="en-IN" dirty="0">
              <a:latin typeface="Avenir Next LT Pro" panose="020B0504020202020204" pitchFamily="34" charset="0"/>
            </a:endParaRPr>
          </a:p>
        </p:txBody>
      </p:sp>
      <p:sp>
        <p:nvSpPr>
          <p:cNvPr id="6" name="Rectangle: Rounded Corners 5">
            <a:extLst>
              <a:ext uri="{FF2B5EF4-FFF2-40B4-BE49-F238E27FC236}">
                <a16:creationId xmlns:a16="http://schemas.microsoft.com/office/drawing/2014/main" id="{66582CF4-BCE2-74AE-00E3-65391D4CC2AA}"/>
              </a:ext>
            </a:extLst>
          </p:cNvPr>
          <p:cNvSpPr/>
          <p:nvPr/>
        </p:nvSpPr>
        <p:spPr>
          <a:xfrm>
            <a:off x="4914321" y="2670315"/>
            <a:ext cx="1600200" cy="357808"/>
          </a:xfrm>
          <a:prstGeom prst="roundRect">
            <a:avLst>
              <a:gd name="adj" fmla="val 13889"/>
            </a:avLst>
          </a:prstGeom>
          <a:solidFill>
            <a:srgbClr val="FF596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#FF5969</a:t>
            </a:r>
            <a:endParaRPr lang="en-IN" dirty="0">
              <a:latin typeface="Avenir Next LT Pro" panose="020B0504020202020204" pitchFamily="34" charset="0"/>
            </a:endParaRPr>
          </a:p>
        </p:txBody>
      </p:sp>
      <p:sp>
        <p:nvSpPr>
          <p:cNvPr id="7" name="Rectangle: Rounded Corners 6">
            <a:extLst>
              <a:ext uri="{FF2B5EF4-FFF2-40B4-BE49-F238E27FC236}">
                <a16:creationId xmlns:a16="http://schemas.microsoft.com/office/drawing/2014/main" id="{9C0B77FE-2ABC-1E96-5342-A76DF5E1077D}"/>
              </a:ext>
            </a:extLst>
          </p:cNvPr>
          <p:cNvSpPr/>
          <p:nvPr/>
        </p:nvSpPr>
        <p:spPr>
          <a:xfrm>
            <a:off x="4922865" y="3154019"/>
            <a:ext cx="1600200" cy="357808"/>
          </a:xfrm>
          <a:prstGeom prst="roundRect">
            <a:avLst>
              <a:gd name="adj" fmla="val 13889"/>
            </a:avLst>
          </a:prstGeom>
          <a:solidFill>
            <a:srgbClr val="52C9B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#52C9BD</a:t>
            </a:r>
            <a:endParaRPr lang="en-IN" dirty="0">
              <a:latin typeface="Avenir Next LT Pro" panose="020B0504020202020204" pitchFamily="34" charset="0"/>
            </a:endParaRPr>
          </a:p>
        </p:txBody>
      </p:sp>
      <p:sp>
        <p:nvSpPr>
          <p:cNvPr id="8" name="Rectangle: Rounded Corners 7">
            <a:extLst>
              <a:ext uri="{FF2B5EF4-FFF2-40B4-BE49-F238E27FC236}">
                <a16:creationId xmlns:a16="http://schemas.microsoft.com/office/drawing/2014/main" id="{BA26864E-7EDF-8EB0-2372-DA79A2B40E64}"/>
              </a:ext>
            </a:extLst>
          </p:cNvPr>
          <p:cNvSpPr/>
          <p:nvPr/>
        </p:nvSpPr>
        <p:spPr>
          <a:xfrm>
            <a:off x="4931409" y="3637723"/>
            <a:ext cx="1600200" cy="357808"/>
          </a:xfrm>
          <a:prstGeom prst="roundRect">
            <a:avLst>
              <a:gd name="adj" fmla="val 13889"/>
            </a:avLst>
          </a:prstGeom>
          <a:solidFill>
            <a:srgbClr val="FEC6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#FEC630</a:t>
            </a:r>
            <a:endParaRPr lang="en-IN" dirty="0">
              <a:latin typeface="Avenir Next LT Pro" panose="020B0504020202020204" pitchFamily="34" charset="0"/>
            </a:endParaRPr>
          </a:p>
        </p:txBody>
      </p:sp>
      <p:sp>
        <p:nvSpPr>
          <p:cNvPr id="9" name="Rectangle: Rounded Corners 8">
            <a:extLst>
              <a:ext uri="{FF2B5EF4-FFF2-40B4-BE49-F238E27FC236}">
                <a16:creationId xmlns:a16="http://schemas.microsoft.com/office/drawing/2014/main" id="{856C82E6-51AE-40AE-0B46-696024E0D50C}"/>
              </a:ext>
            </a:extLst>
          </p:cNvPr>
          <p:cNvSpPr/>
          <p:nvPr/>
        </p:nvSpPr>
        <p:spPr>
          <a:xfrm>
            <a:off x="4939953" y="4121427"/>
            <a:ext cx="1600200" cy="357808"/>
          </a:xfrm>
          <a:prstGeom prst="roundRect">
            <a:avLst>
              <a:gd name="adj" fmla="val 13889"/>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#92D050</a:t>
            </a:r>
            <a:endParaRPr lang="en-IN" dirty="0">
              <a:latin typeface="Avenir Next LT Pro" panose="020B0504020202020204" pitchFamily="34" charset="0"/>
            </a:endParaRPr>
          </a:p>
        </p:txBody>
      </p:sp>
      <p:sp>
        <p:nvSpPr>
          <p:cNvPr id="10" name="Rectangle: Rounded Corners 9">
            <a:extLst>
              <a:ext uri="{FF2B5EF4-FFF2-40B4-BE49-F238E27FC236}">
                <a16:creationId xmlns:a16="http://schemas.microsoft.com/office/drawing/2014/main" id="{B8E9317B-B46F-7476-E1FF-84D3A83C0E1F}"/>
              </a:ext>
            </a:extLst>
          </p:cNvPr>
          <p:cNvSpPr/>
          <p:nvPr/>
        </p:nvSpPr>
        <p:spPr>
          <a:xfrm>
            <a:off x="4948497" y="4605131"/>
            <a:ext cx="1600200" cy="357808"/>
          </a:xfrm>
          <a:prstGeom prst="roundRect">
            <a:avLst>
              <a:gd name="adj" fmla="val 13889"/>
            </a:avLst>
          </a:prstGeom>
          <a:solidFill>
            <a:srgbClr val="05E1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#05E1E7</a:t>
            </a:r>
            <a:endParaRPr lang="en-IN" dirty="0">
              <a:latin typeface="Avenir Next LT Pro" panose="020B0504020202020204" pitchFamily="34" charset="0"/>
            </a:endParaRPr>
          </a:p>
        </p:txBody>
      </p:sp>
      <p:sp>
        <p:nvSpPr>
          <p:cNvPr id="11" name="Rectangle: Rounded Corners 10">
            <a:extLst>
              <a:ext uri="{FF2B5EF4-FFF2-40B4-BE49-F238E27FC236}">
                <a16:creationId xmlns:a16="http://schemas.microsoft.com/office/drawing/2014/main" id="{CB676400-B0A1-0906-A9FC-3BC9E094C9CF}"/>
              </a:ext>
            </a:extLst>
          </p:cNvPr>
          <p:cNvSpPr/>
          <p:nvPr/>
        </p:nvSpPr>
        <p:spPr>
          <a:xfrm>
            <a:off x="7027732" y="3644349"/>
            <a:ext cx="1600200" cy="357808"/>
          </a:xfrm>
          <a:prstGeom prst="roundRect">
            <a:avLst>
              <a:gd name="adj" fmla="val 13889"/>
            </a:avLst>
          </a:prstGeom>
          <a:solidFill>
            <a:srgbClr val="5D737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#5D7373</a:t>
            </a:r>
            <a:endParaRPr lang="en-IN" dirty="0">
              <a:latin typeface="Avenir Next LT Pro" panose="020B0504020202020204" pitchFamily="34" charset="0"/>
            </a:endParaRPr>
          </a:p>
        </p:txBody>
      </p:sp>
      <p:sp>
        <p:nvSpPr>
          <p:cNvPr id="12" name="Rectangle: Rounded Corners 11">
            <a:extLst>
              <a:ext uri="{FF2B5EF4-FFF2-40B4-BE49-F238E27FC236}">
                <a16:creationId xmlns:a16="http://schemas.microsoft.com/office/drawing/2014/main" id="{44815A37-0705-194C-6D91-EB394E86F596}"/>
              </a:ext>
            </a:extLst>
          </p:cNvPr>
          <p:cNvSpPr/>
          <p:nvPr/>
        </p:nvSpPr>
        <p:spPr>
          <a:xfrm>
            <a:off x="7036276" y="4128053"/>
            <a:ext cx="1600200" cy="357808"/>
          </a:xfrm>
          <a:prstGeom prst="roundRect">
            <a:avLst>
              <a:gd name="adj" fmla="val 13889"/>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#7F7F7F</a:t>
            </a:r>
            <a:endParaRPr lang="en-IN" dirty="0">
              <a:latin typeface="Avenir Next LT Pro" panose="020B0504020202020204" pitchFamily="34" charset="0"/>
            </a:endParaRPr>
          </a:p>
        </p:txBody>
      </p:sp>
      <p:sp>
        <p:nvSpPr>
          <p:cNvPr id="16" name="Rectangle: Rounded Corners 15">
            <a:extLst>
              <a:ext uri="{FF2B5EF4-FFF2-40B4-BE49-F238E27FC236}">
                <a16:creationId xmlns:a16="http://schemas.microsoft.com/office/drawing/2014/main" id="{238D82CB-0F37-9014-AF02-34CA48EC3362}"/>
              </a:ext>
            </a:extLst>
          </p:cNvPr>
          <p:cNvSpPr/>
          <p:nvPr/>
        </p:nvSpPr>
        <p:spPr>
          <a:xfrm>
            <a:off x="7019188" y="2186611"/>
            <a:ext cx="1600200" cy="357808"/>
          </a:xfrm>
          <a:prstGeom prst="roundRect">
            <a:avLst>
              <a:gd name="adj" fmla="val 13889"/>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lumOff val="50000"/>
                  </a:schemeClr>
                </a:solidFill>
                <a:latin typeface="Avenir Next LT Pro" panose="020B0504020202020204" pitchFamily="34" charset="0"/>
              </a:rPr>
              <a:t>#F2F2F2</a:t>
            </a:r>
            <a:endParaRPr lang="en-IN" dirty="0">
              <a:solidFill>
                <a:schemeClr val="tx1">
                  <a:lumMod val="50000"/>
                  <a:lumOff val="50000"/>
                </a:schemeClr>
              </a:solidFill>
              <a:latin typeface="Avenir Next LT Pro" panose="020B0504020202020204" pitchFamily="34" charset="0"/>
            </a:endParaRPr>
          </a:p>
        </p:txBody>
      </p:sp>
      <p:sp>
        <p:nvSpPr>
          <p:cNvPr id="17" name="Rectangle: Rounded Corners 16">
            <a:extLst>
              <a:ext uri="{FF2B5EF4-FFF2-40B4-BE49-F238E27FC236}">
                <a16:creationId xmlns:a16="http://schemas.microsoft.com/office/drawing/2014/main" id="{364F3C60-CD5B-46EE-A265-6CF88B5AD5A2}"/>
              </a:ext>
            </a:extLst>
          </p:cNvPr>
          <p:cNvSpPr/>
          <p:nvPr/>
        </p:nvSpPr>
        <p:spPr>
          <a:xfrm>
            <a:off x="7027732" y="2670315"/>
            <a:ext cx="1600200" cy="357808"/>
          </a:xfrm>
          <a:prstGeom prst="roundRect">
            <a:avLst>
              <a:gd name="adj" fmla="val 13889"/>
            </a:avLst>
          </a:prstGeom>
          <a:solidFill>
            <a:srgbClr val="F7F7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lumOff val="50000"/>
                  </a:schemeClr>
                </a:solidFill>
                <a:latin typeface="Avenir Next LT Pro" panose="020B0504020202020204" pitchFamily="34" charset="0"/>
              </a:rPr>
              <a:t>#F7F7F7</a:t>
            </a:r>
            <a:endParaRPr lang="en-IN" dirty="0">
              <a:solidFill>
                <a:schemeClr val="tx1">
                  <a:lumMod val="50000"/>
                  <a:lumOff val="50000"/>
                </a:schemeClr>
              </a:solidFill>
              <a:latin typeface="Avenir Next LT Pro" panose="020B0504020202020204" pitchFamily="34" charset="0"/>
            </a:endParaRPr>
          </a:p>
        </p:txBody>
      </p:sp>
      <p:sp>
        <p:nvSpPr>
          <p:cNvPr id="28" name="Rectangle: Rounded Corners 27">
            <a:extLst>
              <a:ext uri="{FF2B5EF4-FFF2-40B4-BE49-F238E27FC236}">
                <a16:creationId xmlns:a16="http://schemas.microsoft.com/office/drawing/2014/main" id="{8EEAA048-FC8B-1258-B58F-8520D4CC3538}"/>
              </a:ext>
            </a:extLst>
          </p:cNvPr>
          <p:cNvSpPr/>
          <p:nvPr/>
        </p:nvSpPr>
        <p:spPr>
          <a:xfrm>
            <a:off x="7036276" y="4611757"/>
            <a:ext cx="1600200" cy="357808"/>
          </a:xfrm>
          <a:prstGeom prst="roundRect">
            <a:avLst>
              <a:gd name="adj" fmla="val 13889"/>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#404040</a:t>
            </a:r>
            <a:endParaRPr lang="en-IN" dirty="0">
              <a:latin typeface="Avenir Next LT Pro" panose="020B0504020202020204" pitchFamily="34" charset="0"/>
            </a:endParaRPr>
          </a:p>
        </p:txBody>
      </p:sp>
      <p:sp>
        <p:nvSpPr>
          <p:cNvPr id="51" name="TextBox 50">
            <a:extLst>
              <a:ext uri="{FF2B5EF4-FFF2-40B4-BE49-F238E27FC236}">
                <a16:creationId xmlns:a16="http://schemas.microsoft.com/office/drawing/2014/main" id="{F1E30C5F-825A-6189-D9A5-A9405325F837}"/>
              </a:ext>
            </a:extLst>
          </p:cNvPr>
          <p:cNvSpPr txBox="1"/>
          <p:nvPr/>
        </p:nvSpPr>
        <p:spPr>
          <a:xfrm>
            <a:off x="5066721" y="1569916"/>
            <a:ext cx="1727600" cy="400110"/>
          </a:xfrm>
          <a:prstGeom prst="rect">
            <a:avLst/>
          </a:prstGeom>
          <a:noFill/>
        </p:spPr>
        <p:txBody>
          <a:bodyPr wrap="square" rtlCol="0">
            <a:spAutoFit/>
          </a:bodyPr>
          <a:lstStyle/>
          <a:p>
            <a:r>
              <a:rPr lang="en-US" sz="2000" u="sng" dirty="0">
                <a:solidFill>
                  <a:schemeClr val="tx1">
                    <a:lumMod val="65000"/>
                    <a:lumOff val="35000"/>
                  </a:schemeClr>
                </a:solidFill>
                <a:latin typeface="Avenir Next LT Pro" panose="020B0504020202020204" pitchFamily="34" charset="0"/>
              </a:rPr>
              <a:t>Color Palate </a:t>
            </a:r>
          </a:p>
        </p:txBody>
      </p:sp>
      <p:sp>
        <p:nvSpPr>
          <p:cNvPr id="52" name="TextBox 51">
            <a:extLst>
              <a:ext uri="{FF2B5EF4-FFF2-40B4-BE49-F238E27FC236}">
                <a16:creationId xmlns:a16="http://schemas.microsoft.com/office/drawing/2014/main" id="{0030C755-DEB4-A275-9913-763C781BEBCE}"/>
              </a:ext>
            </a:extLst>
          </p:cNvPr>
          <p:cNvSpPr txBox="1"/>
          <p:nvPr/>
        </p:nvSpPr>
        <p:spPr>
          <a:xfrm>
            <a:off x="8636476" y="2628013"/>
            <a:ext cx="1775791" cy="400110"/>
          </a:xfrm>
          <a:prstGeom prst="rect">
            <a:avLst/>
          </a:prstGeom>
          <a:noFill/>
        </p:spPr>
        <p:txBody>
          <a:bodyPr wrap="square" rtlCol="0">
            <a:spAutoFit/>
          </a:bodyPr>
          <a:lstStyle/>
          <a:p>
            <a:r>
              <a:rPr lang="en-US" sz="2000" dirty="0">
                <a:solidFill>
                  <a:schemeClr val="tx1">
                    <a:lumMod val="75000"/>
                    <a:lumOff val="25000"/>
                  </a:schemeClr>
                </a:solidFill>
                <a:latin typeface="Avenir Next LT Pro" panose="020B0504020202020204" pitchFamily="34" charset="0"/>
              </a:rPr>
              <a:t>Background</a:t>
            </a:r>
          </a:p>
        </p:txBody>
      </p:sp>
      <p:sp>
        <p:nvSpPr>
          <p:cNvPr id="53" name="Rectangle: Rounded Corners 52">
            <a:extLst>
              <a:ext uri="{FF2B5EF4-FFF2-40B4-BE49-F238E27FC236}">
                <a16:creationId xmlns:a16="http://schemas.microsoft.com/office/drawing/2014/main" id="{0523CEB2-A2FA-1DAE-A32E-FA7C73D0FA4A}"/>
              </a:ext>
            </a:extLst>
          </p:cNvPr>
          <p:cNvSpPr/>
          <p:nvPr/>
        </p:nvSpPr>
        <p:spPr>
          <a:xfrm>
            <a:off x="7036276" y="3160645"/>
            <a:ext cx="1600200" cy="357808"/>
          </a:xfrm>
          <a:prstGeom prst="roundRect">
            <a:avLst>
              <a:gd name="adj" fmla="val 13889"/>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Avenir Next LT Pro" panose="020B0504020202020204" pitchFamily="34" charset="0"/>
              </a:rPr>
              <a:t>#D9D9D9</a:t>
            </a:r>
            <a:endParaRPr lang="en-IN" dirty="0">
              <a:solidFill>
                <a:schemeClr val="tx1">
                  <a:lumMod val="75000"/>
                  <a:lumOff val="25000"/>
                </a:schemeClr>
              </a:solidFill>
              <a:latin typeface="Avenir Next LT Pro" panose="020B0504020202020204" pitchFamily="34" charset="0"/>
            </a:endParaRPr>
          </a:p>
        </p:txBody>
      </p:sp>
      <p:sp>
        <p:nvSpPr>
          <p:cNvPr id="3" name="Rectangle: Rounded Corners 2">
            <a:extLst>
              <a:ext uri="{FF2B5EF4-FFF2-40B4-BE49-F238E27FC236}">
                <a16:creationId xmlns:a16="http://schemas.microsoft.com/office/drawing/2014/main" id="{6BA76861-06A7-8C57-31DF-E6FEE9E25E7C}"/>
              </a:ext>
            </a:extLst>
          </p:cNvPr>
          <p:cNvSpPr/>
          <p:nvPr/>
        </p:nvSpPr>
        <p:spPr>
          <a:xfrm>
            <a:off x="3107273" y="2186611"/>
            <a:ext cx="1600200" cy="357808"/>
          </a:xfrm>
          <a:prstGeom prst="roundRect">
            <a:avLst>
              <a:gd name="adj" fmla="val 13889"/>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#1F4E79</a:t>
            </a:r>
            <a:endParaRPr lang="en-IN" dirty="0">
              <a:latin typeface="Avenir Next LT Pro" panose="020B0504020202020204" pitchFamily="34" charset="0"/>
            </a:endParaRPr>
          </a:p>
        </p:txBody>
      </p:sp>
      <p:sp>
        <p:nvSpPr>
          <p:cNvPr id="13" name="Rectangle: Rounded Corners 12">
            <a:extLst>
              <a:ext uri="{FF2B5EF4-FFF2-40B4-BE49-F238E27FC236}">
                <a16:creationId xmlns:a16="http://schemas.microsoft.com/office/drawing/2014/main" id="{8CE5A7CD-FA75-8574-4FE6-E030E4CF69B7}"/>
              </a:ext>
            </a:extLst>
          </p:cNvPr>
          <p:cNvSpPr/>
          <p:nvPr/>
        </p:nvSpPr>
        <p:spPr>
          <a:xfrm>
            <a:off x="3115817" y="2670315"/>
            <a:ext cx="1600200" cy="357808"/>
          </a:xfrm>
          <a:prstGeom prst="roundRect">
            <a:avLst>
              <a:gd name="adj" fmla="val 13889"/>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#C00000</a:t>
            </a:r>
            <a:endParaRPr lang="en-IN" dirty="0">
              <a:latin typeface="Avenir Next LT Pro" panose="020B0504020202020204" pitchFamily="34" charset="0"/>
            </a:endParaRPr>
          </a:p>
        </p:txBody>
      </p:sp>
      <p:sp>
        <p:nvSpPr>
          <p:cNvPr id="14" name="Rectangle: Rounded Corners 13">
            <a:extLst>
              <a:ext uri="{FF2B5EF4-FFF2-40B4-BE49-F238E27FC236}">
                <a16:creationId xmlns:a16="http://schemas.microsoft.com/office/drawing/2014/main" id="{F32ADA66-DF36-E435-E71C-A693287DE62F}"/>
              </a:ext>
            </a:extLst>
          </p:cNvPr>
          <p:cNvSpPr/>
          <p:nvPr/>
        </p:nvSpPr>
        <p:spPr>
          <a:xfrm>
            <a:off x="3124361" y="3154019"/>
            <a:ext cx="1600200" cy="357808"/>
          </a:xfrm>
          <a:prstGeom prst="roundRect">
            <a:avLst>
              <a:gd name="adj" fmla="val 13889"/>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#203864</a:t>
            </a:r>
            <a:endParaRPr lang="en-IN" dirty="0">
              <a:latin typeface="Avenir Next LT Pro" panose="020B0504020202020204" pitchFamily="34" charset="0"/>
            </a:endParaRPr>
          </a:p>
        </p:txBody>
      </p:sp>
      <p:sp>
        <p:nvSpPr>
          <p:cNvPr id="15" name="Rectangle: Rounded Corners 14">
            <a:extLst>
              <a:ext uri="{FF2B5EF4-FFF2-40B4-BE49-F238E27FC236}">
                <a16:creationId xmlns:a16="http://schemas.microsoft.com/office/drawing/2014/main" id="{8C3843E1-A233-EFA4-6E68-E33B81659237}"/>
              </a:ext>
            </a:extLst>
          </p:cNvPr>
          <p:cNvSpPr/>
          <p:nvPr/>
        </p:nvSpPr>
        <p:spPr>
          <a:xfrm>
            <a:off x="3132905" y="3637723"/>
            <a:ext cx="1600200" cy="357808"/>
          </a:xfrm>
          <a:prstGeom prst="roundRect">
            <a:avLst>
              <a:gd name="adj" fmla="val 13889"/>
            </a:avLst>
          </a:pr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#7F6000</a:t>
            </a:r>
            <a:endParaRPr lang="en-IN" dirty="0">
              <a:latin typeface="Avenir Next LT Pro" panose="020B0504020202020204" pitchFamily="34" charset="0"/>
            </a:endParaRPr>
          </a:p>
        </p:txBody>
      </p:sp>
      <p:sp>
        <p:nvSpPr>
          <p:cNvPr id="18" name="Rectangle: Rounded Corners 17">
            <a:extLst>
              <a:ext uri="{FF2B5EF4-FFF2-40B4-BE49-F238E27FC236}">
                <a16:creationId xmlns:a16="http://schemas.microsoft.com/office/drawing/2014/main" id="{E7E7B094-020D-383D-DED1-D9540CBD8628}"/>
              </a:ext>
            </a:extLst>
          </p:cNvPr>
          <p:cNvSpPr/>
          <p:nvPr/>
        </p:nvSpPr>
        <p:spPr>
          <a:xfrm>
            <a:off x="3141449" y="4121427"/>
            <a:ext cx="1600200" cy="357808"/>
          </a:xfrm>
          <a:prstGeom prst="roundRect">
            <a:avLst>
              <a:gd name="adj" fmla="val 13889"/>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#385723</a:t>
            </a:r>
            <a:endParaRPr lang="en-IN" dirty="0">
              <a:latin typeface="Avenir Next LT Pro" panose="020B0504020202020204" pitchFamily="34" charset="0"/>
            </a:endParaRPr>
          </a:p>
        </p:txBody>
      </p:sp>
      <p:sp>
        <p:nvSpPr>
          <p:cNvPr id="19" name="Rectangle: Rounded Corners 18">
            <a:extLst>
              <a:ext uri="{FF2B5EF4-FFF2-40B4-BE49-F238E27FC236}">
                <a16:creationId xmlns:a16="http://schemas.microsoft.com/office/drawing/2014/main" id="{5234FABC-C67A-89D0-BDCC-853D2F7F5FFE}"/>
              </a:ext>
            </a:extLst>
          </p:cNvPr>
          <p:cNvSpPr/>
          <p:nvPr/>
        </p:nvSpPr>
        <p:spPr>
          <a:xfrm>
            <a:off x="3149993" y="4605131"/>
            <a:ext cx="1600200" cy="357808"/>
          </a:xfrm>
          <a:prstGeom prst="roundRect">
            <a:avLst>
              <a:gd name="adj" fmla="val 13889"/>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#843C0C</a:t>
            </a:r>
            <a:endParaRPr lang="en-IN" dirty="0">
              <a:latin typeface="Avenir Next LT Pro" panose="020B0504020202020204" pitchFamily="34" charset="0"/>
            </a:endParaRPr>
          </a:p>
        </p:txBody>
      </p:sp>
      <p:sp>
        <p:nvSpPr>
          <p:cNvPr id="20" name="Rectangle: Rounded Corners 19">
            <a:extLst>
              <a:ext uri="{FF2B5EF4-FFF2-40B4-BE49-F238E27FC236}">
                <a16:creationId xmlns:a16="http://schemas.microsoft.com/office/drawing/2014/main" id="{D7B5B5BE-5844-B200-BAB0-0EE33F695F63}"/>
              </a:ext>
            </a:extLst>
          </p:cNvPr>
          <p:cNvSpPr/>
          <p:nvPr/>
        </p:nvSpPr>
        <p:spPr>
          <a:xfrm>
            <a:off x="7036276" y="5086168"/>
            <a:ext cx="1600200" cy="357808"/>
          </a:xfrm>
          <a:prstGeom prst="roundRect">
            <a:avLst>
              <a:gd name="adj" fmla="val 13889"/>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#404040</a:t>
            </a:r>
            <a:endParaRPr lang="en-IN" dirty="0">
              <a:latin typeface="Avenir Next LT Pro" panose="020B0504020202020204" pitchFamily="34" charset="0"/>
            </a:endParaRPr>
          </a:p>
        </p:txBody>
      </p:sp>
    </p:spTree>
    <p:extLst>
      <p:ext uri="{BB962C8B-B14F-4D97-AF65-F5344CB8AC3E}">
        <p14:creationId xmlns:p14="http://schemas.microsoft.com/office/powerpoint/2010/main" val="100597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randombar(horizontal)">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68BE06-8A41-9FB5-5E43-9F36BDFF9D2F}"/>
              </a:ext>
            </a:extLst>
          </p:cNvPr>
          <p:cNvSpPr/>
          <p:nvPr/>
        </p:nvSpPr>
        <p:spPr>
          <a:xfrm>
            <a:off x="0" y="367748"/>
            <a:ext cx="1789044" cy="649025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Side Nav</a:t>
            </a:r>
            <a:endParaRPr lang="en-IN" sz="1200" b="1" dirty="0">
              <a:solidFill>
                <a:schemeClr val="tx1"/>
              </a:solidFill>
              <a:latin typeface="Avenir Next LT Pro" panose="020B0504020202020204" pitchFamily="34" charset="0"/>
            </a:endParaRPr>
          </a:p>
        </p:txBody>
      </p:sp>
      <p:sp>
        <p:nvSpPr>
          <p:cNvPr id="3" name="Rectangle 2">
            <a:extLst>
              <a:ext uri="{FF2B5EF4-FFF2-40B4-BE49-F238E27FC236}">
                <a16:creationId xmlns:a16="http://schemas.microsoft.com/office/drawing/2014/main" id="{AF6568F0-4396-E509-39E7-DB8DA785C4A9}"/>
              </a:ext>
            </a:extLst>
          </p:cNvPr>
          <p:cNvSpPr/>
          <p:nvPr/>
        </p:nvSpPr>
        <p:spPr>
          <a:xfrm>
            <a:off x="7732643" y="0"/>
            <a:ext cx="4459358"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Chat-Section</a:t>
            </a:r>
            <a:endParaRPr lang="en-IN" sz="1200" b="1" dirty="0">
              <a:solidFill>
                <a:schemeClr val="tx1"/>
              </a:solidFill>
              <a:latin typeface="Avenir Next LT Pro" panose="020B0504020202020204" pitchFamily="34" charset="0"/>
            </a:endParaRPr>
          </a:p>
        </p:txBody>
      </p:sp>
      <p:sp>
        <p:nvSpPr>
          <p:cNvPr id="4" name="Rectangle 3">
            <a:extLst>
              <a:ext uri="{FF2B5EF4-FFF2-40B4-BE49-F238E27FC236}">
                <a16:creationId xmlns:a16="http://schemas.microsoft.com/office/drawing/2014/main" id="{CC822EE7-FB44-3868-2CE2-3127AEE239CA}"/>
              </a:ext>
            </a:extLst>
          </p:cNvPr>
          <p:cNvSpPr/>
          <p:nvPr/>
        </p:nvSpPr>
        <p:spPr>
          <a:xfrm>
            <a:off x="0" y="0"/>
            <a:ext cx="12192000" cy="367748"/>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Nav - Bar  (Ribbon)</a:t>
            </a:r>
            <a:endParaRPr lang="en-IN" sz="1200" b="1" dirty="0">
              <a:solidFill>
                <a:schemeClr val="tx1">
                  <a:lumMod val="75000"/>
                  <a:lumOff val="25000"/>
                </a:schemeClr>
              </a:solidFill>
              <a:latin typeface="Avenir Next LT Pro" panose="020B0504020202020204" pitchFamily="34" charset="0"/>
            </a:endParaRPr>
          </a:p>
        </p:txBody>
      </p:sp>
      <p:sp>
        <p:nvSpPr>
          <p:cNvPr id="5" name="TextBox 4">
            <a:extLst>
              <a:ext uri="{FF2B5EF4-FFF2-40B4-BE49-F238E27FC236}">
                <a16:creationId xmlns:a16="http://schemas.microsoft.com/office/drawing/2014/main" id="{ACD2B91E-8B5D-5BF9-0E32-0198E8AD907C}"/>
              </a:ext>
            </a:extLst>
          </p:cNvPr>
          <p:cNvSpPr txBox="1"/>
          <p:nvPr/>
        </p:nvSpPr>
        <p:spPr>
          <a:xfrm>
            <a:off x="4705032" y="3012709"/>
            <a:ext cx="2242522" cy="1200329"/>
          </a:xfrm>
          <a:prstGeom prst="rect">
            <a:avLst/>
          </a:prstGeom>
          <a:noFill/>
        </p:spPr>
        <p:txBody>
          <a:bodyPr wrap="square" rtlCol="0">
            <a:spAutoFit/>
          </a:bodyPr>
          <a:lstStyle/>
          <a:p>
            <a:r>
              <a:rPr lang="en-US" sz="1200" b="1" dirty="0">
                <a:latin typeface="Avenir Next LT Pro" panose="020B0504020202020204" pitchFamily="34" charset="0"/>
              </a:rPr>
              <a:t>Important Information Related to that chat </a:t>
            </a:r>
          </a:p>
          <a:p>
            <a:endParaRPr lang="en-US" sz="1200" b="1" dirty="0">
              <a:latin typeface="Avenir Next LT Pro" panose="020B0504020202020204" pitchFamily="34" charset="0"/>
            </a:endParaRPr>
          </a:p>
          <a:p>
            <a:r>
              <a:rPr lang="en-US" sz="1200" b="1" dirty="0">
                <a:latin typeface="Avenir Next LT Pro" panose="020B0504020202020204" pitchFamily="34" charset="0"/>
              </a:rPr>
              <a:t>Like : Tagged items, Documents, Tasks and its Status</a:t>
            </a:r>
            <a:endParaRPr lang="en-IN" sz="1200" b="1" dirty="0">
              <a:latin typeface="Avenir Next LT Pro" panose="020B0504020202020204" pitchFamily="34" charset="0"/>
            </a:endParaRPr>
          </a:p>
        </p:txBody>
      </p:sp>
      <p:sp>
        <p:nvSpPr>
          <p:cNvPr id="6" name="Rectangle 5">
            <a:extLst>
              <a:ext uri="{FF2B5EF4-FFF2-40B4-BE49-F238E27FC236}">
                <a16:creationId xmlns:a16="http://schemas.microsoft.com/office/drawing/2014/main" id="{9C9F684B-90AE-3101-68AF-613CABF44816}"/>
              </a:ext>
            </a:extLst>
          </p:cNvPr>
          <p:cNvSpPr/>
          <p:nvPr/>
        </p:nvSpPr>
        <p:spPr>
          <a:xfrm>
            <a:off x="3578087" y="367748"/>
            <a:ext cx="4154556" cy="36774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Project Manager Ribbon</a:t>
            </a:r>
            <a:endParaRPr lang="en-IN" sz="1200" b="1" dirty="0">
              <a:solidFill>
                <a:schemeClr val="tx1">
                  <a:lumMod val="75000"/>
                  <a:lumOff val="25000"/>
                </a:schemeClr>
              </a:solidFill>
              <a:latin typeface="Avenir Next LT Pro" panose="020B0504020202020204" pitchFamily="34" charset="0"/>
            </a:endParaRPr>
          </a:p>
        </p:txBody>
      </p:sp>
      <p:sp>
        <p:nvSpPr>
          <p:cNvPr id="7" name="Rectangle 6">
            <a:extLst>
              <a:ext uri="{FF2B5EF4-FFF2-40B4-BE49-F238E27FC236}">
                <a16:creationId xmlns:a16="http://schemas.microsoft.com/office/drawing/2014/main" id="{4C3B1772-382D-5193-5DF9-4E7341DBD16A}"/>
              </a:ext>
            </a:extLst>
          </p:cNvPr>
          <p:cNvSpPr/>
          <p:nvPr/>
        </p:nvSpPr>
        <p:spPr>
          <a:xfrm>
            <a:off x="1789043" y="367748"/>
            <a:ext cx="1789044" cy="6490252"/>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Individuals,</a:t>
            </a:r>
          </a:p>
          <a:p>
            <a:pPr algn="ctr"/>
            <a:r>
              <a:rPr lang="en-US" sz="1200" b="1" dirty="0">
                <a:solidFill>
                  <a:schemeClr val="tx1"/>
                </a:solidFill>
                <a:latin typeface="Avenir Next LT Pro" panose="020B0504020202020204" pitchFamily="34" charset="0"/>
              </a:rPr>
              <a:t>Team Leaders,</a:t>
            </a:r>
          </a:p>
          <a:p>
            <a:pPr algn="ctr"/>
            <a:r>
              <a:rPr lang="en-US" sz="1200" b="1" dirty="0">
                <a:solidFill>
                  <a:schemeClr val="tx1"/>
                </a:solidFill>
                <a:latin typeface="Avenir Next LT Pro" panose="020B0504020202020204" pitchFamily="34" charset="0"/>
              </a:rPr>
              <a:t>Teams</a:t>
            </a:r>
            <a:endParaRPr lang="en-IN" sz="1200" b="1" dirty="0">
              <a:solidFill>
                <a:schemeClr val="tx1"/>
              </a:solidFill>
              <a:latin typeface="Avenir Next LT Pro" panose="020B0504020202020204" pitchFamily="34" charset="0"/>
            </a:endParaRPr>
          </a:p>
        </p:txBody>
      </p:sp>
      <p:sp>
        <p:nvSpPr>
          <p:cNvPr id="8" name="Rectangle 7">
            <a:extLst>
              <a:ext uri="{FF2B5EF4-FFF2-40B4-BE49-F238E27FC236}">
                <a16:creationId xmlns:a16="http://schemas.microsoft.com/office/drawing/2014/main" id="{5B718F2A-5548-69C5-6EC5-44F7A7FB5232}"/>
              </a:ext>
            </a:extLst>
          </p:cNvPr>
          <p:cNvSpPr/>
          <p:nvPr/>
        </p:nvSpPr>
        <p:spPr>
          <a:xfrm>
            <a:off x="1789043" y="367748"/>
            <a:ext cx="1789043" cy="367748"/>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Changing Ribbon</a:t>
            </a:r>
            <a:endParaRPr lang="en-IN" sz="1200" b="1" dirty="0">
              <a:solidFill>
                <a:schemeClr val="tx1">
                  <a:lumMod val="75000"/>
                  <a:lumOff val="25000"/>
                </a:schemeClr>
              </a:solidFill>
              <a:latin typeface="Avenir Next LT Pro" panose="020B0504020202020204" pitchFamily="34" charset="0"/>
            </a:endParaRPr>
          </a:p>
        </p:txBody>
      </p:sp>
    </p:spTree>
    <p:extLst>
      <p:ext uri="{BB962C8B-B14F-4D97-AF65-F5344CB8AC3E}">
        <p14:creationId xmlns:p14="http://schemas.microsoft.com/office/powerpoint/2010/main" val="3906049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68BE06-8A41-9FB5-5E43-9F36BDFF9D2F}"/>
              </a:ext>
            </a:extLst>
          </p:cNvPr>
          <p:cNvSpPr/>
          <p:nvPr/>
        </p:nvSpPr>
        <p:spPr>
          <a:xfrm>
            <a:off x="0" y="367748"/>
            <a:ext cx="1789044" cy="6490252"/>
          </a:xfrm>
          <a:prstGeom prst="rect">
            <a:avLst/>
          </a:prstGeom>
          <a:solidFill>
            <a:schemeClr val="bg1">
              <a:lumMod val="9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latin typeface="Avenir Next LT Pro" panose="020B0504020202020204" pitchFamily="34" charset="0"/>
            </a:endParaRPr>
          </a:p>
        </p:txBody>
      </p:sp>
      <p:sp>
        <p:nvSpPr>
          <p:cNvPr id="3" name="Rectangle 2">
            <a:extLst>
              <a:ext uri="{FF2B5EF4-FFF2-40B4-BE49-F238E27FC236}">
                <a16:creationId xmlns:a16="http://schemas.microsoft.com/office/drawing/2014/main" id="{AF6568F0-4396-E509-39E7-DB8DA785C4A9}"/>
              </a:ext>
            </a:extLst>
          </p:cNvPr>
          <p:cNvSpPr/>
          <p:nvPr/>
        </p:nvSpPr>
        <p:spPr>
          <a:xfrm>
            <a:off x="7732643" y="367746"/>
            <a:ext cx="4459358" cy="6490253"/>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b="1" dirty="0">
              <a:solidFill>
                <a:schemeClr val="tx1"/>
              </a:solidFill>
              <a:latin typeface="Avenir Next LT Pro" panose="020B0504020202020204" pitchFamily="34" charset="0"/>
            </a:endParaRPr>
          </a:p>
        </p:txBody>
      </p:sp>
      <p:sp>
        <p:nvSpPr>
          <p:cNvPr id="4" name="Rectangle 3">
            <a:extLst>
              <a:ext uri="{FF2B5EF4-FFF2-40B4-BE49-F238E27FC236}">
                <a16:creationId xmlns:a16="http://schemas.microsoft.com/office/drawing/2014/main" id="{CC822EE7-FB44-3868-2CE2-3127AEE239CA}"/>
              </a:ext>
            </a:extLst>
          </p:cNvPr>
          <p:cNvSpPr/>
          <p:nvPr/>
        </p:nvSpPr>
        <p:spPr>
          <a:xfrm>
            <a:off x="0" y="0"/>
            <a:ext cx="12192000" cy="367748"/>
          </a:xfrm>
          <a:prstGeom prst="rect">
            <a:avLst/>
          </a:prstGeom>
          <a:solidFill>
            <a:schemeClr val="bg1">
              <a:lumMod val="9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Nav - Bar  (Ribbon)</a:t>
            </a:r>
            <a:endParaRPr lang="en-IN" sz="1200" b="1" dirty="0">
              <a:solidFill>
                <a:schemeClr val="tx1">
                  <a:lumMod val="75000"/>
                  <a:lumOff val="25000"/>
                </a:schemeClr>
              </a:solidFill>
              <a:latin typeface="Avenir Next LT Pro" panose="020B0504020202020204" pitchFamily="34" charset="0"/>
            </a:endParaRPr>
          </a:p>
        </p:txBody>
      </p:sp>
      <p:sp>
        <p:nvSpPr>
          <p:cNvPr id="5" name="TextBox 4">
            <a:extLst>
              <a:ext uri="{FF2B5EF4-FFF2-40B4-BE49-F238E27FC236}">
                <a16:creationId xmlns:a16="http://schemas.microsoft.com/office/drawing/2014/main" id="{ACD2B91E-8B5D-5BF9-0E32-0198E8AD907C}"/>
              </a:ext>
            </a:extLst>
          </p:cNvPr>
          <p:cNvSpPr txBox="1"/>
          <p:nvPr/>
        </p:nvSpPr>
        <p:spPr>
          <a:xfrm>
            <a:off x="2059803" y="757596"/>
            <a:ext cx="5123422" cy="1384995"/>
          </a:xfrm>
          <a:prstGeom prst="rect">
            <a:avLst/>
          </a:prstGeom>
          <a:noFill/>
        </p:spPr>
        <p:txBody>
          <a:bodyPr wrap="square" rtlCol="0">
            <a:spAutoFit/>
          </a:bodyPr>
          <a:lstStyle/>
          <a:p>
            <a:r>
              <a:rPr lang="en-US" sz="1200" b="1" dirty="0">
                <a:latin typeface="Avenir Next LT Pro" panose="020B0504020202020204" pitchFamily="34" charset="0"/>
              </a:rPr>
              <a:t>Details : </a:t>
            </a:r>
          </a:p>
          <a:p>
            <a:r>
              <a:rPr lang="en-US" sz="1200" dirty="0">
                <a:latin typeface="Avenir Next LT Pro" panose="020B0504020202020204" pitchFamily="34" charset="0"/>
              </a:rPr>
              <a:t>Background will same for all chats</a:t>
            </a:r>
          </a:p>
          <a:p>
            <a:r>
              <a:rPr lang="en-US" sz="1200" dirty="0">
                <a:latin typeface="Avenir Next LT Pro" panose="020B0504020202020204" pitchFamily="34" charset="0"/>
              </a:rPr>
              <a:t>Border Color :</a:t>
            </a:r>
          </a:p>
          <a:p>
            <a:pPr marL="228600" indent="-228600">
              <a:buFont typeface="+mj-lt"/>
              <a:buAutoNum type="arabicPeriod"/>
            </a:pPr>
            <a:r>
              <a:rPr lang="en-US" sz="1200" dirty="0">
                <a:latin typeface="Avenir Next LT Pro" panose="020B0504020202020204" pitchFamily="34" charset="0"/>
              </a:rPr>
              <a:t>CEO : Sky-Blue</a:t>
            </a:r>
          </a:p>
          <a:p>
            <a:pPr marL="228600" indent="-228600">
              <a:buFont typeface="+mj-lt"/>
              <a:buAutoNum type="arabicPeriod"/>
            </a:pPr>
            <a:r>
              <a:rPr lang="en-US" sz="1200" dirty="0">
                <a:latin typeface="Avenir Next LT Pro" panose="020B0504020202020204" pitchFamily="34" charset="0"/>
              </a:rPr>
              <a:t>Client : Dark Gray</a:t>
            </a:r>
          </a:p>
          <a:p>
            <a:pPr marL="228600" indent="-228600">
              <a:buFont typeface="+mj-lt"/>
              <a:buAutoNum type="arabicPeriod"/>
            </a:pPr>
            <a:r>
              <a:rPr lang="en-US" sz="1200" dirty="0">
                <a:latin typeface="Avenir Next LT Pro" panose="020B0504020202020204" pitchFamily="34" charset="0"/>
              </a:rPr>
              <a:t>PM : Greenish </a:t>
            </a:r>
          </a:p>
          <a:p>
            <a:r>
              <a:rPr lang="en-US" sz="1200" dirty="0">
                <a:latin typeface="Avenir Next LT Pro" panose="020B0504020202020204" pitchFamily="34" charset="0"/>
              </a:rPr>
              <a:t> </a:t>
            </a:r>
            <a:endParaRPr lang="en-IN" sz="1200" dirty="0">
              <a:latin typeface="Avenir Next LT Pro" panose="020B0504020202020204" pitchFamily="34" charset="0"/>
            </a:endParaRPr>
          </a:p>
        </p:txBody>
      </p:sp>
      <p:sp>
        <p:nvSpPr>
          <p:cNvPr id="6" name="Speech Bubble: Rectangle with Corners Rounded 5">
            <a:extLst>
              <a:ext uri="{FF2B5EF4-FFF2-40B4-BE49-F238E27FC236}">
                <a16:creationId xmlns:a16="http://schemas.microsoft.com/office/drawing/2014/main" id="{830158E2-703F-491E-6475-14D7695EB0FE}"/>
              </a:ext>
            </a:extLst>
          </p:cNvPr>
          <p:cNvSpPr/>
          <p:nvPr/>
        </p:nvSpPr>
        <p:spPr>
          <a:xfrm rot="5400000">
            <a:off x="9186441" y="-381760"/>
            <a:ext cx="1102940" cy="3469018"/>
          </a:xfrm>
          <a:prstGeom prst="wedgeRoundRectCallout">
            <a:avLst>
              <a:gd name="adj1" fmla="val -29103"/>
              <a:gd name="adj2" fmla="val 56568"/>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Speech Bubble: Rectangle with Corners Rounded 6">
            <a:extLst>
              <a:ext uri="{FF2B5EF4-FFF2-40B4-BE49-F238E27FC236}">
                <a16:creationId xmlns:a16="http://schemas.microsoft.com/office/drawing/2014/main" id="{77391541-9398-B1F2-B128-2D33220761BE}"/>
              </a:ext>
            </a:extLst>
          </p:cNvPr>
          <p:cNvSpPr/>
          <p:nvPr/>
        </p:nvSpPr>
        <p:spPr>
          <a:xfrm rot="5400000">
            <a:off x="9105286" y="922824"/>
            <a:ext cx="1265250" cy="3469018"/>
          </a:xfrm>
          <a:prstGeom prst="wedgeRoundRectCallout">
            <a:avLst>
              <a:gd name="adj1" fmla="val -16600"/>
              <a:gd name="adj2" fmla="val 47872"/>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Speech Bubble: Rectangle with Corners Rounded 8">
            <a:extLst>
              <a:ext uri="{FF2B5EF4-FFF2-40B4-BE49-F238E27FC236}">
                <a16:creationId xmlns:a16="http://schemas.microsoft.com/office/drawing/2014/main" id="{DFDFF29D-5DD6-E7B0-4C5C-67C55A41E3FA}"/>
              </a:ext>
            </a:extLst>
          </p:cNvPr>
          <p:cNvSpPr/>
          <p:nvPr/>
        </p:nvSpPr>
        <p:spPr>
          <a:xfrm rot="16200000" flipH="1">
            <a:off x="9701872" y="2137747"/>
            <a:ext cx="904772" cy="3469018"/>
          </a:xfrm>
          <a:prstGeom prst="wedgeRoundRectCallout">
            <a:avLst>
              <a:gd name="adj1" fmla="val -29103"/>
              <a:gd name="adj2" fmla="val 56568"/>
              <a:gd name="adj3" fmla="val 16667"/>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Speech Bubble: Rectangle with Corners Rounded 9">
            <a:extLst>
              <a:ext uri="{FF2B5EF4-FFF2-40B4-BE49-F238E27FC236}">
                <a16:creationId xmlns:a16="http://schemas.microsoft.com/office/drawing/2014/main" id="{CF8ABF2B-0E5F-3D69-287A-BC46CA6AD1E6}"/>
              </a:ext>
            </a:extLst>
          </p:cNvPr>
          <p:cNvSpPr/>
          <p:nvPr/>
        </p:nvSpPr>
        <p:spPr>
          <a:xfrm rot="16200000" flipH="1">
            <a:off x="9482793" y="3382087"/>
            <a:ext cx="1342930" cy="3469018"/>
          </a:xfrm>
          <a:prstGeom prst="wedgeRoundRectCallout">
            <a:avLst>
              <a:gd name="adj1" fmla="val -16600"/>
              <a:gd name="adj2" fmla="val 47872"/>
              <a:gd name="adj3" fmla="val 16667"/>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Rounded Corners 11">
            <a:extLst>
              <a:ext uri="{FF2B5EF4-FFF2-40B4-BE49-F238E27FC236}">
                <a16:creationId xmlns:a16="http://schemas.microsoft.com/office/drawing/2014/main" id="{C5FF79BB-94B8-BCF8-5663-D06EF17C369F}"/>
              </a:ext>
            </a:extLst>
          </p:cNvPr>
          <p:cNvSpPr/>
          <p:nvPr/>
        </p:nvSpPr>
        <p:spPr>
          <a:xfrm>
            <a:off x="7824247" y="6378243"/>
            <a:ext cx="4270343" cy="360000"/>
          </a:xfrm>
          <a:prstGeom prst="roundRect">
            <a:avLst/>
          </a:prstGeom>
          <a:solidFill>
            <a:schemeClr val="bg1"/>
          </a:solidFill>
          <a:ln>
            <a:solidFill>
              <a:srgbClr val="5D737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Rounded Corners 12">
            <a:extLst>
              <a:ext uri="{FF2B5EF4-FFF2-40B4-BE49-F238E27FC236}">
                <a16:creationId xmlns:a16="http://schemas.microsoft.com/office/drawing/2014/main" id="{A4436F80-8472-5B88-AF14-346FE95BDF81}"/>
              </a:ext>
            </a:extLst>
          </p:cNvPr>
          <p:cNvSpPr/>
          <p:nvPr/>
        </p:nvSpPr>
        <p:spPr>
          <a:xfrm>
            <a:off x="8169914" y="869536"/>
            <a:ext cx="3170531" cy="18000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20E010B5-1146-D47D-E13A-6C1C383B497A}"/>
              </a:ext>
            </a:extLst>
          </p:cNvPr>
          <p:cNvSpPr/>
          <p:nvPr/>
        </p:nvSpPr>
        <p:spPr>
          <a:xfrm>
            <a:off x="8169914" y="1653751"/>
            <a:ext cx="3170531" cy="18000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Rounded Corners 15">
            <a:extLst>
              <a:ext uri="{FF2B5EF4-FFF2-40B4-BE49-F238E27FC236}">
                <a16:creationId xmlns:a16="http://schemas.microsoft.com/office/drawing/2014/main" id="{ABA49A18-C84E-AEFB-9AB4-2A99373B3552}"/>
              </a:ext>
            </a:extLst>
          </p:cNvPr>
          <p:cNvSpPr/>
          <p:nvPr/>
        </p:nvSpPr>
        <p:spPr>
          <a:xfrm>
            <a:off x="8169914" y="3019599"/>
            <a:ext cx="3170531" cy="18000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Rounded Corners 16">
            <a:extLst>
              <a:ext uri="{FF2B5EF4-FFF2-40B4-BE49-F238E27FC236}">
                <a16:creationId xmlns:a16="http://schemas.microsoft.com/office/drawing/2014/main" id="{26C3503B-AF3E-A4E3-A8A9-1B4A00465EB0}"/>
              </a:ext>
            </a:extLst>
          </p:cNvPr>
          <p:cNvSpPr/>
          <p:nvPr/>
        </p:nvSpPr>
        <p:spPr>
          <a:xfrm>
            <a:off x="8177778" y="1111607"/>
            <a:ext cx="3170531" cy="471676"/>
          </a:xfrm>
          <a:prstGeom prst="roundRect">
            <a:avLst>
              <a:gd name="adj" fmla="val 867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Chat</a:t>
            </a:r>
            <a:endParaRPr lang="en-IN" sz="1200" b="1" dirty="0">
              <a:solidFill>
                <a:schemeClr val="tx1"/>
              </a:solidFill>
              <a:latin typeface="Avenir Next LT Pro" panose="020B0504020202020204" pitchFamily="34" charset="0"/>
            </a:endParaRPr>
          </a:p>
        </p:txBody>
      </p:sp>
      <p:sp>
        <p:nvSpPr>
          <p:cNvPr id="18" name="Rectangle: Rounded Corners 17">
            <a:extLst>
              <a:ext uri="{FF2B5EF4-FFF2-40B4-BE49-F238E27FC236}">
                <a16:creationId xmlns:a16="http://schemas.microsoft.com/office/drawing/2014/main" id="{DC4177C5-A6CD-654F-09EB-026741034DB3}"/>
              </a:ext>
            </a:extLst>
          </p:cNvPr>
          <p:cNvSpPr/>
          <p:nvPr/>
        </p:nvSpPr>
        <p:spPr>
          <a:xfrm>
            <a:off x="8177777" y="2118885"/>
            <a:ext cx="3170531" cy="830365"/>
          </a:xfrm>
          <a:prstGeom prst="roundRect">
            <a:avLst>
              <a:gd name="adj" fmla="val 9855"/>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Rounded Corners 18">
            <a:extLst>
              <a:ext uri="{FF2B5EF4-FFF2-40B4-BE49-F238E27FC236}">
                <a16:creationId xmlns:a16="http://schemas.microsoft.com/office/drawing/2014/main" id="{10ED8346-CEAF-0EB7-B1E1-A8C1BD3B18E0}"/>
              </a:ext>
            </a:extLst>
          </p:cNvPr>
          <p:cNvSpPr/>
          <p:nvPr/>
        </p:nvSpPr>
        <p:spPr>
          <a:xfrm>
            <a:off x="7732643" y="375494"/>
            <a:ext cx="4455753" cy="360000"/>
          </a:xfrm>
          <a:prstGeom prst="roundRect">
            <a:avLst>
              <a:gd name="adj" fmla="val 0"/>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Rounded Corners 19">
            <a:extLst>
              <a:ext uri="{FF2B5EF4-FFF2-40B4-BE49-F238E27FC236}">
                <a16:creationId xmlns:a16="http://schemas.microsoft.com/office/drawing/2014/main" id="{3659FD66-8FE2-A11E-947F-DE5BBA32F96D}"/>
              </a:ext>
            </a:extLst>
          </p:cNvPr>
          <p:cNvSpPr/>
          <p:nvPr/>
        </p:nvSpPr>
        <p:spPr>
          <a:xfrm>
            <a:off x="7767685" y="4265131"/>
            <a:ext cx="72000" cy="180000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Oval 21">
            <a:extLst>
              <a:ext uri="{FF2B5EF4-FFF2-40B4-BE49-F238E27FC236}">
                <a16:creationId xmlns:a16="http://schemas.microsoft.com/office/drawing/2014/main" id="{2E777251-7994-7ADC-CAA9-ED2E056B9B3F}"/>
              </a:ext>
            </a:extLst>
          </p:cNvPr>
          <p:cNvSpPr/>
          <p:nvPr/>
        </p:nvSpPr>
        <p:spPr>
          <a:xfrm>
            <a:off x="11594969" y="1111607"/>
            <a:ext cx="360000" cy="360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Oval 22">
            <a:extLst>
              <a:ext uri="{FF2B5EF4-FFF2-40B4-BE49-F238E27FC236}">
                <a16:creationId xmlns:a16="http://schemas.microsoft.com/office/drawing/2014/main" id="{E746A41C-76F6-EB60-786A-8685509AEF83}"/>
              </a:ext>
            </a:extLst>
          </p:cNvPr>
          <p:cNvSpPr/>
          <p:nvPr/>
        </p:nvSpPr>
        <p:spPr>
          <a:xfrm>
            <a:off x="11594969" y="2429095"/>
            <a:ext cx="360000" cy="360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Oval 24">
            <a:extLst>
              <a:ext uri="{FF2B5EF4-FFF2-40B4-BE49-F238E27FC236}">
                <a16:creationId xmlns:a16="http://schemas.microsoft.com/office/drawing/2014/main" id="{D117EB3D-2A79-5228-047C-0CF01F33B379}"/>
              </a:ext>
            </a:extLst>
          </p:cNvPr>
          <p:cNvSpPr/>
          <p:nvPr/>
        </p:nvSpPr>
        <p:spPr>
          <a:xfrm>
            <a:off x="7897977" y="3739763"/>
            <a:ext cx="360000" cy="360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Oval 25">
            <a:extLst>
              <a:ext uri="{FF2B5EF4-FFF2-40B4-BE49-F238E27FC236}">
                <a16:creationId xmlns:a16="http://schemas.microsoft.com/office/drawing/2014/main" id="{8A09E4B2-42E7-CE48-431D-72F81693350B}"/>
              </a:ext>
            </a:extLst>
          </p:cNvPr>
          <p:cNvSpPr/>
          <p:nvPr/>
        </p:nvSpPr>
        <p:spPr>
          <a:xfrm>
            <a:off x="7897977" y="4983559"/>
            <a:ext cx="360000" cy="360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Oval 26">
            <a:extLst>
              <a:ext uri="{FF2B5EF4-FFF2-40B4-BE49-F238E27FC236}">
                <a16:creationId xmlns:a16="http://schemas.microsoft.com/office/drawing/2014/main" id="{80E69582-31EE-1E6E-B2F8-01F9F2246B3D}"/>
              </a:ext>
            </a:extLst>
          </p:cNvPr>
          <p:cNvSpPr/>
          <p:nvPr/>
        </p:nvSpPr>
        <p:spPr>
          <a:xfrm>
            <a:off x="11765296" y="6432243"/>
            <a:ext cx="252000" cy="252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Oval 27">
            <a:extLst>
              <a:ext uri="{FF2B5EF4-FFF2-40B4-BE49-F238E27FC236}">
                <a16:creationId xmlns:a16="http://schemas.microsoft.com/office/drawing/2014/main" id="{CE8AAAF9-0454-609B-4D56-10CFBEBFD653}"/>
              </a:ext>
            </a:extLst>
          </p:cNvPr>
          <p:cNvSpPr/>
          <p:nvPr/>
        </p:nvSpPr>
        <p:spPr>
          <a:xfrm>
            <a:off x="11424317" y="6436311"/>
            <a:ext cx="252000" cy="252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210207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68BE06-8A41-9FB5-5E43-9F36BDFF9D2F}"/>
              </a:ext>
            </a:extLst>
          </p:cNvPr>
          <p:cNvSpPr/>
          <p:nvPr/>
        </p:nvSpPr>
        <p:spPr>
          <a:xfrm>
            <a:off x="0" y="367748"/>
            <a:ext cx="1789044" cy="6490252"/>
          </a:xfrm>
          <a:prstGeom prst="rect">
            <a:avLst/>
          </a:prstGeom>
          <a:solidFill>
            <a:schemeClr val="bg1">
              <a:lumMod val="9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latin typeface="Avenir Next LT Pro" panose="020B0504020202020204" pitchFamily="34" charset="0"/>
            </a:endParaRPr>
          </a:p>
        </p:txBody>
      </p:sp>
      <p:sp>
        <p:nvSpPr>
          <p:cNvPr id="3" name="Rectangle 2">
            <a:extLst>
              <a:ext uri="{FF2B5EF4-FFF2-40B4-BE49-F238E27FC236}">
                <a16:creationId xmlns:a16="http://schemas.microsoft.com/office/drawing/2014/main" id="{AF6568F0-4396-E509-39E7-DB8DA785C4A9}"/>
              </a:ext>
            </a:extLst>
          </p:cNvPr>
          <p:cNvSpPr/>
          <p:nvPr/>
        </p:nvSpPr>
        <p:spPr>
          <a:xfrm>
            <a:off x="7732643" y="367746"/>
            <a:ext cx="4459358" cy="6490253"/>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b="1" dirty="0">
              <a:solidFill>
                <a:schemeClr val="tx1"/>
              </a:solidFill>
              <a:latin typeface="Avenir Next LT Pro" panose="020B0504020202020204" pitchFamily="34" charset="0"/>
            </a:endParaRPr>
          </a:p>
        </p:txBody>
      </p:sp>
      <p:sp>
        <p:nvSpPr>
          <p:cNvPr id="4" name="Rectangle 3">
            <a:extLst>
              <a:ext uri="{FF2B5EF4-FFF2-40B4-BE49-F238E27FC236}">
                <a16:creationId xmlns:a16="http://schemas.microsoft.com/office/drawing/2014/main" id="{CC822EE7-FB44-3868-2CE2-3127AEE239CA}"/>
              </a:ext>
            </a:extLst>
          </p:cNvPr>
          <p:cNvSpPr/>
          <p:nvPr/>
        </p:nvSpPr>
        <p:spPr>
          <a:xfrm>
            <a:off x="0" y="0"/>
            <a:ext cx="12192000" cy="367748"/>
          </a:xfrm>
          <a:prstGeom prst="rect">
            <a:avLst/>
          </a:prstGeom>
          <a:solidFill>
            <a:schemeClr val="bg1">
              <a:lumMod val="9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Nav - Bar  (Ribbon)</a:t>
            </a:r>
            <a:endParaRPr lang="en-IN" sz="1200" b="1" dirty="0">
              <a:solidFill>
                <a:schemeClr val="tx1">
                  <a:lumMod val="75000"/>
                  <a:lumOff val="25000"/>
                </a:schemeClr>
              </a:solidFill>
              <a:latin typeface="Avenir Next LT Pro" panose="020B0504020202020204" pitchFamily="34" charset="0"/>
            </a:endParaRPr>
          </a:p>
        </p:txBody>
      </p:sp>
      <p:sp>
        <p:nvSpPr>
          <p:cNvPr id="5" name="TextBox 4">
            <a:extLst>
              <a:ext uri="{FF2B5EF4-FFF2-40B4-BE49-F238E27FC236}">
                <a16:creationId xmlns:a16="http://schemas.microsoft.com/office/drawing/2014/main" id="{ACD2B91E-8B5D-5BF9-0E32-0198E8AD907C}"/>
              </a:ext>
            </a:extLst>
          </p:cNvPr>
          <p:cNvSpPr txBox="1"/>
          <p:nvPr/>
        </p:nvSpPr>
        <p:spPr>
          <a:xfrm>
            <a:off x="2059803" y="757596"/>
            <a:ext cx="5123422" cy="1569660"/>
          </a:xfrm>
          <a:prstGeom prst="rect">
            <a:avLst/>
          </a:prstGeom>
          <a:noFill/>
        </p:spPr>
        <p:txBody>
          <a:bodyPr wrap="square" rtlCol="0">
            <a:spAutoFit/>
          </a:bodyPr>
          <a:lstStyle/>
          <a:p>
            <a:r>
              <a:rPr lang="en-US" sz="1200" b="1" dirty="0">
                <a:latin typeface="Avenir Next LT Pro" panose="020B0504020202020204" pitchFamily="34" charset="0"/>
              </a:rPr>
              <a:t>Details : </a:t>
            </a:r>
          </a:p>
          <a:p>
            <a:r>
              <a:rPr lang="en-US" sz="1200" dirty="0">
                <a:latin typeface="Avenir Next LT Pro" panose="020B0504020202020204" pitchFamily="34" charset="0"/>
              </a:rPr>
              <a:t>Doc can be </a:t>
            </a:r>
          </a:p>
          <a:p>
            <a:pPr marL="228600" indent="-228600">
              <a:buAutoNum type="arabicPeriod"/>
            </a:pPr>
            <a:r>
              <a:rPr lang="en-US" sz="1200" dirty="0">
                <a:latin typeface="Avenir Next LT Pro" panose="020B0504020202020204" pitchFamily="34" charset="0"/>
              </a:rPr>
              <a:t>PDF </a:t>
            </a:r>
          </a:p>
          <a:p>
            <a:pPr marL="228600" indent="-228600">
              <a:buAutoNum type="arabicPeriod"/>
            </a:pPr>
            <a:r>
              <a:rPr lang="en-US" sz="1200" dirty="0">
                <a:latin typeface="Avenir Next LT Pro" panose="020B0504020202020204" pitchFamily="34" charset="0"/>
              </a:rPr>
              <a:t>Word file</a:t>
            </a:r>
          </a:p>
          <a:p>
            <a:pPr marL="228600" indent="-228600">
              <a:buAutoNum type="arabicPeriod"/>
            </a:pPr>
            <a:r>
              <a:rPr lang="en-US" sz="1200" dirty="0">
                <a:latin typeface="Avenir Next LT Pro" panose="020B0504020202020204" pitchFamily="34" charset="0"/>
              </a:rPr>
              <a:t>Excel File</a:t>
            </a:r>
          </a:p>
          <a:p>
            <a:pPr marL="228600" indent="-228600">
              <a:buAutoNum type="arabicPeriod"/>
            </a:pPr>
            <a:r>
              <a:rPr lang="en-US" sz="1200" dirty="0">
                <a:latin typeface="Avenir Next LT Pro" panose="020B0504020202020204" pitchFamily="34" charset="0"/>
              </a:rPr>
              <a:t>PPT</a:t>
            </a:r>
          </a:p>
          <a:p>
            <a:pPr marL="228600" indent="-228600">
              <a:buAutoNum type="arabicPeriod"/>
            </a:pPr>
            <a:r>
              <a:rPr lang="en-US" sz="1200" dirty="0">
                <a:latin typeface="Avenir Next LT Pro" panose="020B0504020202020204" pitchFamily="34" charset="0"/>
              </a:rPr>
              <a:t>Image</a:t>
            </a:r>
          </a:p>
          <a:p>
            <a:pPr marL="228600" indent="-228600">
              <a:buAutoNum type="arabicPeriod"/>
            </a:pPr>
            <a:r>
              <a:rPr lang="en-US" sz="1200" dirty="0">
                <a:latin typeface="Avenir Next LT Pro" panose="020B0504020202020204" pitchFamily="34" charset="0"/>
              </a:rPr>
              <a:t>Collection of image</a:t>
            </a:r>
            <a:endParaRPr lang="en-IN" sz="1200" dirty="0">
              <a:latin typeface="Avenir Next LT Pro" panose="020B0504020202020204" pitchFamily="34" charset="0"/>
            </a:endParaRPr>
          </a:p>
        </p:txBody>
      </p:sp>
      <p:sp>
        <p:nvSpPr>
          <p:cNvPr id="6" name="Speech Bubble: Rectangle with Corners Rounded 5">
            <a:extLst>
              <a:ext uri="{FF2B5EF4-FFF2-40B4-BE49-F238E27FC236}">
                <a16:creationId xmlns:a16="http://schemas.microsoft.com/office/drawing/2014/main" id="{830158E2-703F-491E-6475-14D7695EB0FE}"/>
              </a:ext>
            </a:extLst>
          </p:cNvPr>
          <p:cNvSpPr/>
          <p:nvPr/>
        </p:nvSpPr>
        <p:spPr>
          <a:xfrm rot="5400000">
            <a:off x="9186441" y="-381760"/>
            <a:ext cx="1102940" cy="3469018"/>
          </a:xfrm>
          <a:prstGeom prst="wedgeRoundRectCallout">
            <a:avLst>
              <a:gd name="adj1" fmla="val -29103"/>
              <a:gd name="adj2" fmla="val 56568"/>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Rounded Corners 11">
            <a:extLst>
              <a:ext uri="{FF2B5EF4-FFF2-40B4-BE49-F238E27FC236}">
                <a16:creationId xmlns:a16="http://schemas.microsoft.com/office/drawing/2014/main" id="{C5FF79BB-94B8-BCF8-5663-D06EF17C369F}"/>
              </a:ext>
            </a:extLst>
          </p:cNvPr>
          <p:cNvSpPr/>
          <p:nvPr/>
        </p:nvSpPr>
        <p:spPr>
          <a:xfrm>
            <a:off x="7824247" y="6378243"/>
            <a:ext cx="4270343" cy="360000"/>
          </a:xfrm>
          <a:prstGeom prst="roundRect">
            <a:avLst/>
          </a:prstGeom>
          <a:solidFill>
            <a:schemeClr val="bg1"/>
          </a:solidFill>
          <a:ln>
            <a:solidFill>
              <a:srgbClr val="5D737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Rounded Corners 12">
            <a:extLst>
              <a:ext uri="{FF2B5EF4-FFF2-40B4-BE49-F238E27FC236}">
                <a16:creationId xmlns:a16="http://schemas.microsoft.com/office/drawing/2014/main" id="{A4436F80-8472-5B88-AF14-346FE95BDF81}"/>
              </a:ext>
            </a:extLst>
          </p:cNvPr>
          <p:cNvSpPr/>
          <p:nvPr/>
        </p:nvSpPr>
        <p:spPr>
          <a:xfrm>
            <a:off x="8169914" y="869536"/>
            <a:ext cx="3170531" cy="18000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20E010B5-1146-D47D-E13A-6C1C383B497A}"/>
              </a:ext>
            </a:extLst>
          </p:cNvPr>
          <p:cNvSpPr/>
          <p:nvPr/>
        </p:nvSpPr>
        <p:spPr>
          <a:xfrm>
            <a:off x="8169914" y="1653751"/>
            <a:ext cx="3170531" cy="18000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Rounded Corners 16">
            <a:extLst>
              <a:ext uri="{FF2B5EF4-FFF2-40B4-BE49-F238E27FC236}">
                <a16:creationId xmlns:a16="http://schemas.microsoft.com/office/drawing/2014/main" id="{26C3503B-AF3E-A4E3-A8A9-1B4A00465EB0}"/>
              </a:ext>
            </a:extLst>
          </p:cNvPr>
          <p:cNvSpPr/>
          <p:nvPr/>
        </p:nvSpPr>
        <p:spPr>
          <a:xfrm>
            <a:off x="9086850" y="1111607"/>
            <a:ext cx="2261459" cy="471676"/>
          </a:xfrm>
          <a:prstGeom prst="roundRect">
            <a:avLst>
              <a:gd name="adj" fmla="val 867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Name of doc</a:t>
            </a:r>
            <a:endParaRPr lang="en-IN" sz="1200" b="1" dirty="0">
              <a:solidFill>
                <a:schemeClr val="tx1"/>
              </a:solidFill>
              <a:latin typeface="Avenir Next LT Pro" panose="020B0504020202020204" pitchFamily="34" charset="0"/>
            </a:endParaRPr>
          </a:p>
        </p:txBody>
      </p:sp>
      <p:sp>
        <p:nvSpPr>
          <p:cNvPr id="19" name="Rectangle: Rounded Corners 18">
            <a:extLst>
              <a:ext uri="{FF2B5EF4-FFF2-40B4-BE49-F238E27FC236}">
                <a16:creationId xmlns:a16="http://schemas.microsoft.com/office/drawing/2014/main" id="{10ED8346-CEAF-0EB7-B1E1-A8C1BD3B18E0}"/>
              </a:ext>
            </a:extLst>
          </p:cNvPr>
          <p:cNvSpPr/>
          <p:nvPr/>
        </p:nvSpPr>
        <p:spPr>
          <a:xfrm>
            <a:off x="7732643" y="375494"/>
            <a:ext cx="4455753" cy="360000"/>
          </a:xfrm>
          <a:prstGeom prst="roundRect">
            <a:avLst>
              <a:gd name="adj" fmla="val 0"/>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Rounded Corners 19">
            <a:extLst>
              <a:ext uri="{FF2B5EF4-FFF2-40B4-BE49-F238E27FC236}">
                <a16:creationId xmlns:a16="http://schemas.microsoft.com/office/drawing/2014/main" id="{3659FD66-8FE2-A11E-947F-DE5BBA32F96D}"/>
              </a:ext>
            </a:extLst>
          </p:cNvPr>
          <p:cNvSpPr/>
          <p:nvPr/>
        </p:nvSpPr>
        <p:spPr>
          <a:xfrm>
            <a:off x="7767685" y="4265131"/>
            <a:ext cx="72000" cy="180000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Oval 21">
            <a:extLst>
              <a:ext uri="{FF2B5EF4-FFF2-40B4-BE49-F238E27FC236}">
                <a16:creationId xmlns:a16="http://schemas.microsoft.com/office/drawing/2014/main" id="{2E777251-7994-7ADC-CAA9-ED2E056B9B3F}"/>
              </a:ext>
            </a:extLst>
          </p:cNvPr>
          <p:cNvSpPr/>
          <p:nvPr/>
        </p:nvSpPr>
        <p:spPr>
          <a:xfrm>
            <a:off x="8405717" y="1167530"/>
            <a:ext cx="360000" cy="360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Rounded Corners 7">
            <a:extLst>
              <a:ext uri="{FF2B5EF4-FFF2-40B4-BE49-F238E27FC236}">
                <a16:creationId xmlns:a16="http://schemas.microsoft.com/office/drawing/2014/main" id="{213CB869-3989-0CAB-5CE5-C84D9785C0E4}"/>
              </a:ext>
            </a:extLst>
          </p:cNvPr>
          <p:cNvSpPr/>
          <p:nvPr/>
        </p:nvSpPr>
        <p:spPr>
          <a:xfrm>
            <a:off x="8020669" y="2032029"/>
            <a:ext cx="3469019" cy="949295"/>
          </a:xfrm>
          <a:prstGeom prst="roundRect">
            <a:avLst>
              <a:gd name="adj" fmla="val 5283"/>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Oval 26">
            <a:extLst>
              <a:ext uri="{FF2B5EF4-FFF2-40B4-BE49-F238E27FC236}">
                <a16:creationId xmlns:a16="http://schemas.microsoft.com/office/drawing/2014/main" id="{80E69582-31EE-1E6E-B2F8-01F9F2246B3D}"/>
              </a:ext>
            </a:extLst>
          </p:cNvPr>
          <p:cNvSpPr/>
          <p:nvPr/>
        </p:nvSpPr>
        <p:spPr>
          <a:xfrm>
            <a:off x="11765296" y="6432243"/>
            <a:ext cx="252000" cy="252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Rounded Corners 15">
            <a:extLst>
              <a:ext uri="{FF2B5EF4-FFF2-40B4-BE49-F238E27FC236}">
                <a16:creationId xmlns:a16="http://schemas.microsoft.com/office/drawing/2014/main" id="{ABA49A18-C84E-AEFB-9AB4-2A99373B3552}"/>
              </a:ext>
            </a:extLst>
          </p:cNvPr>
          <p:cNvSpPr/>
          <p:nvPr/>
        </p:nvSpPr>
        <p:spPr>
          <a:xfrm>
            <a:off x="8177778" y="2729632"/>
            <a:ext cx="3170531" cy="18000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Oval 10">
            <a:extLst>
              <a:ext uri="{FF2B5EF4-FFF2-40B4-BE49-F238E27FC236}">
                <a16:creationId xmlns:a16="http://schemas.microsoft.com/office/drawing/2014/main" id="{E7FBA7F4-1E29-83F0-8C15-852B8ABFA2F6}"/>
              </a:ext>
            </a:extLst>
          </p:cNvPr>
          <p:cNvSpPr/>
          <p:nvPr/>
        </p:nvSpPr>
        <p:spPr>
          <a:xfrm>
            <a:off x="8418615" y="2274887"/>
            <a:ext cx="360000" cy="360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Rounded Corners 13">
            <a:extLst>
              <a:ext uri="{FF2B5EF4-FFF2-40B4-BE49-F238E27FC236}">
                <a16:creationId xmlns:a16="http://schemas.microsoft.com/office/drawing/2014/main" id="{3E387F23-97C1-90B4-74D9-D49F9EECF96D}"/>
              </a:ext>
            </a:extLst>
          </p:cNvPr>
          <p:cNvSpPr/>
          <p:nvPr/>
        </p:nvSpPr>
        <p:spPr>
          <a:xfrm>
            <a:off x="10389412" y="2214547"/>
            <a:ext cx="951031" cy="471676"/>
          </a:xfrm>
          <a:prstGeom prst="roundRect">
            <a:avLst>
              <a:gd name="adj" fmla="val 867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Expend </a:t>
            </a:r>
            <a:endParaRPr lang="en-IN" sz="1200" b="1" dirty="0">
              <a:solidFill>
                <a:schemeClr val="tx1"/>
              </a:solidFill>
              <a:latin typeface="Avenir Next LT Pro" panose="020B0504020202020204" pitchFamily="34" charset="0"/>
            </a:endParaRPr>
          </a:p>
        </p:txBody>
      </p:sp>
      <p:sp>
        <p:nvSpPr>
          <p:cNvPr id="21" name="Rectangle: Rounded Corners 20">
            <a:extLst>
              <a:ext uri="{FF2B5EF4-FFF2-40B4-BE49-F238E27FC236}">
                <a16:creationId xmlns:a16="http://schemas.microsoft.com/office/drawing/2014/main" id="{D65F192C-1B4B-E348-1FA2-44E4D7154C99}"/>
              </a:ext>
            </a:extLst>
          </p:cNvPr>
          <p:cNvSpPr/>
          <p:nvPr/>
        </p:nvSpPr>
        <p:spPr>
          <a:xfrm>
            <a:off x="9181166" y="2214547"/>
            <a:ext cx="951031" cy="471676"/>
          </a:xfrm>
          <a:prstGeom prst="roundRect">
            <a:avLst>
              <a:gd name="adj" fmla="val 867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Number  </a:t>
            </a:r>
            <a:endParaRPr lang="en-IN" sz="1200" b="1" dirty="0">
              <a:solidFill>
                <a:schemeClr val="tx1"/>
              </a:solidFill>
              <a:latin typeface="Avenir Next LT Pro" panose="020B0504020202020204" pitchFamily="34" charset="0"/>
            </a:endParaRPr>
          </a:p>
        </p:txBody>
      </p:sp>
      <p:sp>
        <p:nvSpPr>
          <p:cNvPr id="30" name="Rectangle: Rounded Corners 29">
            <a:extLst>
              <a:ext uri="{FF2B5EF4-FFF2-40B4-BE49-F238E27FC236}">
                <a16:creationId xmlns:a16="http://schemas.microsoft.com/office/drawing/2014/main" id="{1627A2F5-14A6-A5DD-0840-176D2C29DECE}"/>
              </a:ext>
            </a:extLst>
          </p:cNvPr>
          <p:cNvSpPr/>
          <p:nvPr/>
        </p:nvSpPr>
        <p:spPr>
          <a:xfrm>
            <a:off x="8020669" y="3053969"/>
            <a:ext cx="3469019" cy="1870480"/>
          </a:xfrm>
          <a:prstGeom prst="roundRect">
            <a:avLst>
              <a:gd name="adj" fmla="val 5283"/>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Rectangle: Rounded Corners 30">
            <a:extLst>
              <a:ext uri="{FF2B5EF4-FFF2-40B4-BE49-F238E27FC236}">
                <a16:creationId xmlns:a16="http://schemas.microsoft.com/office/drawing/2014/main" id="{C19ED23B-4696-C72F-D5B2-2724E8913B3B}"/>
              </a:ext>
            </a:extLst>
          </p:cNvPr>
          <p:cNvSpPr/>
          <p:nvPr/>
        </p:nvSpPr>
        <p:spPr>
          <a:xfrm>
            <a:off x="8177778" y="4661772"/>
            <a:ext cx="3170531" cy="18000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Rectangle: Rounded Corners 31">
            <a:extLst>
              <a:ext uri="{FF2B5EF4-FFF2-40B4-BE49-F238E27FC236}">
                <a16:creationId xmlns:a16="http://schemas.microsoft.com/office/drawing/2014/main" id="{537B6503-E587-2842-D53A-D565A960CB30}"/>
              </a:ext>
            </a:extLst>
          </p:cNvPr>
          <p:cNvSpPr/>
          <p:nvPr/>
        </p:nvSpPr>
        <p:spPr>
          <a:xfrm>
            <a:off x="8135820" y="3139810"/>
            <a:ext cx="465256" cy="510909"/>
          </a:xfrm>
          <a:prstGeom prst="roundRect">
            <a:avLst>
              <a:gd name="adj" fmla="val 8673"/>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 </a:t>
            </a:r>
            <a:endParaRPr lang="en-IN" sz="1200" b="1" dirty="0">
              <a:solidFill>
                <a:schemeClr val="tx1"/>
              </a:solidFill>
              <a:latin typeface="Avenir Next LT Pro" panose="020B0504020202020204" pitchFamily="34" charset="0"/>
            </a:endParaRPr>
          </a:p>
        </p:txBody>
      </p:sp>
      <p:sp>
        <p:nvSpPr>
          <p:cNvPr id="33" name="Rectangle: Rounded Corners 32">
            <a:extLst>
              <a:ext uri="{FF2B5EF4-FFF2-40B4-BE49-F238E27FC236}">
                <a16:creationId xmlns:a16="http://schemas.microsoft.com/office/drawing/2014/main" id="{90B6FDDD-A5D7-DF25-F7A2-94927CA5767A}"/>
              </a:ext>
            </a:extLst>
          </p:cNvPr>
          <p:cNvSpPr/>
          <p:nvPr/>
        </p:nvSpPr>
        <p:spPr>
          <a:xfrm>
            <a:off x="10932337" y="3135144"/>
            <a:ext cx="465256" cy="510909"/>
          </a:xfrm>
          <a:prstGeom prst="roundRect">
            <a:avLst>
              <a:gd name="adj" fmla="val 8673"/>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 </a:t>
            </a:r>
            <a:endParaRPr lang="en-IN" sz="1200" b="1" dirty="0">
              <a:solidFill>
                <a:schemeClr val="tx1"/>
              </a:solidFill>
              <a:latin typeface="Avenir Next LT Pro" panose="020B0504020202020204" pitchFamily="34" charset="0"/>
            </a:endParaRPr>
          </a:p>
        </p:txBody>
      </p:sp>
      <p:sp>
        <p:nvSpPr>
          <p:cNvPr id="29" name="Rectangle: Rounded Corners 28">
            <a:extLst>
              <a:ext uri="{FF2B5EF4-FFF2-40B4-BE49-F238E27FC236}">
                <a16:creationId xmlns:a16="http://schemas.microsoft.com/office/drawing/2014/main" id="{3633750F-107F-E621-206E-7A59B3E49BF6}"/>
              </a:ext>
            </a:extLst>
          </p:cNvPr>
          <p:cNvSpPr/>
          <p:nvPr/>
        </p:nvSpPr>
        <p:spPr>
          <a:xfrm>
            <a:off x="8177778" y="3130287"/>
            <a:ext cx="3162665" cy="525178"/>
          </a:xfrm>
          <a:prstGeom prst="roundRect">
            <a:avLst>
              <a:gd name="adj" fmla="val 28861"/>
            </a:avLst>
          </a:prstGeom>
          <a:solidFill>
            <a:schemeClr val="bg1">
              <a:lumMod val="85000"/>
            </a:schemeClr>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Forwarded Msg</a:t>
            </a:r>
            <a:endParaRPr lang="en-IN" sz="1200" b="1" dirty="0">
              <a:solidFill>
                <a:schemeClr val="tx1"/>
              </a:solidFill>
              <a:latin typeface="Avenir Next LT Pro" panose="020B0504020202020204" pitchFamily="34" charset="0"/>
            </a:endParaRPr>
          </a:p>
        </p:txBody>
      </p:sp>
      <p:sp>
        <p:nvSpPr>
          <p:cNvPr id="34" name="Rectangle: Rounded Corners 33">
            <a:extLst>
              <a:ext uri="{FF2B5EF4-FFF2-40B4-BE49-F238E27FC236}">
                <a16:creationId xmlns:a16="http://schemas.microsoft.com/office/drawing/2014/main" id="{F2C06323-D0A5-4637-B1DA-CE8340B65D40}"/>
              </a:ext>
            </a:extLst>
          </p:cNvPr>
          <p:cNvSpPr/>
          <p:nvPr/>
        </p:nvSpPr>
        <p:spPr>
          <a:xfrm>
            <a:off x="8169914" y="3731783"/>
            <a:ext cx="3178395" cy="847312"/>
          </a:xfrm>
          <a:prstGeom prst="roundRect">
            <a:avLst>
              <a:gd name="adj" fmla="val 867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Text</a:t>
            </a:r>
            <a:endParaRPr lang="en-IN" sz="1200" b="1" dirty="0">
              <a:solidFill>
                <a:schemeClr val="tx1"/>
              </a:solidFill>
              <a:latin typeface="Avenir Next LT Pro" panose="020B0504020202020204" pitchFamily="34" charset="0"/>
            </a:endParaRPr>
          </a:p>
        </p:txBody>
      </p:sp>
      <p:sp>
        <p:nvSpPr>
          <p:cNvPr id="35" name="Oval 34">
            <a:extLst>
              <a:ext uri="{FF2B5EF4-FFF2-40B4-BE49-F238E27FC236}">
                <a16:creationId xmlns:a16="http://schemas.microsoft.com/office/drawing/2014/main" id="{837D860F-24C4-CCC6-62BB-D4E9521C19DD}"/>
              </a:ext>
            </a:extLst>
          </p:cNvPr>
          <p:cNvSpPr/>
          <p:nvPr/>
        </p:nvSpPr>
        <p:spPr>
          <a:xfrm>
            <a:off x="11424317" y="6436311"/>
            <a:ext cx="252000" cy="252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387322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68BE06-8A41-9FB5-5E43-9F36BDFF9D2F}"/>
              </a:ext>
            </a:extLst>
          </p:cNvPr>
          <p:cNvSpPr/>
          <p:nvPr/>
        </p:nvSpPr>
        <p:spPr>
          <a:xfrm>
            <a:off x="0" y="367748"/>
            <a:ext cx="1789044" cy="649025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b="1" dirty="0">
              <a:solidFill>
                <a:schemeClr val="tx1"/>
              </a:solidFill>
              <a:latin typeface="Avenir Next LT Pro" panose="020B0504020202020204" pitchFamily="34" charset="0"/>
            </a:endParaRPr>
          </a:p>
        </p:txBody>
      </p:sp>
      <p:sp>
        <p:nvSpPr>
          <p:cNvPr id="3" name="Rectangle 2">
            <a:extLst>
              <a:ext uri="{FF2B5EF4-FFF2-40B4-BE49-F238E27FC236}">
                <a16:creationId xmlns:a16="http://schemas.microsoft.com/office/drawing/2014/main" id="{AF6568F0-4396-E509-39E7-DB8DA785C4A9}"/>
              </a:ext>
            </a:extLst>
          </p:cNvPr>
          <p:cNvSpPr/>
          <p:nvPr/>
        </p:nvSpPr>
        <p:spPr>
          <a:xfrm>
            <a:off x="7732643" y="0"/>
            <a:ext cx="4459358"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Chat-Section</a:t>
            </a:r>
            <a:endParaRPr lang="en-IN" sz="1200" b="1" dirty="0">
              <a:solidFill>
                <a:schemeClr val="tx1"/>
              </a:solidFill>
              <a:latin typeface="Avenir Next LT Pro" panose="020B0504020202020204" pitchFamily="34" charset="0"/>
            </a:endParaRPr>
          </a:p>
        </p:txBody>
      </p:sp>
      <p:sp>
        <p:nvSpPr>
          <p:cNvPr id="4" name="Rectangle 3">
            <a:extLst>
              <a:ext uri="{FF2B5EF4-FFF2-40B4-BE49-F238E27FC236}">
                <a16:creationId xmlns:a16="http://schemas.microsoft.com/office/drawing/2014/main" id="{CC822EE7-FB44-3868-2CE2-3127AEE239CA}"/>
              </a:ext>
            </a:extLst>
          </p:cNvPr>
          <p:cNvSpPr/>
          <p:nvPr/>
        </p:nvSpPr>
        <p:spPr>
          <a:xfrm>
            <a:off x="0" y="0"/>
            <a:ext cx="12192000" cy="367748"/>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Nav - Bar  (Ribbon)</a:t>
            </a:r>
            <a:endParaRPr lang="en-IN" sz="1200" b="1" dirty="0">
              <a:solidFill>
                <a:schemeClr val="tx1">
                  <a:lumMod val="75000"/>
                  <a:lumOff val="25000"/>
                </a:schemeClr>
              </a:solidFill>
              <a:latin typeface="Avenir Next LT Pro" panose="020B0504020202020204" pitchFamily="34" charset="0"/>
            </a:endParaRPr>
          </a:p>
        </p:txBody>
      </p:sp>
      <p:sp>
        <p:nvSpPr>
          <p:cNvPr id="5" name="TextBox 4">
            <a:extLst>
              <a:ext uri="{FF2B5EF4-FFF2-40B4-BE49-F238E27FC236}">
                <a16:creationId xmlns:a16="http://schemas.microsoft.com/office/drawing/2014/main" id="{ACD2B91E-8B5D-5BF9-0E32-0198E8AD907C}"/>
              </a:ext>
            </a:extLst>
          </p:cNvPr>
          <p:cNvSpPr txBox="1"/>
          <p:nvPr/>
        </p:nvSpPr>
        <p:spPr>
          <a:xfrm>
            <a:off x="4705032" y="3012709"/>
            <a:ext cx="2242522" cy="1200329"/>
          </a:xfrm>
          <a:prstGeom prst="rect">
            <a:avLst/>
          </a:prstGeom>
          <a:noFill/>
        </p:spPr>
        <p:txBody>
          <a:bodyPr wrap="square" rtlCol="0">
            <a:spAutoFit/>
          </a:bodyPr>
          <a:lstStyle/>
          <a:p>
            <a:r>
              <a:rPr lang="en-US" sz="1200" b="1" dirty="0">
                <a:latin typeface="Avenir Next LT Pro" panose="020B0504020202020204" pitchFamily="34" charset="0"/>
              </a:rPr>
              <a:t>Important Information Related to that chat </a:t>
            </a:r>
          </a:p>
          <a:p>
            <a:endParaRPr lang="en-US" sz="1200" b="1" dirty="0">
              <a:latin typeface="Avenir Next LT Pro" panose="020B0504020202020204" pitchFamily="34" charset="0"/>
            </a:endParaRPr>
          </a:p>
          <a:p>
            <a:r>
              <a:rPr lang="en-US" sz="1200" b="1" dirty="0">
                <a:latin typeface="Avenir Next LT Pro" panose="020B0504020202020204" pitchFamily="34" charset="0"/>
              </a:rPr>
              <a:t>Like : Tagged items, Documents, Tasks and its Status</a:t>
            </a:r>
            <a:endParaRPr lang="en-IN" sz="1200" b="1" dirty="0">
              <a:latin typeface="Avenir Next LT Pro" panose="020B0504020202020204" pitchFamily="34" charset="0"/>
            </a:endParaRPr>
          </a:p>
        </p:txBody>
      </p:sp>
      <p:sp>
        <p:nvSpPr>
          <p:cNvPr id="6" name="Rectangle 5">
            <a:extLst>
              <a:ext uri="{FF2B5EF4-FFF2-40B4-BE49-F238E27FC236}">
                <a16:creationId xmlns:a16="http://schemas.microsoft.com/office/drawing/2014/main" id="{9C9F684B-90AE-3101-68AF-613CABF44816}"/>
              </a:ext>
            </a:extLst>
          </p:cNvPr>
          <p:cNvSpPr/>
          <p:nvPr/>
        </p:nvSpPr>
        <p:spPr>
          <a:xfrm>
            <a:off x="3578087" y="367748"/>
            <a:ext cx="4154556" cy="36774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Project Manager Ribbon</a:t>
            </a:r>
            <a:endParaRPr lang="en-IN" sz="1200" b="1" dirty="0">
              <a:solidFill>
                <a:schemeClr val="tx1">
                  <a:lumMod val="75000"/>
                  <a:lumOff val="25000"/>
                </a:schemeClr>
              </a:solidFill>
              <a:latin typeface="Avenir Next LT Pro" panose="020B0504020202020204" pitchFamily="34" charset="0"/>
            </a:endParaRPr>
          </a:p>
        </p:txBody>
      </p:sp>
      <p:sp>
        <p:nvSpPr>
          <p:cNvPr id="7" name="Rectangle 6">
            <a:extLst>
              <a:ext uri="{FF2B5EF4-FFF2-40B4-BE49-F238E27FC236}">
                <a16:creationId xmlns:a16="http://schemas.microsoft.com/office/drawing/2014/main" id="{4C3B1772-382D-5193-5DF9-4E7341DBD16A}"/>
              </a:ext>
            </a:extLst>
          </p:cNvPr>
          <p:cNvSpPr/>
          <p:nvPr/>
        </p:nvSpPr>
        <p:spPr>
          <a:xfrm>
            <a:off x="1789043" y="367748"/>
            <a:ext cx="1789044" cy="6490252"/>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Individuals,</a:t>
            </a:r>
          </a:p>
          <a:p>
            <a:pPr algn="ctr"/>
            <a:r>
              <a:rPr lang="en-US" sz="1200" b="1" dirty="0">
                <a:solidFill>
                  <a:schemeClr val="tx1"/>
                </a:solidFill>
                <a:latin typeface="Avenir Next LT Pro" panose="020B0504020202020204" pitchFamily="34" charset="0"/>
              </a:rPr>
              <a:t>Team Leaders,</a:t>
            </a:r>
          </a:p>
          <a:p>
            <a:pPr algn="ctr"/>
            <a:r>
              <a:rPr lang="en-US" sz="1200" b="1" dirty="0">
                <a:solidFill>
                  <a:schemeClr val="tx1"/>
                </a:solidFill>
                <a:latin typeface="Avenir Next LT Pro" panose="020B0504020202020204" pitchFamily="34" charset="0"/>
              </a:rPr>
              <a:t>Teams</a:t>
            </a:r>
            <a:endParaRPr lang="en-IN" sz="1200" b="1" dirty="0">
              <a:solidFill>
                <a:schemeClr val="tx1"/>
              </a:solidFill>
              <a:latin typeface="Avenir Next LT Pro" panose="020B0504020202020204" pitchFamily="34" charset="0"/>
            </a:endParaRPr>
          </a:p>
        </p:txBody>
      </p:sp>
      <p:sp>
        <p:nvSpPr>
          <p:cNvPr id="8" name="Rectangle 7">
            <a:extLst>
              <a:ext uri="{FF2B5EF4-FFF2-40B4-BE49-F238E27FC236}">
                <a16:creationId xmlns:a16="http://schemas.microsoft.com/office/drawing/2014/main" id="{5B718F2A-5548-69C5-6EC5-44F7A7FB5232}"/>
              </a:ext>
            </a:extLst>
          </p:cNvPr>
          <p:cNvSpPr/>
          <p:nvPr/>
        </p:nvSpPr>
        <p:spPr>
          <a:xfrm>
            <a:off x="1789043" y="367748"/>
            <a:ext cx="1789043" cy="367748"/>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Changing Ribbon</a:t>
            </a:r>
            <a:endParaRPr lang="en-IN" sz="1200" b="1" dirty="0">
              <a:solidFill>
                <a:schemeClr val="tx1">
                  <a:lumMod val="75000"/>
                  <a:lumOff val="25000"/>
                </a:schemeClr>
              </a:solidFill>
              <a:latin typeface="Avenir Next LT Pro" panose="020B0504020202020204" pitchFamily="34" charset="0"/>
            </a:endParaRPr>
          </a:p>
        </p:txBody>
      </p:sp>
      <p:sp>
        <p:nvSpPr>
          <p:cNvPr id="9" name="Rectangle: Rounded Corners 8">
            <a:extLst>
              <a:ext uri="{FF2B5EF4-FFF2-40B4-BE49-F238E27FC236}">
                <a16:creationId xmlns:a16="http://schemas.microsoft.com/office/drawing/2014/main" id="{9B4FFF4E-9C54-9605-B113-B8F38C3D1709}"/>
              </a:ext>
            </a:extLst>
          </p:cNvPr>
          <p:cNvSpPr/>
          <p:nvPr/>
        </p:nvSpPr>
        <p:spPr>
          <a:xfrm>
            <a:off x="0" y="923244"/>
            <a:ext cx="1789044" cy="360000"/>
          </a:xfrm>
          <a:prstGeom prst="roundRect">
            <a:avLst>
              <a:gd name="adj" fmla="val 0"/>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Avenir Next LT Pro" panose="020B0504020202020204" pitchFamily="34" charset="0"/>
              </a:rPr>
              <a:t>Active Tab</a:t>
            </a:r>
            <a:endParaRPr lang="en-IN" sz="1200" b="1" dirty="0">
              <a:solidFill>
                <a:schemeClr val="bg1"/>
              </a:solidFill>
              <a:latin typeface="Avenir Next LT Pro" panose="020B0504020202020204" pitchFamily="34" charset="0"/>
            </a:endParaRPr>
          </a:p>
        </p:txBody>
      </p:sp>
      <p:sp>
        <p:nvSpPr>
          <p:cNvPr id="10" name="Rectangle: Rounded Corners 9">
            <a:extLst>
              <a:ext uri="{FF2B5EF4-FFF2-40B4-BE49-F238E27FC236}">
                <a16:creationId xmlns:a16="http://schemas.microsoft.com/office/drawing/2014/main" id="{48293B3B-3E3B-3EF0-D095-25F20A1970CB}"/>
              </a:ext>
            </a:extLst>
          </p:cNvPr>
          <p:cNvSpPr/>
          <p:nvPr/>
        </p:nvSpPr>
        <p:spPr>
          <a:xfrm>
            <a:off x="0" y="1290992"/>
            <a:ext cx="1789044" cy="360000"/>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Not Active Tab</a:t>
            </a:r>
            <a:endParaRPr lang="en-IN" sz="1200" b="1" dirty="0">
              <a:solidFill>
                <a:schemeClr val="tx1"/>
              </a:solidFill>
              <a:latin typeface="Avenir Next LT Pro" panose="020B0504020202020204" pitchFamily="34" charset="0"/>
            </a:endParaRPr>
          </a:p>
        </p:txBody>
      </p:sp>
      <p:sp>
        <p:nvSpPr>
          <p:cNvPr id="11" name="Rectangle: Rounded Corners 10">
            <a:extLst>
              <a:ext uri="{FF2B5EF4-FFF2-40B4-BE49-F238E27FC236}">
                <a16:creationId xmlns:a16="http://schemas.microsoft.com/office/drawing/2014/main" id="{B7173389-F098-3F6A-DF39-BAE74C4FFAA0}"/>
              </a:ext>
            </a:extLst>
          </p:cNvPr>
          <p:cNvSpPr/>
          <p:nvPr/>
        </p:nvSpPr>
        <p:spPr>
          <a:xfrm>
            <a:off x="0" y="1658740"/>
            <a:ext cx="1789044" cy="360000"/>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Not Active Tab</a:t>
            </a:r>
            <a:endParaRPr lang="en-IN" sz="1200" b="1" dirty="0">
              <a:solidFill>
                <a:schemeClr val="tx1"/>
              </a:solidFill>
              <a:latin typeface="Avenir Next LT Pro" panose="020B0504020202020204" pitchFamily="34" charset="0"/>
            </a:endParaRPr>
          </a:p>
        </p:txBody>
      </p:sp>
      <p:sp>
        <p:nvSpPr>
          <p:cNvPr id="12" name="Rectangle: Rounded Corners 11">
            <a:extLst>
              <a:ext uri="{FF2B5EF4-FFF2-40B4-BE49-F238E27FC236}">
                <a16:creationId xmlns:a16="http://schemas.microsoft.com/office/drawing/2014/main" id="{050CC03D-F278-03E7-B8D4-E7327D7E3A38}"/>
              </a:ext>
            </a:extLst>
          </p:cNvPr>
          <p:cNvSpPr/>
          <p:nvPr/>
        </p:nvSpPr>
        <p:spPr>
          <a:xfrm>
            <a:off x="0" y="2026488"/>
            <a:ext cx="1789044" cy="360000"/>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Not Active Tab</a:t>
            </a:r>
            <a:endParaRPr lang="en-IN" sz="1200" b="1" dirty="0">
              <a:solidFill>
                <a:schemeClr val="tx1"/>
              </a:solidFill>
              <a:latin typeface="Avenir Next LT Pro" panose="020B0504020202020204" pitchFamily="34" charset="0"/>
            </a:endParaRPr>
          </a:p>
        </p:txBody>
      </p:sp>
      <p:sp>
        <p:nvSpPr>
          <p:cNvPr id="13" name="Rectangle: Rounded Corners 12">
            <a:extLst>
              <a:ext uri="{FF2B5EF4-FFF2-40B4-BE49-F238E27FC236}">
                <a16:creationId xmlns:a16="http://schemas.microsoft.com/office/drawing/2014/main" id="{E6A74C2E-0DAF-9C39-8D78-F97444F76E52}"/>
              </a:ext>
            </a:extLst>
          </p:cNvPr>
          <p:cNvSpPr/>
          <p:nvPr/>
        </p:nvSpPr>
        <p:spPr>
          <a:xfrm>
            <a:off x="0" y="2394236"/>
            <a:ext cx="1789044" cy="360000"/>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Not Active Tab</a:t>
            </a:r>
            <a:endParaRPr lang="en-IN" sz="1200" b="1" dirty="0">
              <a:solidFill>
                <a:schemeClr val="tx1"/>
              </a:solidFill>
              <a:latin typeface="Avenir Next LT Pro" panose="020B0504020202020204" pitchFamily="34" charset="0"/>
            </a:endParaRPr>
          </a:p>
        </p:txBody>
      </p:sp>
      <p:sp>
        <p:nvSpPr>
          <p:cNvPr id="14" name="Rectangle: Rounded Corners 13">
            <a:extLst>
              <a:ext uri="{FF2B5EF4-FFF2-40B4-BE49-F238E27FC236}">
                <a16:creationId xmlns:a16="http://schemas.microsoft.com/office/drawing/2014/main" id="{DC797D01-7E31-46D0-DE96-34A5C2D37890}"/>
              </a:ext>
            </a:extLst>
          </p:cNvPr>
          <p:cNvSpPr/>
          <p:nvPr/>
        </p:nvSpPr>
        <p:spPr>
          <a:xfrm>
            <a:off x="0" y="2761984"/>
            <a:ext cx="1789044" cy="360000"/>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Not Active Tab</a:t>
            </a:r>
            <a:endParaRPr lang="en-IN" sz="1200" b="1" dirty="0">
              <a:solidFill>
                <a:schemeClr val="tx1"/>
              </a:solidFill>
              <a:latin typeface="Avenir Next LT Pro" panose="020B0504020202020204" pitchFamily="34" charset="0"/>
            </a:endParaRPr>
          </a:p>
        </p:txBody>
      </p:sp>
      <p:sp>
        <p:nvSpPr>
          <p:cNvPr id="15" name="Rectangle: Rounded Corners 14">
            <a:extLst>
              <a:ext uri="{FF2B5EF4-FFF2-40B4-BE49-F238E27FC236}">
                <a16:creationId xmlns:a16="http://schemas.microsoft.com/office/drawing/2014/main" id="{93F0AC9D-28DC-81F5-F01F-132D2E0D8A53}"/>
              </a:ext>
            </a:extLst>
          </p:cNvPr>
          <p:cNvSpPr/>
          <p:nvPr/>
        </p:nvSpPr>
        <p:spPr>
          <a:xfrm>
            <a:off x="0" y="3129732"/>
            <a:ext cx="1789044" cy="360000"/>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Not Active Tab</a:t>
            </a:r>
            <a:endParaRPr lang="en-IN" sz="1200" b="1" dirty="0">
              <a:solidFill>
                <a:schemeClr val="tx1"/>
              </a:solidFill>
              <a:latin typeface="Avenir Next LT Pro" panose="020B0504020202020204" pitchFamily="34" charset="0"/>
            </a:endParaRPr>
          </a:p>
        </p:txBody>
      </p:sp>
      <p:sp>
        <p:nvSpPr>
          <p:cNvPr id="16" name="Rectangle: Rounded Corners 15">
            <a:extLst>
              <a:ext uri="{FF2B5EF4-FFF2-40B4-BE49-F238E27FC236}">
                <a16:creationId xmlns:a16="http://schemas.microsoft.com/office/drawing/2014/main" id="{0494C5E9-E2CC-6EF0-5397-03A064EAE11B}"/>
              </a:ext>
            </a:extLst>
          </p:cNvPr>
          <p:cNvSpPr/>
          <p:nvPr/>
        </p:nvSpPr>
        <p:spPr>
          <a:xfrm>
            <a:off x="0" y="3497480"/>
            <a:ext cx="1789044" cy="360000"/>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Not Active Tab</a:t>
            </a:r>
            <a:endParaRPr lang="en-IN" sz="1200" b="1" dirty="0">
              <a:solidFill>
                <a:schemeClr val="tx1"/>
              </a:solidFill>
              <a:latin typeface="Avenir Next LT Pro" panose="020B0504020202020204" pitchFamily="34" charset="0"/>
            </a:endParaRPr>
          </a:p>
        </p:txBody>
      </p:sp>
      <p:sp>
        <p:nvSpPr>
          <p:cNvPr id="17" name="Rectangle: Rounded Corners 16">
            <a:extLst>
              <a:ext uri="{FF2B5EF4-FFF2-40B4-BE49-F238E27FC236}">
                <a16:creationId xmlns:a16="http://schemas.microsoft.com/office/drawing/2014/main" id="{37F3B79B-BE44-38F5-BFD1-D1DBE53A73B5}"/>
              </a:ext>
            </a:extLst>
          </p:cNvPr>
          <p:cNvSpPr/>
          <p:nvPr/>
        </p:nvSpPr>
        <p:spPr>
          <a:xfrm>
            <a:off x="0" y="3865228"/>
            <a:ext cx="1789044" cy="360000"/>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Not Active Tab</a:t>
            </a:r>
            <a:endParaRPr lang="en-IN" sz="1200" b="1" dirty="0">
              <a:solidFill>
                <a:schemeClr val="tx1"/>
              </a:solidFill>
              <a:latin typeface="Avenir Next LT Pro" panose="020B0504020202020204" pitchFamily="34" charset="0"/>
            </a:endParaRPr>
          </a:p>
        </p:txBody>
      </p:sp>
      <p:sp>
        <p:nvSpPr>
          <p:cNvPr id="18" name="Rectangle: Rounded Corners 17">
            <a:extLst>
              <a:ext uri="{FF2B5EF4-FFF2-40B4-BE49-F238E27FC236}">
                <a16:creationId xmlns:a16="http://schemas.microsoft.com/office/drawing/2014/main" id="{C31A9F84-04E6-84CB-00A1-0206039CCF5E}"/>
              </a:ext>
            </a:extLst>
          </p:cNvPr>
          <p:cNvSpPr/>
          <p:nvPr/>
        </p:nvSpPr>
        <p:spPr>
          <a:xfrm>
            <a:off x="61912" y="5362576"/>
            <a:ext cx="1665219" cy="1421002"/>
          </a:xfrm>
          <a:prstGeom prst="roundRect">
            <a:avLst>
              <a:gd name="adj" fmla="val 0"/>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b="1" dirty="0">
              <a:solidFill>
                <a:schemeClr val="tx1"/>
              </a:solidFill>
              <a:latin typeface="Avenir Next LT Pro" panose="020B0504020202020204" pitchFamily="34" charset="0"/>
            </a:endParaRPr>
          </a:p>
        </p:txBody>
      </p:sp>
      <p:sp>
        <p:nvSpPr>
          <p:cNvPr id="19" name="Oval 18">
            <a:extLst>
              <a:ext uri="{FF2B5EF4-FFF2-40B4-BE49-F238E27FC236}">
                <a16:creationId xmlns:a16="http://schemas.microsoft.com/office/drawing/2014/main" id="{CF4C894D-BDD8-AFBD-EC09-D2E1CD2990D9}"/>
              </a:ext>
            </a:extLst>
          </p:cNvPr>
          <p:cNvSpPr/>
          <p:nvPr/>
        </p:nvSpPr>
        <p:spPr>
          <a:xfrm>
            <a:off x="534521" y="5465325"/>
            <a:ext cx="720000" cy="720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Box 19">
            <a:extLst>
              <a:ext uri="{FF2B5EF4-FFF2-40B4-BE49-F238E27FC236}">
                <a16:creationId xmlns:a16="http://schemas.microsoft.com/office/drawing/2014/main" id="{F92C3FB8-D03E-59BF-56AE-0EC95B69E89C}"/>
              </a:ext>
            </a:extLst>
          </p:cNvPr>
          <p:cNvSpPr txBox="1"/>
          <p:nvPr/>
        </p:nvSpPr>
        <p:spPr>
          <a:xfrm>
            <a:off x="191892" y="6144503"/>
            <a:ext cx="1405257" cy="615168"/>
          </a:xfrm>
          <a:prstGeom prst="rect">
            <a:avLst/>
          </a:prstGeom>
          <a:noFill/>
        </p:spPr>
        <p:txBody>
          <a:bodyPr wrap="square" rtlCol="0">
            <a:spAutoFit/>
          </a:bodyPr>
          <a:lstStyle/>
          <a:p>
            <a:pPr algn="ctr">
              <a:lnSpc>
                <a:spcPct val="150000"/>
              </a:lnSpc>
            </a:pPr>
            <a:r>
              <a:rPr lang="en-US" sz="1200" b="1" dirty="0">
                <a:latin typeface="Avenir Next LT Pro" panose="020B0504020202020204" pitchFamily="34" charset="0"/>
              </a:rPr>
              <a:t>User Name</a:t>
            </a:r>
          </a:p>
          <a:p>
            <a:pPr algn="ctr">
              <a:lnSpc>
                <a:spcPct val="150000"/>
              </a:lnSpc>
            </a:pPr>
            <a:r>
              <a:rPr lang="en-US" sz="1200" b="1" dirty="0">
                <a:latin typeface="Avenir Next LT Pro" panose="020B0504020202020204" pitchFamily="34" charset="0"/>
              </a:rPr>
              <a:t>User ID</a:t>
            </a:r>
          </a:p>
        </p:txBody>
      </p:sp>
      <p:pic>
        <p:nvPicPr>
          <p:cNvPr id="21" name="Picture 20" descr="Blue text on a black background&#10;&#10;Description automatically generated">
            <a:extLst>
              <a:ext uri="{FF2B5EF4-FFF2-40B4-BE49-F238E27FC236}">
                <a16:creationId xmlns:a16="http://schemas.microsoft.com/office/drawing/2014/main" id="{41B5E060-325B-F340-C8FA-EE3FE12840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394" y="460572"/>
            <a:ext cx="1478746" cy="360000"/>
          </a:xfrm>
          <a:prstGeom prst="rect">
            <a:avLst/>
          </a:prstGeom>
        </p:spPr>
      </p:pic>
    </p:spTree>
    <p:extLst>
      <p:ext uri="{BB962C8B-B14F-4D97-AF65-F5344CB8AC3E}">
        <p14:creationId xmlns:p14="http://schemas.microsoft.com/office/powerpoint/2010/main" val="3216509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D2B91E-8B5D-5BF9-0E32-0198E8AD907C}"/>
              </a:ext>
            </a:extLst>
          </p:cNvPr>
          <p:cNvSpPr txBox="1"/>
          <p:nvPr/>
        </p:nvSpPr>
        <p:spPr>
          <a:xfrm>
            <a:off x="474004" y="514786"/>
            <a:ext cx="6350129" cy="3416320"/>
          </a:xfrm>
          <a:prstGeom prst="rect">
            <a:avLst/>
          </a:prstGeom>
          <a:noFill/>
        </p:spPr>
        <p:txBody>
          <a:bodyPr wrap="square" rtlCol="0">
            <a:spAutoFit/>
          </a:bodyPr>
          <a:lstStyle/>
          <a:p>
            <a:r>
              <a:rPr lang="en-US" sz="1200" b="1" dirty="0">
                <a:latin typeface="Avenir Next LT Pro" panose="020B0504020202020204" pitchFamily="34" charset="0"/>
              </a:rPr>
              <a:t>Authority : CEO &gt; PM &gt; TL &gt; Employee &gt; Client</a:t>
            </a:r>
          </a:p>
          <a:p>
            <a:endParaRPr lang="en-IN" sz="1200" b="1" dirty="0">
              <a:latin typeface="Avenir Next LT Pro" panose="020B0504020202020204" pitchFamily="34" charset="0"/>
            </a:endParaRPr>
          </a:p>
          <a:p>
            <a:r>
              <a:rPr lang="en-IN" sz="1200" b="1" dirty="0">
                <a:latin typeface="Avenir Next LT Pro" panose="020B0504020202020204" pitchFamily="34" charset="0"/>
              </a:rPr>
              <a:t>Chats </a:t>
            </a:r>
          </a:p>
          <a:p>
            <a:pPr marL="685800" lvl="1" indent="-228600">
              <a:buFont typeface="+mj-lt"/>
              <a:buAutoNum type="arabicPeriod"/>
            </a:pPr>
            <a:r>
              <a:rPr lang="en-IN" sz="1200" dirty="0">
                <a:latin typeface="Avenir Next LT Pro" panose="020B0504020202020204" pitchFamily="34" charset="0"/>
              </a:rPr>
              <a:t>Client : C1, S1, S2 </a:t>
            </a:r>
          </a:p>
          <a:p>
            <a:pPr marL="685800" lvl="1" indent="-228600">
              <a:buFont typeface="+mj-lt"/>
              <a:buAutoNum type="arabicPeriod"/>
            </a:pPr>
            <a:r>
              <a:rPr lang="en-IN" sz="1200" dirty="0">
                <a:latin typeface="Avenir Next LT Pro" panose="020B0504020202020204" pitchFamily="34" charset="0"/>
              </a:rPr>
              <a:t>PM :  C1, P1, P2, P3, S1, S3,  </a:t>
            </a:r>
          </a:p>
          <a:p>
            <a:pPr marL="685800" lvl="1" indent="-228600">
              <a:buFont typeface="+mj-lt"/>
              <a:buAutoNum type="arabicPeriod"/>
            </a:pPr>
            <a:r>
              <a:rPr lang="en-IN" sz="1200" dirty="0">
                <a:latin typeface="Avenir Next LT Pro" panose="020B0504020202020204" pitchFamily="34" charset="0"/>
              </a:rPr>
              <a:t>TL : P1, P2, T1, T2, S4</a:t>
            </a:r>
          </a:p>
          <a:p>
            <a:pPr marL="685800" lvl="1" indent="-228600">
              <a:buFont typeface="+mj-lt"/>
              <a:buAutoNum type="arabicPeriod"/>
            </a:pPr>
            <a:r>
              <a:rPr lang="en-IN" sz="1200" dirty="0">
                <a:latin typeface="Avenir Next LT Pro" panose="020B0504020202020204" pitchFamily="34" charset="0"/>
              </a:rPr>
              <a:t>Employee : P1, T1, T2, S3, S5 </a:t>
            </a:r>
          </a:p>
          <a:p>
            <a:pPr marL="685800" lvl="1" indent="-228600">
              <a:buFont typeface="+mj-lt"/>
              <a:buAutoNum type="arabicPeriod"/>
            </a:pPr>
            <a:r>
              <a:rPr lang="en-IN" sz="1200" dirty="0">
                <a:latin typeface="Avenir Next LT Pro" panose="020B0504020202020204" pitchFamily="34" charset="0"/>
              </a:rPr>
              <a:t>CEO (Side Nav) : C1, P1, P2, P3, T1, T2, S1, S2, S3, S4, S5</a:t>
            </a:r>
          </a:p>
          <a:p>
            <a:pPr marL="685800" lvl="1" indent="-228600">
              <a:buFont typeface="+mj-lt"/>
              <a:buAutoNum type="arabicPeriod"/>
            </a:pPr>
            <a:r>
              <a:rPr lang="en-IN" sz="1200" dirty="0">
                <a:latin typeface="Avenir Next LT Pro" panose="020B0504020202020204" pitchFamily="34" charset="0"/>
              </a:rPr>
              <a:t>CEO (Top) : P2, </a:t>
            </a:r>
          </a:p>
          <a:p>
            <a:pPr marL="685800" lvl="1" indent="-228600">
              <a:buFont typeface="+mj-lt"/>
              <a:buAutoNum type="arabicPeriod"/>
            </a:pPr>
            <a:endParaRPr lang="en-IN" sz="1200" dirty="0">
              <a:latin typeface="Avenir Next LT Pro" panose="020B0504020202020204" pitchFamily="34" charset="0"/>
            </a:endParaRPr>
          </a:p>
          <a:p>
            <a:r>
              <a:rPr lang="en-IN" sz="1200" dirty="0">
                <a:latin typeface="Avenir Next LT Pro" panose="020B0504020202020204" pitchFamily="34" charset="0"/>
              </a:rPr>
              <a:t>Client has 2 profiles </a:t>
            </a:r>
          </a:p>
          <a:p>
            <a:pPr marL="228600" indent="-228600">
              <a:buAutoNum type="arabicPeriod"/>
            </a:pPr>
            <a:r>
              <a:rPr lang="en-IN" sz="1200" dirty="0">
                <a:latin typeface="Avenir Next LT Pro" panose="020B0504020202020204" pitchFamily="34" charset="0"/>
              </a:rPr>
              <a:t>Owner</a:t>
            </a:r>
          </a:p>
          <a:p>
            <a:pPr marL="685800" lvl="1" indent="-228600">
              <a:buFont typeface="Arial" panose="020B0604020202020204" pitchFamily="34" charset="0"/>
              <a:buChar char="•"/>
            </a:pPr>
            <a:r>
              <a:rPr lang="en-IN" sz="1200" dirty="0">
                <a:latin typeface="Avenir Next LT Pro" panose="020B0504020202020204" pitchFamily="34" charset="0"/>
              </a:rPr>
              <a:t>Only he can raise a special Request</a:t>
            </a:r>
          </a:p>
          <a:p>
            <a:pPr marL="685800" lvl="1" indent="-228600">
              <a:buFont typeface="Arial" panose="020B0604020202020204" pitchFamily="34" charset="0"/>
              <a:buChar char="•"/>
            </a:pPr>
            <a:r>
              <a:rPr lang="en-IN" sz="1200" dirty="0">
                <a:latin typeface="Avenir Next LT Pro" panose="020B0504020202020204" pitchFamily="34" charset="0"/>
              </a:rPr>
              <a:t>He can Add or remove the members</a:t>
            </a:r>
          </a:p>
          <a:p>
            <a:pPr marL="685800" lvl="1" indent="-228600">
              <a:buFont typeface="Arial" panose="020B0604020202020204" pitchFamily="34" charset="0"/>
              <a:buChar char="•"/>
            </a:pPr>
            <a:r>
              <a:rPr lang="en-IN" sz="1200" dirty="0">
                <a:latin typeface="Avenir Next LT Pro" panose="020B0504020202020204" pitchFamily="34" charset="0"/>
              </a:rPr>
              <a:t>He need to approve Any modification, addition or subtraction has done by the other members</a:t>
            </a:r>
          </a:p>
          <a:p>
            <a:pPr marL="685800" lvl="1" indent="-228600">
              <a:buFont typeface="Arial" panose="020B0604020202020204" pitchFamily="34" charset="0"/>
              <a:buChar char="•"/>
            </a:pPr>
            <a:endParaRPr lang="en-IN" sz="1200" dirty="0">
              <a:latin typeface="Avenir Next LT Pro" panose="020B0504020202020204" pitchFamily="34" charset="0"/>
            </a:endParaRPr>
          </a:p>
          <a:p>
            <a:pPr marL="228600" indent="-228600">
              <a:buAutoNum type="arabicPeriod"/>
            </a:pPr>
            <a:r>
              <a:rPr lang="en-IN" sz="1200" dirty="0">
                <a:latin typeface="Avenir Next LT Pro" panose="020B0504020202020204" pitchFamily="34" charset="0"/>
              </a:rPr>
              <a:t>Client Members</a:t>
            </a:r>
          </a:p>
        </p:txBody>
      </p:sp>
      <p:sp>
        <p:nvSpPr>
          <p:cNvPr id="2" name="TextBox 1">
            <a:extLst>
              <a:ext uri="{FF2B5EF4-FFF2-40B4-BE49-F238E27FC236}">
                <a16:creationId xmlns:a16="http://schemas.microsoft.com/office/drawing/2014/main" id="{4F7858C3-2840-CADC-C9D1-3B5501A30DC0}"/>
              </a:ext>
            </a:extLst>
          </p:cNvPr>
          <p:cNvSpPr txBox="1"/>
          <p:nvPr/>
        </p:nvSpPr>
        <p:spPr>
          <a:xfrm>
            <a:off x="7315329" y="514786"/>
            <a:ext cx="4402667" cy="3600986"/>
          </a:xfrm>
          <a:prstGeom prst="rect">
            <a:avLst/>
          </a:prstGeom>
          <a:noFill/>
        </p:spPr>
        <p:txBody>
          <a:bodyPr wrap="square" rtlCol="0">
            <a:spAutoFit/>
          </a:bodyPr>
          <a:lstStyle/>
          <a:p>
            <a:r>
              <a:rPr lang="en-IN" sz="1200" dirty="0">
                <a:latin typeface="Avenir Next LT Pro" panose="020B0504020202020204" pitchFamily="34" charset="0"/>
              </a:rPr>
              <a:t>We are monitoring your conversation, All these chats are legally bonded and are not delete able . Apart from Included persons higher authority can also see and Examine our chats</a:t>
            </a:r>
          </a:p>
          <a:p>
            <a:endParaRPr lang="en-IN" sz="1200" dirty="0">
              <a:latin typeface="Avenir Next LT Pro" panose="020B0504020202020204" pitchFamily="34" charset="0"/>
            </a:endParaRPr>
          </a:p>
          <a:p>
            <a:r>
              <a:rPr lang="en-IN" sz="1200" dirty="0">
                <a:latin typeface="Avenir Next LT Pro" panose="020B0504020202020204" pitchFamily="34" charset="0"/>
              </a:rPr>
              <a:t>C : Client, P : PM, T : TL, S : Special Request </a:t>
            </a:r>
          </a:p>
          <a:p>
            <a:r>
              <a:rPr lang="en-IN" sz="1200" b="1" dirty="0">
                <a:latin typeface="Avenir Next LT Pro" panose="020B0504020202020204" pitchFamily="34" charset="0"/>
              </a:rPr>
              <a:t>Note</a:t>
            </a:r>
            <a:r>
              <a:rPr lang="en-IN" sz="1200" dirty="0">
                <a:latin typeface="Avenir Next LT Pro" panose="020B0504020202020204" pitchFamily="34" charset="0"/>
              </a:rPr>
              <a:t> : CEO can monitor &amp; reply from all chats if he wanted to</a:t>
            </a:r>
          </a:p>
          <a:p>
            <a:r>
              <a:rPr lang="en-IN" sz="1200" dirty="0">
                <a:latin typeface="Avenir Next LT Pro" panose="020B0504020202020204" pitchFamily="34" charset="0"/>
              </a:rPr>
              <a:t> </a:t>
            </a:r>
          </a:p>
          <a:p>
            <a:pPr marL="355600" indent="-355600">
              <a:buFont typeface="+mj-lt"/>
              <a:buAutoNum type="arabicPeriod"/>
            </a:pPr>
            <a:r>
              <a:rPr lang="en-IN" sz="1200" b="1" dirty="0">
                <a:latin typeface="Avenir Next LT Pro" panose="020B0504020202020204" pitchFamily="34" charset="0"/>
              </a:rPr>
              <a:t>C1</a:t>
            </a:r>
            <a:r>
              <a:rPr lang="en-IN" sz="1200" dirty="0">
                <a:latin typeface="Avenir Next LT Pro" panose="020B0504020202020204" pitchFamily="34" charset="0"/>
              </a:rPr>
              <a:t> : Client + PM</a:t>
            </a:r>
          </a:p>
          <a:p>
            <a:pPr marL="355600" indent="-355600">
              <a:buFont typeface="+mj-lt"/>
              <a:buAutoNum type="arabicPeriod"/>
            </a:pPr>
            <a:r>
              <a:rPr lang="en-IN" sz="1200" b="1" dirty="0">
                <a:latin typeface="Avenir Next LT Pro" panose="020B0504020202020204" pitchFamily="34" charset="0"/>
              </a:rPr>
              <a:t>P1</a:t>
            </a:r>
            <a:r>
              <a:rPr lang="en-IN" sz="1200" dirty="0">
                <a:latin typeface="Avenir Next LT Pro" panose="020B0504020202020204" pitchFamily="34" charset="0"/>
              </a:rPr>
              <a:t> : PM + TL + Employee </a:t>
            </a:r>
          </a:p>
          <a:p>
            <a:pPr marL="355600" indent="-355600">
              <a:buFont typeface="+mj-lt"/>
              <a:buAutoNum type="arabicPeriod"/>
            </a:pPr>
            <a:r>
              <a:rPr lang="en-IN" sz="1200" b="1" dirty="0">
                <a:latin typeface="Avenir Next LT Pro" panose="020B0504020202020204" pitchFamily="34" charset="0"/>
              </a:rPr>
              <a:t>P2</a:t>
            </a:r>
            <a:r>
              <a:rPr lang="en-IN" sz="1200" dirty="0">
                <a:latin typeface="Avenir Next LT Pro" panose="020B0504020202020204" pitchFamily="34" charset="0"/>
              </a:rPr>
              <a:t> : PM + TL</a:t>
            </a:r>
          </a:p>
          <a:p>
            <a:pPr marL="355600" indent="-355600">
              <a:buFont typeface="+mj-lt"/>
              <a:buAutoNum type="arabicPeriod"/>
            </a:pPr>
            <a:r>
              <a:rPr lang="en-IN" sz="1200" b="1" dirty="0">
                <a:latin typeface="Avenir Next LT Pro" panose="020B0504020202020204" pitchFamily="34" charset="0"/>
              </a:rPr>
              <a:t>P3</a:t>
            </a:r>
            <a:r>
              <a:rPr lang="en-IN" sz="1200" dirty="0">
                <a:latin typeface="Avenir Next LT Pro" panose="020B0504020202020204" pitchFamily="34" charset="0"/>
              </a:rPr>
              <a:t> : PM + CEO</a:t>
            </a:r>
          </a:p>
          <a:p>
            <a:pPr marL="355600" indent="-355600">
              <a:buFont typeface="+mj-lt"/>
              <a:buAutoNum type="arabicPeriod"/>
            </a:pPr>
            <a:r>
              <a:rPr lang="en-IN" sz="1200" b="1" dirty="0">
                <a:latin typeface="Avenir Next LT Pro" panose="020B0504020202020204" pitchFamily="34" charset="0"/>
              </a:rPr>
              <a:t>T1</a:t>
            </a:r>
            <a:r>
              <a:rPr lang="en-IN" sz="1200" dirty="0">
                <a:latin typeface="Avenir Next LT Pro" panose="020B0504020202020204" pitchFamily="34" charset="0"/>
              </a:rPr>
              <a:t> : TL + Team Members</a:t>
            </a:r>
          </a:p>
          <a:p>
            <a:pPr marL="355600" indent="-355600">
              <a:buFont typeface="+mj-lt"/>
              <a:buAutoNum type="arabicPeriod"/>
            </a:pPr>
            <a:r>
              <a:rPr lang="en-IN" sz="1200" b="1" dirty="0">
                <a:latin typeface="Avenir Next LT Pro" panose="020B0504020202020204" pitchFamily="34" charset="0"/>
              </a:rPr>
              <a:t>T2</a:t>
            </a:r>
            <a:r>
              <a:rPr lang="en-IN" sz="1200" dirty="0">
                <a:latin typeface="Avenir Next LT Pro" panose="020B0504020202020204" pitchFamily="34" charset="0"/>
              </a:rPr>
              <a:t> : TL + Employee</a:t>
            </a:r>
          </a:p>
          <a:p>
            <a:pPr marL="355600" indent="-355600">
              <a:buFont typeface="+mj-lt"/>
              <a:buAutoNum type="arabicPeriod"/>
            </a:pPr>
            <a:r>
              <a:rPr lang="en-IN" sz="1200" b="1" dirty="0">
                <a:latin typeface="Avenir Next LT Pro" panose="020B0504020202020204" pitchFamily="34" charset="0"/>
              </a:rPr>
              <a:t>S1</a:t>
            </a:r>
            <a:r>
              <a:rPr lang="en-IN" sz="1200" dirty="0">
                <a:latin typeface="Avenir Next LT Pro" panose="020B0504020202020204" pitchFamily="34" charset="0"/>
              </a:rPr>
              <a:t> : PM + Client</a:t>
            </a:r>
          </a:p>
          <a:p>
            <a:pPr marL="355600" indent="-355600">
              <a:buFont typeface="+mj-lt"/>
              <a:buAutoNum type="arabicPeriod"/>
            </a:pPr>
            <a:r>
              <a:rPr lang="en-IN" sz="1200" b="1" dirty="0">
                <a:latin typeface="Avenir Next LT Pro" panose="020B0504020202020204" pitchFamily="34" charset="0"/>
              </a:rPr>
              <a:t>S2</a:t>
            </a:r>
            <a:r>
              <a:rPr lang="en-IN" sz="1200" dirty="0">
                <a:latin typeface="Avenir Next LT Pro" panose="020B0504020202020204" pitchFamily="34" charset="0"/>
              </a:rPr>
              <a:t> : CEO + Client</a:t>
            </a:r>
          </a:p>
          <a:p>
            <a:pPr marL="355600" indent="-355600">
              <a:buFont typeface="+mj-lt"/>
              <a:buAutoNum type="arabicPeriod"/>
            </a:pPr>
            <a:r>
              <a:rPr lang="en-IN" sz="1200" b="1" dirty="0">
                <a:latin typeface="Avenir Next LT Pro" panose="020B0504020202020204" pitchFamily="34" charset="0"/>
              </a:rPr>
              <a:t>S3</a:t>
            </a:r>
            <a:r>
              <a:rPr lang="en-IN" sz="1200" dirty="0">
                <a:latin typeface="Avenir Next LT Pro" panose="020B0504020202020204" pitchFamily="34" charset="0"/>
              </a:rPr>
              <a:t> : PM + Employee</a:t>
            </a:r>
          </a:p>
          <a:p>
            <a:pPr marL="355600" indent="-355600">
              <a:buFont typeface="+mj-lt"/>
              <a:buAutoNum type="arabicPeriod"/>
            </a:pPr>
            <a:r>
              <a:rPr lang="en-IN" sz="1200" b="1" dirty="0">
                <a:latin typeface="Avenir Next LT Pro" panose="020B0504020202020204" pitchFamily="34" charset="0"/>
              </a:rPr>
              <a:t>S4</a:t>
            </a:r>
            <a:r>
              <a:rPr lang="en-IN" sz="1200" dirty="0">
                <a:latin typeface="Avenir Next LT Pro" panose="020B0504020202020204" pitchFamily="34" charset="0"/>
              </a:rPr>
              <a:t> : TL + CEO</a:t>
            </a:r>
          </a:p>
          <a:p>
            <a:pPr marL="355600" indent="-355600">
              <a:buFont typeface="+mj-lt"/>
              <a:buAutoNum type="arabicPeriod"/>
            </a:pPr>
            <a:r>
              <a:rPr lang="en-IN" sz="1200" b="1" dirty="0">
                <a:latin typeface="Avenir Next LT Pro" panose="020B0504020202020204" pitchFamily="34" charset="0"/>
              </a:rPr>
              <a:t>S5</a:t>
            </a:r>
            <a:r>
              <a:rPr lang="en-IN" sz="1200" dirty="0">
                <a:latin typeface="Avenir Next LT Pro" panose="020B0504020202020204" pitchFamily="34" charset="0"/>
              </a:rPr>
              <a:t> : Employee + CEO </a:t>
            </a:r>
          </a:p>
        </p:txBody>
      </p:sp>
    </p:spTree>
    <p:extLst>
      <p:ext uri="{BB962C8B-B14F-4D97-AF65-F5344CB8AC3E}">
        <p14:creationId xmlns:p14="http://schemas.microsoft.com/office/powerpoint/2010/main" val="264982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D2B91E-8B5D-5BF9-0E32-0198E8AD907C}"/>
              </a:ext>
            </a:extLst>
          </p:cNvPr>
          <p:cNvSpPr txBox="1"/>
          <p:nvPr/>
        </p:nvSpPr>
        <p:spPr>
          <a:xfrm>
            <a:off x="120321" y="0"/>
            <a:ext cx="3028320" cy="3785652"/>
          </a:xfrm>
          <a:prstGeom prst="rect">
            <a:avLst/>
          </a:prstGeom>
          <a:noFill/>
        </p:spPr>
        <p:txBody>
          <a:bodyPr wrap="square" rtlCol="0">
            <a:spAutoFit/>
          </a:bodyPr>
          <a:lstStyle/>
          <a:p>
            <a:r>
              <a:rPr lang="en-US" sz="1200" b="1" dirty="0">
                <a:latin typeface="Avenir Next LT Pro" panose="020B0504020202020204" pitchFamily="34" charset="0"/>
              </a:rPr>
              <a:t>Chat Details</a:t>
            </a:r>
          </a:p>
          <a:p>
            <a:endParaRPr lang="en-US" sz="1200" b="1" dirty="0">
              <a:latin typeface="Avenir Next LT Pro" panose="020B0504020202020204" pitchFamily="34" charset="0"/>
            </a:endParaRPr>
          </a:p>
          <a:p>
            <a:pPr marL="228600" indent="-228600">
              <a:buAutoNum type="arabicPeriod"/>
            </a:pPr>
            <a:r>
              <a:rPr lang="en-US" sz="1200" dirty="0">
                <a:latin typeface="Avenir Next LT Pro" panose="020B0504020202020204" pitchFamily="34" charset="0"/>
              </a:rPr>
              <a:t>Chat ID</a:t>
            </a:r>
          </a:p>
          <a:p>
            <a:pPr marL="228600" indent="-228600">
              <a:buAutoNum type="arabicPeriod"/>
            </a:pPr>
            <a:r>
              <a:rPr lang="en-US" sz="1200" dirty="0">
                <a:latin typeface="Avenir Next LT Pro" panose="020B0504020202020204" pitchFamily="34" charset="0"/>
              </a:rPr>
              <a:t>User ID</a:t>
            </a:r>
          </a:p>
          <a:p>
            <a:pPr marL="228600" indent="-228600">
              <a:buAutoNum type="arabicPeriod"/>
            </a:pPr>
            <a:r>
              <a:rPr lang="en-US" sz="1200" dirty="0">
                <a:latin typeface="Avenir Next LT Pro" panose="020B0504020202020204" pitchFamily="34" charset="0"/>
              </a:rPr>
              <a:t>User Name</a:t>
            </a:r>
          </a:p>
          <a:p>
            <a:pPr marL="228600" indent="-228600">
              <a:buAutoNum type="arabicPeriod"/>
            </a:pPr>
            <a:r>
              <a:rPr lang="en-US" sz="1200" dirty="0">
                <a:latin typeface="Avenir Next LT Pro" panose="020B0504020202020204" pitchFamily="34" charset="0"/>
              </a:rPr>
              <a:t>User Profile</a:t>
            </a:r>
          </a:p>
          <a:p>
            <a:pPr marL="228600" indent="-228600">
              <a:buAutoNum type="arabicPeriod"/>
            </a:pPr>
            <a:r>
              <a:rPr lang="en-US" sz="1200" dirty="0">
                <a:latin typeface="Avenir Next LT Pro" panose="020B0504020202020204" pitchFamily="34" charset="0"/>
              </a:rPr>
              <a:t>User Type</a:t>
            </a:r>
          </a:p>
          <a:p>
            <a:pPr marL="228600" indent="-228600">
              <a:buAutoNum type="arabicPeriod"/>
            </a:pPr>
            <a:r>
              <a:rPr lang="en-US" sz="1200" dirty="0">
                <a:latin typeface="Avenir Next LT Pro" panose="020B0504020202020204" pitchFamily="34" charset="0"/>
              </a:rPr>
              <a:t>Text</a:t>
            </a:r>
          </a:p>
          <a:p>
            <a:pPr marL="228600" indent="-228600">
              <a:buAutoNum type="arabicPeriod"/>
            </a:pPr>
            <a:r>
              <a:rPr lang="en-US" sz="1200" dirty="0">
                <a:latin typeface="Avenir Next LT Pro" panose="020B0504020202020204" pitchFamily="34" charset="0"/>
              </a:rPr>
              <a:t>Docs</a:t>
            </a:r>
          </a:p>
          <a:p>
            <a:pPr marL="228600" indent="-228600">
              <a:buAutoNum type="arabicPeriod"/>
            </a:pPr>
            <a:r>
              <a:rPr lang="en-US" sz="1200" dirty="0">
                <a:latin typeface="Avenir Next LT Pro" panose="020B0504020202020204" pitchFamily="34" charset="0"/>
              </a:rPr>
              <a:t>Images</a:t>
            </a:r>
          </a:p>
          <a:p>
            <a:pPr marL="228600" indent="-228600">
              <a:buAutoNum type="arabicPeriod"/>
            </a:pPr>
            <a:r>
              <a:rPr lang="en-US" sz="1200" dirty="0">
                <a:latin typeface="Avenir Next LT Pro" panose="020B0504020202020204" pitchFamily="34" charset="0"/>
              </a:rPr>
              <a:t>Date</a:t>
            </a:r>
          </a:p>
          <a:p>
            <a:pPr marL="228600" indent="-228600">
              <a:buAutoNum type="arabicPeriod"/>
            </a:pPr>
            <a:r>
              <a:rPr lang="en-US" sz="1200" dirty="0">
                <a:latin typeface="Avenir Next LT Pro" panose="020B0504020202020204" pitchFamily="34" charset="0"/>
              </a:rPr>
              <a:t>Time</a:t>
            </a:r>
          </a:p>
          <a:p>
            <a:pPr marL="228600" indent="-228600">
              <a:buAutoNum type="arabicPeriod"/>
            </a:pPr>
            <a:endParaRPr lang="en-US" sz="1200" dirty="0">
              <a:latin typeface="Avenir Next LT Pro" panose="020B0504020202020204" pitchFamily="34" charset="0"/>
            </a:endParaRPr>
          </a:p>
          <a:p>
            <a:endParaRPr lang="en-US" sz="1200" dirty="0">
              <a:latin typeface="Avenir Next LT Pro" panose="020B0504020202020204" pitchFamily="34" charset="0"/>
            </a:endParaRPr>
          </a:p>
          <a:p>
            <a:r>
              <a:rPr lang="en-US" sz="1200" dirty="0">
                <a:latin typeface="Avenir Next LT Pro" panose="020B0504020202020204" pitchFamily="34" charset="0"/>
              </a:rPr>
              <a:t>Payment Request : Requesting for payment from client, Requesting to update the payment</a:t>
            </a:r>
          </a:p>
          <a:p>
            <a:endParaRPr lang="en-US" sz="1200" dirty="0">
              <a:latin typeface="Avenir Next LT Pro" panose="020B0504020202020204" pitchFamily="34" charset="0"/>
            </a:endParaRPr>
          </a:p>
          <a:p>
            <a:pPr marL="228600" indent="-228600">
              <a:buAutoNum type="arabicPeriod"/>
            </a:pPr>
            <a:endParaRPr lang="en-US" sz="1200" dirty="0">
              <a:latin typeface="Avenir Next LT Pro" panose="020B0504020202020204" pitchFamily="34" charset="0"/>
            </a:endParaRPr>
          </a:p>
          <a:p>
            <a:pPr marL="228600" indent="-228600">
              <a:buAutoNum type="arabicPeriod"/>
            </a:pPr>
            <a:endParaRPr lang="en-IN" sz="1200" dirty="0">
              <a:latin typeface="Avenir Next LT Pro" panose="020B0504020202020204" pitchFamily="34" charset="0"/>
            </a:endParaRPr>
          </a:p>
        </p:txBody>
      </p:sp>
      <p:sp>
        <p:nvSpPr>
          <p:cNvPr id="2" name="TextBox 1">
            <a:extLst>
              <a:ext uri="{FF2B5EF4-FFF2-40B4-BE49-F238E27FC236}">
                <a16:creationId xmlns:a16="http://schemas.microsoft.com/office/drawing/2014/main" id="{4F7858C3-2840-CADC-C9D1-3B5501A30DC0}"/>
              </a:ext>
            </a:extLst>
          </p:cNvPr>
          <p:cNvSpPr txBox="1"/>
          <p:nvPr/>
        </p:nvSpPr>
        <p:spPr>
          <a:xfrm>
            <a:off x="7160054" y="0"/>
            <a:ext cx="4402667" cy="3785652"/>
          </a:xfrm>
          <a:prstGeom prst="rect">
            <a:avLst/>
          </a:prstGeom>
          <a:noFill/>
        </p:spPr>
        <p:txBody>
          <a:bodyPr wrap="square" rtlCol="0">
            <a:spAutoFit/>
          </a:bodyPr>
          <a:lstStyle/>
          <a:p>
            <a:r>
              <a:rPr lang="en-IN" sz="1200" b="1" dirty="0">
                <a:latin typeface="Avenir Next LT Pro" panose="020B0504020202020204" pitchFamily="34" charset="0"/>
              </a:rPr>
              <a:t>Details</a:t>
            </a:r>
          </a:p>
          <a:p>
            <a:endParaRPr lang="en-IN" sz="1200" dirty="0">
              <a:latin typeface="Avenir Next LT Pro" panose="020B0504020202020204" pitchFamily="34" charset="0"/>
            </a:endParaRPr>
          </a:p>
          <a:p>
            <a:pPr marL="228600" indent="-228600">
              <a:buAutoNum type="arabicPeriod"/>
            </a:pPr>
            <a:r>
              <a:rPr lang="en-IN" sz="1200" dirty="0">
                <a:latin typeface="Avenir Next LT Pro" panose="020B0504020202020204" pitchFamily="34" charset="0"/>
              </a:rPr>
              <a:t>Text</a:t>
            </a:r>
          </a:p>
          <a:p>
            <a:pPr marL="228600" indent="-228600">
              <a:buAutoNum type="arabicPeriod"/>
            </a:pPr>
            <a:r>
              <a:rPr lang="en-IN" sz="1200" dirty="0">
                <a:latin typeface="Avenir Next LT Pro" panose="020B0504020202020204" pitchFamily="34" charset="0"/>
              </a:rPr>
              <a:t>Media – Photo, Video, Audio</a:t>
            </a:r>
          </a:p>
          <a:p>
            <a:pPr marL="228600" indent="-228600">
              <a:buAutoNum type="arabicPeriod"/>
            </a:pPr>
            <a:r>
              <a:rPr lang="en-IN" sz="1200" dirty="0">
                <a:latin typeface="Avenir Next LT Pro" panose="020B0504020202020204" pitchFamily="34" charset="0"/>
              </a:rPr>
              <a:t>Document – pdf, doc, excel, ppt, txt, </a:t>
            </a:r>
          </a:p>
          <a:p>
            <a:pPr marL="228600" indent="-228600">
              <a:buAutoNum type="arabicPeriod"/>
            </a:pPr>
            <a:r>
              <a:rPr lang="en-IN" sz="1200" dirty="0">
                <a:latin typeface="Avenir Next LT Pro" panose="020B0504020202020204" pitchFamily="34" charset="0"/>
              </a:rPr>
              <a:t>Meeting</a:t>
            </a:r>
          </a:p>
          <a:p>
            <a:pPr marL="228600" indent="-228600">
              <a:buAutoNum type="arabicPeriod"/>
            </a:pPr>
            <a:r>
              <a:rPr lang="en-IN" sz="1200" dirty="0">
                <a:latin typeface="Avenir Next LT Pro" panose="020B0504020202020204" pitchFamily="34" charset="0"/>
              </a:rPr>
              <a:t>Location</a:t>
            </a:r>
          </a:p>
          <a:p>
            <a:pPr marL="228600" indent="-228600">
              <a:buAutoNum type="arabicPeriod"/>
            </a:pPr>
            <a:r>
              <a:rPr lang="en-IN" sz="1200" dirty="0">
                <a:latin typeface="Avenir Next LT Pro" panose="020B0504020202020204" pitchFamily="34" charset="0"/>
              </a:rPr>
              <a:t>Poll</a:t>
            </a:r>
          </a:p>
          <a:p>
            <a:pPr marL="228600" indent="-228600">
              <a:buAutoNum type="arabicPeriod"/>
            </a:pPr>
            <a:r>
              <a:rPr lang="en-IN" sz="1200" dirty="0">
                <a:latin typeface="Avenir Next LT Pro" panose="020B0504020202020204" pitchFamily="34" charset="0"/>
              </a:rPr>
              <a:t>Payment : Requesting the payment update </a:t>
            </a:r>
          </a:p>
          <a:p>
            <a:pPr marL="228600" indent="-228600">
              <a:buAutoNum type="arabicPeriod"/>
            </a:pPr>
            <a:endParaRPr lang="en-IN" sz="1200" dirty="0">
              <a:latin typeface="Avenir Next LT Pro" panose="020B0504020202020204" pitchFamily="34" charset="0"/>
            </a:endParaRPr>
          </a:p>
          <a:p>
            <a:pPr marL="228600" indent="-228600">
              <a:buFont typeface="+mj-lt"/>
              <a:buAutoNum type="arabicPeriod"/>
            </a:pPr>
            <a:r>
              <a:rPr lang="en-IN" sz="1200" dirty="0">
                <a:latin typeface="Avenir Next LT Pro" panose="020B0504020202020204" pitchFamily="34" charset="0"/>
              </a:rPr>
              <a:t>(#) Tags : Anything starting from # become Tag</a:t>
            </a:r>
          </a:p>
          <a:p>
            <a:pPr marL="228600" indent="-228600">
              <a:buFont typeface="+mj-lt"/>
              <a:buAutoNum type="arabicPeriod"/>
            </a:pPr>
            <a:r>
              <a:rPr lang="en-IN" sz="1200" dirty="0">
                <a:latin typeface="Avenir Next LT Pro" panose="020B0504020202020204" pitchFamily="34" charset="0"/>
              </a:rPr>
              <a:t>(@) point : Anything starting from @ will pop up list of members that can chat. </a:t>
            </a:r>
          </a:p>
          <a:p>
            <a:pPr marL="228600" indent="-228600">
              <a:buFont typeface="+mj-lt"/>
              <a:buAutoNum type="arabicPeriod"/>
            </a:pPr>
            <a:r>
              <a:rPr lang="en-IN" sz="1200" dirty="0">
                <a:latin typeface="Avenir Next LT Pro" panose="020B0504020202020204" pitchFamily="34" charset="0"/>
              </a:rPr>
              <a:t>($) Attach : After this write a valid item ID and will highlight this number and attach the details of that item </a:t>
            </a:r>
          </a:p>
          <a:p>
            <a:pPr marL="228600" indent="-228600">
              <a:buAutoNum type="arabicPeriod"/>
            </a:pPr>
            <a:endParaRPr lang="en-IN" sz="1200" dirty="0">
              <a:latin typeface="Avenir Next LT Pro" panose="020B0504020202020204" pitchFamily="34" charset="0"/>
            </a:endParaRPr>
          </a:p>
          <a:p>
            <a:pPr marL="228600" indent="-228600">
              <a:buAutoNum type="arabicPeriod"/>
            </a:pPr>
            <a:endParaRPr lang="en-IN" sz="1200" dirty="0">
              <a:latin typeface="Avenir Next LT Pro" panose="020B0504020202020204" pitchFamily="34" charset="0"/>
            </a:endParaRPr>
          </a:p>
          <a:p>
            <a:pPr marL="228600" indent="-228600">
              <a:buAutoNum type="arabicPeriod"/>
            </a:pPr>
            <a:endParaRPr lang="en-IN" sz="1200" dirty="0">
              <a:latin typeface="Avenir Next LT Pro" panose="020B0504020202020204" pitchFamily="34" charset="0"/>
            </a:endParaRPr>
          </a:p>
          <a:p>
            <a:pPr marL="228600" indent="-228600">
              <a:buAutoNum type="arabicPeriod"/>
            </a:pPr>
            <a:endParaRPr lang="en-IN" sz="1200" dirty="0">
              <a:latin typeface="Avenir Next LT Pro" panose="020B0504020202020204" pitchFamily="34" charset="0"/>
            </a:endParaRPr>
          </a:p>
          <a:p>
            <a:r>
              <a:rPr lang="en-IN" sz="1200" dirty="0">
                <a:latin typeface="Avenir Next LT Pro" panose="020B0504020202020204" pitchFamily="34" charset="0"/>
              </a:rPr>
              <a:t> </a:t>
            </a:r>
          </a:p>
        </p:txBody>
      </p:sp>
      <p:sp>
        <p:nvSpPr>
          <p:cNvPr id="3" name="TextBox 2">
            <a:extLst>
              <a:ext uri="{FF2B5EF4-FFF2-40B4-BE49-F238E27FC236}">
                <a16:creationId xmlns:a16="http://schemas.microsoft.com/office/drawing/2014/main" id="{50AEE8F7-53C3-49FA-53A1-176BF8528A79}"/>
              </a:ext>
            </a:extLst>
          </p:cNvPr>
          <p:cNvSpPr txBox="1"/>
          <p:nvPr/>
        </p:nvSpPr>
        <p:spPr>
          <a:xfrm>
            <a:off x="3286586" y="0"/>
            <a:ext cx="3468025" cy="3600986"/>
          </a:xfrm>
          <a:prstGeom prst="rect">
            <a:avLst/>
          </a:prstGeom>
          <a:noFill/>
        </p:spPr>
        <p:txBody>
          <a:bodyPr wrap="square" rtlCol="0">
            <a:spAutoFit/>
          </a:bodyPr>
          <a:lstStyle/>
          <a:p>
            <a:r>
              <a:rPr lang="en-US" sz="1200" b="1" dirty="0">
                <a:latin typeface="Avenir Next LT Pro" panose="020B0504020202020204" pitchFamily="34" charset="0"/>
              </a:rPr>
              <a:t>Technical Details</a:t>
            </a:r>
          </a:p>
          <a:p>
            <a:endParaRPr lang="en-US" sz="1200" dirty="0">
              <a:latin typeface="Avenir Next LT Pro" panose="020B0504020202020204" pitchFamily="34" charset="0"/>
            </a:endParaRPr>
          </a:p>
          <a:p>
            <a:r>
              <a:rPr lang="en-IN" sz="1200" dirty="0">
                <a:latin typeface="Avenir Next LT Pro" panose="020B0504020202020204" pitchFamily="34" charset="0"/>
              </a:rPr>
              <a:t>Chat box - Items that it has</a:t>
            </a:r>
          </a:p>
          <a:p>
            <a:r>
              <a:rPr lang="en-IN" sz="1200" dirty="0">
                <a:latin typeface="Avenir Next LT Pro" panose="020B0504020202020204" pitchFamily="34" charset="0"/>
              </a:rPr>
              <a:t>Text Chat</a:t>
            </a:r>
          </a:p>
          <a:p>
            <a:r>
              <a:rPr lang="en-IN" sz="1200" dirty="0">
                <a:latin typeface="Avenir Next LT Pro" panose="020B0504020202020204" pitchFamily="34" charset="0"/>
              </a:rPr>
              <a:t>Single Media (Photo, video, Audio)</a:t>
            </a:r>
          </a:p>
          <a:p>
            <a:r>
              <a:rPr lang="en-IN" sz="1200" dirty="0">
                <a:latin typeface="Avenir Next LT Pro" panose="020B0504020202020204" pitchFamily="34" charset="0"/>
              </a:rPr>
              <a:t>Multiple Media</a:t>
            </a:r>
          </a:p>
          <a:p>
            <a:r>
              <a:rPr lang="en-IN" sz="1200" dirty="0">
                <a:latin typeface="Avenir Next LT Pro" panose="020B0504020202020204" pitchFamily="34" charset="0"/>
              </a:rPr>
              <a:t>Single Doc</a:t>
            </a:r>
          </a:p>
          <a:p>
            <a:r>
              <a:rPr lang="en-IN" sz="1200" dirty="0">
                <a:latin typeface="Avenir Next LT Pro" panose="020B0504020202020204" pitchFamily="34" charset="0"/>
              </a:rPr>
              <a:t>Multiple Doc</a:t>
            </a:r>
          </a:p>
          <a:p>
            <a:r>
              <a:rPr lang="en-IN" sz="1200" dirty="0">
                <a:latin typeface="Avenir Next LT Pro" panose="020B0504020202020204" pitchFamily="34" charset="0"/>
              </a:rPr>
              <a:t>Meetings</a:t>
            </a:r>
          </a:p>
          <a:p>
            <a:r>
              <a:rPr lang="en-IN" sz="1200" dirty="0">
                <a:latin typeface="Avenir Next LT Pro" panose="020B0504020202020204" pitchFamily="34" charset="0"/>
              </a:rPr>
              <a:t>Requests</a:t>
            </a:r>
          </a:p>
          <a:p>
            <a:r>
              <a:rPr lang="en-IN" sz="1200" dirty="0">
                <a:latin typeface="Avenir Next LT Pro" panose="020B0504020202020204" pitchFamily="34" charset="0"/>
              </a:rPr>
              <a:t>Approvals</a:t>
            </a:r>
          </a:p>
          <a:p>
            <a:r>
              <a:rPr lang="en-IN" sz="1200" dirty="0">
                <a:latin typeface="Avenir Next LT Pro" panose="020B0504020202020204" pitchFamily="34" charset="0"/>
              </a:rPr>
              <a:t>Voting</a:t>
            </a:r>
          </a:p>
          <a:p>
            <a:r>
              <a:rPr lang="en-IN" sz="1200" dirty="0">
                <a:latin typeface="Avenir Next LT Pro" panose="020B0504020202020204" pitchFamily="34" charset="0"/>
              </a:rPr>
              <a:t>Location</a:t>
            </a:r>
          </a:p>
          <a:p>
            <a:r>
              <a:rPr lang="en-IN" sz="1200" dirty="0">
                <a:latin typeface="Avenir Next LT Pro" panose="020B0504020202020204" pitchFamily="34" charset="0"/>
              </a:rPr>
              <a:t>Forwarded Chat</a:t>
            </a:r>
          </a:p>
          <a:p>
            <a:r>
              <a:rPr lang="en-IN" sz="1200" dirty="0">
                <a:latin typeface="Avenir Next LT Pro" panose="020B0504020202020204" pitchFamily="34" charset="0"/>
              </a:rPr>
              <a:t>Product : capture with ID as well</a:t>
            </a:r>
          </a:p>
          <a:p>
            <a:r>
              <a:rPr lang="en-US" sz="1200" dirty="0">
                <a:latin typeface="Avenir Next LT Pro" panose="020B0504020202020204" pitchFamily="34" charset="0"/>
              </a:rPr>
              <a:t>On Scanning of QR code (made from ID) : Based on ID it open the Relevant Chat </a:t>
            </a:r>
          </a:p>
          <a:p>
            <a:endParaRPr lang="en-IN" sz="1200" dirty="0">
              <a:latin typeface="Avenir Next LT Pro" panose="020B0504020202020204" pitchFamily="34" charset="0"/>
            </a:endParaRPr>
          </a:p>
          <a:p>
            <a:endParaRPr lang="en-IN" sz="1200" dirty="0">
              <a:latin typeface="Avenir Next LT Pro" panose="020B0504020202020204" pitchFamily="34" charset="0"/>
            </a:endParaRPr>
          </a:p>
        </p:txBody>
      </p:sp>
      <p:sp>
        <p:nvSpPr>
          <p:cNvPr id="4" name="TextBox 3">
            <a:extLst>
              <a:ext uri="{FF2B5EF4-FFF2-40B4-BE49-F238E27FC236}">
                <a16:creationId xmlns:a16="http://schemas.microsoft.com/office/drawing/2014/main" id="{E5B50F0A-636A-5280-1DEC-2B6C42EA00E9}"/>
              </a:ext>
            </a:extLst>
          </p:cNvPr>
          <p:cNvSpPr txBox="1"/>
          <p:nvPr/>
        </p:nvSpPr>
        <p:spPr>
          <a:xfrm>
            <a:off x="55545" y="3429000"/>
            <a:ext cx="3028320" cy="1015663"/>
          </a:xfrm>
          <a:prstGeom prst="rect">
            <a:avLst/>
          </a:prstGeom>
          <a:noFill/>
        </p:spPr>
        <p:txBody>
          <a:bodyPr wrap="square" rtlCol="0">
            <a:spAutoFit/>
          </a:bodyPr>
          <a:lstStyle/>
          <a:p>
            <a:r>
              <a:rPr lang="en-US" sz="1200" b="1" dirty="0">
                <a:latin typeface="Avenir Next LT Pro" panose="020B0504020202020204" pitchFamily="34" charset="0"/>
              </a:rPr>
              <a:t>Requirements</a:t>
            </a:r>
          </a:p>
          <a:p>
            <a:endParaRPr lang="en-US" sz="1200" b="1" dirty="0">
              <a:latin typeface="Avenir Next LT Pro" panose="020B0504020202020204" pitchFamily="34" charset="0"/>
            </a:endParaRPr>
          </a:p>
          <a:p>
            <a:pPr marL="171450" indent="-171450">
              <a:buFont typeface="Arial" panose="020B0604020202020204" pitchFamily="34" charset="0"/>
              <a:buChar char="•"/>
            </a:pPr>
            <a:endParaRPr lang="en-US" sz="1200" dirty="0">
              <a:latin typeface="Avenir Next LT Pro" panose="020B0504020202020204" pitchFamily="34" charset="0"/>
            </a:endParaRPr>
          </a:p>
          <a:p>
            <a:pPr marL="228600" indent="-228600">
              <a:buAutoNum type="arabicPeriod"/>
            </a:pPr>
            <a:endParaRPr lang="en-US" sz="1200" dirty="0">
              <a:latin typeface="Avenir Next LT Pro" panose="020B0504020202020204" pitchFamily="34" charset="0"/>
            </a:endParaRPr>
          </a:p>
          <a:p>
            <a:pPr marL="228600" indent="-228600">
              <a:buAutoNum type="arabicPeriod"/>
            </a:pPr>
            <a:endParaRPr lang="en-IN" sz="1200" dirty="0">
              <a:latin typeface="Avenir Next LT Pro" panose="020B0504020202020204" pitchFamily="34" charset="0"/>
            </a:endParaRPr>
          </a:p>
        </p:txBody>
      </p:sp>
    </p:spTree>
    <p:extLst>
      <p:ext uri="{BB962C8B-B14F-4D97-AF65-F5344CB8AC3E}">
        <p14:creationId xmlns:p14="http://schemas.microsoft.com/office/powerpoint/2010/main" val="2882460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D2B91E-8B5D-5BF9-0E32-0198E8AD907C}"/>
              </a:ext>
            </a:extLst>
          </p:cNvPr>
          <p:cNvSpPr txBox="1"/>
          <p:nvPr/>
        </p:nvSpPr>
        <p:spPr>
          <a:xfrm>
            <a:off x="120320" y="0"/>
            <a:ext cx="12071680" cy="5262979"/>
          </a:xfrm>
          <a:prstGeom prst="rect">
            <a:avLst/>
          </a:prstGeom>
          <a:noFill/>
        </p:spPr>
        <p:txBody>
          <a:bodyPr wrap="square" rtlCol="0">
            <a:spAutoFit/>
          </a:bodyPr>
          <a:lstStyle/>
          <a:p>
            <a:r>
              <a:rPr lang="en-US" sz="1200" b="1" dirty="0">
                <a:latin typeface="Avenir Next LT Pro" panose="020B0504020202020204" pitchFamily="34" charset="0"/>
              </a:rPr>
              <a:t>Features</a:t>
            </a:r>
          </a:p>
          <a:p>
            <a:endParaRPr lang="en-US" sz="1200" b="1" dirty="0">
              <a:latin typeface="Avenir Next LT Pro" panose="020B0504020202020204" pitchFamily="34" charset="0"/>
            </a:endParaRPr>
          </a:p>
          <a:p>
            <a:pPr marL="228600" indent="-228600">
              <a:buAutoNum type="arabicPeriod"/>
            </a:pPr>
            <a:r>
              <a:rPr lang="en-IN" sz="1200" dirty="0">
                <a:latin typeface="Avenir Next LT Pro" panose="020B0504020202020204" pitchFamily="34" charset="0"/>
              </a:rPr>
              <a:t>Group &amp; Normal Chat</a:t>
            </a:r>
          </a:p>
          <a:p>
            <a:pPr marL="228600" indent="-228600">
              <a:buAutoNum type="arabicPeriod"/>
            </a:pPr>
            <a:r>
              <a:rPr lang="en-US" sz="1200" dirty="0">
                <a:latin typeface="Avenir Next LT Pro" panose="020B0504020202020204" pitchFamily="34" charset="0"/>
              </a:rPr>
              <a:t>Chats : Appears by Names, option to add another name for user specific purpose</a:t>
            </a:r>
          </a:p>
          <a:p>
            <a:pPr marL="228600" indent="-228600">
              <a:buAutoNum type="arabicPeriod"/>
            </a:pPr>
            <a:r>
              <a:rPr lang="en-US" sz="1200" dirty="0">
                <a:latin typeface="Avenir Next LT Pro" panose="020B0504020202020204" pitchFamily="34" charset="0"/>
              </a:rPr>
              <a:t>Chats can be Schedule for the future (about a month ago) Update &amp; User Can see it only And can delete any Time before the time arrived.</a:t>
            </a:r>
          </a:p>
          <a:p>
            <a:pPr marL="228600" indent="-228600">
              <a:buAutoNum type="arabicPeriod"/>
            </a:pPr>
            <a:r>
              <a:rPr lang="en-US" sz="1200" dirty="0">
                <a:latin typeface="Avenir Next LT Pro" panose="020B0504020202020204" pitchFamily="34" charset="0"/>
              </a:rPr>
              <a:t>Fixed msg : At the top center of every chat legal msg that these chats can be challenged in court</a:t>
            </a:r>
          </a:p>
          <a:p>
            <a:pPr marL="228600" indent="-228600">
              <a:buAutoNum type="arabicPeriod"/>
            </a:pPr>
            <a:r>
              <a:rPr lang="en-US" sz="1200" dirty="0">
                <a:latin typeface="Avenir Next LT Pro" panose="020B0504020202020204" pitchFamily="34" charset="0"/>
              </a:rPr>
              <a:t>Status : Online or offline (Used Red &amp; green filled circles along with text – Filled Circle : Available, Non-filled Circle : Not available)</a:t>
            </a:r>
          </a:p>
          <a:p>
            <a:pPr marL="228600" indent="-228600">
              <a:buAutoNum type="arabicPeriod"/>
            </a:pPr>
            <a:r>
              <a:rPr lang="en-US" sz="1200" dirty="0">
                <a:latin typeface="Avenir Next LT Pro" panose="020B0504020202020204" pitchFamily="34" charset="0"/>
              </a:rPr>
              <a:t>Share Button : On Click if Expand and ask for option [copy msg, copy card, forward msg, select]</a:t>
            </a:r>
          </a:p>
          <a:p>
            <a:pPr marL="228600" indent="-228600">
              <a:buAutoNum type="arabicPeriod"/>
            </a:pPr>
            <a:r>
              <a:rPr lang="en-US" sz="1200" dirty="0">
                <a:latin typeface="Avenir Next LT Pro" panose="020B0504020202020204" pitchFamily="34" charset="0"/>
              </a:rPr>
              <a:t>Taps : Double tap to forward msg, tap &amp; hold for select, triple tab to Show Option to save msg as a card</a:t>
            </a:r>
          </a:p>
          <a:p>
            <a:pPr marL="228600" indent="-228600">
              <a:buAutoNum type="arabicPeriod"/>
            </a:pPr>
            <a:r>
              <a:rPr lang="en-US" sz="1200" dirty="0">
                <a:latin typeface="Avenir Next LT Pro" panose="020B0504020202020204" pitchFamily="34" charset="0"/>
              </a:rPr>
              <a:t>Group Chat: On click of Group Icon  or User name  all the details of the user appears</a:t>
            </a:r>
          </a:p>
          <a:p>
            <a:pPr marL="228600" indent="-228600">
              <a:buAutoNum type="arabicPeriod"/>
            </a:pPr>
            <a:r>
              <a:rPr lang="en-US" sz="1200" dirty="0">
                <a:latin typeface="Avenir Next LT Pro" panose="020B0504020202020204" pitchFamily="34" charset="0"/>
              </a:rPr>
              <a:t>On click of + button, pop up will appears that cover entire chat area width wise &amp; 400px height wise on click of text writing area it should close or on click of area of chats Manage internal icons such that they well fitted in larger screen as well</a:t>
            </a:r>
          </a:p>
          <a:p>
            <a:pPr marL="228600" indent="-228600">
              <a:buAutoNum type="arabicPeriod"/>
            </a:pPr>
            <a:r>
              <a:rPr lang="en-US" sz="1200" dirty="0">
                <a:latin typeface="Avenir Next LT Pro" panose="020B0504020202020204" pitchFamily="34" charset="0"/>
              </a:rPr>
              <a:t>For Single Chat: on click of top of chat Information section will be appears Information 1. User Basic Details, 2. Information of Today's Present in office (skippable) or last active, 2. Yours Basic Details, 3. Tab Section: that have list of all items that can be present in + button 4. Chat Lock : two types of lock General Lock that will asked on every time to open any chat or if you are inactive for last 5 minutes (this setting is adjustable by the used end) or Screen unlock, 5. Lock : Specific to some chats (if this enable than general Lock will be disable) 6. Schedule Queue</a:t>
            </a:r>
          </a:p>
          <a:p>
            <a:pPr marL="228600" indent="-228600">
              <a:buAutoNum type="arabicPeriod"/>
            </a:pPr>
            <a:r>
              <a:rPr lang="en-US" sz="1200" dirty="0">
                <a:latin typeface="Avenir Next LT Pro" panose="020B0504020202020204" pitchFamily="34" charset="0"/>
              </a:rPr>
              <a:t>Blur: Char will blur after 5 minutes of inactive movement</a:t>
            </a:r>
          </a:p>
          <a:p>
            <a:pPr marL="228600" indent="-228600">
              <a:buAutoNum type="arabicPeriod"/>
            </a:pPr>
            <a:r>
              <a:rPr lang="en-US" sz="1200" dirty="0">
                <a:latin typeface="Avenir Next LT Pro" panose="020B0504020202020204" pitchFamily="34" charset="0"/>
              </a:rPr>
              <a:t>Group: All above features list of all the members that are present in the group</a:t>
            </a:r>
          </a:p>
          <a:p>
            <a:pPr marL="228600" indent="-228600">
              <a:buAutoNum type="arabicPeriod"/>
            </a:pPr>
            <a:r>
              <a:rPr lang="en-IN" sz="1200" dirty="0">
                <a:latin typeface="Avenir Next LT Pro" panose="020B0504020202020204" pitchFamily="34" charset="0"/>
              </a:rPr>
              <a:t>Video &amp; Voice Callings</a:t>
            </a:r>
            <a:endParaRPr lang="en-US" sz="1200" dirty="0">
              <a:latin typeface="Avenir Next LT Pro" panose="020B0504020202020204" pitchFamily="34" charset="0"/>
            </a:endParaRPr>
          </a:p>
          <a:p>
            <a:pPr marL="228600" indent="-228600">
              <a:buAutoNum type="arabicPeriod"/>
            </a:pPr>
            <a:r>
              <a:rPr lang="en-US" sz="1200" dirty="0">
                <a:latin typeface="Avenir Next LT Pro" panose="020B0504020202020204" pitchFamily="34" charset="0"/>
              </a:rPr>
              <a:t>Logs: All important rights that are used comes. Like who create the, who add whom, add rights, transfer rights,   etc.</a:t>
            </a:r>
          </a:p>
          <a:p>
            <a:pPr marL="228600" indent="-228600">
              <a:buAutoNum type="arabicPeriod"/>
            </a:pPr>
            <a:r>
              <a:rPr lang="en-US" sz="1200" dirty="0">
                <a:latin typeface="Avenir Next LT Pro" panose="020B0504020202020204" pitchFamily="34" charset="0"/>
              </a:rPr>
              <a:t>Option to add more members, Who has the right of adding more members</a:t>
            </a:r>
            <a:endParaRPr lang="en-IN" sz="1200" dirty="0">
              <a:latin typeface="Avenir Next LT Pro" panose="020B0504020202020204" pitchFamily="34" charset="0"/>
            </a:endParaRPr>
          </a:p>
          <a:p>
            <a:pPr marL="228600" indent="-228600">
              <a:buAutoNum type="arabicPeriod"/>
            </a:pPr>
            <a:r>
              <a:rPr lang="en-IN" sz="1200" dirty="0">
                <a:latin typeface="Avenir Next LT Pro" panose="020B0504020202020204" pitchFamily="34" charset="0"/>
              </a:rPr>
              <a:t>purpose of the group</a:t>
            </a:r>
          </a:p>
          <a:p>
            <a:pPr marL="228600" indent="-228600">
              <a:buAutoNum type="arabicPeriod"/>
            </a:pPr>
            <a:r>
              <a:rPr lang="en-US" sz="1200" dirty="0">
                <a:latin typeface="Avenir Next LT Pro" panose="020B0504020202020204" pitchFamily="34" charset="0"/>
              </a:rPr>
              <a:t>separate the normal chats &amp; groups differently</a:t>
            </a:r>
          </a:p>
          <a:p>
            <a:pPr marL="228600" indent="-228600">
              <a:buAutoNum type="arabicPeriod"/>
            </a:pPr>
            <a:r>
              <a:rPr lang="en-US" sz="1200" dirty="0">
                <a:latin typeface="Avenir Next LT Pro" panose="020B0504020202020204" pitchFamily="34" charset="0"/>
              </a:rPr>
              <a:t>Cluster: user can create clusters for different type of chats eg : group, single chat, pins, Option to make clusters from users</a:t>
            </a:r>
          </a:p>
          <a:p>
            <a:pPr marL="228600" indent="-228600">
              <a:buAutoNum type="arabicPeriod"/>
            </a:pPr>
            <a:r>
              <a:rPr lang="en-US" sz="1200" dirty="0">
                <a:latin typeface="Avenir Next LT Pro" panose="020B0504020202020204" pitchFamily="34" charset="0"/>
              </a:rPr>
              <a:t>client, employee type, department wise,</a:t>
            </a:r>
          </a:p>
          <a:p>
            <a:pPr marL="228600" indent="-228600">
              <a:buAutoNum type="arabicPeriod"/>
            </a:pPr>
            <a:r>
              <a:rPr lang="en-US" sz="1200" dirty="0">
                <a:latin typeface="Avenir Next LT Pro" panose="020B0504020202020204" pitchFamily="34" charset="0"/>
              </a:rPr>
              <a:t>You cannot exit or leave the group only Admins can remove you from the group with a reason to leave and this will save as a record</a:t>
            </a:r>
          </a:p>
          <a:p>
            <a:pPr marL="228600" indent="-228600">
              <a:buAutoNum type="arabicPeriod"/>
            </a:pPr>
            <a:r>
              <a:rPr lang="en-US" sz="1200" dirty="0">
                <a:latin typeface="Avenir Next LT Pro" panose="020B0504020202020204" pitchFamily="34" charset="0"/>
              </a:rPr>
              <a:t>Print : Chat print Option (for legal purposes) - While printing the chat basic details of all the user also attached on the top</a:t>
            </a:r>
          </a:p>
          <a:p>
            <a:pPr marL="228600" indent="-228600">
              <a:buAutoNum type="arabicPeriod"/>
            </a:pPr>
            <a:r>
              <a:rPr lang="en-US" sz="1200" dirty="0">
                <a:latin typeface="Avenir Next LT Pro" panose="020B0504020202020204" pitchFamily="34" charset="0"/>
              </a:rPr>
              <a:t>Search : by name,  ID, Mobile Number, department</a:t>
            </a:r>
          </a:p>
        </p:txBody>
      </p:sp>
    </p:spTree>
    <p:extLst>
      <p:ext uri="{BB962C8B-B14F-4D97-AF65-F5344CB8AC3E}">
        <p14:creationId xmlns:p14="http://schemas.microsoft.com/office/powerpoint/2010/main" val="1982091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D2B91E-8B5D-5BF9-0E32-0198E8AD907C}"/>
              </a:ext>
            </a:extLst>
          </p:cNvPr>
          <p:cNvSpPr txBox="1"/>
          <p:nvPr/>
        </p:nvSpPr>
        <p:spPr>
          <a:xfrm>
            <a:off x="120320" y="0"/>
            <a:ext cx="12071680" cy="5816977"/>
          </a:xfrm>
          <a:prstGeom prst="rect">
            <a:avLst/>
          </a:prstGeom>
          <a:noFill/>
        </p:spPr>
        <p:txBody>
          <a:bodyPr wrap="square" rtlCol="0">
            <a:spAutoFit/>
          </a:bodyPr>
          <a:lstStyle/>
          <a:p>
            <a:r>
              <a:rPr lang="en-US" sz="1200" b="1" dirty="0">
                <a:latin typeface="Avenir Next LT Pro" panose="020B0504020202020204" pitchFamily="34" charset="0"/>
              </a:rPr>
              <a:t>Features (Others)</a:t>
            </a:r>
          </a:p>
          <a:p>
            <a:endParaRPr lang="en-US" sz="1200" dirty="0">
              <a:latin typeface="Avenir Next LT Pro" panose="020B0504020202020204" pitchFamily="34" charset="0"/>
            </a:endParaRPr>
          </a:p>
          <a:p>
            <a:pPr marL="228600" indent="-228600">
              <a:buAutoNum type="arabicPeriod"/>
            </a:pPr>
            <a:r>
              <a:rPr lang="en-US" sz="1200" dirty="0">
                <a:latin typeface="Avenir Next LT Pro" panose="020B0504020202020204" pitchFamily="34" charset="0"/>
              </a:rPr>
              <a:t>Most Important thing of this is the integration</a:t>
            </a:r>
          </a:p>
          <a:p>
            <a:pPr marL="228600" indent="-228600">
              <a:buAutoNum type="arabicPeriod"/>
            </a:pPr>
            <a:r>
              <a:rPr lang="en-US" sz="1200" dirty="0" err="1">
                <a:latin typeface="Avenir Next LT Pro" panose="020B0504020202020204" pitchFamily="34" charset="0"/>
              </a:rPr>
              <a:t>LetsDiscuss</a:t>
            </a:r>
            <a:r>
              <a:rPr lang="en-US" sz="1200" dirty="0">
                <a:latin typeface="Avenir Next LT Pro" panose="020B0504020202020204" pitchFamily="34" charset="0"/>
              </a:rPr>
              <a:t> have its own Chat App, Calander, Meeting, Phone, Note Making, Remainder, Payment, and lot more and they will communicate with each other to make production highly effective</a:t>
            </a:r>
            <a:endParaRPr lang="en-IN" sz="1200" dirty="0">
              <a:latin typeface="Avenir Next LT Pro" panose="020B0504020202020204" pitchFamily="34" charset="0"/>
            </a:endParaRPr>
          </a:p>
          <a:p>
            <a:pPr marL="228600" indent="-228600">
              <a:buAutoNum type="arabicPeriod"/>
            </a:pPr>
            <a:r>
              <a:rPr lang="en-IN" sz="1200" dirty="0">
                <a:latin typeface="Avenir Next LT Pro" panose="020B0504020202020204" pitchFamily="34" charset="0"/>
              </a:rPr>
              <a:t>Inbuild Calander</a:t>
            </a:r>
            <a:r>
              <a:rPr lang="en-US" sz="1200" dirty="0">
                <a:latin typeface="Avenir Next LT Pro" panose="020B0504020202020204" pitchFamily="34" charset="0"/>
              </a:rPr>
              <a:t> - if we have any active related to date with other members then that activity will be added to other members calendars Who creates the meeting will also get to know that the availability of that person for that time and tell the employee the importance of that meeting If the meeting collides then members can shift their meeting with other person</a:t>
            </a:r>
          </a:p>
          <a:p>
            <a:pPr marL="228600" indent="-228600">
              <a:buAutoNum type="arabicPeriod"/>
            </a:pPr>
            <a:r>
              <a:rPr lang="en-US" sz="1200" dirty="0">
                <a:latin typeface="Avenir Next LT Pro" panose="020B0504020202020204" pitchFamily="34" charset="0"/>
              </a:rPr>
              <a:t>Notes Making: Meeting Notes very powerful &amp; feature rich note making, that are accessible shareable, downloadable, printable, etc.</a:t>
            </a:r>
          </a:p>
          <a:p>
            <a:pPr marL="228600" indent="-228600">
              <a:buAutoNum type="arabicPeriod"/>
            </a:pPr>
            <a:r>
              <a:rPr lang="en-IN" sz="1200" dirty="0">
                <a:latin typeface="Avenir Next LT Pro" panose="020B0504020202020204" pitchFamily="34" charset="0"/>
              </a:rPr>
              <a:t>Emojis</a:t>
            </a:r>
          </a:p>
          <a:p>
            <a:pPr marL="228600" indent="-228600">
              <a:buAutoNum type="arabicPeriod"/>
            </a:pPr>
            <a:r>
              <a:rPr lang="en-US" sz="1200" dirty="0">
                <a:latin typeface="Avenir Next LT Pro" panose="020B0504020202020204" pitchFamily="34" charset="0"/>
              </a:rPr>
              <a:t>Phones : Add a reminder to call someone, purpose of call date &amp; time of calls</a:t>
            </a:r>
          </a:p>
          <a:p>
            <a:pPr marL="228600" indent="-228600">
              <a:buAutoNum type="arabicPeriod"/>
            </a:pPr>
            <a:r>
              <a:rPr lang="en-US" sz="1200" dirty="0">
                <a:latin typeface="Avenir Next LT Pro" panose="020B0504020202020204" pitchFamily="34" charset="0"/>
              </a:rPr>
              <a:t>AI will understand the call &amp; conclude that in text  and that text will appears as a separate conversation with that person, After Conclusion generated by AI  it ask user to verify it on the same time or later on</a:t>
            </a:r>
          </a:p>
          <a:p>
            <a:pPr marL="228600" indent="-228600">
              <a:buAutoNum type="arabicPeriod"/>
            </a:pPr>
            <a:r>
              <a:rPr lang="en-US" sz="1200" dirty="0">
                <a:latin typeface="Avenir Next LT Pro" panose="020B0504020202020204" pitchFamily="34" charset="0"/>
              </a:rPr>
              <a:t>Extract the important information from the text and make that bullet points &amp; we also can train the employee how talk on the call so that user can get maximum benefits of the AI</a:t>
            </a:r>
          </a:p>
          <a:p>
            <a:pPr marL="228600" indent="-228600">
              <a:buAutoNum type="arabicPeriod"/>
            </a:pPr>
            <a:r>
              <a:rPr lang="en-US" sz="1200" dirty="0">
                <a:latin typeface="Avenir Next LT Pro" panose="020B0504020202020204" pitchFamily="34" charset="0"/>
              </a:rPr>
              <a:t>This conversation summary will be appears on the phone app as well</a:t>
            </a:r>
          </a:p>
          <a:p>
            <a:pPr marL="228600" indent="-228600">
              <a:buAutoNum type="arabicPeriod"/>
            </a:pPr>
            <a:endParaRPr lang="en-US" sz="1200" dirty="0">
              <a:latin typeface="Avenir Next LT Pro" panose="020B0504020202020204" pitchFamily="34" charset="0"/>
            </a:endParaRPr>
          </a:p>
          <a:p>
            <a:pPr marL="228600" indent="-228600">
              <a:buAutoNum type="arabicPeriod"/>
            </a:pPr>
            <a:endParaRPr lang="en-US" sz="1200" dirty="0">
              <a:latin typeface="Avenir Next LT Pro" panose="020B0504020202020204" pitchFamily="34" charset="0"/>
            </a:endParaRPr>
          </a:p>
          <a:p>
            <a:pPr marL="228600" indent="-228600">
              <a:buAutoNum type="arabicPeriod"/>
            </a:pPr>
            <a:endParaRPr lang="en-US" sz="1200" dirty="0">
              <a:latin typeface="Avenir Next LT Pro" panose="020B0504020202020204" pitchFamily="34" charset="0"/>
            </a:endParaRPr>
          </a:p>
          <a:p>
            <a:pPr marL="171450" indent="-171450">
              <a:buFont typeface="Arial" panose="020B0604020202020204" pitchFamily="34" charset="0"/>
              <a:buChar char="•"/>
            </a:pPr>
            <a:r>
              <a:rPr lang="en-US" sz="1200" dirty="0">
                <a:latin typeface="Avenir Next LT Pro" panose="020B0504020202020204" pitchFamily="34" charset="0"/>
              </a:rPr>
              <a:t>Ghost Mode : When chatting in ghost mode then the conversation will not recorded in the database instead it recorded on the common temporary database where record will be deleted after few minutes. but in you log history there will be record that how many time you used ghost mode and how many conversation (can be feature). Ghost feature will not available in business webpage it is available only in personal chats</a:t>
            </a:r>
          </a:p>
          <a:p>
            <a:pPr marL="171450" indent="-171450">
              <a:buFont typeface="Arial" panose="020B0604020202020204" pitchFamily="34" charset="0"/>
              <a:buChar char="•"/>
            </a:pPr>
            <a:r>
              <a:rPr lang="en-US" sz="1200" dirty="0">
                <a:latin typeface="Avenir Next LT Pro" panose="020B0504020202020204" pitchFamily="34" charset="0"/>
              </a:rPr>
              <a:t>Open for Community : We can ask organization that are they open for Community, where they can directly connect with general </a:t>
            </a:r>
            <a:r>
              <a:rPr lang="en-US" sz="1200" dirty="0" err="1">
                <a:latin typeface="Avenir Next LT Pro" panose="020B0504020202020204" pitchFamily="34" charset="0"/>
              </a:rPr>
              <a:t>Audiance</a:t>
            </a:r>
            <a:r>
              <a:rPr lang="en-US" sz="1200" dirty="0">
                <a:latin typeface="Avenir Next LT Pro" panose="020B0504020202020204" pitchFamily="34" charset="0"/>
              </a:rPr>
              <a:t> and can Share important updates, and  other Stuffs</a:t>
            </a:r>
          </a:p>
          <a:p>
            <a:pPr marL="171450" indent="-171450">
              <a:buFont typeface="Arial" panose="020B0604020202020204" pitchFamily="34" charset="0"/>
              <a:buChar char="•"/>
            </a:pPr>
            <a:r>
              <a:rPr lang="en-US" sz="1200" dirty="0">
                <a:latin typeface="Avenir Next LT Pro" panose="020B0504020202020204" pitchFamily="34" charset="0"/>
              </a:rPr>
              <a:t>Integration with Hiring Stuffs : Interview Platform, Record Maintaining, etc..</a:t>
            </a:r>
          </a:p>
          <a:p>
            <a:pPr marL="171450" indent="-171450">
              <a:buFont typeface="Arial" panose="020B0604020202020204" pitchFamily="34" charset="0"/>
              <a:buChar char="•"/>
            </a:pPr>
            <a:r>
              <a:rPr lang="en-US" sz="1200" dirty="0">
                <a:latin typeface="Avenir Next LT Pro" panose="020B0504020202020204" pitchFamily="34" charset="0"/>
              </a:rPr>
              <a:t>Quick Send: User can Add or create its Quick Send Msg for fast reply. Bind that msg with a character and </a:t>
            </a:r>
            <a:r>
              <a:rPr lang="en-US" sz="1200">
                <a:latin typeface="Avenir Next LT Pro" panose="020B0504020202020204" pitchFamily="34" charset="0"/>
              </a:rPr>
              <a:t>Word (&amp;hello </a:t>
            </a:r>
            <a:r>
              <a:rPr lang="en-US" sz="1200" dirty="0">
                <a:latin typeface="Avenir Next LT Pro" panose="020B0504020202020204" pitchFamily="34" charset="0"/>
              </a:rPr>
              <a:t>: Hey, This </a:t>
            </a:r>
            <a:r>
              <a:rPr lang="en-US" sz="1200">
                <a:latin typeface="Avenir Next LT Pro" panose="020B0504020202020204" pitchFamily="34" charset="0"/>
              </a:rPr>
              <a:t>is Danishan)</a:t>
            </a:r>
            <a:endParaRPr lang="en-US" sz="1200" dirty="0">
              <a:latin typeface="Avenir Next LT Pro" panose="020B0504020202020204" pitchFamily="34" charset="0"/>
            </a:endParaRPr>
          </a:p>
          <a:p>
            <a:endParaRPr lang="en-US" sz="1200" dirty="0">
              <a:latin typeface="Avenir Next LT Pro" panose="020B0504020202020204" pitchFamily="34" charset="0"/>
            </a:endParaRPr>
          </a:p>
          <a:p>
            <a:endParaRPr lang="en-US" sz="1200" dirty="0">
              <a:latin typeface="Avenir Next LT Pro" panose="020B0504020202020204" pitchFamily="34" charset="0"/>
            </a:endParaRPr>
          </a:p>
          <a:p>
            <a:endParaRPr lang="en-US" sz="1200" dirty="0">
              <a:latin typeface="Avenir Next LT Pro" panose="020B0504020202020204" pitchFamily="34" charset="0"/>
            </a:endParaRPr>
          </a:p>
          <a:p>
            <a:pPr marL="228600" indent="-228600">
              <a:buAutoNum type="arabicPeriod"/>
            </a:pPr>
            <a:endParaRPr lang="en-IN" sz="1200" dirty="0">
              <a:latin typeface="Avenir Next LT Pro" panose="020B0504020202020204" pitchFamily="34" charset="0"/>
            </a:endParaRPr>
          </a:p>
        </p:txBody>
      </p:sp>
    </p:spTree>
    <p:extLst>
      <p:ext uri="{BB962C8B-B14F-4D97-AF65-F5344CB8AC3E}">
        <p14:creationId xmlns:p14="http://schemas.microsoft.com/office/powerpoint/2010/main" val="1094389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D2B91E-8B5D-5BF9-0E32-0198E8AD907C}"/>
              </a:ext>
            </a:extLst>
          </p:cNvPr>
          <p:cNvSpPr txBox="1"/>
          <p:nvPr/>
        </p:nvSpPr>
        <p:spPr>
          <a:xfrm>
            <a:off x="474004" y="514786"/>
            <a:ext cx="6350129" cy="6001643"/>
          </a:xfrm>
          <a:prstGeom prst="rect">
            <a:avLst/>
          </a:prstGeom>
          <a:noFill/>
        </p:spPr>
        <p:txBody>
          <a:bodyPr wrap="square" rtlCol="0">
            <a:spAutoFit/>
          </a:bodyPr>
          <a:lstStyle/>
          <a:p>
            <a:r>
              <a:rPr lang="en-US" sz="1200" b="1" dirty="0">
                <a:latin typeface="Avenir Next LT Pro" panose="020B0504020202020204" pitchFamily="34" charset="0"/>
              </a:rPr>
              <a:t>Payment</a:t>
            </a:r>
          </a:p>
          <a:p>
            <a:pPr marL="228600" indent="-228600">
              <a:buAutoNum type="arabicPeriod"/>
            </a:pPr>
            <a:endParaRPr lang="en-US" sz="1200" dirty="0">
              <a:latin typeface="Avenir Next LT Pro" panose="020B0504020202020204" pitchFamily="34" charset="0"/>
            </a:endParaRPr>
          </a:p>
          <a:p>
            <a:endParaRPr lang="en-US" sz="1200" dirty="0">
              <a:latin typeface="Avenir Next LT Pro" panose="020B0504020202020204" pitchFamily="34" charset="0"/>
            </a:endParaRPr>
          </a:p>
          <a:p>
            <a:r>
              <a:rPr lang="en-US" sz="1200" dirty="0">
                <a:latin typeface="Avenir Next LT Pro" panose="020B0504020202020204" pitchFamily="34" charset="0"/>
              </a:rPr>
              <a:t>Requesting for payment from client (* A : Auto selected)</a:t>
            </a:r>
          </a:p>
          <a:p>
            <a:endParaRPr lang="en-US" sz="1200" dirty="0">
              <a:latin typeface="Avenir Next LT Pro" panose="020B0504020202020204" pitchFamily="34" charset="0"/>
            </a:endParaRPr>
          </a:p>
          <a:p>
            <a:pPr marL="171450" indent="-171450">
              <a:buFont typeface="Arial" panose="020B0604020202020204" pitchFamily="34" charset="0"/>
              <a:buChar char="•"/>
            </a:pPr>
            <a:r>
              <a:rPr lang="en-US" sz="1200" dirty="0">
                <a:latin typeface="Avenir Next LT Pro" panose="020B0504020202020204" pitchFamily="34" charset="0"/>
              </a:rPr>
              <a:t>Project Name (A)</a:t>
            </a:r>
          </a:p>
          <a:p>
            <a:pPr marL="171450" indent="-171450">
              <a:buFont typeface="Arial" panose="020B0604020202020204" pitchFamily="34" charset="0"/>
              <a:buChar char="•"/>
            </a:pPr>
            <a:r>
              <a:rPr lang="en-US" sz="1200" dirty="0">
                <a:latin typeface="Avenir Next LT Pro" panose="020B0504020202020204" pitchFamily="34" charset="0"/>
              </a:rPr>
              <a:t>Project ID (A)</a:t>
            </a:r>
          </a:p>
          <a:p>
            <a:pPr marL="171450" indent="-171450">
              <a:buFont typeface="Arial" panose="020B0604020202020204" pitchFamily="34" charset="0"/>
              <a:buChar char="•"/>
            </a:pPr>
            <a:r>
              <a:rPr lang="en-US" sz="1200" dirty="0">
                <a:latin typeface="Avenir Next LT Pro" panose="020B0504020202020204" pitchFamily="34" charset="0"/>
              </a:rPr>
              <a:t>Manager Name (A)</a:t>
            </a:r>
          </a:p>
          <a:p>
            <a:pPr marL="171450" indent="-171450">
              <a:buFont typeface="Arial" panose="020B0604020202020204" pitchFamily="34" charset="0"/>
              <a:buChar char="•"/>
            </a:pPr>
            <a:r>
              <a:rPr lang="en-US" sz="1200" dirty="0">
                <a:latin typeface="Avenir Next LT Pro" panose="020B0504020202020204" pitchFamily="34" charset="0"/>
              </a:rPr>
              <a:t>Client Name (A)</a:t>
            </a:r>
          </a:p>
          <a:p>
            <a:pPr marL="171450" indent="-171450">
              <a:buFont typeface="Arial" panose="020B0604020202020204" pitchFamily="34" charset="0"/>
              <a:buChar char="•"/>
            </a:pPr>
            <a:r>
              <a:rPr lang="en-US" sz="1200" dirty="0">
                <a:latin typeface="Avenir Next LT Pro" panose="020B0504020202020204" pitchFamily="34" charset="0"/>
              </a:rPr>
              <a:t>Total Amount (A)</a:t>
            </a:r>
          </a:p>
          <a:p>
            <a:pPr marL="171450" indent="-171450">
              <a:buFont typeface="Arial" panose="020B0604020202020204" pitchFamily="34" charset="0"/>
              <a:buChar char="•"/>
            </a:pPr>
            <a:r>
              <a:rPr lang="en-US" sz="1200" dirty="0">
                <a:latin typeface="Avenir Next LT Pro" panose="020B0504020202020204" pitchFamily="34" charset="0"/>
              </a:rPr>
              <a:t>Paid Amount (A)</a:t>
            </a:r>
          </a:p>
          <a:p>
            <a:pPr marL="171450" indent="-171450">
              <a:buFont typeface="Arial" panose="020B0604020202020204" pitchFamily="34" charset="0"/>
              <a:buChar char="•"/>
            </a:pPr>
            <a:r>
              <a:rPr lang="en-US" sz="1200" dirty="0">
                <a:latin typeface="Avenir Next LT Pro" panose="020B0504020202020204" pitchFamily="34" charset="0"/>
              </a:rPr>
              <a:t>Due Amount (A)</a:t>
            </a:r>
          </a:p>
          <a:p>
            <a:pPr marL="171450" indent="-171450">
              <a:buFont typeface="Arial" panose="020B0604020202020204" pitchFamily="34" charset="0"/>
              <a:buChar char="•"/>
            </a:pPr>
            <a:r>
              <a:rPr lang="en-US" sz="1200" dirty="0">
                <a:latin typeface="Avenir Next LT Pro" panose="020B0504020202020204" pitchFamily="34" charset="0"/>
              </a:rPr>
              <a:t>Asked Amount</a:t>
            </a:r>
          </a:p>
          <a:p>
            <a:pPr marL="171450" indent="-171450">
              <a:buFont typeface="Arial" panose="020B0604020202020204" pitchFamily="34" charset="0"/>
              <a:buChar char="•"/>
            </a:pPr>
            <a:r>
              <a:rPr lang="en-US" sz="1200" dirty="0">
                <a:latin typeface="Avenir Next LT Pro" panose="020B0504020202020204" pitchFamily="34" charset="0"/>
              </a:rPr>
              <a:t>Choose Paid Methods : Cash, UPI, Scanner, Bank</a:t>
            </a:r>
          </a:p>
          <a:p>
            <a:pPr marL="171450" indent="-171450">
              <a:buFont typeface="Arial" panose="020B0604020202020204" pitchFamily="34" charset="0"/>
              <a:buChar char="•"/>
            </a:pPr>
            <a:endParaRPr lang="en-US" sz="1200" dirty="0">
              <a:latin typeface="Avenir Next LT Pro" panose="020B0504020202020204" pitchFamily="34" charset="0"/>
            </a:endParaRPr>
          </a:p>
          <a:p>
            <a:r>
              <a:rPr lang="en-US" sz="1200" dirty="0">
                <a:latin typeface="Avenir Next LT Pro" panose="020B0504020202020204" pitchFamily="34" charset="0"/>
              </a:rPr>
              <a:t>Requesting to update the payment</a:t>
            </a:r>
          </a:p>
          <a:p>
            <a:pPr marL="171450" indent="-171450">
              <a:buFont typeface="Arial" panose="020B0604020202020204" pitchFamily="34" charset="0"/>
              <a:buChar char="•"/>
            </a:pPr>
            <a:r>
              <a:rPr lang="en-US" sz="1200" dirty="0">
                <a:latin typeface="Avenir Next LT Pro" panose="020B0504020202020204" pitchFamily="34" charset="0"/>
              </a:rPr>
              <a:t>Option : is payment is done by Cash or Online</a:t>
            </a:r>
          </a:p>
          <a:p>
            <a:pPr marL="171450" indent="-171450">
              <a:buFont typeface="Arial" panose="020B0604020202020204" pitchFamily="34" charset="0"/>
              <a:buChar char="•"/>
            </a:pPr>
            <a:endParaRPr lang="en-US" sz="1200" dirty="0">
              <a:latin typeface="Avenir Next LT Pro" panose="020B0504020202020204" pitchFamily="34" charset="0"/>
            </a:endParaRPr>
          </a:p>
          <a:p>
            <a:pPr marL="171450" indent="-171450">
              <a:buFont typeface="Arial" panose="020B0604020202020204" pitchFamily="34" charset="0"/>
              <a:buChar char="•"/>
            </a:pPr>
            <a:r>
              <a:rPr lang="en-US" sz="1200" dirty="0">
                <a:latin typeface="Avenir Next LT Pro" panose="020B0504020202020204" pitchFamily="34" charset="0"/>
              </a:rPr>
              <a:t>Project Name &amp; ID</a:t>
            </a:r>
          </a:p>
          <a:p>
            <a:pPr marL="171450" indent="-171450">
              <a:buFont typeface="Arial" panose="020B0604020202020204" pitchFamily="34" charset="0"/>
              <a:buChar char="•"/>
            </a:pPr>
            <a:r>
              <a:rPr lang="en-US" sz="1200" dirty="0">
                <a:latin typeface="Avenir Next LT Pro" panose="020B0504020202020204" pitchFamily="34" charset="0"/>
              </a:rPr>
              <a:t>Name (to whom you submit the amount)</a:t>
            </a:r>
          </a:p>
          <a:p>
            <a:pPr marL="171450" indent="-171450">
              <a:buFont typeface="Arial" panose="020B0604020202020204" pitchFamily="34" charset="0"/>
              <a:buChar char="•"/>
            </a:pPr>
            <a:r>
              <a:rPr lang="en-US" sz="1200" dirty="0">
                <a:latin typeface="Avenir Next LT Pro" panose="020B0504020202020204" pitchFamily="34" charset="0"/>
              </a:rPr>
              <a:t>Employee ID</a:t>
            </a:r>
          </a:p>
          <a:p>
            <a:pPr marL="171450" indent="-171450">
              <a:buFont typeface="Arial" panose="020B0604020202020204" pitchFamily="34" charset="0"/>
              <a:buChar char="•"/>
            </a:pPr>
            <a:endParaRPr lang="en-US" sz="1200" dirty="0">
              <a:latin typeface="Avenir Next LT Pro" panose="020B0504020202020204" pitchFamily="34" charset="0"/>
            </a:endParaRPr>
          </a:p>
          <a:p>
            <a:pPr marL="171450" indent="-171450">
              <a:buFont typeface="Arial" panose="020B0604020202020204" pitchFamily="34" charset="0"/>
              <a:buChar char="•"/>
            </a:pPr>
            <a:r>
              <a:rPr lang="en-US" sz="1200" dirty="0">
                <a:latin typeface="Avenir Next LT Pro" panose="020B0504020202020204" pitchFamily="34" charset="0"/>
              </a:rPr>
              <a:t>Name (Bank User Name)</a:t>
            </a:r>
          </a:p>
          <a:p>
            <a:pPr marL="171450" indent="-171450">
              <a:buFont typeface="Arial" panose="020B0604020202020204" pitchFamily="34" charset="0"/>
              <a:buChar char="•"/>
            </a:pPr>
            <a:r>
              <a:rPr lang="en-US" sz="1200" dirty="0">
                <a:latin typeface="Avenir Next LT Pro" panose="020B0504020202020204" pitchFamily="34" charset="0"/>
              </a:rPr>
              <a:t>Amount </a:t>
            </a:r>
          </a:p>
          <a:p>
            <a:pPr marL="171450" indent="-171450">
              <a:buFont typeface="Arial" panose="020B0604020202020204" pitchFamily="34" charset="0"/>
              <a:buChar char="•"/>
            </a:pPr>
            <a:r>
              <a:rPr lang="en-US" sz="1200" dirty="0">
                <a:latin typeface="Avenir Next LT Pro" panose="020B0504020202020204" pitchFamily="34" charset="0"/>
              </a:rPr>
              <a:t>Date</a:t>
            </a:r>
          </a:p>
          <a:p>
            <a:pPr marL="171450" indent="-171450">
              <a:buFont typeface="Arial" panose="020B0604020202020204" pitchFamily="34" charset="0"/>
              <a:buChar char="•"/>
            </a:pPr>
            <a:r>
              <a:rPr lang="en-US" sz="1200" dirty="0">
                <a:latin typeface="Avenir Next LT Pro" panose="020B0504020202020204" pitchFamily="34" charset="0"/>
              </a:rPr>
              <a:t>Transaction ID (optional, if we haven’t file the record by your detail then will compulsory need this)</a:t>
            </a:r>
          </a:p>
          <a:p>
            <a:pPr marL="171450" indent="-171450">
              <a:buFont typeface="Arial" panose="020B0604020202020204" pitchFamily="34" charset="0"/>
              <a:buChar char="•"/>
            </a:pPr>
            <a:endParaRPr lang="en-US" sz="1200" dirty="0">
              <a:latin typeface="Avenir Next LT Pro" panose="020B0504020202020204" pitchFamily="34" charset="0"/>
            </a:endParaRPr>
          </a:p>
          <a:p>
            <a:pPr marL="171450" indent="-171450">
              <a:buFont typeface="Arial" panose="020B0604020202020204" pitchFamily="34" charset="0"/>
              <a:buChar char="•"/>
            </a:pPr>
            <a:r>
              <a:rPr lang="en-US" sz="1200" dirty="0">
                <a:latin typeface="Avenir Next LT Pro" panose="020B0504020202020204" pitchFamily="34" charset="0"/>
              </a:rPr>
              <a:t> </a:t>
            </a:r>
          </a:p>
          <a:p>
            <a:endParaRPr lang="en-US" sz="1200" dirty="0">
              <a:latin typeface="Avenir Next LT Pro" panose="020B0504020202020204" pitchFamily="34" charset="0"/>
            </a:endParaRPr>
          </a:p>
          <a:p>
            <a:pPr marL="228600" indent="-228600">
              <a:buAutoNum type="arabicPeriod"/>
            </a:pPr>
            <a:endParaRPr lang="en-US" sz="1200" dirty="0">
              <a:latin typeface="Avenir Next LT Pro" panose="020B0504020202020204" pitchFamily="34" charset="0"/>
            </a:endParaRPr>
          </a:p>
          <a:p>
            <a:pPr marL="228600" indent="-228600">
              <a:buAutoNum type="arabicPeriod"/>
            </a:pPr>
            <a:endParaRPr lang="en-IN" sz="1200" dirty="0">
              <a:latin typeface="Avenir Next LT Pro" panose="020B0504020202020204" pitchFamily="34" charset="0"/>
            </a:endParaRPr>
          </a:p>
        </p:txBody>
      </p:sp>
      <p:sp>
        <p:nvSpPr>
          <p:cNvPr id="2" name="TextBox 1">
            <a:extLst>
              <a:ext uri="{FF2B5EF4-FFF2-40B4-BE49-F238E27FC236}">
                <a16:creationId xmlns:a16="http://schemas.microsoft.com/office/drawing/2014/main" id="{4F7858C3-2840-CADC-C9D1-3B5501A30DC0}"/>
              </a:ext>
            </a:extLst>
          </p:cNvPr>
          <p:cNvSpPr txBox="1"/>
          <p:nvPr/>
        </p:nvSpPr>
        <p:spPr>
          <a:xfrm>
            <a:off x="7315329" y="514786"/>
            <a:ext cx="4402667" cy="1200329"/>
          </a:xfrm>
          <a:prstGeom prst="rect">
            <a:avLst/>
          </a:prstGeom>
          <a:noFill/>
        </p:spPr>
        <p:txBody>
          <a:bodyPr wrap="square" rtlCol="0">
            <a:spAutoFit/>
          </a:bodyPr>
          <a:lstStyle/>
          <a:p>
            <a:r>
              <a:rPr lang="en-IN" sz="1200" dirty="0">
                <a:latin typeface="Avenir Next LT Pro" panose="020B0504020202020204" pitchFamily="34" charset="0"/>
              </a:rPr>
              <a:t>Details</a:t>
            </a:r>
          </a:p>
          <a:p>
            <a:endParaRPr lang="en-IN" sz="1200" dirty="0">
              <a:latin typeface="Avenir Next LT Pro" panose="020B0504020202020204" pitchFamily="34" charset="0"/>
            </a:endParaRPr>
          </a:p>
          <a:p>
            <a:pPr marL="228600" indent="-228600">
              <a:buAutoNum type="arabicPeriod"/>
            </a:pPr>
            <a:endParaRPr lang="en-IN" sz="1200" dirty="0">
              <a:latin typeface="Avenir Next LT Pro" panose="020B0504020202020204" pitchFamily="34" charset="0"/>
            </a:endParaRPr>
          </a:p>
          <a:p>
            <a:pPr marL="228600" indent="-228600">
              <a:buAutoNum type="arabicPeriod"/>
            </a:pPr>
            <a:endParaRPr lang="en-IN" sz="1200" dirty="0">
              <a:latin typeface="Avenir Next LT Pro" panose="020B0504020202020204" pitchFamily="34" charset="0"/>
            </a:endParaRPr>
          </a:p>
          <a:p>
            <a:pPr marL="228600" indent="-228600">
              <a:buAutoNum type="arabicPeriod"/>
            </a:pPr>
            <a:endParaRPr lang="en-IN" sz="1200" dirty="0">
              <a:latin typeface="Avenir Next LT Pro" panose="020B0504020202020204" pitchFamily="34" charset="0"/>
            </a:endParaRPr>
          </a:p>
          <a:p>
            <a:r>
              <a:rPr lang="en-IN" sz="1200" dirty="0">
                <a:latin typeface="Avenir Next LT Pro" panose="020B0504020202020204" pitchFamily="34" charset="0"/>
              </a:rPr>
              <a:t> </a:t>
            </a:r>
          </a:p>
        </p:txBody>
      </p:sp>
    </p:spTree>
    <p:extLst>
      <p:ext uri="{BB962C8B-B14F-4D97-AF65-F5344CB8AC3E}">
        <p14:creationId xmlns:p14="http://schemas.microsoft.com/office/powerpoint/2010/main" val="934270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68BE06-8A41-9FB5-5E43-9F36BDFF9D2F}"/>
              </a:ext>
            </a:extLst>
          </p:cNvPr>
          <p:cNvSpPr/>
          <p:nvPr/>
        </p:nvSpPr>
        <p:spPr>
          <a:xfrm>
            <a:off x="0" y="367748"/>
            <a:ext cx="1789044" cy="649025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Side Nav</a:t>
            </a:r>
            <a:endParaRPr lang="en-IN" sz="1200" b="1" dirty="0">
              <a:solidFill>
                <a:schemeClr val="tx1"/>
              </a:solidFill>
              <a:latin typeface="Avenir Next LT Pro" panose="020B0504020202020204" pitchFamily="34" charset="0"/>
            </a:endParaRPr>
          </a:p>
        </p:txBody>
      </p:sp>
      <p:sp>
        <p:nvSpPr>
          <p:cNvPr id="3" name="Rectangle 2">
            <a:extLst>
              <a:ext uri="{FF2B5EF4-FFF2-40B4-BE49-F238E27FC236}">
                <a16:creationId xmlns:a16="http://schemas.microsoft.com/office/drawing/2014/main" id="{AF6568F0-4396-E509-39E7-DB8DA785C4A9}"/>
              </a:ext>
            </a:extLst>
          </p:cNvPr>
          <p:cNvSpPr/>
          <p:nvPr/>
        </p:nvSpPr>
        <p:spPr>
          <a:xfrm>
            <a:off x="7732643" y="0"/>
            <a:ext cx="4459358"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Chat-Section</a:t>
            </a:r>
            <a:endParaRPr lang="en-IN" sz="1200" b="1" dirty="0">
              <a:solidFill>
                <a:schemeClr val="tx1"/>
              </a:solidFill>
              <a:latin typeface="Avenir Next LT Pro" panose="020B0504020202020204" pitchFamily="34" charset="0"/>
            </a:endParaRPr>
          </a:p>
        </p:txBody>
      </p:sp>
      <p:sp>
        <p:nvSpPr>
          <p:cNvPr id="4" name="Rectangle 3">
            <a:extLst>
              <a:ext uri="{FF2B5EF4-FFF2-40B4-BE49-F238E27FC236}">
                <a16:creationId xmlns:a16="http://schemas.microsoft.com/office/drawing/2014/main" id="{CC822EE7-FB44-3868-2CE2-3127AEE239CA}"/>
              </a:ext>
            </a:extLst>
          </p:cNvPr>
          <p:cNvSpPr/>
          <p:nvPr/>
        </p:nvSpPr>
        <p:spPr>
          <a:xfrm>
            <a:off x="0" y="0"/>
            <a:ext cx="12192000" cy="367748"/>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Nav - Bar  (Ribbon)</a:t>
            </a:r>
            <a:endParaRPr lang="en-IN" sz="1200" b="1" dirty="0">
              <a:solidFill>
                <a:schemeClr val="tx1">
                  <a:lumMod val="75000"/>
                  <a:lumOff val="25000"/>
                </a:schemeClr>
              </a:solidFill>
              <a:latin typeface="Avenir Next LT Pro" panose="020B0504020202020204" pitchFamily="34" charset="0"/>
            </a:endParaRPr>
          </a:p>
        </p:txBody>
      </p:sp>
      <p:sp>
        <p:nvSpPr>
          <p:cNvPr id="5" name="TextBox 4">
            <a:extLst>
              <a:ext uri="{FF2B5EF4-FFF2-40B4-BE49-F238E27FC236}">
                <a16:creationId xmlns:a16="http://schemas.microsoft.com/office/drawing/2014/main" id="{ACD2B91E-8B5D-5BF9-0E32-0198E8AD907C}"/>
              </a:ext>
            </a:extLst>
          </p:cNvPr>
          <p:cNvSpPr txBox="1"/>
          <p:nvPr/>
        </p:nvSpPr>
        <p:spPr>
          <a:xfrm>
            <a:off x="4075043" y="3220278"/>
            <a:ext cx="1768689" cy="276999"/>
          </a:xfrm>
          <a:prstGeom prst="rect">
            <a:avLst/>
          </a:prstGeom>
          <a:noFill/>
        </p:spPr>
        <p:txBody>
          <a:bodyPr wrap="none" rtlCol="0">
            <a:spAutoFit/>
          </a:bodyPr>
          <a:lstStyle/>
          <a:p>
            <a:r>
              <a:rPr lang="en-US" sz="1200" b="1" dirty="0">
                <a:latin typeface="Avenir Next LT Pro" panose="020B0504020202020204" pitchFamily="34" charset="0"/>
              </a:rPr>
              <a:t>Active Project Details</a:t>
            </a:r>
            <a:endParaRPr lang="en-IN" sz="1200" b="1" dirty="0">
              <a:latin typeface="Avenir Next LT Pro" panose="020B0504020202020204" pitchFamily="34" charset="0"/>
            </a:endParaRPr>
          </a:p>
        </p:txBody>
      </p:sp>
      <p:sp>
        <p:nvSpPr>
          <p:cNvPr id="6" name="Rectangle 5">
            <a:extLst>
              <a:ext uri="{FF2B5EF4-FFF2-40B4-BE49-F238E27FC236}">
                <a16:creationId xmlns:a16="http://schemas.microsoft.com/office/drawing/2014/main" id="{3A3BB026-526A-669E-F86F-201AC9B70B00}"/>
              </a:ext>
            </a:extLst>
          </p:cNvPr>
          <p:cNvSpPr/>
          <p:nvPr/>
        </p:nvSpPr>
        <p:spPr>
          <a:xfrm>
            <a:off x="1789044" y="367748"/>
            <a:ext cx="5943599" cy="36774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Project Manager Ribbon</a:t>
            </a:r>
            <a:endParaRPr lang="en-IN" sz="1200" b="1" dirty="0">
              <a:solidFill>
                <a:schemeClr val="tx1">
                  <a:lumMod val="75000"/>
                  <a:lumOff val="25000"/>
                </a:schemeClr>
              </a:solidFill>
              <a:latin typeface="Avenir Next LT Pro" panose="020B0504020202020204" pitchFamily="34" charset="0"/>
            </a:endParaRPr>
          </a:p>
        </p:txBody>
      </p:sp>
    </p:spTree>
    <p:extLst>
      <p:ext uri="{BB962C8B-B14F-4D97-AF65-F5344CB8AC3E}">
        <p14:creationId xmlns:p14="http://schemas.microsoft.com/office/powerpoint/2010/main" val="2712249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68BE06-8A41-9FB5-5E43-9F36BDFF9D2F}"/>
              </a:ext>
            </a:extLst>
          </p:cNvPr>
          <p:cNvSpPr/>
          <p:nvPr/>
        </p:nvSpPr>
        <p:spPr>
          <a:xfrm>
            <a:off x="0" y="367748"/>
            <a:ext cx="1789044" cy="649025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Side Nav</a:t>
            </a:r>
            <a:endParaRPr lang="en-IN" sz="1200" b="1" dirty="0">
              <a:solidFill>
                <a:schemeClr val="tx1"/>
              </a:solidFill>
              <a:latin typeface="Avenir Next LT Pro" panose="020B0504020202020204" pitchFamily="34" charset="0"/>
            </a:endParaRPr>
          </a:p>
        </p:txBody>
      </p:sp>
      <p:sp>
        <p:nvSpPr>
          <p:cNvPr id="3" name="Rectangle 2">
            <a:extLst>
              <a:ext uri="{FF2B5EF4-FFF2-40B4-BE49-F238E27FC236}">
                <a16:creationId xmlns:a16="http://schemas.microsoft.com/office/drawing/2014/main" id="{AF6568F0-4396-E509-39E7-DB8DA785C4A9}"/>
              </a:ext>
            </a:extLst>
          </p:cNvPr>
          <p:cNvSpPr/>
          <p:nvPr/>
        </p:nvSpPr>
        <p:spPr>
          <a:xfrm>
            <a:off x="7732643" y="0"/>
            <a:ext cx="4459358"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Chat-Section</a:t>
            </a:r>
            <a:endParaRPr lang="en-IN" sz="1200" b="1" dirty="0">
              <a:solidFill>
                <a:schemeClr val="tx1"/>
              </a:solidFill>
              <a:latin typeface="Avenir Next LT Pro" panose="020B0504020202020204" pitchFamily="34" charset="0"/>
            </a:endParaRPr>
          </a:p>
        </p:txBody>
      </p:sp>
      <p:sp>
        <p:nvSpPr>
          <p:cNvPr id="4" name="Rectangle 3">
            <a:extLst>
              <a:ext uri="{FF2B5EF4-FFF2-40B4-BE49-F238E27FC236}">
                <a16:creationId xmlns:a16="http://schemas.microsoft.com/office/drawing/2014/main" id="{CC822EE7-FB44-3868-2CE2-3127AEE239CA}"/>
              </a:ext>
            </a:extLst>
          </p:cNvPr>
          <p:cNvSpPr/>
          <p:nvPr/>
        </p:nvSpPr>
        <p:spPr>
          <a:xfrm>
            <a:off x="0" y="0"/>
            <a:ext cx="12192000" cy="367748"/>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Nav - Bar  (Ribbon)</a:t>
            </a:r>
            <a:endParaRPr lang="en-IN" sz="1200" b="1" dirty="0">
              <a:solidFill>
                <a:schemeClr val="tx1">
                  <a:lumMod val="75000"/>
                  <a:lumOff val="25000"/>
                </a:schemeClr>
              </a:solidFill>
              <a:latin typeface="Avenir Next LT Pro" panose="020B0504020202020204" pitchFamily="34" charset="0"/>
            </a:endParaRPr>
          </a:p>
        </p:txBody>
      </p:sp>
      <p:sp>
        <p:nvSpPr>
          <p:cNvPr id="5" name="TextBox 4">
            <a:extLst>
              <a:ext uri="{FF2B5EF4-FFF2-40B4-BE49-F238E27FC236}">
                <a16:creationId xmlns:a16="http://schemas.microsoft.com/office/drawing/2014/main" id="{ACD2B91E-8B5D-5BF9-0E32-0198E8AD907C}"/>
              </a:ext>
            </a:extLst>
          </p:cNvPr>
          <p:cNvSpPr txBox="1"/>
          <p:nvPr/>
        </p:nvSpPr>
        <p:spPr>
          <a:xfrm>
            <a:off x="4075043" y="3220278"/>
            <a:ext cx="1768689" cy="276999"/>
          </a:xfrm>
          <a:prstGeom prst="rect">
            <a:avLst/>
          </a:prstGeom>
          <a:noFill/>
        </p:spPr>
        <p:txBody>
          <a:bodyPr wrap="none" rtlCol="0">
            <a:spAutoFit/>
          </a:bodyPr>
          <a:lstStyle/>
          <a:p>
            <a:r>
              <a:rPr lang="en-US" sz="1200" b="1" dirty="0">
                <a:latin typeface="Avenir Next LT Pro" panose="020B0504020202020204" pitchFamily="34" charset="0"/>
              </a:rPr>
              <a:t>Active Project Details</a:t>
            </a:r>
            <a:endParaRPr lang="en-IN" sz="1200" b="1" dirty="0">
              <a:latin typeface="Avenir Next LT Pro" panose="020B0504020202020204" pitchFamily="34" charset="0"/>
            </a:endParaRPr>
          </a:p>
        </p:txBody>
      </p:sp>
      <p:sp>
        <p:nvSpPr>
          <p:cNvPr id="6" name="Rectangle 5">
            <a:extLst>
              <a:ext uri="{FF2B5EF4-FFF2-40B4-BE49-F238E27FC236}">
                <a16:creationId xmlns:a16="http://schemas.microsoft.com/office/drawing/2014/main" id="{9C9F684B-90AE-3101-68AF-613CABF44816}"/>
              </a:ext>
            </a:extLst>
          </p:cNvPr>
          <p:cNvSpPr/>
          <p:nvPr/>
        </p:nvSpPr>
        <p:spPr>
          <a:xfrm>
            <a:off x="1789044" y="367748"/>
            <a:ext cx="5943599" cy="36774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Project Manager Ribbon</a:t>
            </a:r>
            <a:endParaRPr lang="en-IN" sz="1200" b="1" dirty="0">
              <a:solidFill>
                <a:schemeClr val="tx1">
                  <a:lumMod val="75000"/>
                  <a:lumOff val="25000"/>
                </a:schemeClr>
              </a:solidFill>
              <a:latin typeface="Avenir Next LT Pro" panose="020B0504020202020204" pitchFamily="34" charset="0"/>
            </a:endParaRPr>
          </a:p>
        </p:txBody>
      </p:sp>
    </p:spTree>
    <p:extLst>
      <p:ext uri="{BB962C8B-B14F-4D97-AF65-F5344CB8AC3E}">
        <p14:creationId xmlns:p14="http://schemas.microsoft.com/office/powerpoint/2010/main" val="3424326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68BE06-8A41-9FB5-5E43-9F36BDFF9D2F}"/>
              </a:ext>
            </a:extLst>
          </p:cNvPr>
          <p:cNvSpPr/>
          <p:nvPr/>
        </p:nvSpPr>
        <p:spPr>
          <a:xfrm>
            <a:off x="0" y="367748"/>
            <a:ext cx="1789044" cy="649025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Side Nav</a:t>
            </a:r>
            <a:endParaRPr lang="en-IN" sz="1200" b="1" dirty="0">
              <a:solidFill>
                <a:schemeClr val="tx1"/>
              </a:solidFill>
              <a:latin typeface="Avenir Next LT Pro" panose="020B0504020202020204" pitchFamily="34" charset="0"/>
            </a:endParaRPr>
          </a:p>
        </p:txBody>
      </p:sp>
      <p:sp>
        <p:nvSpPr>
          <p:cNvPr id="3" name="Rectangle 2">
            <a:extLst>
              <a:ext uri="{FF2B5EF4-FFF2-40B4-BE49-F238E27FC236}">
                <a16:creationId xmlns:a16="http://schemas.microsoft.com/office/drawing/2014/main" id="{AF6568F0-4396-E509-39E7-DB8DA785C4A9}"/>
              </a:ext>
            </a:extLst>
          </p:cNvPr>
          <p:cNvSpPr/>
          <p:nvPr/>
        </p:nvSpPr>
        <p:spPr>
          <a:xfrm>
            <a:off x="7732643" y="0"/>
            <a:ext cx="4459358"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Chat-Section</a:t>
            </a:r>
            <a:endParaRPr lang="en-IN" sz="1200" b="1" dirty="0">
              <a:solidFill>
                <a:schemeClr val="tx1"/>
              </a:solidFill>
              <a:latin typeface="Avenir Next LT Pro" panose="020B0504020202020204" pitchFamily="34" charset="0"/>
            </a:endParaRPr>
          </a:p>
        </p:txBody>
      </p:sp>
      <p:sp>
        <p:nvSpPr>
          <p:cNvPr id="4" name="Rectangle 3">
            <a:extLst>
              <a:ext uri="{FF2B5EF4-FFF2-40B4-BE49-F238E27FC236}">
                <a16:creationId xmlns:a16="http://schemas.microsoft.com/office/drawing/2014/main" id="{CC822EE7-FB44-3868-2CE2-3127AEE239CA}"/>
              </a:ext>
            </a:extLst>
          </p:cNvPr>
          <p:cNvSpPr/>
          <p:nvPr/>
        </p:nvSpPr>
        <p:spPr>
          <a:xfrm>
            <a:off x="0" y="0"/>
            <a:ext cx="12192000" cy="367748"/>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Nav - Bar  (Ribbon)</a:t>
            </a:r>
            <a:endParaRPr lang="en-IN" sz="1200" b="1" dirty="0">
              <a:solidFill>
                <a:schemeClr val="tx1">
                  <a:lumMod val="75000"/>
                  <a:lumOff val="25000"/>
                </a:schemeClr>
              </a:solidFill>
              <a:latin typeface="Avenir Next LT Pro" panose="020B0504020202020204" pitchFamily="34" charset="0"/>
            </a:endParaRPr>
          </a:p>
        </p:txBody>
      </p:sp>
      <p:sp>
        <p:nvSpPr>
          <p:cNvPr id="5" name="TextBox 4">
            <a:extLst>
              <a:ext uri="{FF2B5EF4-FFF2-40B4-BE49-F238E27FC236}">
                <a16:creationId xmlns:a16="http://schemas.microsoft.com/office/drawing/2014/main" id="{ACD2B91E-8B5D-5BF9-0E32-0198E8AD907C}"/>
              </a:ext>
            </a:extLst>
          </p:cNvPr>
          <p:cNvSpPr txBox="1"/>
          <p:nvPr/>
        </p:nvSpPr>
        <p:spPr>
          <a:xfrm>
            <a:off x="4075043" y="3220278"/>
            <a:ext cx="1768689" cy="276999"/>
          </a:xfrm>
          <a:prstGeom prst="rect">
            <a:avLst/>
          </a:prstGeom>
          <a:noFill/>
        </p:spPr>
        <p:txBody>
          <a:bodyPr wrap="none" rtlCol="0">
            <a:spAutoFit/>
          </a:bodyPr>
          <a:lstStyle/>
          <a:p>
            <a:r>
              <a:rPr lang="en-US" sz="1200" b="1" dirty="0">
                <a:latin typeface="Avenir Next LT Pro" panose="020B0504020202020204" pitchFamily="34" charset="0"/>
              </a:rPr>
              <a:t>Active Project Details</a:t>
            </a:r>
            <a:endParaRPr lang="en-IN" sz="1200" b="1" dirty="0">
              <a:latin typeface="Avenir Next LT Pro" panose="020B0504020202020204" pitchFamily="34" charset="0"/>
            </a:endParaRPr>
          </a:p>
        </p:txBody>
      </p:sp>
      <p:sp>
        <p:nvSpPr>
          <p:cNvPr id="6" name="Rectangle 5">
            <a:extLst>
              <a:ext uri="{FF2B5EF4-FFF2-40B4-BE49-F238E27FC236}">
                <a16:creationId xmlns:a16="http://schemas.microsoft.com/office/drawing/2014/main" id="{9C9F684B-90AE-3101-68AF-613CABF44816}"/>
              </a:ext>
            </a:extLst>
          </p:cNvPr>
          <p:cNvSpPr/>
          <p:nvPr/>
        </p:nvSpPr>
        <p:spPr>
          <a:xfrm>
            <a:off x="2149043" y="367748"/>
            <a:ext cx="5583600" cy="36774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Project Manager Ribbon</a:t>
            </a:r>
            <a:endParaRPr lang="en-IN" sz="1200" b="1" dirty="0">
              <a:solidFill>
                <a:schemeClr val="tx1">
                  <a:lumMod val="75000"/>
                  <a:lumOff val="25000"/>
                </a:schemeClr>
              </a:solidFill>
              <a:latin typeface="Avenir Next LT Pro" panose="020B0504020202020204" pitchFamily="34" charset="0"/>
            </a:endParaRPr>
          </a:p>
        </p:txBody>
      </p:sp>
      <p:sp>
        <p:nvSpPr>
          <p:cNvPr id="7" name="Rectangle 6">
            <a:extLst>
              <a:ext uri="{FF2B5EF4-FFF2-40B4-BE49-F238E27FC236}">
                <a16:creationId xmlns:a16="http://schemas.microsoft.com/office/drawing/2014/main" id="{1E64072F-C5F6-441C-4D56-C4317CC18867}"/>
              </a:ext>
            </a:extLst>
          </p:cNvPr>
          <p:cNvSpPr/>
          <p:nvPr/>
        </p:nvSpPr>
        <p:spPr>
          <a:xfrm>
            <a:off x="1789043" y="367748"/>
            <a:ext cx="360000" cy="6490252"/>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200" b="1" dirty="0">
                <a:solidFill>
                  <a:schemeClr val="tx1">
                    <a:lumMod val="75000"/>
                    <a:lumOff val="25000"/>
                  </a:schemeClr>
                </a:solidFill>
                <a:latin typeface="Avenir Next LT Pro" panose="020B0504020202020204" pitchFamily="34" charset="0"/>
              </a:rPr>
              <a:t>Management Ribbon</a:t>
            </a:r>
            <a:endParaRPr lang="en-IN" sz="1200" b="1" dirty="0">
              <a:solidFill>
                <a:schemeClr val="tx1">
                  <a:lumMod val="75000"/>
                  <a:lumOff val="25000"/>
                </a:schemeClr>
              </a:solidFill>
              <a:latin typeface="Avenir Next LT Pro" panose="020B0504020202020204" pitchFamily="34" charset="0"/>
            </a:endParaRPr>
          </a:p>
        </p:txBody>
      </p:sp>
    </p:spTree>
    <p:extLst>
      <p:ext uri="{BB962C8B-B14F-4D97-AF65-F5344CB8AC3E}">
        <p14:creationId xmlns:p14="http://schemas.microsoft.com/office/powerpoint/2010/main" val="1987782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0e1bb11d-1fe8-4e80-a80d-c671e8cd2a5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855378936633F46935DE081F3F0A723" ma:contentTypeVersion="14" ma:contentTypeDescription="Create a new document." ma:contentTypeScope="" ma:versionID="55f1e6ab26213e900d3ea6b73674690f">
  <xsd:schema xmlns:xsd="http://www.w3.org/2001/XMLSchema" xmlns:xs="http://www.w3.org/2001/XMLSchema" xmlns:p="http://schemas.microsoft.com/office/2006/metadata/properties" xmlns:ns3="0e1bb11d-1fe8-4e80-a80d-c671e8cd2a50" targetNamespace="http://schemas.microsoft.com/office/2006/metadata/properties" ma:root="true" ma:fieldsID="cb5bac23893b177075308ae0464414f8" ns3:_="">
    <xsd:import namespace="0e1bb11d-1fe8-4e80-a80d-c671e8cd2a5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LengthInSeconds" minOccurs="0"/>
                <xsd:element ref="ns3:MediaServiceAutoTags" minOccurs="0"/>
                <xsd:element ref="ns3:MediaServiceGenerationTime" minOccurs="0"/>
                <xsd:element ref="ns3:MediaServiceEventHashCode" minOccurs="0"/>
                <xsd:element ref="ns3:MediaServiceOCR" minOccurs="0"/>
                <xsd:element ref="ns3:MediaServiceObjectDetectorVersions" minOccurs="0"/>
                <xsd:element ref="ns3:MediaServiceSystemTags" minOccurs="0"/>
                <xsd:element ref="ns3:MediaServiceSearchPropertie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1bb11d-1fe8-4e80-a80d-c671e8cd2a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ystemTags" ma:index="19" nillable="true" ma:displayName="MediaServiceSystemTags" ma:hidden="true" ma:internalName="MediaServiceSystemTags" ma:readOnly="true">
      <xsd:simpleType>
        <xsd:restriction base="dms:Note"/>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_activity" ma:index="21"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A29AA5-5937-490C-A495-D5C320512737}">
  <ds:schemaRefs>
    <ds:schemaRef ds:uri="http://schemas.microsoft.com/sharepoint/v3/contenttype/forms"/>
  </ds:schemaRefs>
</ds:datastoreItem>
</file>

<file path=customXml/itemProps2.xml><?xml version="1.0" encoding="utf-8"?>
<ds:datastoreItem xmlns:ds="http://schemas.openxmlformats.org/officeDocument/2006/customXml" ds:itemID="{EAC5C5E7-64B2-47F3-84A2-5A4A99E0956D}">
  <ds:schemaRefs>
    <ds:schemaRef ds:uri="http://schemas.microsoft.com/office/2006/metadata/properties"/>
    <ds:schemaRef ds:uri="http://schemas.microsoft.com/office/infopath/2007/PartnerControls"/>
    <ds:schemaRef ds:uri="http://purl.org/dc/elements/1.1/"/>
    <ds:schemaRef ds:uri="http://schemas.microsoft.com/office/2006/documentManagement/types"/>
    <ds:schemaRef ds:uri="http://www.w3.org/XML/1998/namespace"/>
    <ds:schemaRef ds:uri="http://purl.org/dc/terms/"/>
    <ds:schemaRef ds:uri="http://purl.org/dc/dcmitype/"/>
    <ds:schemaRef ds:uri="0e1bb11d-1fe8-4e80-a80d-c671e8cd2a50"/>
    <ds:schemaRef ds:uri="http://schemas.openxmlformats.org/package/2006/metadata/core-properties"/>
  </ds:schemaRefs>
</ds:datastoreItem>
</file>

<file path=customXml/itemProps3.xml><?xml version="1.0" encoding="utf-8"?>
<ds:datastoreItem xmlns:ds="http://schemas.openxmlformats.org/officeDocument/2006/customXml" ds:itemID="{7B2E56D0-A161-47EC-9D87-E508F7ED67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1bb11d-1fe8-4e80-a80d-c671e8cd2a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8577</TotalTime>
  <Words>1820</Words>
  <Application>Microsoft Office PowerPoint</Application>
  <PresentationFormat>Widescreen</PresentationFormat>
  <Paragraphs>284</Paragraphs>
  <Slides>13</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Avenir Next LT Pro</vt:lpstr>
      <vt:lpstr>Calibri</vt:lpstr>
      <vt:lpstr>Calibri Light</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DANISHAN</dc:creator>
  <cp:lastModifiedBy>DANISHAN</cp:lastModifiedBy>
  <cp:revision>51</cp:revision>
  <dcterms:created xsi:type="dcterms:W3CDTF">2023-11-26T09:52:01Z</dcterms:created>
  <dcterms:modified xsi:type="dcterms:W3CDTF">2024-06-16T18:30:14Z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0x010100A855378936633F46935DE081F3F0A723</vt:lpwstr>
  </property>
</Properties>
</file>