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770350" cy="10287000"/>
          </a:xfrm>
          <a:custGeom>
            <a:avLst/>
            <a:gdLst/>
            <a:ahLst/>
            <a:cxnLst/>
            <a:rect l="l" t="t" r="r" b="b"/>
            <a:pathLst>
              <a:path w="16770350" h="10287000">
                <a:moveTo>
                  <a:pt x="0" y="10286999"/>
                </a:moveTo>
                <a:lnTo>
                  <a:pt x="16770130" y="10286999"/>
                </a:lnTo>
                <a:lnTo>
                  <a:pt x="16770130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4533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766098" cy="652574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945209"/>
            <a:ext cx="16767810" cy="4342130"/>
          </a:xfrm>
          <a:custGeom>
            <a:avLst/>
            <a:gdLst/>
            <a:ahLst/>
            <a:cxnLst/>
            <a:rect l="l" t="t" r="r" b="b"/>
            <a:pathLst>
              <a:path w="16767810" h="4342130">
                <a:moveTo>
                  <a:pt x="0" y="4341789"/>
                </a:moveTo>
                <a:lnTo>
                  <a:pt x="0" y="0"/>
                </a:lnTo>
                <a:lnTo>
                  <a:pt x="16767230" y="0"/>
                </a:lnTo>
                <a:lnTo>
                  <a:pt x="16767230" y="4341789"/>
                </a:lnTo>
                <a:lnTo>
                  <a:pt x="0" y="4341789"/>
                </a:lnTo>
                <a:close/>
              </a:path>
            </a:pathLst>
          </a:custGeom>
          <a:solidFill>
            <a:srgbClr val="819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770131" y="0"/>
            <a:ext cx="1518285" cy="10287000"/>
          </a:xfrm>
          <a:custGeom>
            <a:avLst/>
            <a:gdLst/>
            <a:ahLst/>
            <a:cxnLst/>
            <a:rect l="l" t="t" r="r" b="b"/>
            <a:pathLst>
              <a:path w="1518284" h="10287000">
                <a:moveTo>
                  <a:pt x="151786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17867" y="0"/>
                </a:lnTo>
                <a:lnTo>
                  <a:pt x="1517867" y="10286999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5248515"/>
            <a:ext cx="16256000" cy="3514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D3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9810" y="8714136"/>
            <a:ext cx="16628378" cy="543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8911" y="1928612"/>
            <a:ext cx="16310177" cy="6214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MENTORNESS.COM/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5248515"/>
            <a:ext cx="12426315" cy="3514725"/>
          </a:xfrm>
          <a:prstGeom prst="rect">
            <a:avLst/>
          </a:prstGeom>
        </p:spPr>
        <p:txBody>
          <a:bodyPr wrap="square" lIns="0" tIns="648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10"/>
              </a:spcBef>
            </a:pPr>
            <a:r>
              <a:rPr dirty="0" sz="12900" spc="1500">
                <a:solidFill>
                  <a:srgbClr val="0C8CD5"/>
                </a:solidFill>
                <a:latin typeface="SimSun"/>
                <a:cs typeface="SimSun"/>
              </a:rPr>
              <a:t>MENTORNESS</a:t>
            </a:r>
            <a:endParaRPr sz="12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4400" spc="105">
                <a:latin typeface="Verdana"/>
                <a:cs typeface="Verdana"/>
              </a:rPr>
              <a:t>Hotel</a:t>
            </a:r>
            <a:r>
              <a:rPr dirty="0" sz="4400" spc="-375">
                <a:latin typeface="Verdana"/>
                <a:cs typeface="Verdana"/>
              </a:rPr>
              <a:t> </a:t>
            </a:r>
            <a:r>
              <a:rPr dirty="0" sz="4400" spc="25">
                <a:latin typeface="Verdana"/>
                <a:cs typeface="Verdana"/>
              </a:rPr>
              <a:t>Reservation</a:t>
            </a:r>
            <a:r>
              <a:rPr dirty="0" sz="4400" spc="-375">
                <a:latin typeface="Verdana"/>
                <a:cs typeface="Verdana"/>
              </a:rPr>
              <a:t> </a:t>
            </a:r>
            <a:r>
              <a:rPr dirty="0" sz="4400" spc="5">
                <a:latin typeface="Verdana"/>
                <a:cs typeface="Verdana"/>
              </a:rPr>
              <a:t>Analysis</a:t>
            </a:r>
            <a:r>
              <a:rPr dirty="0" sz="4400" spc="-370">
                <a:latin typeface="Verdana"/>
                <a:cs typeface="Verdana"/>
              </a:rPr>
              <a:t> </a:t>
            </a:r>
            <a:r>
              <a:rPr dirty="0" sz="4400" spc="160">
                <a:latin typeface="Verdana"/>
                <a:cs typeface="Verdana"/>
              </a:rPr>
              <a:t>with</a:t>
            </a:r>
            <a:r>
              <a:rPr dirty="0" sz="4400" spc="-375">
                <a:latin typeface="Verdana"/>
                <a:cs typeface="Verdana"/>
              </a:rPr>
              <a:t> </a:t>
            </a:r>
            <a:r>
              <a:rPr dirty="0" sz="4400" spc="30">
                <a:latin typeface="Verdana"/>
                <a:cs typeface="Verdana"/>
              </a:rPr>
              <a:t>SQL</a:t>
            </a:r>
            <a:r>
              <a:rPr dirty="0" sz="4400" spc="-370">
                <a:latin typeface="Verdana"/>
                <a:cs typeface="Verdana"/>
              </a:rPr>
              <a:t> </a:t>
            </a:r>
            <a:r>
              <a:rPr dirty="0" sz="4400" spc="90">
                <a:latin typeface="Verdana"/>
                <a:cs typeface="Verdana"/>
              </a:rPr>
              <a:t>Project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57490" y="2748109"/>
            <a:ext cx="450850" cy="4791075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750" spc="80">
                <a:solidFill>
                  <a:srgbClr val="5B778C"/>
                </a:solidFill>
                <a:latin typeface="Verdana"/>
                <a:cs typeface="Verdana"/>
                <a:hlinkClick r:id="rId2"/>
              </a:rPr>
              <a:t>WWW.MENTORNESS.COM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06543" y="9523314"/>
            <a:ext cx="2835910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50" spc="235">
                <a:latin typeface="Verdana"/>
                <a:cs typeface="Verdana"/>
              </a:rPr>
              <a:t>M</a:t>
            </a:r>
            <a:r>
              <a:rPr dirty="0" sz="3450" spc="50">
                <a:latin typeface="Verdana"/>
                <a:cs typeface="Verdana"/>
              </a:rPr>
              <a:t>o</a:t>
            </a:r>
            <a:r>
              <a:rPr dirty="0" sz="3450" spc="-30">
                <a:latin typeface="Verdana"/>
                <a:cs typeface="Verdana"/>
              </a:rPr>
              <a:t>h</a:t>
            </a:r>
            <a:r>
              <a:rPr dirty="0" sz="3450" spc="90">
                <a:latin typeface="Verdana"/>
                <a:cs typeface="Verdana"/>
              </a:rPr>
              <a:t>d</a:t>
            </a:r>
            <a:r>
              <a:rPr dirty="0" sz="3450" spc="-360">
                <a:latin typeface="Verdana"/>
                <a:cs typeface="Verdana"/>
              </a:rPr>
              <a:t> </a:t>
            </a:r>
            <a:r>
              <a:rPr dirty="0" sz="3450" spc="-20">
                <a:latin typeface="Verdana"/>
                <a:cs typeface="Verdana"/>
              </a:rPr>
              <a:t>D</a:t>
            </a:r>
            <a:r>
              <a:rPr dirty="0" sz="3450" spc="-140">
                <a:latin typeface="Verdana"/>
                <a:cs typeface="Verdana"/>
              </a:rPr>
              <a:t>a</a:t>
            </a:r>
            <a:r>
              <a:rPr dirty="0" sz="3450" spc="-30">
                <a:latin typeface="Verdana"/>
                <a:cs typeface="Verdana"/>
              </a:rPr>
              <a:t>n</a:t>
            </a:r>
            <a:r>
              <a:rPr dirty="0" sz="3450" spc="-20">
                <a:latin typeface="Verdana"/>
                <a:cs typeface="Verdana"/>
              </a:rPr>
              <a:t>i</a:t>
            </a:r>
            <a:r>
              <a:rPr dirty="0" sz="3450" spc="-70">
                <a:latin typeface="Verdana"/>
                <a:cs typeface="Verdana"/>
              </a:rPr>
              <a:t>s</a:t>
            </a:r>
            <a:r>
              <a:rPr dirty="0" sz="3450" spc="-25">
                <a:latin typeface="Verdana"/>
                <a:cs typeface="Verdana"/>
              </a:rPr>
              <a:t>h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489" y="983329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489" y="1827878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489" y="2664093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489" y="4213492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944" y="6597915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944" y="8052064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489" y="5143766"/>
            <a:ext cx="161925" cy="161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2361" y="453092"/>
            <a:ext cx="15974060" cy="8557895"/>
          </a:xfrm>
          <a:prstGeom prst="rect">
            <a:avLst/>
          </a:prstGeom>
        </p:spPr>
        <p:txBody>
          <a:bodyPr wrap="square" lIns="0" tIns="323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50"/>
              </a:spcBef>
            </a:pPr>
            <a:r>
              <a:rPr dirty="0" sz="3500" spc="-85" b="1">
                <a:latin typeface="Tahoma"/>
                <a:cs typeface="Tahoma"/>
              </a:rPr>
              <a:t>How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60" b="1">
                <a:latin typeface="Tahoma"/>
                <a:cs typeface="Tahoma"/>
              </a:rPr>
              <a:t>many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reservations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have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10" b="1">
                <a:latin typeface="Tahoma"/>
                <a:cs typeface="Tahoma"/>
              </a:rPr>
              <a:t>a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70" b="1">
                <a:latin typeface="Tahoma"/>
                <a:cs typeface="Tahoma"/>
              </a:rPr>
              <a:t>booking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status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"Confirmed"?</a:t>
            </a:r>
            <a:endParaRPr sz="3500">
              <a:latin typeface="Tahoma"/>
              <a:cs typeface="Tahoma"/>
            </a:endParaRPr>
          </a:p>
          <a:p>
            <a:pPr marL="107950">
              <a:lnSpc>
                <a:spcPct val="100000"/>
              </a:lnSpc>
              <a:spcBef>
                <a:spcPts val="2450"/>
              </a:spcBef>
            </a:pPr>
            <a:r>
              <a:rPr dirty="0" sz="3500" spc="-120" b="1">
                <a:latin typeface="Tahoma"/>
                <a:cs typeface="Tahoma"/>
              </a:rPr>
              <a:t>What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55" b="1">
                <a:latin typeface="Tahoma"/>
                <a:cs typeface="Tahoma"/>
              </a:rPr>
              <a:t>is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0" b="1">
                <a:latin typeface="Tahoma"/>
                <a:cs typeface="Tahoma"/>
              </a:rPr>
              <a:t>total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number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30" b="1">
                <a:latin typeface="Tahoma"/>
                <a:cs typeface="Tahoma"/>
              </a:rPr>
              <a:t>adults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and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" b="1">
                <a:latin typeface="Tahoma"/>
                <a:cs typeface="Tahoma"/>
              </a:rPr>
              <a:t>children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30" b="1">
                <a:latin typeface="Tahoma"/>
                <a:cs typeface="Tahoma"/>
              </a:rPr>
              <a:t>across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all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5" b="1">
                <a:latin typeface="Tahoma"/>
                <a:cs typeface="Tahoma"/>
              </a:rPr>
              <a:t>reservations?</a:t>
            </a:r>
            <a:endParaRPr sz="3500">
              <a:latin typeface="Tahoma"/>
              <a:cs typeface="Tahoma"/>
            </a:endParaRPr>
          </a:p>
          <a:p>
            <a:pPr marL="6977380" marR="84455" indent="-6870700">
              <a:lnSpc>
                <a:spcPct val="116100"/>
              </a:lnSpc>
              <a:spcBef>
                <a:spcPts val="1705"/>
              </a:spcBef>
            </a:pPr>
            <a:r>
              <a:rPr dirty="0" sz="3500" spc="-120" b="1">
                <a:latin typeface="Tahoma"/>
                <a:cs typeface="Tahoma"/>
              </a:rPr>
              <a:t>What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5" b="1">
                <a:latin typeface="Tahoma"/>
                <a:cs typeface="Tahoma"/>
              </a:rPr>
              <a:t>is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average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number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00" b="1">
                <a:latin typeface="Tahoma"/>
                <a:cs typeface="Tahoma"/>
              </a:rPr>
              <a:t>weekend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75" b="1">
                <a:latin typeface="Tahoma"/>
                <a:cs typeface="Tahoma"/>
              </a:rPr>
              <a:t>nights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b="1">
                <a:latin typeface="Tahoma"/>
                <a:cs typeface="Tahoma"/>
              </a:rPr>
              <a:t>for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reservations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involving </a:t>
            </a:r>
            <a:r>
              <a:rPr dirty="0" sz="3500" spc="-1010" b="1">
                <a:latin typeface="Tahoma"/>
                <a:cs typeface="Tahoma"/>
              </a:rPr>
              <a:t> </a:t>
            </a:r>
            <a:r>
              <a:rPr dirty="0" sz="3500" spc="-30" b="1">
                <a:latin typeface="Tahoma"/>
                <a:cs typeface="Tahoma"/>
              </a:rPr>
              <a:t>children?</a:t>
            </a:r>
            <a:endParaRPr sz="35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125"/>
              </a:spcBef>
            </a:pPr>
            <a:r>
              <a:rPr dirty="0" sz="3500" spc="-85" b="1">
                <a:latin typeface="Tahoma"/>
                <a:cs typeface="Tahoma"/>
              </a:rPr>
              <a:t>How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60" b="1">
                <a:latin typeface="Tahoma"/>
                <a:cs typeface="Tahoma"/>
              </a:rPr>
              <a:t>many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reservations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20" b="1">
                <a:latin typeface="Tahoma"/>
                <a:cs typeface="Tahoma"/>
              </a:rPr>
              <a:t>were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made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in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each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month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year?</a:t>
            </a:r>
            <a:endParaRPr sz="3500">
              <a:latin typeface="Tahoma"/>
              <a:cs typeface="Tahoma"/>
            </a:endParaRPr>
          </a:p>
          <a:p>
            <a:pPr algn="ctr" marL="80010" marR="57150">
              <a:lnSpc>
                <a:spcPct val="116100"/>
              </a:lnSpc>
              <a:spcBef>
                <a:spcPts val="2450"/>
              </a:spcBef>
            </a:pPr>
            <a:r>
              <a:rPr dirty="0" sz="3500" spc="-120" b="1">
                <a:latin typeface="Tahoma"/>
                <a:cs typeface="Tahoma"/>
              </a:rPr>
              <a:t>What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5" b="1">
                <a:latin typeface="Tahoma"/>
                <a:cs typeface="Tahoma"/>
              </a:rPr>
              <a:t>is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average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number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75" b="1">
                <a:latin typeface="Tahoma"/>
                <a:cs typeface="Tahoma"/>
              </a:rPr>
              <a:t>nights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65" b="1">
                <a:latin typeface="Tahoma"/>
                <a:cs typeface="Tahoma"/>
              </a:rPr>
              <a:t>(both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00" b="1">
                <a:latin typeface="Tahoma"/>
                <a:cs typeface="Tahoma"/>
              </a:rPr>
              <a:t>weekend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and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35" b="1">
                <a:latin typeface="Tahoma"/>
                <a:cs typeface="Tahoma"/>
              </a:rPr>
              <a:t>weekday)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0" b="1">
                <a:latin typeface="Tahoma"/>
                <a:cs typeface="Tahoma"/>
              </a:rPr>
              <a:t>spent </a:t>
            </a:r>
            <a:r>
              <a:rPr dirty="0" sz="3500" spc="-1010" b="1">
                <a:latin typeface="Tahoma"/>
                <a:cs typeface="Tahoma"/>
              </a:rPr>
              <a:t> </a:t>
            </a:r>
            <a:r>
              <a:rPr dirty="0" sz="3500" spc="40" b="1">
                <a:latin typeface="Tahoma"/>
                <a:cs typeface="Tahoma"/>
              </a:rPr>
              <a:t>b</a:t>
            </a:r>
            <a:r>
              <a:rPr dirty="0" sz="3500" spc="5" b="1">
                <a:latin typeface="Tahoma"/>
                <a:cs typeface="Tahoma"/>
              </a:rPr>
              <a:t>y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50" b="1">
                <a:latin typeface="Tahoma"/>
                <a:cs typeface="Tahoma"/>
              </a:rPr>
              <a:t>g</a:t>
            </a:r>
            <a:r>
              <a:rPr dirty="0" sz="3500" spc="-65" b="1">
                <a:latin typeface="Tahoma"/>
                <a:cs typeface="Tahoma"/>
              </a:rPr>
              <a:t>u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70" b="1">
                <a:latin typeface="Tahoma"/>
                <a:cs typeface="Tahoma"/>
              </a:rPr>
              <a:t>s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65" b="1">
                <a:latin typeface="Tahoma"/>
                <a:cs typeface="Tahoma"/>
              </a:rPr>
              <a:t>s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15" b="1">
                <a:latin typeface="Tahoma"/>
                <a:cs typeface="Tahoma"/>
              </a:rPr>
              <a:t>f</a:t>
            </a:r>
            <a:r>
              <a:rPr dirty="0" sz="3500" spc="25" b="1">
                <a:latin typeface="Tahoma"/>
                <a:cs typeface="Tahoma"/>
              </a:rPr>
              <a:t>o</a:t>
            </a:r>
            <a:r>
              <a:rPr dirty="0" sz="3500" spc="-40" b="1">
                <a:latin typeface="Tahoma"/>
                <a:cs typeface="Tahoma"/>
              </a:rPr>
              <a:t>r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90" b="1">
                <a:latin typeface="Tahoma"/>
                <a:cs typeface="Tahoma"/>
              </a:rPr>
              <a:t>c</a:t>
            </a:r>
            <a:r>
              <a:rPr dirty="0" sz="3500" spc="-35" b="1">
                <a:latin typeface="Tahoma"/>
                <a:cs typeface="Tahoma"/>
              </a:rPr>
              <a:t>h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r</a:t>
            </a:r>
            <a:r>
              <a:rPr dirty="0" sz="3500" spc="25" b="1">
                <a:latin typeface="Tahoma"/>
                <a:cs typeface="Tahoma"/>
              </a:rPr>
              <a:t>oo</a:t>
            </a:r>
            <a:r>
              <a:rPr dirty="0" sz="3500" spc="-80" b="1">
                <a:latin typeface="Tahoma"/>
                <a:cs typeface="Tahoma"/>
              </a:rPr>
              <a:t>m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b="1">
                <a:latin typeface="Tahoma"/>
                <a:cs typeface="Tahoma"/>
              </a:rPr>
              <a:t>y</a:t>
            </a:r>
            <a:r>
              <a:rPr dirty="0" sz="3500" spc="45" b="1">
                <a:latin typeface="Tahoma"/>
                <a:cs typeface="Tahoma"/>
              </a:rPr>
              <a:t>p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215" b="1">
                <a:latin typeface="Tahoma"/>
                <a:cs typeface="Tahoma"/>
              </a:rPr>
              <a:t>?</a:t>
            </a:r>
            <a:endParaRPr sz="3500">
              <a:latin typeface="Tahoma"/>
              <a:cs typeface="Tahoma"/>
            </a:endParaRPr>
          </a:p>
          <a:p>
            <a:pPr algn="ctr" marL="113664" marR="5080">
              <a:lnSpc>
                <a:spcPct val="116100"/>
              </a:lnSpc>
              <a:spcBef>
                <a:spcPts val="1700"/>
              </a:spcBef>
            </a:pPr>
            <a:r>
              <a:rPr dirty="0" sz="3500" spc="-15" b="1">
                <a:latin typeface="Tahoma"/>
                <a:cs typeface="Tahoma"/>
              </a:rPr>
              <a:t>For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reservations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involving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20" b="1">
                <a:latin typeface="Tahoma"/>
                <a:cs typeface="Tahoma"/>
              </a:rPr>
              <a:t>children,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30" b="1">
                <a:latin typeface="Tahoma"/>
                <a:cs typeface="Tahoma"/>
              </a:rPr>
              <a:t>what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5" b="1">
                <a:latin typeface="Tahoma"/>
                <a:cs typeface="Tahoma"/>
              </a:rPr>
              <a:t>is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30" b="1">
                <a:latin typeface="Tahoma"/>
                <a:cs typeface="Tahoma"/>
              </a:rPr>
              <a:t>most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0" b="1">
                <a:latin typeface="Tahoma"/>
                <a:cs typeface="Tahoma"/>
              </a:rPr>
              <a:t>common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0" b="1">
                <a:latin typeface="Tahoma"/>
                <a:cs typeface="Tahoma"/>
              </a:rPr>
              <a:t>room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20" b="1">
                <a:latin typeface="Tahoma"/>
                <a:cs typeface="Tahoma"/>
              </a:rPr>
              <a:t>type, </a:t>
            </a:r>
            <a:r>
              <a:rPr dirty="0" sz="3500" spc="-1010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and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130" b="1">
                <a:latin typeface="Tahoma"/>
                <a:cs typeface="Tahoma"/>
              </a:rPr>
              <a:t>what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55" b="1">
                <a:latin typeface="Tahoma"/>
                <a:cs typeface="Tahoma"/>
              </a:rPr>
              <a:t>is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average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b="1">
                <a:latin typeface="Tahoma"/>
                <a:cs typeface="Tahoma"/>
              </a:rPr>
              <a:t>price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b="1">
                <a:latin typeface="Tahoma"/>
                <a:cs typeface="Tahoma"/>
              </a:rPr>
              <a:t>for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that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0" b="1">
                <a:latin typeface="Tahoma"/>
                <a:cs typeface="Tahoma"/>
              </a:rPr>
              <a:t>room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type?</a:t>
            </a:r>
            <a:endParaRPr sz="3500">
              <a:latin typeface="Tahoma"/>
              <a:cs typeface="Tahoma"/>
            </a:endParaRPr>
          </a:p>
          <a:p>
            <a:pPr algn="ctr" marL="241935" marR="374015">
              <a:lnSpc>
                <a:spcPct val="116100"/>
              </a:lnSpc>
              <a:spcBef>
                <a:spcPts val="1700"/>
              </a:spcBef>
            </a:pPr>
            <a:r>
              <a:rPr dirty="0" sz="3500" spc="-15" b="1">
                <a:latin typeface="Tahoma"/>
                <a:cs typeface="Tahoma"/>
              </a:rPr>
              <a:t>Find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market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75" b="1">
                <a:latin typeface="Tahoma"/>
                <a:cs typeface="Tahoma"/>
              </a:rPr>
              <a:t>segment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5" b="1">
                <a:latin typeface="Tahoma"/>
                <a:cs typeface="Tahoma"/>
              </a:rPr>
              <a:t>type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that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70" b="1">
                <a:latin typeface="Tahoma"/>
                <a:cs typeface="Tahoma"/>
              </a:rPr>
              <a:t>generates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70" b="1">
                <a:latin typeface="Tahoma"/>
                <a:cs typeface="Tahoma"/>
              </a:rPr>
              <a:t>highest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average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b="1">
                <a:latin typeface="Tahoma"/>
                <a:cs typeface="Tahoma"/>
              </a:rPr>
              <a:t>price </a:t>
            </a:r>
            <a:r>
              <a:rPr dirty="0" sz="3500" spc="-1010" b="1">
                <a:latin typeface="Tahoma"/>
                <a:cs typeface="Tahoma"/>
              </a:rPr>
              <a:t> </a:t>
            </a:r>
            <a:r>
              <a:rPr dirty="0" sz="3500" spc="-10" b="1">
                <a:latin typeface="Tahoma"/>
                <a:cs typeface="Tahoma"/>
              </a:rPr>
              <a:t>per</a:t>
            </a:r>
            <a:r>
              <a:rPr dirty="0" sz="3500" spc="-210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room.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673" y="1936942"/>
            <a:ext cx="9982199" cy="133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673" y="3403323"/>
            <a:ext cx="7058024" cy="2247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7477" y="4806956"/>
            <a:ext cx="9791699" cy="2181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7477" y="7219446"/>
            <a:ext cx="9791699" cy="23526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973" y="275510"/>
            <a:ext cx="5298440" cy="13804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900" spc="175">
                <a:latin typeface="SimSun"/>
                <a:cs typeface="SimSun"/>
              </a:rPr>
              <a:t>S</a:t>
            </a:r>
            <a:r>
              <a:rPr dirty="0" sz="8900" spc="1500">
                <a:latin typeface="SimSun"/>
                <a:cs typeface="SimSun"/>
              </a:rPr>
              <a:t>Q</a:t>
            </a:r>
            <a:r>
              <a:rPr dirty="0" sz="8900" spc="350">
                <a:latin typeface="SimSun"/>
                <a:cs typeface="SimSun"/>
              </a:rPr>
              <a:t>L</a:t>
            </a:r>
            <a:r>
              <a:rPr dirty="0" sz="8900" spc="-2515">
                <a:latin typeface="SimSun"/>
                <a:cs typeface="SimSun"/>
              </a:rPr>
              <a:t> </a:t>
            </a:r>
            <a:r>
              <a:rPr dirty="0" sz="8900" spc="1500">
                <a:latin typeface="SimSun"/>
                <a:cs typeface="SimSun"/>
              </a:rPr>
              <a:t>Q</a:t>
            </a:r>
            <a:r>
              <a:rPr dirty="0" sz="8900" spc="585">
                <a:latin typeface="SimSun"/>
                <a:cs typeface="SimSun"/>
              </a:rPr>
              <a:t>u</a:t>
            </a:r>
            <a:r>
              <a:rPr dirty="0" sz="8900" spc="50">
                <a:latin typeface="SimSun"/>
                <a:cs typeface="SimSun"/>
              </a:rPr>
              <a:t>e</a:t>
            </a:r>
            <a:r>
              <a:rPr dirty="0" sz="8900" spc="-535">
                <a:latin typeface="SimSun"/>
                <a:cs typeface="SimSun"/>
              </a:rPr>
              <a:t>r</a:t>
            </a:r>
            <a:r>
              <a:rPr dirty="0" sz="8900" spc="315">
                <a:latin typeface="SimSun"/>
                <a:cs typeface="SimSun"/>
              </a:rPr>
              <a:t>y</a:t>
            </a:r>
            <a:endParaRPr sz="8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18" y="732799"/>
            <a:ext cx="10410824" cy="1638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593" y="2479813"/>
            <a:ext cx="4905374" cy="53244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615" y="3407118"/>
            <a:ext cx="10782299" cy="1466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615" y="5057498"/>
            <a:ext cx="10782299" cy="25336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341" y="853203"/>
            <a:ext cx="10896599" cy="1495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341" y="2546452"/>
            <a:ext cx="11029949" cy="14954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2907" y="4648142"/>
            <a:ext cx="10315574" cy="1838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2907" y="6682631"/>
            <a:ext cx="10315574" cy="23240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397" y="1728325"/>
            <a:ext cx="10706099" cy="1647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321" y="492439"/>
            <a:ext cx="10744198" cy="1047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7006" y="6562107"/>
            <a:ext cx="10296524" cy="1371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7006" y="4177975"/>
            <a:ext cx="10296523" cy="19335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387846"/>
            <a:ext cx="8829674" cy="2409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778101"/>
            <a:ext cx="10848974" cy="1390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7481" y="7425872"/>
            <a:ext cx="9086849" cy="1438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7481" y="5718330"/>
            <a:ext cx="10944224" cy="14858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099" y="697726"/>
            <a:ext cx="10782299" cy="1704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099" y="2588279"/>
            <a:ext cx="6953249" cy="2019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1947" y="3028363"/>
            <a:ext cx="10696052" cy="2114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5378" y="5317944"/>
            <a:ext cx="4248149" cy="4969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983" y="613829"/>
            <a:ext cx="11172824" cy="1819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83" y="2617995"/>
            <a:ext cx="8620124" cy="2981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4907" y="5745625"/>
            <a:ext cx="11753849" cy="2743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1115" y="8633903"/>
            <a:ext cx="8429625" cy="14573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062" y="1028700"/>
            <a:ext cx="10696574" cy="2066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062" y="3791713"/>
            <a:ext cx="9305924" cy="1352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5447" y="2203703"/>
            <a:ext cx="10661903" cy="15636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872844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M</a:t>
            </a:r>
            <a:r>
              <a:rPr dirty="0" spc="30"/>
              <a:t>o</a:t>
            </a:r>
            <a:r>
              <a:rPr dirty="0" spc="-50"/>
              <a:t>h</a:t>
            </a:r>
            <a:r>
              <a:rPr dirty="0" spc="65"/>
              <a:t>d</a:t>
            </a:r>
            <a:r>
              <a:rPr dirty="0" spc="-365"/>
              <a:t> </a:t>
            </a:r>
            <a:r>
              <a:rPr dirty="0" spc="-45"/>
              <a:t>D</a:t>
            </a:r>
            <a:r>
              <a:rPr dirty="0" spc="-155"/>
              <a:t>a</a:t>
            </a:r>
            <a:r>
              <a:rPr dirty="0" spc="-50"/>
              <a:t>n</a:t>
            </a:r>
            <a:r>
              <a:rPr dirty="0" spc="-25"/>
              <a:t>i</a:t>
            </a:r>
            <a:r>
              <a:rPr dirty="0" spc="-85"/>
              <a:t>s</a:t>
            </a:r>
            <a:r>
              <a:rPr dirty="0" spc="-45"/>
              <a:t>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123" y="0"/>
            <a:ext cx="19050" cy="10287000"/>
          </a:xfrm>
          <a:custGeom>
            <a:avLst/>
            <a:gdLst/>
            <a:ahLst/>
            <a:cxnLst/>
            <a:rect l="l" t="t" r="r" b="b"/>
            <a:pathLst>
              <a:path w="19050" h="10287000">
                <a:moveTo>
                  <a:pt x="0" y="0"/>
                </a:moveTo>
                <a:lnTo>
                  <a:pt x="19049" y="0"/>
                </a:lnTo>
                <a:lnTo>
                  <a:pt x="1904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5070" y="1690885"/>
            <a:ext cx="9107805" cy="196342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700" spc="-395">
                <a:latin typeface="SimSun"/>
                <a:cs typeface="SimSun"/>
              </a:rPr>
              <a:t>Introduction</a:t>
            </a:r>
            <a:endParaRPr sz="127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848" y="4611051"/>
            <a:ext cx="13033375" cy="322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4500" spc="-235" b="1">
                <a:latin typeface="Verdana"/>
                <a:cs typeface="Verdana"/>
              </a:rPr>
              <a:t>Hotel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50" b="1">
                <a:latin typeface="Verdana"/>
                <a:cs typeface="Verdana"/>
              </a:rPr>
              <a:t>Reservation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85" b="1">
                <a:latin typeface="Verdana"/>
                <a:cs typeface="Verdana"/>
              </a:rPr>
              <a:t>System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35" b="1">
                <a:latin typeface="Verdana"/>
                <a:cs typeface="Verdana"/>
              </a:rPr>
              <a:t>is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290" b="1">
                <a:latin typeface="Verdana"/>
                <a:cs typeface="Verdana"/>
              </a:rPr>
              <a:t>online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45" b="1">
                <a:latin typeface="Verdana"/>
                <a:cs typeface="Verdana"/>
              </a:rPr>
              <a:t>software  </a:t>
            </a:r>
            <a:r>
              <a:rPr dirty="0" sz="4500" spc="-290" b="1">
                <a:latin typeface="Verdana"/>
                <a:cs typeface="Verdana"/>
              </a:rPr>
              <a:t>that </a:t>
            </a:r>
            <a:r>
              <a:rPr dirty="0" sz="4500" spc="-390" b="1">
                <a:latin typeface="Verdana"/>
                <a:cs typeface="Verdana"/>
              </a:rPr>
              <a:t>allows </a:t>
            </a:r>
            <a:r>
              <a:rPr dirty="0" sz="4500" spc="-405" b="1">
                <a:latin typeface="Verdana"/>
                <a:cs typeface="Verdana"/>
              </a:rPr>
              <a:t>guests </a:t>
            </a:r>
            <a:r>
              <a:rPr dirty="0" sz="4500" spc="-220" b="1">
                <a:latin typeface="Verdana"/>
                <a:cs typeface="Verdana"/>
              </a:rPr>
              <a:t>to </a:t>
            </a:r>
            <a:r>
              <a:rPr dirty="0" sz="4500" spc="-325" b="1">
                <a:latin typeface="Verdana"/>
                <a:cs typeface="Verdana"/>
              </a:rPr>
              <a:t>schedules </a:t>
            </a:r>
            <a:r>
              <a:rPr dirty="0" sz="4500" spc="-300" b="1">
                <a:latin typeface="Verdana"/>
                <a:cs typeface="Verdana"/>
              </a:rPr>
              <a:t>the </a:t>
            </a:r>
            <a:r>
              <a:rPr dirty="0" sz="4500" spc="-330" b="1">
                <a:latin typeface="Verdana"/>
                <a:cs typeface="Verdana"/>
              </a:rPr>
              <a:t>dates </a:t>
            </a:r>
            <a:r>
              <a:rPr dirty="0" sz="4500" spc="-355" b="1">
                <a:latin typeface="Verdana"/>
                <a:cs typeface="Verdana"/>
              </a:rPr>
              <a:t>and </a:t>
            </a:r>
            <a:r>
              <a:rPr dirty="0" sz="4500" spc="-350" b="1">
                <a:latin typeface="Verdana"/>
                <a:cs typeface="Verdana"/>
              </a:rPr>
              <a:t> </a:t>
            </a:r>
            <a:r>
              <a:rPr dirty="0" sz="4500" spc="-340" b="1">
                <a:latin typeface="Verdana"/>
                <a:cs typeface="Verdana"/>
              </a:rPr>
              <a:t>length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215" b="1">
                <a:latin typeface="Verdana"/>
                <a:cs typeface="Verdana"/>
              </a:rPr>
              <a:t>of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00" b="1">
                <a:latin typeface="Verdana"/>
                <a:cs typeface="Verdana"/>
              </a:rPr>
              <a:t>the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55" b="1">
                <a:latin typeface="Verdana"/>
                <a:cs typeface="Verdana"/>
              </a:rPr>
              <a:t>stay,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270" b="1">
                <a:latin typeface="Verdana"/>
                <a:cs typeface="Verdana"/>
              </a:rPr>
              <a:t>select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65" b="1">
                <a:latin typeface="Verdana"/>
                <a:cs typeface="Verdana"/>
              </a:rPr>
              <a:t>room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10" b="1">
                <a:latin typeface="Verdana"/>
                <a:cs typeface="Verdana"/>
              </a:rPr>
              <a:t>types</a:t>
            </a:r>
            <a:r>
              <a:rPr dirty="0" sz="4500" spc="-475" b="1">
                <a:latin typeface="Verdana"/>
                <a:cs typeface="Verdana"/>
              </a:rPr>
              <a:t> </a:t>
            </a:r>
            <a:r>
              <a:rPr dirty="0" sz="4500" spc="-355" b="1">
                <a:latin typeface="Verdana"/>
                <a:cs typeface="Verdana"/>
              </a:rPr>
              <a:t>and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490" b="1">
                <a:latin typeface="Verdana"/>
                <a:cs typeface="Verdana"/>
              </a:rPr>
              <a:t>make </a:t>
            </a:r>
            <a:r>
              <a:rPr dirty="0" sz="4500" spc="-1525" b="1">
                <a:latin typeface="Verdana"/>
                <a:cs typeface="Verdana"/>
              </a:rPr>
              <a:t> </a:t>
            </a:r>
            <a:r>
              <a:rPr dirty="0" sz="4500" spc="-365" b="1">
                <a:latin typeface="Verdana"/>
                <a:cs typeface="Verdana"/>
              </a:rPr>
              <a:t>payments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00" b="1">
                <a:latin typeface="Verdana"/>
                <a:cs typeface="Verdana"/>
              </a:rPr>
              <a:t>in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335" b="1">
                <a:latin typeface="Verdana"/>
                <a:cs typeface="Verdana"/>
              </a:rPr>
              <a:t>one</a:t>
            </a:r>
            <a:r>
              <a:rPr dirty="0" sz="4500" spc="-480" b="1">
                <a:latin typeface="Verdana"/>
                <a:cs typeface="Verdana"/>
              </a:rPr>
              <a:t> </a:t>
            </a:r>
            <a:r>
              <a:rPr dirty="0" sz="4500" spc="-290" b="1">
                <a:latin typeface="Verdana"/>
                <a:cs typeface="Verdana"/>
              </a:rPr>
              <a:t>place.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123" y="2985151"/>
            <a:ext cx="19050" cy="7301865"/>
          </a:xfrm>
          <a:custGeom>
            <a:avLst/>
            <a:gdLst/>
            <a:ahLst/>
            <a:cxnLst/>
            <a:rect l="l" t="t" r="r" b="b"/>
            <a:pathLst>
              <a:path w="19050" h="7301865">
                <a:moveTo>
                  <a:pt x="0" y="7301848"/>
                </a:moveTo>
                <a:lnTo>
                  <a:pt x="19049" y="7301848"/>
                </a:lnTo>
                <a:lnTo>
                  <a:pt x="19049" y="0"/>
                </a:lnTo>
                <a:lnTo>
                  <a:pt x="0" y="0"/>
                </a:lnTo>
                <a:lnTo>
                  <a:pt x="0" y="7301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9123" y="0"/>
            <a:ext cx="19050" cy="1413510"/>
          </a:xfrm>
          <a:custGeom>
            <a:avLst/>
            <a:gdLst/>
            <a:ahLst/>
            <a:cxnLst/>
            <a:rect l="l" t="t" r="r" b="b"/>
            <a:pathLst>
              <a:path w="19050" h="1413510">
                <a:moveTo>
                  <a:pt x="0" y="1413484"/>
                </a:moveTo>
                <a:lnTo>
                  <a:pt x="19049" y="1413484"/>
                </a:lnTo>
                <a:lnTo>
                  <a:pt x="19049" y="0"/>
                </a:lnTo>
                <a:lnTo>
                  <a:pt x="0" y="0"/>
                </a:lnTo>
                <a:lnTo>
                  <a:pt x="0" y="141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40742"/>
            <a:ext cx="18287999" cy="34462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9737" y="325783"/>
            <a:ext cx="4453890" cy="219075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8515"/>
              </a:lnSpc>
              <a:spcBef>
                <a:spcPts val="114"/>
              </a:spcBef>
            </a:pPr>
            <a:r>
              <a:rPr dirty="0" sz="7500" spc="25">
                <a:latin typeface="Trebuchet MS"/>
                <a:cs typeface="Trebuchet MS"/>
              </a:rPr>
              <a:t>Table</a:t>
            </a:r>
            <a:endParaRPr sz="7500">
              <a:latin typeface="Trebuchet MS"/>
              <a:cs typeface="Trebuchet MS"/>
            </a:endParaRPr>
          </a:p>
          <a:p>
            <a:pPr marL="12700">
              <a:lnSpc>
                <a:spcPts val="8515"/>
              </a:lnSpc>
            </a:pPr>
            <a:r>
              <a:rPr dirty="0" sz="7500" spc="65">
                <a:latin typeface="Trebuchet MS"/>
                <a:cs typeface="Trebuchet MS"/>
              </a:rPr>
              <a:t>o</a:t>
            </a:r>
            <a:r>
              <a:rPr dirty="0" sz="7500" spc="-195">
                <a:latin typeface="Trebuchet MS"/>
                <a:cs typeface="Trebuchet MS"/>
              </a:rPr>
              <a:t>f</a:t>
            </a:r>
            <a:r>
              <a:rPr dirty="0" sz="7500" spc="-625">
                <a:latin typeface="Trebuchet MS"/>
                <a:cs typeface="Trebuchet MS"/>
              </a:rPr>
              <a:t> </a:t>
            </a:r>
            <a:r>
              <a:rPr dirty="0" sz="7500" spc="40">
                <a:latin typeface="Trebuchet MS"/>
                <a:cs typeface="Trebuchet MS"/>
              </a:rPr>
              <a:t>C</a:t>
            </a:r>
            <a:r>
              <a:rPr dirty="0" sz="7500" spc="65">
                <a:latin typeface="Trebuchet MS"/>
                <a:cs typeface="Trebuchet MS"/>
              </a:rPr>
              <a:t>o</a:t>
            </a:r>
            <a:r>
              <a:rPr dirty="0" sz="7500" spc="240">
                <a:latin typeface="Trebuchet MS"/>
                <a:cs typeface="Trebuchet MS"/>
              </a:rPr>
              <a:t>n</a:t>
            </a:r>
            <a:r>
              <a:rPr dirty="0" sz="7500" spc="-265">
                <a:latin typeface="Trebuchet MS"/>
                <a:cs typeface="Trebuchet MS"/>
              </a:rPr>
              <a:t>t</a:t>
            </a:r>
            <a:r>
              <a:rPr dirty="0" sz="7500" spc="-285">
                <a:latin typeface="Trebuchet MS"/>
                <a:cs typeface="Trebuchet MS"/>
              </a:rPr>
              <a:t>e</a:t>
            </a:r>
            <a:r>
              <a:rPr dirty="0" sz="7500" spc="240">
                <a:latin typeface="Trebuchet MS"/>
                <a:cs typeface="Trebuchet MS"/>
              </a:rPr>
              <a:t>n</a:t>
            </a:r>
            <a:r>
              <a:rPr dirty="0" sz="7500" spc="-260">
                <a:latin typeface="Trebuchet MS"/>
                <a:cs typeface="Trebuchet MS"/>
              </a:rPr>
              <a:t>t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5848" y="1454547"/>
            <a:ext cx="53784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5">
                <a:latin typeface="Trebuchet MS"/>
                <a:cs typeface="Trebuchet MS"/>
              </a:rPr>
              <a:t>0</a:t>
            </a:r>
            <a:r>
              <a:rPr dirty="0" sz="3500" spc="-620">
                <a:latin typeface="Trebuchet MS"/>
                <a:cs typeface="Trebuchet MS"/>
              </a:rPr>
              <a:t>1</a:t>
            </a:r>
            <a:r>
              <a:rPr dirty="0" sz="3500" spc="-24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90886" y="1454547"/>
            <a:ext cx="61849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5">
                <a:latin typeface="Trebuchet MS"/>
                <a:cs typeface="Trebuchet MS"/>
              </a:rPr>
              <a:t>0</a:t>
            </a:r>
            <a:r>
              <a:rPr dirty="0" sz="3500" spc="20">
                <a:latin typeface="Trebuchet MS"/>
                <a:cs typeface="Trebuchet MS"/>
              </a:rPr>
              <a:t>5</a:t>
            </a:r>
            <a:r>
              <a:rPr dirty="0" sz="3500" spc="-24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5848" y="2803442"/>
            <a:ext cx="61849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5">
                <a:latin typeface="Trebuchet MS"/>
                <a:cs typeface="Trebuchet MS"/>
              </a:rPr>
              <a:t>0</a:t>
            </a:r>
            <a:r>
              <a:rPr dirty="0" sz="3500" spc="20">
                <a:latin typeface="Trebuchet MS"/>
                <a:cs typeface="Trebuchet MS"/>
              </a:rPr>
              <a:t>2</a:t>
            </a:r>
            <a:r>
              <a:rPr dirty="0" sz="3500" spc="-24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5848" y="4081360"/>
            <a:ext cx="61849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5">
                <a:latin typeface="Trebuchet MS"/>
                <a:cs typeface="Trebuchet MS"/>
              </a:rPr>
              <a:t>0</a:t>
            </a:r>
            <a:r>
              <a:rPr dirty="0" sz="3500" spc="20">
                <a:latin typeface="Trebuchet MS"/>
                <a:cs typeface="Trebuchet MS"/>
              </a:rPr>
              <a:t>3</a:t>
            </a:r>
            <a:r>
              <a:rPr dirty="0" sz="3500" spc="-24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5848" y="5253421"/>
            <a:ext cx="62103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5">
                <a:latin typeface="Trebuchet MS"/>
                <a:cs typeface="Trebuchet MS"/>
              </a:rPr>
              <a:t>0</a:t>
            </a:r>
            <a:r>
              <a:rPr dirty="0" sz="3500" spc="40">
                <a:latin typeface="Trebuchet MS"/>
                <a:cs typeface="Trebuchet MS"/>
              </a:rPr>
              <a:t>4</a:t>
            </a:r>
            <a:r>
              <a:rPr dirty="0" sz="3500" spc="-24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93001" y="1562391"/>
            <a:ext cx="22034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0">
                <a:latin typeface="Lucida Sans Unicode"/>
                <a:cs typeface="Lucida Sans Unicode"/>
              </a:rPr>
              <a:t>Import</a:t>
            </a:r>
            <a:r>
              <a:rPr dirty="0" sz="2200" spc="-135">
                <a:latin typeface="Lucida Sans Unicode"/>
                <a:cs typeface="Lucida Sans Unicode"/>
              </a:rPr>
              <a:t> </a:t>
            </a:r>
            <a:r>
              <a:rPr dirty="0" sz="2200" spc="95">
                <a:latin typeface="Lucida Sans Unicode"/>
                <a:cs typeface="Lucida Sans Unicode"/>
              </a:rPr>
              <a:t>Data</a:t>
            </a:r>
            <a:r>
              <a:rPr dirty="0" sz="2200" spc="-135">
                <a:latin typeface="Lucida Sans Unicode"/>
                <a:cs typeface="Lucida Sans Unicode"/>
              </a:rPr>
              <a:t> </a:t>
            </a:r>
            <a:r>
              <a:rPr dirty="0" sz="2200" spc="55">
                <a:latin typeface="Lucida Sans Unicode"/>
                <a:cs typeface="Lucida Sans Unicode"/>
              </a:rPr>
              <a:t>Set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0436" y="1439816"/>
            <a:ext cx="14243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>
                <a:latin typeface="Lucida Sans Unicode"/>
                <a:cs typeface="Lucida Sans Unicode"/>
              </a:rPr>
              <a:t>S</a:t>
            </a:r>
            <a:r>
              <a:rPr dirty="0" sz="2200" spc="20">
                <a:latin typeface="Lucida Sans Unicode"/>
                <a:cs typeface="Lucida Sans Unicode"/>
              </a:rPr>
              <a:t>Q</a:t>
            </a:r>
            <a:r>
              <a:rPr dirty="0" sz="2200" spc="-250">
                <a:latin typeface="Lucida Sans Unicode"/>
                <a:cs typeface="Lucida Sans Unicode"/>
              </a:rPr>
              <a:t>L</a:t>
            </a:r>
            <a:r>
              <a:rPr dirty="0" sz="2200" spc="-95">
                <a:latin typeface="Lucida Sans Unicode"/>
                <a:cs typeface="Lucida Sans Unicode"/>
              </a:rPr>
              <a:t> </a:t>
            </a:r>
            <a:r>
              <a:rPr dirty="0" sz="2200" spc="20">
                <a:latin typeface="Lucida Sans Unicode"/>
                <a:cs typeface="Lucida Sans Unicode"/>
              </a:rPr>
              <a:t>Q</a:t>
            </a:r>
            <a:r>
              <a:rPr dirty="0" sz="2200" spc="20">
                <a:latin typeface="Lucida Sans Unicode"/>
                <a:cs typeface="Lucida Sans Unicode"/>
              </a:rPr>
              <a:t>u</a:t>
            </a:r>
            <a:r>
              <a:rPr dirty="0" sz="2200" spc="135">
                <a:latin typeface="Lucida Sans Unicode"/>
                <a:cs typeface="Lucida Sans Unicode"/>
              </a:rPr>
              <a:t>e</a:t>
            </a:r>
            <a:r>
              <a:rPr dirty="0" sz="2200" spc="-110">
                <a:latin typeface="Lucida Sans Unicode"/>
                <a:cs typeface="Lucida Sans Unicode"/>
              </a:rPr>
              <a:t>r</a:t>
            </a:r>
            <a:r>
              <a:rPr dirty="0" sz="2200" spc="45">
                <a:latin typeface="Lucida Sans Unicode"/>
                <a:cs typeface="Lucida Sans Unicode"/>
              </a:rPr>
              <a:t>y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93001" y="2816428"/>
            <a:ext cx="21869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Lucida Sans Unicode"/>
                <a:cs typeface="Lucida Sans Unicode"/>
              </a:rPr>
              <a:t>Transform</a:t>
            </a:r>
            <a:r>
              <a:rPr dirty="0" sz="2200" spc="-155">
                <a:latin typeface="Lucida Sans Unicode"/>
                <a:cs typeface="Lucida Sans Unicode"/>
              </a:rPr>
              <a:t> </a:t>
            </a:r>
            <a:r>
              <a:rPr dirty="0" sz="2200" spc="95">
                <a:latin typeface="Lucida Sans Unicode"/>
                <a:cs typeface="Lucida Sans Unicode"/>
              </a:rPr>
              <a:t>Data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93001" y="4189222"/>
            <a:ext cx="22148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95">
                <a:latin typeface="Lucida Sans Unicode"/>
                <a:cs typeface="Lucida Sans Unicode"/>
              </a:rPr>
              <a:t>Data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55">
                <a:latin typeface="Lucida Sans Unicode"/>
                <a:cs typeface="Lucida Sans Unicode"/>
              </a:rPr>
              <a:t>Set</a:t>
            </a:r>
            <a:r>
              <a:rPr dirty="0" sz="2200" spc="-120">
                <a:latin typeface="Lucida Sans Unicode"/>
                <a:cs typeface="Lucida Sans Unicode"/>
              </a:rPr>
              <a:t> </a:t>
            </a:r>
            <a:r>
              <a:rPr dirty="0" sz="2200" spc="-5">
                <a:latin typeface="Lucida Sans Unicode"/>
                <a:cs typeface="Lucida Sans Unicode"/>
              </a:rPr>
              <a:t>Details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93001" y="5361283"/>
            <a:ext cx="7785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0">
                <a:latin typeface="Lucida Sans Unicode"/>
                <a:cs typeface="Lucida Sans Unicode"/>
              </a:rPr>
              <a:t>Tasks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6838" y="1413484"/>
            <a:ext cx="264160" cy="1572260"/>
          </a:xfrm>
          <a:custGeom>
            <a:avLst/>
            <a:gdLst/>
            <a:ahLst/>
            <a:cxnLst/>
            <a:rect l="l" t="t" r="r" b="b"/>
            <a:pathLst>
              <a:path w="264159" h="1572260">
                <a:moveTo>
                  <a:pt x="263833" y="0"/>
                </a:moveTo>
                <a:lnTo>
                  <a:pt x="263833" y="1571666"/>
                </a:lnTo>
                <a:lnTo>
                  <a:pt x="0" y="1571666"/>
                </a:lnTo>
                <a:lnTo>
                  <a:pt x="0" y="0"/>
                </a:lnTo>
                <a:lnTo>
                  <a:pt x="263833" y="0"/>
                </a:lnTo>
                <a:close/>
              </a:path>
            </a:pathLst>
          </a:custGeom>
          <a:solidFill>
            <a:srgbClr val="C7B4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032" y="2618324"/>
            <a:ext cx="8705849" cy="6191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446" y="416855"/>
            <a:ext cx="7645400" cy="13804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900" spc="-1780">
                <a:latin typeface="SimSun"/>
                <a:cs typeface="SimSun"/>
              </a:rPr>
              <a:t>I</a:t>
            </a:r>
            <a:r>
              <a:rPr dirty="0" sz="8900" spc="3285">
                <a:latin typeface="SimSun"/>
                <a:cs typeface="SimSun"/>
              </a:rPr>
              <a:t>m</a:t>
            </a:r>
            <a:r>
              <a:rPr dirty="0" sz="8900" spc="680">
                <a:latin typeface="SimSun"/>
                <a:cs typeface="SimSun"/>
              </a:rPr>
              <a:t>p</a:t>
            </a:r>
            <a:r>
              <a:rPr dirty="0" sz="8900" spc="390">
                <a:latin typeface="SimSun"/>
                <a:cs typeface="SimSun"/>
              </a:rPr>
              <a:t>o</a:t>
            </a:r>
            <a:r>
              <a:rPr dirty="0" sz="8900" spc="-535">
                <a:latin typeface="SimSun"/>
                <a:cs typeface="SimSun"/>
              </a:rPr>
              <a:t>r</a:t>
            </a:r>
            <a:r>
              <a:rPr dirty="0" sz="8900" spc="-1245">
                <a:latin typeface="SimSun"/>
                <a:cs typeface="SimSun"/>
              </a:rPr>
              <a:t>t</a:t>
            </a:r>
            <a:r>
              <a:rPr dirty="0" sz="8900" spc="-2515">
                <a:latin typeface="SimSun"/>
                <a:cs typeface="SimSun"/>
              </a:rPr>
              <a:t> </a:t>
            </a:r>
            <a:r>
              <a:rPr dirty="0" sz="8900" spc="1305">
                <a:latin typeface="SimSun"/>
                <a:cs typeface="SimSun"/>
              </a:rPr>
              <a:t>D</a:t>
            </a:r>
            <a:r>
              <a:rPr dirty="0" sz="8900" spc="150">
                <a:latin typeface="SimSun"/>
                <a:cs typeface="SimSun"/>
              </a:rPr>
              <a:t>a</a:t>
            </a:r>
            <a:r>
              <a:rPr dirty="0" sz="8900" spc="-1250">
                <a:latin typeface="SimSun"/>
                <a:cs typeface="SimSun"/>
              </a:rPr>
              <a:t>t</a:t>
            </a:r>
            <a:r>
              <a:rPr dirty="0" sz="8900" spc="150">
                <a:latin typeface="SimSun"/>
                <a:cs typeface="SimSun"/>
              </a:rPr>
              <a:t>a</a:t>
            </a:r>
            <a:r>
              <a:rPr dirty="0" sz="8900" spc="175">
                <a:latin typeface="SimSun"/>
                <a:cs typeface="SimSun"/>
              </a:rPr>
              <a:t>S</a:t>
            </a:r>
            <a:r>
              <a:rPr dirty="0" sz="8900" spc="50">
                <a:latin typeface="SimSun"/>
                <a:cs typeface="SimSun"/>
              </a:rPr>
              <a:t>e</a:t>
            </a:r>
            <a:r>
              <a:rPr dirty="0" sz="8900" spc="-1245">
                <a:latin typeface="SimSun"/>
                <a:cs typeface="SimSun"/>
              </a:rPr>
              <a:t>t</a:t>
            </a:r>
            <a:endParaRPr sz="8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5530" y="2434817"/>
            <a:ext cx="12315824" cy="5419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446" y="416855"/>
            <a:ext cx="3902710" cy="13804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900" spc="-910">
                <a:latin typeface="Lucida Sans Unicode"/>
                <a:cs typeface="Lucida Sans Unicode"/>
              </a:rPr>
              <a:t>D</a:t>
            </a:r>
            <a:r>
              <a:rPr dirty="0" sz="8900" spc="-315">
                <a:latin typeface="Lucida Sans Unicode"/>
                <a:cs typeface="Lucida Sans Unicode"/>
              </a:rPr>
              <a:t>a</a:t>
            </a:r>
            <a:r>
              <a:rPr dirty="0" sz="8900" spc="-125">
                <a:latin typeface="Lucida Sans Unicode"/>
                <a:cs typeface="Lucida Sans Unicode"/>
              </a:rPr>
              <a:t>t</a:t>
            </a:r>
            <a:r>
              <a:rPr dirty="0" sz="8900" spc="-315">
                <a:latin typeface="Lucida Sans Unicode"/>
                <a:cs typeface="Lucida Sans Unicode"/>
              </a:rPr>
              <a:t>a</a:t>
            </a:r>
            <a:r>
              <a:rPr dirty="0" sz="8900" spc="-170">
                <a:latin typeface="Lucida Sans Unicode"/>
                <a:cs typeface="Lucida Sans Unicode"/>
              </a:rPr>
              <a:t>S</a:t>
            </a:r>
            <a:r>
              <a:rPr dirty="0" sz="8900" spc="-459">
                <a:latin typeface="Lucida Sans Unicode"/>
                <a:cs typeface="Lucida Sans Unicode"/>
              </a:rPr>
              <a:t>e</a:t>
            </a:r>
            <a:r>
              <a:rPr dirty="0" sz="8900" spc="-120">
                <a:latin typeface="Lucida Sans Unicode"/>
                <a:cs typeface="Lucida Sans Unicode"/>
              </a:rPr>
              <a:t>t</a:t>
            </a:r>
            <a:endParaRPr sz="8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2535" y="8371696"/>
            <a:ext cx="2567940" cy="11430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420"/>
              </a:spcBef>
              <a:tabLst>
                <a:tab pos="1559560" algn="l"/>
              </a:tabLst>
            </a:pPr>
            <a:r>
              <a:rPr dirty="0" sz="3400" spc="-409" b="1">
                <a:latin typeface="Verdana"/>
                <a:cs typeface="Verdana"/>
              </a:rPr>
              <a:t>Rows:	</a:t>
            </a:r>
            <a:r>
              <a:rPr dirty="0" sz="3400" spc="-270" b="1">
                <a:latin typeface="Verdana"/>
                <a:cs typeface="Verdana"/>
              </a:rPr>
              <a:t>700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086610" algn="l"/>
              </a:tabLst>
            </a:pPr>
            <a:r>
              <a:rPr dirty="0" sz="3400" spc="-85" b="1">
                <a:latin typeface="Verdana"/>
                <a:cs typeface="Verdana"/>
              </a:rPr>
              <a:t>C</a:t>
            </a:r>
            <a:r>
              <a:rPr dirty="0" sz="3400" spc="-215" b="1">
                <a:latin typeface="Verdana"/>
                <a:cs typeface="Verdana"/>
              </a:rPr>
              <a:t>o</a:t>
            </a:r>
            <a:r>
              <a:rPr dirty="0" sz="3400" spc="-110" b="1">
                <a:latin typeface="Verdana"/>
                <a:cs typeface="Verdana"/>
              </a:rPr>
              <a:t>l</a:t>
            </a:r>
            <a:r>
              <a:rPr dirty="0" sz="3400" spc="-310" b="1">
                <a:latin typeface="Verdana"/>
                <a:cs typeface="Verdana"/>
              </a:rPr>
              <a:t>u</a:t>
            </a:r>
            <a:r>
              <a:rPr dirty="0" sz="3400" spc="-434" b="1">
                <a:latin typeface="Verdana"/>
                <a:cs typeface="Verdana"/>
              </a:rPr>
              <a:t>m</a:t>
            </a:r>
            <a:r>
              <a:rPr dirty="0" sz="3400" spc="-285" b="1">
                <a:latin typeface="Verdana"/>
                <a:cs typeface="Verdana"/>
              </a:rPr>
              <a:t>n</a:t>
            </a:r>
            <a:r>
              <a:rPr dirty="0" sz="3400" spc="-430" b="1">
                <a:latin typeface="Verdana"/>
                <a:cs typeface="Verdana"/>
              </a:rPr>
              <a:t>:</a:t>
            </a:r>
            <a:r>
              <a:rPr dirty="0" sz="3400" b="1">
                <a:latin typeface="Verdana"/>
                <a:cs typeface="Verdana"/>
              </a:rPr>
              <a:t>	</a:t>
            </a:r>
            <a:r>
              <a:rPr dirty="0" sz="3400" spc="-635" b="1">
                <a:latin typeface="Verdana"/>
                <a:cs typeface="Verdana"/>
              </a:rPr>
              <a:t>1</a:t>
            </a:r>
            <a:r>
              <a:rPr dirty="0" sz="3400" spc="-525" b="1">
                <a:latin typeface="Verdana"/>
                <a:cs typeface="Verdana"/>
              </a:rPr>
              <a:t>2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794" y="2992809"/>
            <a:ext cx="10610849" cy="1914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69677" y="2992809"/>
            <a:ext cx="1047749" cy="5534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92288" y="2992809"/>
            <a:ext cx="1238249" cy="55340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308938" y="4477900"/>
            <a:ext cx="1577340" cy="666750"/>
          </a:xfrm>
          <a:custGeom>
            <a:avLst/>
            <a:gdLst/>
            <a:ahLst/>
            <a:cxnLst/>
            <a:rect l="l" t="t" r="r" b="b"/>
            <a:pathLst>
              <a:path w="1577340" h="666750">
                <a:moveTo>
                  <a:pt x="1245111" y="666749"/>
                </a:moveTo>
                <a:lnTo>
                  <a:pt x="1245111" y="416718"/>
                </a:lnTo>
                <a:lnTo>
                  <a:pt x="0" y="416718"/>
                </a:lnTo>
                <a:lnTo>
                  <a:pt x="0" y="250031"/>
                </a:lnTo>
                <a:lnTo>
                  <a:pt x="1245111" y="250031"/>
                </a:lnTo>
                <a:lnTo>
                  <a:pt x="1245111" y="0"/>
                </a:lnTo>
                <a:lnTo>
                  <a:pt x="1577140" y="333374"/>
                </a:lnTo>
                <a:lnTo>
                  <a:pt x="1245111" y="666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9446" y="101478"/>
            <a:ext cx="12056110" cy="2578735"/>
          </a:xfrm>
          <a:prstGeom prst="rect"/>
        </p:spPr>
        <p:txBody>
          <a:bodyPr wrap="square" lIns="0" tIns="327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dirty="0" sz="8900" spc="1115">
                <a:latin typeface="SimSun"/>
                <a:cs typeface="SimSun"/>
              </a:rPr>
              <a:t>T</a:t>
            </a:r>
            <a:r>
              <a:rPr dirty="0" sz="8900" spc="-535">
                <a:latin typeface="SimSun"/>
                <a:cs typeface="SimSun"/>
              </a:rPr>
              <a:t>r</a:t>
            </a:r>
            <a:r>
              <a:rPr dirty="0" sz="8900" spc="150">
                <a:latin typeface="SimSun"/>
                <a:cs typeface="SimSun"/>
              </a:rPr>
              <a:t>a</a:t>
            </a:r>
            <a:r>
              <a:rPr dirty="0" sz="8900" spc="680">
                <a:latin typeface="SimSun"/>
                <a:cs typeface="SimSun"/>
              </a:rPr>
              <a:t>n</a:t>
            </a:r>
            <a:r>
              <a:rPr dirty="0" sz="8900" spc="-580">
                <a:latin typeface="SimSun"/>
                <a:cs typeface="SimSun"/>
              </a:rPr>
              <a:t>s</a:t>
            </a:r>
            <a:r>
              <a:rPr dirty="0" sz="8900" spc="-1410">
                <a:latin typeface="SimSun"/>
                <a:cs typeface="SimSun"/>
              </a:rPr>
              <a:t>f</a:t>
            </a:r>
            <a:r>
              <a:rPr dirty="0" sz="8900" spc="390">
                <a:latin typeface="SimSun"/>
                <a:cs typeface="SimSun"/>
              </a:rPr>
              <a:t>o</a:t>
            </a:r>
            <a:r>
              <a:rPr dirty="0" sz="8900" spc="-535">
                <a:latin typeface="SimSun"/>
                <a:cs typeface="SimSun"/>
              </a:rPr>
              <a:t>r</a:t>
            </a:r>
            <a:r>
              <a:rPr dirty="0" sz="8900" spc="3290">
                <a:latin typeface="SimSun"/>
                <a:cs typeface="SimSun"/>
              </a:rPr>
              <a:t>m</a:t>
            </a:r>
            <a:r>
              <a:rPr dirty="0" sz="8900" spc="-2515">
                <a:latin typeface="SimSun"/>
                <a:cs typeface="SimSun"/>
              </a:rPr>
              <a:t> </a:t>
            </a:r>
            <a:r>
              <a:rPr dirty="0" sz="8900" spc="1305">
                <a:latin typeface="SimSun"/>
                <a:cs typeface="SimSun"/>
              </a:rPr>
              <a:t>D</a:t>
            </a:r>
            <a:r>
              <a:rPr dirty="0" sz="8900" spc="150">
                <a:latin typeface="SimSun"/>
                <a:cs typeface="SimSun"/>
              </a:rPr>
              <a:t>a</a:t>
            </a:r>
            <a:r>
              <a:rPr dirty="0" sz="8900" spc="-1250">
                <a:latin typeface="SimSun"/>
                <a:cs typeface="SimSun"/>
              </a:rPr>
              <a:t>t</a:t>
            </a:r>
            <a:r>
              <a:rPr dirty="0" sz="8900" spc="150">
                <a:latin typeface="SimSun"/>
                <a:cs typeface="SimSun"/>
              </a:rPr>
              <a:t>a</a:t>
            </a:r>
            <a:r>
              <a:rPr dirty="0" sz="8900" spc="175">
                <a:latin typeface="SimSun"/>
                <a:cs typeface="SimSun"/>
              </a:rPr>
              <a:t>S</a:t>
            </a:r>
            <a:r>
              <a:rPr dirty="0" sz="8900" spc="50">
                <a:latin typeface="SimSun"/>
                <a:cs typeface="SimSun"/>
              </a:rPr>
              <a:t>e</a:t>
            </a:r>
            <a:r>
              <a:rPr dirty="0" sz="8900" spc="-1245">
                <a:latin typeface="SimSun"/>
                <a:cs typeface="SimSun"/>
              </a:rPr>
              <a:t>t</a:t>
            </a:r>
            <a:endParaRPr sz="8900">
              <a:latin typeface="SimSun"/>
              <a:cs typeface="SimSun"/>
            </a:endParaRPr>
          </a:p>
          <a:p>
            <a:pPr marL="212090">
              <a:lnSpc>
                <a:spcPct val="100000"/>
              </a:lnSpc>
              <a:spcBef>
                <a:spcPts val="1310"/>
              </a:spcBef>
            </a:pPr>
            <a:r>
              <a:rPr dirty="0" sz="4700" spc="-919" b="1">
                <a:latin typeface="Verdana"/>
                <a:cs typeface="Verdana"/>
              </a:rPr>
              <a:t>W</a:t>
            </a:r>
            <a:r>
              <a:rPr dirty="0" sz="4700" spc="-370" b="1">
                <a:latin typeface="Verdana"/>
                <a:cs typeface="Verdana"/>
              </a:rPr>
              <a:t>e</a:t>
            </a:r>
            <a:r>
              <a:rPr dirty="0" sz="4700" spc="-500" b="1">
                <a:latin typeface="Verdana"/>
                <a:cs typeface="Verdana"/>
              </a:rPr>
              <a:t> </a:t>
            </a:r>
            <a:r>
              <a:rPr dirty="0" sz="4700" spc="-390" b="1">
                <a:latin typeface="Verdana"/>
                <a:cs typeface="Verdana"/>
              </a:rPr>
              <a:t>n</a:t>
            </a:r>
            <a:r>
              <a:rPr dirty="0" sz="4700" spc="-375" b="1">
                <a:latin typeface="Verdana"/>
                <a:cs typeface="Verdana"/>
              </a:rPr>
              <a:t>ee</a:t>
            </a:r>
            <a:r>
              <a:rPr dirty="0" sz="4700" spc="-254" b="1">
                <a:latin typeface="Verdana"/>
                <a:cs typeface="Verdana"/>
              </a:rPr>
              <a:t>d</a:t>
            </a:r>
            <a:r>
              <a:rPr dirty="0" sz="4700" spc="-500" b="1">
                <a:latin typeface="Verdana"/>
                <a:cs typeface="Verdana"/>
              </a:rPr>
              <a:t> </a:t>
            </a:r>
            <a:r>
              <a:rPr dirty="0" sz="4700" spc="-180" b="1">
                <a:latin typeface="Verdana"/>
                <a:cs typeface="Verdana"/>
              </a:rPr>
              <a:t>t</a:t>
            </a:r>
            <a:r>
              <a:rPr dirty="0" sz="4700" spc="-285" b="1">
                <a:latin typeface="Verdana"/>
                <a:cs typeface="Verdana"/>
              </a:rPr>
              <a:t>o</a:t>
            </a:r>
            <a:r>
              <a:rPr dirty="0" sz="4700" spc="-500" b="1">
                <a:latin typeface="Verdana"/>
                <a:cs typeface="Verdana"/>
              </a:rPr>
              <a:t> </a:t>
            </a:r>
            <a:r>
              <a:rPr dirty="0" sz="4700" spc="-165" b="1">
                <a:latin typeface="Verdana"/>
                <a:cs typeface="Verdana"/>
              </a:rPr>
              <a:t>c</a:t>
            </a:r>
            <a:r>
              <a:rPr dirty="0" sz="4700" spc="-290" b="1">
                <a:latin typeface="Verdana"/>
                <a:cs typeface="Verdana"/>
              </a:rPr>
              <a:t>o</a:t>
            </a:r>
            <a:r>
              <a:rPr dirty="0" sz="4700" spc="-390" b="1">
                <a:latin typeface="Verdana"/>
                <a:cs typeface="Verdana"/>
              </a:rPr>
              <a:t>n</a:t>
            </a:r>
            <a:r>
              <a:rPr dirty="0" sz="4700" spc="-340" b="1">
                <a:latin typeface="Verdana"/>
                <a:cs typeface="Verdana"/>
              </a:rPr>
              <a:t>v</a:t>
            </a:r>
            <a:r>
              <a:rPr dirty="0" sz="4700" spc="-375" b="1">
                <a:latin typeface="Verdana"/>
                <a:cs typeface="Verdana"/>
              </a:rPr>
              <a:t>e</a:t>
            </a:r>
            <a:r>
              <a:rPr dirty="0" sz="4700" spc="-175" b="1">
                <a:latin typeface="Verdana"/>
                <a:cs typeface="Verdana"/>
              </a:rPr>
              <a:t>t</a:t>
            </a:r>
            <a:r>
              <a:rPr dirty="0" sz="4700" spc="-500" b="1">
                <a:latin typeface="Verdana"/>
                <a:cs typeface="Verdana"/>
              </a:rPr>
              <a:t> </a:t>
            </a:r>
            <a:r>
              <a:rPr dirty="0" sz="4700" spc="-260" b="1">
                <a:latin typeface="Verdana"/>
                <a:cs typeface="Verdana"/>
              </a:rPr>
              <a:t>d</a:t>
            </a:r>
            <a:r>
              <a:rPr dirty="0" sz="4700" spc="-480" b="1">
                <a:latin typeface="Verdana"/>
                <a:cs typeface="Verdana"/>
              </a:rPr>
              <a:t>a</a:t>
            </a:r>
            <a:r>
              <a:rPr dirty="0" sz="4700" spc="-180" b="1">
                <a:latin typeface="Verdana"/>
                <a:cs typeface="Verdana"/>
              </a:rPr>
              <a:t>t</a:t>
            </a:r>
            <a:r>
              <a:rPr dirty="0" sz="4700" spc="-370" b="1">
                <a:latin typeface="Verdana"/>
                <a:cs typeface="Verdana"/>
              </a:rPr>
              <a:t>e</a:t>
            </a:r>
            <a:r>
              <a:rPr dirty="0" sz="4700" spc="-500" b="1">
                <a:latin typeface="Verdana"/>
                <a:cs typeface="Verdana"/>
              </a:rPr>
              <a:t> </a:t>
            </a:r>
            <a:r>
              <a:rPr dirty="0" sz="4700" spc="-165" b="1">
                <a:latin typeface="Verdana"/>
                <a:cs typeface="Verdana"/>
              </a:rPr>
              <a:t>f</a:t>
            </a:r>
            <a:r>
              <a:rPr dirty="0" sz="4700" spc="-290" b="1">
                <a:latin typeface="Verdana"/>
                <a:cs typeface="Verdana"/>
              </a:rPr>
              <a:t>o</a:t>
            </a:r>
            <a:r>
              <a:rPr dirty="0" sz="4700" spc="-360" b="1">
                <a:latin typeface="Verdana"/>
                <a:cs typeface="Verdana"/>
              </a:rPr>
              <a:t>r</a:t>
            </a:r>
            <a:r>
              <a:rPr dirty="0" sz="4700" spc="-600" b="1">
                <a:latin typeface="Verdana"/>
                <a:cs typeface="Verdana"/>
              </a:rPr>
              <a:t>m</a:t>
            </a:r>
            <a:r>
              <a:rPr dirty="0" sz="4700" spc="-480" b="1">
                <a:latin typeface="Verdana"/>
                <a:cs typeface="Verdana"/>
              </a:rPr>
              <a:t>a</a:t>
            </a:r>
            <a:r>
              <a:rPr dirty="0" sz="4700" spc="-180" b="1">
                <a:latin typeface="Verdana"/>
                <a:cs typeface="Verdana"/>
              </a:rPr>
              <a:t>t</a:t>
            </a:r>
            <a:r>
              <a:rPr dirty="0" sz="4700" spc="-370" b="1">
                <a:latin typeface="Verdana"/>
                <a:cs typeface="Verdana"/>
              </a:rPr>
              <a:t>e</a:t>
            </a:r>
            <a:r>
              <a:rPr dirty="0" sz="4700" spc="-500" b="1">
                <a:latin typeface="Verdana"/>
                <a:cs typeface="Verdana"/>
              </a:rPr>
              <a:t> </a:t>
            </a:r>
            <a:r>
              <a:rPr dirty="0" sz="4700" spc="-290" b="1">
                <a:latin typeface="Verdana"/>
                <a:cs typeface="Verdana"/>
              </a:rPr>
              <a:t>o</a:t>
            </a:r>
            <a:r>
              <a:rPr dirty="0" sz="4700" spc="-160" b="1">
                <a:latin typeface="Verdana"/>
                <a:cs typeface="Verdana"/>
              </a:rPr>
              <a:t>f</a:t>
            </a:r>
            <a:r>
              <a:rPr dirty="0" sz="4700" spc="-500" b="1">
                <a:latin typeface="Verdana"/>
                <a:cs typeface="Verdana"/>
              </a:rPr>
              <a:t> </a:t>
            </a:r>
            <a:r>
              <a:rPr dirty="0" sz="4700" spc="-320" b="1">
                <a:latin typeface="Verdana"/>
                <a:cs typeface="Verdana"/>
              </a:rPr>
              <a:t>D</a:t>
            </a:r>
            <a:r>
              <a:rPr dirty="0" sz="4700" spc="-480" b="1">
                <a:latin typeface="Verdana"/>
                <a:cs typeface="Verdana"/>
              </a:rPr>
              <a:t>a</a:t>
            </a:r>
            <a:r>
              <a:rPr dirty="0" sz="4700" spc="-180" b="1">
                <a:latin typeface="Verdana"/>
                <a:cs typeface="Verdana"/>
              </a:rPr>
              <a:t>t</a:t>
            </a:r>
            <a:r>
              <a:rPr dirty="0" sz="4700" spc="-480" b="1">
                <a:latin typeface="Verdana"/>
                <a:cs typeface="Verdana"/>
              </a:rPr>
              <a:t>a</a:t>
            </a:r>
            <a:r>
              <a:rPr dirty="0" sz="4700" spc="-405" b="1">
                <a:latin typeface="Verdana"/>
                <a:cs typeface="Verdana"/>
              </a:rPr>
              <a:t>.</a:t>
            </a:r>
            <a:endParaRPr sz="4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12364" y="8816027"/>
            <a:ext cx="296227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70">
                <a:latin typeface="Verdana"/>
                <a:cs typeface="Verdana"/>
              </a:rPr>
              <a:t>(dd-mm-yyyy)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15703" y="8816027"/>
            <a:ext cx="271716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75">
                <a:latin typeface="Verdana"/>
                <a:cs typeface="Verdana"/>
              </a:rPr>
              <a:t>(yyy-mm-dd)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446" y="416855"/>
            <a:ext cx="7576820" cy="13804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900" spc="-1105"/>
              <a:t>D</a:t>
            </a:r>
            <a:r>
              <a:rPr dirty="0" sz="8900" spc="-745"/>
              <a:t>a</a:t>
            </a:r>
            <a:r>
              <a:rPr dirty="0" sz="8900" spc="-305"/>
              <a:t>t</a:t>
            </a:r>
            <a:r>
              <a:rPr dirty="0" sz="8900" spc="-745"/>
              <a:t>a</a:t>
            </a:r>
            <a:r>
              <a:rPr dirty="0" sz="8900" spc="-1460"/>
              <a:t>S</a:t>
            </a:r>
            <a:r>
              <a:rPr dirty="0" sz="8900" spc="-800"/>
              <a:t>e</a:t>
            </a:r>
            <a:r>
              <a:rPr dirty="0" sz="8900" spc="-300"/>
              <a:t>t</a:t>
            </a:r>
            <a:r>
              <a:rPr dirty="0" sz="8900" spc="-1195"/>
              <a:t> </a:t>
            </a:r>
            <a:r>
              <a:rPr dirty="0" sz="8900" spc="-1105"/>
              <a:t>D</a:t>
            </a:r>
            <a:r>
              <a:rPr dirty="0" sz="8900" spc="-800"/>
              <a:t>e</a:t>
            </a:r>
            <a:r>
              <a:rPr dirty="0" sz="8900" spc="-305"/>
              <a:t>t</a:t>
            </a:r>
            <a:r>
              <a:rPr dirty="0" sz="8900" spc="-745"/>
              <a:t>a</a:t>
            </a:r>
            <a:r>
              <a:rPr dirty="0" sz="8900" spc="40"/>
              <a:t>i</a:t>
            </a:r>
            <a:r>
              <a:rPr dirty="0" sz="8900" spc="95"/>
              <a:t>l</a:t>
            </a:r>
            <a:r>
              <a:rPr dirty="0" sz="8900" spc="-765"/>
              <a:t>s</a:t>
            </a:r>
            <a:endParaRPr sz="8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20" y="2443334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20" y="2973558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20" y="3614469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20" y="4187825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20" y="6577150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20" y="7507424"/>
            <a:ext cx="161925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20" y="5313501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20" y="8675823"/>
            <a:ext cx="161925" cy="1619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65492" y="2224323"/>
            <a:ext cx="15592425" cy="679132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2979420">
              <a:lnSpc>
                <a:spcPts val="4170"/>
              </a:lnSpc>
              <a:spcBef>
                <a:spcPts val="260"/>
              </a:spcBef>
            </a:pPr>
            <a:r>
              <a:rPr dirty="0" sz="3500" spc="-180" b="1">
                <a:latin typeface="Tahoma"/>
                <a:cs typeface="Tahoma"/>
              </a:rPr>
              <a:t>Booking_ID: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35" b="1">
                <a:latin typeface="Tahoma"/>
                <a:cs typeface="Tahoma"/>
              </a:rPr>
              <a:t>A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unique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identifier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b="1">
                <a:latin typeface="Tahoma"/>
                <a:cs typeface="Tahoma"/>
              </a:rPr>
              <a:t>for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each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" b="1">
                <a:latin typeface="Tahoma"/>
                <a:cs typeface="Tahoma"/>
              </a:rPr>
              <a:t>hotel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reservation. </a:t>
            </a:r>
            <a:r>
              <a:rPr dirty="0" sz="3500" spc="-1010" b="1">
                <a:latin typeface="Tahoma"/>
                <a:cs typeface="Tahoma"/>
              </a:rPr>
              <a:t> </a:t>
            </a:r>
            <a:r>
              <a:rPr dirty="0" sz="3500" spc="-135" b="1">
                <a:latin typeface="Tahoma"/>
                <a:cs typeface="Tahoma"/>
              </a:rPr>
              <a:t>no_of_adults: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number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30" b="1">
                <a:latin typeface="Tahoma"/>
                <a:cs typeface="Tahoma"/>
              </a:rPr>
              <a:t>adults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in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reservation.</a:t>
            </a:r>
            <a:endParaRPr sz="3500">
              <a:latin typeface="Tahoma"/>
              <a:cs typeface="Tahoma"/>
            </a:endParaRPr>
          </a:p>
          <a:p>
            <a:pPr marL="69850" marR="162560" indent="-57785">
              <a:lnSpc>
                <a:spcPct val="107500"/>
              </a:lnSpc>
              <a:spcBef>
                <a:spcPts val="405"/>
              </a:spcBef>
            </a:pPr>
            <a:r>
              <a:rPr dirty="0" sz="3500" spc="-40" b="1">
                <a:latin typeface="Tahoma"/>
                <a:cs typeface="Tahoma"/>
              </a:rPr>
              <a:t>n</a:t>
            </a:r>
            <a:r>
              <a:rPr dirty="0" sz="3500" spc="25" b="1">
                <a:latin typeface="Tahoma"/>
                <a:cs typeface="Tahoma"/>
              </a:rPr>
              <a:t>o</a:t>
            </a:r>
            <a:r>
              <a:rPr dirty="0" sz="3500" spc="-630" b="1">
                <a:latin typeface="Tahoma"/>
                <a:cs typeface="Tahoma"/>
              </a:rPr>
              <a:t>_</a:t>
            </a:r>
            <a:r>
              <a:rPr dirty="0" sz="3500" spc="25" b="1">
                <a:latin typeface="Tahoma"/>
                <a:cs typeface="Tahoma"/>
              </a:rPr>
              <a:t>o</a:t>
            </a:r>
            <a:r>
              <a:rPr dirty="0" sz="3500" spc="15" b="1">
                <a:latin typeface="Tahoma"/>
                <a:cs typeface="Tahoma"/>
              </a:rPr>
              <a:t>f</a:t>
            </a:r>
            <a:r>
              <a:rPr dirty="0" sz="3500" spc="-630" b="1">
                <a:latin typeface="Tahoma"/>
                <a:cs typeface="Tahoma"/>
              </a:rPr>
              <a:t>_</a:t>
            </a:r>
            <a:r>
              <a:rPr dirty="0" sz="3500" spc="90" b="1">
                <a:latin typeface="Tahoma"/>
                <a:cs typeface="Tahoma"/>
              </a:rPr>
              <a:t>c</a:t>
            </a:r>
            <a:r>
              <a:rPr dirty="0" sz="3500" spc="-40" b="1">
                <a:latin typeface="Tahoma"/>
                <a:cs typeface="Tahoma"/>
              </a:rPr>
              <a:t>h</a:t>
            </a:r>
            <a:r>
              <a:rPr dirty="0" sz="3500" spc="-50" b="1">
                <a:latin typeface="Tahoma"/>
                <a:cs typeface="Tahoma"/>
              </a:rPr>
              <a:t>i</a:t>
            </a:r>
            <a:r>
              <a:rPr dirty="0" sz="3500" spc="20" b="1">
                <a:latin typeface="Tahoma"/>
                <a:cs typeface="Tahoma"/>
              </a:rPr>
              <a:t>l</a:t>
            </a:r>
            <a:r>
              <a:rPr dirty="0" sz="3500" spc="50" b="1">
                <a:latin typeface="Tahoma"/>
                <a:cs typeface="Tahoma"/>
              </a:rPr>
              <a:t>d</a:t>
            </a:r>
            <a:r>
              <a:rPr dirty="0" sz="3500" spc="-45" b="1">
                <a:latin typeface="Tahoma"/>
                <a:cs typeface="Tahoma"/>
              </a:rPr>
              <a:t>r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40" b="1">
                <a:latin typeface="Tahoma"/>
                <a:cs typeface="Tahoma"/>
              </a:rPr>
              <a:t>n</a:t>
            </a:r>
            <a:r>
              <a:rPr dirty="0" sz="3500" spc="-310" b="1">
                <a:latin typeface="Tahoma"/>
                <a:cs typeface="Tahoma"/>
              </a:rPr>
              <a:t>: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40" b="1">
                <a:latin typeface="Tahoma"/>
                <a:cs typeface="Tahoma"/>
              </a:rPr>
              <a:t>h</a:t>
            </a:r>
            <a:r>
              <a:rPr dirty="0" sz="3500" spc="-30" b="1">
                <a:latin typeface="Tahoma"/>
                <a:cs typeface="Tahoma"/>
              </a:rPr>
              <a:t>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n</a:t>
            </a:r>
            <a:r>
              <a:rPr dirty="0" sz="3500" spc="-65" b="1">
                <a:latin typeface="Tahoma"/>
                <a:cs typeface="Tahoma"/>
              </a:rPr>
              <a:t>u</a:t>
            </a:r>
            <a:r>
              <a:rPr dirty="0" sz="3500" spc="-85" b="1">
                <a:latin typeface="Tahoma"/>
                <a:cs typeface="Tahoma"/>
              </a:rPr>
              <a:t>m</a:t>
            </a:r>
            <a:r>
              <a:rPr dirty="0" sz="3500" spc="40" b="1">
                <a:latin typeface="Tahoma"/>
                <a:cs typeface="Tahoma"/>
              </a:rPr>
              <a:t>b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40" b="1">
                <a:latin typeface="Tahoma"/>
                <a:cs typeface="Tahoma"/>
              </a:rPr>
              <a:t>r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25" b="1">
                <a:latin typeface="Tahoma"/>
                <a:cs typeface="Tahoma"/>
              </a:rPr>
              <a:t>o</a:t>
            </a:r>
            <a:r>
              <a:rPr dirty="0" sz="3500" spc="20" b="1">
                <a:latin typeface="Tahoma"/>
                <a:cs typeface="Tahoma"/>
              </a:rPr>
              <a:t>f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90" b="1">
                <a:latin typeface="Tahoma"/>
                <a:cs typeface="Tahoma"/>
              </a:rPr>
              <a:t>c</a:t>
            </a:r>
            <a:r>
              <a:rPr dirty="0" sz="3500" spc="-40" b="1">
                <a:latin typeface="Tahoma"/>
                <a:cs typeface="Tahoma"/>
              </a:rPr>
              <a:t>h</a:t>
            </a:r>
            <a:r>
              <a:rPr dirty="0" sz="3500" spc="-50" b="1">
                <a:latin typeface="Tahoma"/>
                <a:cs typeface="Tahoma"/>
              </a:rPr>
              <a:t>i</a:t>
            </a:r>
            <a:r>
              <a:rPr dirty="0" sz="3500" spc="20" b="1">
                <a:latin typeface="Tahoma"/>
                <a:cs typeface="Tahoma"/>
              </a:rPr>
              <a:t>l</a:t>
            </a:r>
            <a:r>
              <a:rPr dirty="0" sz="3500" spc="50" b="1">
                <a:latin typeface="Tahoma"/>
                <a:cs typeface="Tahoma"/>
              </a:rPr>
              <a:t>d</a:t>
            </a:r>
            <a:r>
              <a:rPr dirty="0" sz="3500" spc="-45" b="1">
                <a:latin typeface="Tahoma"/>
                <a:cs typeface="Tahoma"/>
              </a:rPr>
              <a:t>r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35" b="1">
                <a:latin typeface="Tahoma"/>
                <a:cs typeface="Tahoma"/>
              </a:rPr>
              <a:t>n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i</a:t>
            </a:r>
            <a:r>
              <a:rPr dirty="0" sz="3500" spc="-35" b="1">
                <a:latin typeface="Tahoma"/>
                <a:cs typeface="Tahoma"/>
              </a:rPr>
              <a:t>n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40" b="1">
                <a:latin typeface="Tahoma"/>
                <a:cs typeface="Tahoma"/>
              </a:rPr>
              <a:t>h</a:t>
            </a:r>
            <a:r>
              <a:rPr dirty="0" sz="3500" spc="-30" b="1">
                <a:latin typeface="Tahoma"/>
                <a:cs typeface="Tahoma"/>
              </a:rPr>
              <a:t>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r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70" b="1">
                <a:latin typeface="Tahoma"/>
                <a:cs typeface="Tahoma"/>
              </a:rPr>
              <a:t>s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45" b="1">
                <a:latin typeface="Tahoma"/>
                <a:cs typeface="Tahoma"/>
              </a:rPr>
              <a:t>r</a:t>
            </a:r>
            <a:r>
              <a:rPr dirty="0" sz="3500" spc="-5" b="1">
                <a:latin typeface="Tahoma"/>
                <a:cs typeface="Tahoma"/>
              </a:rPr>
              <a:t>v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50" b="1">
                <a:latin typeface="Tahoma"/>
                <a:cs typeface="Tahoma"/>
              </a:rPr>
              <a:t>i</a:t>
            </a:r>
            <a:r>
              <a:rPr dirty="0" sz="3500" spc="25" b="1">
                <a:latin typeface="Tahoma"/>
                <a:cs typeface="Tahoma"/>
              </a:rPr>
              <a:t>o</a:t>
            </a:r>
            <a:r>
              <a:rPr dirty="0" sz="3500" spc="-40" b="1">
                <a:latin typeface="Tahoma"/>
                <a:cs typeface="Tahoma"/>
              </a:rPr>
              <a:t>n</a:t>
            </a:r>
            <a:r>
              <a:rPr dirty="0" sz="3500" spc="-125" b="1">
                <a:latin typeface="Tahoma"/>
                <a:cs typeface="Tahoma"/>
              </a:rPr>
              <a:t>.  </a:t>
            </a:r>
            <a:r>
              <a:rPr dirty="0" sz="3500" spc="-180" b="1">
                <a:latin typeface="Tahoma"/>
                <a:cs typeface="Tahoma"/>
              </a:rPr>
              <a:t>no_of_week_nights: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number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75" b="1">
                <a:latin typeface="Tahoma"/>
                <a:cs typeface="Tahoma"/>
              </a:rPr>
              <a:t>nights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in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reservation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that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5" b="1">
                <a:latin typeface="Tahoma"/>
                <a:cs typeface="Tahoma"/>
              </a:rPr>
              <a:t>fall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" b="1">
                <a:latin typeface="Tahoma"/>
                <a:cs typeface="Tahoma"/>
              </a:rPr>
              <a:t>on</a:t>
            </a:r>
            <a:endParaRPr sz="3500">
              <a:latin typeface="Tahoma"/>
              <a:cs typeface="Tahoma"/>
            </a:endParaRPr>
          </a:p>
          <a:p>
            <a:pPr algn="ctr" marR="92075">
              <a:lnSpc>
                <a:spcPts val="4095"/>
              </a:lnSpc>
              <a:spcBef>
                <a:spcPts val="675"/>
              </a:spcBef>
            </a:pPr>
            <a:r>
              <a:rPr dirty="0" sz="3500" spc="-105" b="1">
                <a:latin typeface="Tahoma"/>
                <a:cs typeface="Tahoma"/>
              </a:rPr>
              <a:t>weekdays.</a:t>
            </a:r>
            <a:endParaRPr sz="3500">
              <a:latin typeface="Tahoma"/>
              <a:cs typeface="Tahoma"/>
            </a:endParaRPr>
          </a:p>
          <a:p>
            <a:pPr algn="ctr" marL="50800">
              <a:lnSpc>
                <a:spcPts val="4095"/>
              </a:lnSpc>
            </a:pPr>
            <a:r>
              <a:rPr dirty="0" sz="3500" spc="-160" b="1">
                <a:latin typeface="Tahoma"/>
                <a:cs typeface="Tahoma"/>
              </a:rPr>
              <a:t>no_of_weekend_nights: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The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number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75" b="1">
                <a:latin typeface="Tahoma"/>
                <a:cs typeface="Tahoma"/>
              </a:rPr>
              <a:t>nights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in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reservation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that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15" b="1">
                <a:latin typeface="Tahoma"/>
                <a:cs typeface="Tahoma"/>
              </a:rPr>
              <a:t>fall</a:t>
            </a:r>
            <a:endParaRPr sz="3500">
              <a:latin typeface="Tahoma"/>
              <a:cs typeface="Tahoma"/>
            </a:endParaRPr>
          </a:p>
          <a:p>
            <a:pPr marL="12700" marR="3444875" indent="6336030">
              <a:lnSpc>
                <a:spcPts val="5070"/>
              </a:lnSpc>
              <a:spcBef>
                <a:spcPts val="120"/>
              </a:spcBef>
            </a:pPr>
            <a:r>
              <a:rPr dirty="0" sz="3500" spc="-5" b="1">
                <a:latin typeface="Tahoma"/>
                <a:cs typeface="Tahoma"/>
              </a:rPr>
              <a:t>on </a:t>
            </a:r>
            <a:r>
              <a:rPr dirty="0" sz="3500" spc="-100" b="1">
                <a:latin typeface="Tahoma"/>
                <a:cs typeface="Tahoma"/>
              </a:rPr>
              <a:t>weekends. </a:t>
            </a:r>
            <a:r>
              <a:rPr dirty="0" sz="3500" spc="-95" b="1">
                <a:latin typeface="Tahoma"/>
                <a:cs typeface="Tahoma"/>
              </a:rPr>
              <a:t> </a:t>
            </a:r>
            <a:r>
              <a:rPr dirty="0" sz="3500" spc="-135" b="1">
                <a:latin typeface="Tahoma"/>
                <a:cs typeface="Tahoma"/>
              </a:rPr>
              <a:t>type_of_meal_plan: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The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55" b="1">
                <a:latin typeface="Tahoma"/>
                <a:cs typeface="Tahoma"/>
              </a:rPr>
              <a:t>meal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0" b="1">
                <a:latin typeface="Tahoma"/>
                <a:cs typeface="Tahoma"/>
              </a:rPr>
              <a:t>plan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0" b="1">
                <a:latin typeface="Tahoma"/>
                <a:cs typeface="Tahoma"/>
              </a:rPr>
              <a:t>chosen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by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90" b="1">
                <a:latin typeface="Tahoma"/>
                <a:cs typeface="Tahoma"/>
              </a:rPr>
              <a:t>guests.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dirty="0" sz="3500" spc="-100" b="1">
                <a:latin typeface="Tahoma"/>
                <a:cs typeface="Tahoma"/>
              </a:rPr>
              <a:t>room_type_reserved: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The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5" b="1">
                <a:latin typeface="Tahoma"/>
                <a:cs typeface="Tahoma"/>
              </a:rPr>
              <a:t>type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0" b="1">
                <a:latin typeface="Tahoma"/>
                <a:cs typeface="Tahoma"/>
              </a:rPr>
              <a:t>room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30" b="1">
                <a:latin typeface="Tahoma"/>
                <a:cs typeface="Tahoma"/>
              </a:rPr>
              <a:t>reserved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by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90" b="1">
                <a:latin typeface="Tahoma"/>
                <a:cs typeface="Tahoma"/>
              </a:rPr>
              <a:t>guests.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500" spc="-120" b="1">
                <a:latin typeface="Tahoma"/>
                <a:cs typeface="Tahoma"/>
              </a:rPr>
              <a:t>lead_time: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The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number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20" b="1">
                <a:latin typeface="Tahoma"/>
                <a:cs typeface="Tahoma"/>
              </a:rPr>
              <a:t>of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days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65" b="1">
                <a:latin typeface="Tahoma"/>
                <a:cs typeface="Tahoma"/>
              </a:rPr>
              <a:t>between</a:t>
            </a:r>
            <a:r>
              <a:rPr dirty="0" sz="3500" spc="-195" b="1">
                <a:latin typeface="Tahoma"/>
                <a:cs typeface="Tahoma"/>
              </a:rPr>
              <a:t> </a:t>
            </a:r>
            <a:r>
              <a:rPr dirty="0" sz="3500" spc="-70" b="1">
                <a:latin typeface="Tahoma"/>
                <a:cs typeface="Tahoma"/>
              </a:rPr>
              <a:t>booking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35" b="1">
                <a:latin typeface="Tahoma"/>
                <a:cs typeface="Tahoma"/>
              </a:rPr>
              <a:t>and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60" b="1">
                <a:latin typeface="Tahoma"/>
                <a:cs typeface="Tahoma"/>
              </a:rPr>
              <a:t>arrival.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2127985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2866879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4016228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5171794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1898" y="1703404"/>
            <a:ext cx="14892655" cy="3808729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-45" b="1">
                <a:latin typeface="Tahoma"/>
                <a:cs typeface="Tahoma"/>
              </a:rPr>
              <a:t>rr</a:t>
            </a:r>
            <a:r>
              <a:rPr dirty="0" sz="3500" spc="-50" b="1">
                <a:latin typeface="Tahoma"/>
                <a:cs typeface="Tahoma"/>
              </a:rPr>
              <a:t>i</a:t>
            </a:r>
            <a:r>
              <a:rPr dirty="0" sz="3500" spc="-5" b="1">
                <a:latin typeface="Tahoma"/>
                <a:cs typeface="Tahoma"/>
              </a:rPr>
              <a:t>v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20" b="1">
                <a:latin typeface="Tahoma"/>
                <a:cs typeface="Tahoma"/>
              </a:rPr>
              <a:t>l</a:t>
            </a:r>
            <a:r>
              <a:rPr dirty="0" sz="3500" spc="-630" b="1">
                <a:latin typeface="Tahoma"/>
                <a:cs typeface="Tahoma"/>
              </a:rPr>
              <a:t>_</a:t>
            </a:r>
            <a:r>
              <a:rPr dirty="0" sz="3500" spc="50" b="1">
                <a:latin typeface="Tahoma"/>
                <a:cs typeface="Tahoma"/>
              </a:rPr>
              <a:t>d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35" b="1">
                <a:latin typeface="Tahoma"/>
                <a:cs typeface="Tahoma"/>
              </a:rPr>
              <a:t>e</a:t>
            </a:r>
            <a:r>
              <a:rPr dirty="0" sz="3500" spc="-310" b="1">
                <a:latin typeface="Tahoma"/>
                <a:cs typeface="Tahoma"/>
              </a:rPr>
              <a:t>: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40" b="1">
                <a:latin typeface="Tahoma"/>
                <a:cs typeface="Tahoma"/>
              </a:rPr>
              <a:t>h</a:t>
            </a:r>
            <a:r>
              <a:rPr dirty="0" sz="3500" spc="-30" b="1">
                <a:latin typeface="Tahoma"/>
                <a:cs typeface="Tahoma"/>
              </a:rPr>
              <a:t>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50" b="1">
                <a:latin typeface="Tahoma"/>
                <a:cs typeface="Tahoma"/>
              </a:rPr>
              <a:t>d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30" b="1">
                <a:latin typeface="Tahoma"/>
                <a:cs typeface="Tahoma"/>
              </a:rPr>
              <a:t>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25" b="1">
                <a:latin typeface="Tahoma"/>
                <a:cs typeface="Tahoma"/>
              </a:rPr>
              <a:t>o</a:t>
            </a:r>
            <a:r>
              <a:rPr dirty="0" sz="3500" spc="20" b="1">
                <a:latin typeface="Tahoma"/>
                <a:cs typeface="Tahoma"/>
              </a:rPr>
              <a:t>f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-45" b="1">
                <a:latin typeface="Tahoma"/>
                <a:cs typeface="Tahoma"/>
              </a:rPr>
              <a:t>rr</a:t>
            </a:r>
            <a:r>
              <a:rPr dirty="0" sz="3500" spc="-50" b="1">
                <a:latin typeface="Tahoma"/>
                <a:cs typeface="Tahoma"/>
              </a:rPr>
              <a:t>i</a:t>
            </a:r>
            <a:r>
              <a:rPr dirty="0" sz="3500" spc="-5" b="1">
                <a:latin typeface="Tahoma"/>
                <a:cs typeface="Tahoma"/>
              </a:rPr>
              <a:t>v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20" b="1">
                <a:latin typeface="Tahoma"/>
                <a:cs typeface="Tahoma"/>
              </a:rPr>
              <a:t>l</a:t>
            </a:r>
            <a:r>
              <a:rPr dirty="0" sz="3500" spc="-130" b="1"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  <a:p>
            <a:pPr marL="6534150" marR="5080" indent="-6510655">
              <a:lnSpc>
                <a:spcPct val="116100"/>
              </a:lnSpc>
              <a:spcBef>
                <a:spcPts val="944"/>
              </a:spcBef>
            </a:pPr>
            <a:r>
              <a:rPr dirty="0" sz="3500" spc="-130" b="1">
                <a:latin typeface="Tahoma"/>
                <a:cs typeface="Tahoma"/>
              </a:rPr>
              <a:t>market_segment_type: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The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market</a:t>
            </a:r>
            <a:r>
              <a:rPr dirty="0" sz="3500" spc="-185" b="1">
                <a:latin typeface="Tahoma"/>
                <a:cs typeface="Tahoma"/>
              </a:rPr>
              <a:t> </a:t>
            </a:r>
            <a:r>
              <a:rPr dirty="0" sz="3500" spc="-75" b="1">
                <a:latin typeface="Tahoma"/>
                <a:cs typeface="Tahoma"/>
              </a:rPr>
              <a:t>segment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15" b="1">
                <a:latin typeface="Tahoma"/>
                <a:cs typeface="Tahoma"/>
              </a:rPr>
              <a:t>to</a:t>
            </a:r>
            <a:r>
              <a:rPr dirty="0" sz="3500" spc="-185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which</a:t>
            </a:r>
            <a:r>
              <a:rPr dirty="0" sz="3500" spc="-190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185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reservation </a:t>
            </a:r>
            <a:r>
              <a:rPr dirty="0" sz="3500" spc="-1010" b="1">
                <a:latin typeface="Tahoma"/>
                <a:cs typeface="Tahoma"/>
              </a:rPr>
              <a:t> </a:t>
            </a:r>
            <a:r>
              <a:rPr dirty="0" sz="3500" spc="-55" b="1">
                <a:latin typeface="Tahoma"/>
                <a:cs typeface="Tahoma"/>
              </a:rPr>
              <a:t>belongs.</a:t>
            </a:r>
            <a:endParaRPr sz="3500">
              <a:latin typeface="Tahoma"/>
              <a:cs typeface="Tahoma"/>
            </a:endParaRPr>
          </a:p>
          <a:p>
            <a:pPr marL="142875">
              <a:lnSpc>
                <a:spcPts val="4175"/>
              </a:lnSpc>
            </a:pPr>
            <a:r>
              <a:rPr dirty="0" sz="3500" spc="-140" b="1">
                <a:latin typeface="Tahoma"/>
                <a:cs typeface="Tahoma"/>
              </a:rPr>
              <a:t>avg_price_per_room: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50" b="1">
                <a:latin typeface="Tahoma"/>
                <a:cs typeface="Tahoma"/>
              </a:rPr>
              <a:t>The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85" b="1">
                <a:latin typeface="Tahoma"/>
                <a:cs typeface="Tahoma"/>
              </a:rPr>
              <a:t>average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b="1">
                <a:latin typeface="Tahoma"/>
                <a:cs typeface="Tahoma"/>
              </a:rPr>
              <a:t>price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10" b="1">
                <a:latin typeface="Tahoma"/>
                <a:cs typeface="Tahoma"/>
              </a:rPr>
              <a:t>per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20" b="1">
                <a:latin typeface="Tahoma"/>
                <a:cs typeface="Tahoma"/>
              </a:rPr>
              <a:t>room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40" b="1">
                <a:latin typeface="Tahoma"/>
                <a:cs typeface="Tahoma"/>
              </a:rPr>
              <a:t>in</a:t>
            </a:r>
            <a:r>
              <a:rPr dirty="0" sz="3500" spc="-200" b="1">
                <a:latin typeface="Tahoma"/>
                <a:cs typeface="Tahoma"/>
              </a:rPr>
              <a:t> </a:t>
            </a:r>
            <a:r>
              <a:rPr dirty="0" sz="3500" spc="-25" b="1">
                <a:latin typeface="Tahoma"/>
                <a:cs typeface="Tahoma"/>
              </a:rPr>
              <a:t>the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45" b="1">
                <a:latin typeface="Tahoma"/>
                <a:cs typeface="Tahoma"/>
              </a:rPr>
              <a:t>reservation.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500" spc="40" b="1">
                <a:latin typeface="Tahoma"/>
                <a:cs typeface="Tahoma"/>
              </a:rPr>
              <a:t>b</a:t>
            </a:r>
            <a:r>
              <a:rPr dirty="0" sz="3500" spc="25" b="1">
                <a:latin typeface="Tahoma"/>
                <a:cs typeface="Tahoma"/>
              </a:rPr>
              <a:t>oo</a:t>
            </a:r>
            <a:r>
              <a:rPr dirty="0" sz="3500" spc="-225" b="1">
                <a:latin typeface="Tahoma"/>
                <a:cs typeface="Tahoma"/>
              </a:rPr>
              <a:t>k</a:t>
            </a:r>
            <a:r>
              <a:rPr dirty="0" sz="3500" spc="-50" b="1">
                <a:latin typeface="Tahoma"/>
                <a:cs typeface="Tahoma"/>
              </a:rPr>
              <a:t>i</a:t>
            </a:r>
            <a:r>
              <a:rPr dirty="0" sz="3500" spc="-40" b="1">
                <a:latin typeface="Tahoma"/>
                <a:cs typeface="Tahoma"/>
              </a:rPr>
              <a:t>n</a:t>
            </a:r>
            <a:r>
              <a:rPr dirty="0" sz="3500" spc="-250" b="1">
                <a:latin typeface="Tahoma"/>
                <a:cs typeface="Tahoma"/>
              </a:rPr>
              <a:t>g</a:t>
            </a:r>
            <a:r>
              <a:rPr dirty="0" sz="3500" spc="-630" b="1">
                <a:latin typeface="Tahoma"/>
                <a:cs typeface="Tahoma"/>
              </a:rPr>
              <a:t>_</a:t>
            </a:r>
            <a:r>
              <a:rPr dirty="0" sz="3500" spc="-70" b="1">
                <a:latin typeface="Tahoma"/>
                <a:cs typeface="Tahoma"/>
              </a:rPr>
              <a:t>s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65" b="1">
                <a:latin typeface="Tahoma"/>
                <a:cs typeface="Tahoma"/>
              </a:rPr>
              <a:t>u</a:t>
            </a:r>
            <a:r>
              <a:rPr dirty="0" sz="3500" spc="-70" b="1">
                <a:latin typeface="Tahoma"/>
                <a:cs typeface="Tahoma"/>
              </a:rPr>
              <a:t>s</a:t>
            </a:r>
            <a:r>
              <a:rPr dirty="0" sz="3500" spc="-310" b="1">
                <a:latin typeface="Tahoma"/>
                <a:cs typeface="Tahoma"/>
              </a:rPr>
              <a:t>: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80" b="1">
                <a:latin typeface="Tahoma"/>
                <a:cs typeface="Tahoma"/>
              </a:rPr>
              <a:t>T</a:t>
            </a:r>
            <a:r>
              <a:rPr dirty="0" sz="3500" spc="-40" b="1">
                <a:latin typeface="Tahoma"/>
                <a:cs typeface="Tahoma"/>
              </a:rPr>
              <a:t>h</a:t>
            </a:r>
            <a:r>
              <a:rPr dirty="0" sz="3500" spc="-30" b="1">
                <a:latin typeface="Tahoma"/>
                <a:cs typeface="Tahoma"/>
              </a:rPr>
              <a:t>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-70" b="1">
                <a:latin typeface="Tahoma"/>
                <a:cs typeface="Tahoma"/>
              </a:rPr>
              <a:t>s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114" b="1">
                <a:latin typeface="Tahoma"/>
                <a:cs typeface="Tahoma"/>
              </a:rPr>
              <a:t>a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65" b="1">
                <a:latin typeface="Tahoma"/>
                <a:cs typeface="Tahoma"/>
              </a:rPr>
              <a:t>u</a:t>
            </a:r>
            <a:r>
              <a:rPr dirty="0" sz="3500" spc="-65" b="1">
                <a:latin typeface="Tahoma"/>
                <a:cs typeface="Tahoma"/>
              </a:rPr>
              <a:t>s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25" b="1">
                <a:latin typeface="Tahoma"/>
                <a:cs typeface="Tahoma"/>
              </a:rPr>
              <a:t>o</a:t>
            </a:r>
            <a:r>
              <a:rPr dirty="0" sz="3500" spc="20" b="1">
                <a:latin typeface="Tahoma"/>
                <a:cs typeface="Tahoma"/>
              </a:rPr>
              <a:t>f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5" b="1">
                <a:latin typeface="Tahoma"/>
                <a:cs typeface="Tahoma"/>
              </a:rPr>
              <a:t>t</a:t>
            </a:r>
            <a:r>
              <a:rPr dirty="0" sz="3500" spc="-40" b="1">
                <a:latin typeface="Tahoma"/>
                <a:cs typeface="Tahoma"/>
              </a:rPr>
              <a:t>h</a:t>
            </a:r>
            <a:r>
              <a:rPr dirty="0" sz="3500" spc="-30" b="1">
                <a:latin typeface="Tahoma"/>
                <a:cs typeface="Tahoma"/>
              </a:rPr>
              <a:t>e</a:t>
            </a:r>
            <a:r>
              <a:rPr dirty="0" sz="3500" spc="-204" b="1">
                <a:latin typeface="Tahoma"/>
                <a:cs typeface="Tahoma"/>
              </a:rPr>
              <a:t> </a:t>
            </a:r>
            <a:r>
              <a:rPr dirty="0" sz="3500" spc="40" b="1">
                <a:latin typeface="Tahoma"/>
                <a:cs typeface="Tahoma"/>
              </a:rPr>
              <a:t>b</a:t>
            </a:r>
            <a:r>
              <a:rPr dirty="0" sz="3500" spc="25" b="1">
                <a:latin typeface="Tahoma"/>
                <a:cs typeface="Tahoma"/>
              </a:rPr>
              <a:t>oo</a:t>
            </a:r>
            <a:r>
              <a:rPr dirty="0" sz="3500" spc="-225" b="1">
                <a:latin typeface="Tahoma"/>
                <a:cs typeface="Tahoma"/>
              </a:rPr>
              <a:t>k</a:t>
            </a:r>
            <a:r>
              <a:rPr dirty="0" sz="3500" spc="-50" b="1">
                <a:latin typeface="Tahoma"/>
                <a:cs typeface="Tahoma"/>
              </a:rPr>
              <a:t>i</a:t>
            </a:r>
            <a:r>
              <a:rPr dirty="0" sz="3500" spc="-40" b="1">
                <a:latin typeface="Tahoma"/>
                <a:cs typeface="Tahoma"/>
              </a:rPr>
              <a:t>n</a:t>
            </a:r>
            <a:r>
              <a:rPr dirty="0" sz="3500" spc="-250" b="1">
                <a:latin typeface="Tahoma"/>
                <a:cs typeface="Tahoma"/>
              </a:rPr>
              <a:t>g</a:t>
            </a:r>
            <a:r>
              <a:rPr dirty="0" sz="3500" spc="-130" b="1"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637" y="416855"/>
            <a:ext cx="2960370" cy="13804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900" spc="1115">
                <a:latin typeface="SimSun"/>
                <a:cs typeface="SimSun"/>
              </a:rPr>
              <a:t>T</a:t>
            </a:r>
            <a:r>
              <a:rPr dirty="0" sz="8900" spc="150">
                <a:latin typeface="SimSun"/>
                <a:cs typeface="SimSun"/>
              </a:rPr>
              <a:t>a</a:t>
            </a:r>
            <a:r>
              <a:rPr dirty="0" sz="8900" spc="-580">
                <a:latin typeface="SimSun"/>
                <a:cs typeface="SimSun"/>
              </a:rPr>
              <a:t>s</a:t>
            </a:r>
            <a:r>
              <a:rPr dirty="0" sz="8900" spc="715">
                <a:latin typeface="SimSun"/>
                <a:cs typeface="SimSun"/>
              </a:rPr>
              <a:t>k</a:t>
            </a:r>
            <a:r>
              <a:rPr dirty="0" sz="8900" spc="-575">
                <a:latin typeface="SimSun"/>
                <a:cs typeface="SimSun"/>
              </a:rPr>
              <a:t>s</a:t>
            </a:r>
            <a:endParaRPr sz="89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811" y="2220724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811" y="2827148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811" y="3507487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811" y="4187825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811" y="6015175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24" y="6909154"/>
            <a:ext cx="161925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811" y="5408751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24" y="7803133"/>
            <a:ext cx="161925" cy="1619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5270" marR="3971290">
              <a:lnSpc>
                <a:spcPct val="113700"/>
              </a:lnSpc>
              <a:spcBef>
                <a:spcPts val="100"/>
              </a:spcBef>
            </a:pPr>
            <a:r>
              <a:rPr dirty="0" spc="-335"/>
              <a:t>W</a:t>
            </a:r>
            <a:r>
              <a:rPr dirty="0" spc="-40"/>
              <a:t>h</a:t>
            </a:r>
            <a:r>
              <a:rPr dirty="0" spc="-114"/>
              <a:t>a</a:t>
            </a:r>
            <a:r>
              <a:rPr dirty="0" spc="10"/>
              <a:t>t</a:t>
            </a:r>
            <a:r>
              <a:rPr dirty="0" spc="-204"/>
              <a:t> </a:t>
            </a:r>
            <a:r>
              <a:rPr dirty="0" spc="-50"/>
              <a:t>i</a:t>
            </a:r>
            <a:r>
              <a:rPr dirty="0" spc="-65"/>
              <a:t>s</a:t>
            </a:r>
            <a:r>
              <a:rPr dirty="0" spc="-204"/>
              <a:t> </a:t>
            </a:r>
            <a:r>
              <a:rPr dirty="0" spc="5"/>
              <a:t>t</a:t>
            </a:r>
            <a:r>
              <a:rPr dirty="0" spc="-40"/>
              <a:t>h</a:t>
            </a:r>
            <a:r>
              <a:rPr dirty="0" spc="-30"/>
              <a:t>e</a:t>
            </a:r>
            <a:r>
              <a:rPr dirty="0" spc="-204"/>
              <a:t> </a:t>
            </a:r>
            <a:r>
              <a:rPr dirty="0" spc="5"/>
              <a:t>t</a:t>
            </a:r>
            <a:r>
              <a:rPr dirty="0" spc="25"/>
              <a:t>o</a:t>
            </a:r>
            <a:r>
              <a:rPr dirty="0" spc="5"/>
              <a:t>t</a:t>
            </a:r>
            <a:r>
              <a:rPr dirty="0" spc="-114"/>
              <a:t>a</a:t>
            </a:r>
            <a:r>
              <a:rPr dirty="0" spc="25"/>
              <a:t>l</a:t>
            </a:r>
            <a:r>
              <a:rPr dirty="0" spc="-204"/>
              <a:t> </a:t>
            </a:r>
            <a:r>
              <a:rPr dirty="0" spc="-40"/>
              <a:t>n</a:t>
            </a:r>
            <a:r>
              <a:rPr dirty="0" spc="-65"/>
              <a:t>u</a:t>
            </a:r>
            <a:r>
              <a:rPr dirty="0" spc="-85"/>
              <a:t>m</a:t>
            </a:r>
            <a:r>
              <a:rPr dirty="0" spc="40"/>
              <a:t>b</a:t>
            </a:r>
            <a:r>
              <a:rPr dirty="0" spc="-35"/>
              <a:t>e</a:t>
            </a:r>
            <a:r>
              <a:rPr dirty="0" spc="-40"/>
              <a:t>r</a:t>
            </a:r>
            <a:r>
              <a:rPr dirty="0" spc="-204"/>
              <a:t> </a:t>
            </a:r>
            <a:r>
              <a:rPr dirty="0" spc="25"/>
              <a:t>o</a:t>
            </a:r>
            <a:r>
              <a:rPr dirty="0" spc="20"/>
              <a:t>f</a:t>
            </a:r>
            <a:r>
              <a:rPr dirty="0" spc="-204"/>
              <a:t> </a:t>
            </a:r>
            <a:r>
              <a:rPr dirty="0" spc="-45"/>
              <a:t>r</a:t>
            </a:r>
            <a:r>
              <a:rPr dirty="0" spc="-35"/>
              <a:t>e</a:t>
            </a:r>
            <a:r>
              <a:rPr dirty="0" spc="-70"/>
              <a:t>s</a:t>
            </a:r>
            <a:r>
              <a:rPr dirty="0" spc="-35"/>
              <a:t>e</a:t>
            </a:r>
            <a:r>
              <a:rPr dirty="0" spc="-45"/>
              <a:t>r</a:t>
            </a:r>
            <a:r>
              <a:rPr dirty="0" spc="-5"/>
              <a:t>v</a:t>
            </a:r>
            <a:r>
              <a:rPr dirty="0" spc="-114"/>
              <a:t>a</a:t>
            </a:r>
            <a:r>
              <a:rPr dirty="0" spc="5"/>
              <a:t>t</a:t>
            </a:r>
            <a:r>
              <a:rPr dirty="0" spc="-50"/>
              <a:t>i</a:t>
            </a:r>
            <a:r>
              <a:rPr dirty="0" spc="25"/>
              <a:t>o</a:t>
            </a:r>
            <a:r>
              <a:rPr dirty="0" spc="-40"/>
              <a:t>n</a:t>
            </a:r>
            <a:r>
              <a:rPr dirty="0" spc="-65"/>
              <a:t>s</a:t>
            </a:r>
            <a:r>
              <a:rPr dirty="0" spc="-204"/>
              <a:t> </a:t>
            </a:r>
            <a:r>
              <a:rPr dirty="0" spc="-50"/>
              <a:t>i</a:t>
            </a:r>
            <a:r>
              <a:rPr dirty="0" spc="-35"/>
              <a:t>n</a:t>
            </a:r>
            <a:r>
              <a:rPr dirty="0" spc="-204"/>
              <a:t> </a:t>
            </a:r>
            <a:r>
              <a:rPr dirty="0" spc="5"/>
              <a:t>t</a:t>
            </a:r>
            <a:r>
              <a:rPr dirty="0" spc="-40"/>
              <a:t>h</a:t>
            </a:r>
            <a:r>
              <a:rPr dirty="0" spc="-30"/>
              <a:t>e</a:t>
            </a:r>
            <a:r>
              <a:rPr dirty="0" spc="-204"/>
              <a:t> </a:t>
            </a:r>
            <a:r>
              <a:rPr dirty="0" spc="50"/>
              <a:t>d</a:t>
            </a:r>
            <a:r>
              <a:rPr dirty="0" spc="-114"/>
              <a:t>a</a:t>
            </a:r>
            <a:r>
              <a:rPr dirty="0" spc="5"/>
              <a:t>t</a:t>
            </a:r>
            <a:r>
              <a:rPr dirty="0" spc="-114"/>
              <a:t>a</a:t>
            </a:r>
            <a:r>
              <a:rPr dirty="0" spc="-70"/>
              <a:t>s</a:t>
            </a:r>
            <a:r>
              <a:rPr dirty="0" spc="-35"/>
              <a:t>e</a:t>
            </a:r>
            <a:r>
              <a:rPr dirty="0" spc="5"/>
              <a:t>t</a:t>
            </a:r>
            <a:r>
              <a:rPr dirty="0" spc="-145"/>
              <a:t>?  </a:t>
            </a:r>
            <a:r>
              <a:rPr dirty="0" spc="-335"/>
              <a:t>W</a:t>
            </a:r>
            <a:r>
              <a:rPr dirty="0" spc="-40"/>
              <a:t>h</a:t>
            </a:r>
            <a:r>
              <a:rPr dirty="0" spc="-50"/>
              <a:t>i</a:t>
            </a:r>
            <a:r>
              <a:rPr dirty="0" spc="90"/>
              <a:t>c</a:t>
            </a:r>
            <a:r>
              <a:rPr dirty="0" spc="-35"/>
              <a:t>h</a:t>
            </a:r>
            <a:r>
              <a:rPr dirty="0" spc="-204"/>
              <a:t> </a:t>
            </a:r>
            <a:r>
              <a:rPr dirty="0" spc="-85"/>
              <a:t>m</a:t>
            </a:r>
            <a:r>
              <a:rPr dirty="0" spc="-35"/>
              <a:t>e</a:t>
            </a:r>
            <a:r>
              <a:rPr dirty="0" spc="-114"/>
              <a:t>a</a:t>
            </a:r>
            <a:r>
              <a:rPr dirty="0" spc="25"/>
              <a:t>l</a:t>
            </a:r>
            <a:r>
              <a:rPr dirty="0" spc="-204"/>
              <a:t> </a:t>
            </a:r>
            <a:r>
              <a:rPr dirty="0" spc="45"/>
              <a:t>p</a:t>
            </a:r>
            <a:r>
              <a:rPr dirty="0" spc="20"/>
              <a:t>l</a:t>
            </a:r>
            <a:r>
              <a:rPr dirty="0" spc="-114"/>
              <a:t>a</a:t>
            </a:r>
            <a:r>
              <a:rPr dirty="0" spc="-35"/>
              <a:t>n</a:t>
            </a:r>
            <a:r>
              <a:rPr dirty="0" spc="-204"/>
              <a:t> </a:t>
            </a:r>
            <a:r>
              <a:rPr dirty="0" spc="-50"/>
              <a:t>i</a:t>
            </a:r>
            <a:r>
              <a:rPr dirty="0" spc="-65"/>
              <a:t>s</a:t>
            </a:r>
            <a:r>
              <a:rPr dirty="0" spc="-204"/>
              <a:t> </a:t>
            </a:r>
            <a:r>
              <a:rPr dirty="0" spc="5"/>
              <a:t>t</a:t>
            </a:r>
            <a:r>
              <a:rPr dirty="0" spc="-40"/>
              <a:t>h</a:t>
            </a:r>
            <a:r>
              <a:rPr dirty="0" spc="-30"/>
              <a:t>e</a:t>
            </a:r>
            <a:r>
              <a:rPr dirty="0" spc="-204"/>
              <a:t> </a:t>
            </a:r>
            <a:r>
              <a:rPr dirty="0" spc="-85"/>
              <a:t>m</a:t>
            </a:r>
            <a:r>
              <a:rPr dirty="0" spc="25"/>
              <a:t>o</a:t>
            </a:r>
            <a:r>
              <a:rPr dirty="0" spc="-70"/>
              <a:t>s</a:t>
            </a:r>
            <a:r>
              <a:rPr dirty="0" spc="10"/>
              <a:t>t</a:t>
            </a:r>
            <a:r>
              <a:rPr dirty="0" spc="-204"/>
              <a:t> </a:t>
            </a:r>
            <a:r>
              <a:rPr dirty="0" spc="45"/>
              <a:t>p</a:t>
            </a:r>
            <a:r>
              <a:rPr dirty="0" spc="25"/>
              <a:t>o</a:t>
            </a:r>
            <a:r>
              <a:rPr dirty="0" spc="45"/>
              <a:t>p</a:t>
            </a:r>
            <a:r>
              <a:rPr dirty="0" spc="-65"/>
              <a:t>u</a:t>
            </a:r>
            <a:r>
              <a:rPr dirty="0" spc="20"/>
              <a:t>l</a:t>
            </a:r>
            <a:r>
              <a:rPr dirty="0" spc="-114"/>
              <a:t>a</a:t>
            </a:r>
            <a:r>
              <a:rPr dirty="0" spc="-40"/>
              <a:t>r</a:t>
            </a:r>
            <a:r>
              <a:rPr dirty="0" spc="-204"/>
              <a:t> </a:t>
            </a:r>
            <a:r>
              <a:rPr dirty="0" spc="-114"/>
              <a:t>a</a:t>
            </a:r>
            <a:r>
              <a:rPr dirty="0" spc="-85"/>
              <a:t>m</a:t>
            </a:r>
            <a:r>
              <a:rPr dirty="0" spc="25"/>
              <a:t>o</a:t>
            </a:r>
            <a:r>
              <a:rPr dirty="0" spc="-40"/>
              <a:t>n</a:t>
            </a:r>
            <a:r>
              <a:rPr dirty="0" spc="-245"/>
              <a:t>g</a:t>
            </a:r>
            <a:r>
              <a:rPr dirty="0" spc="-204"/>
              <a:t> </a:t>
            </a:r>
            <a:r>
              <a:rPr dirty="0" spc="-250"/>
              <a:t>g</a:t>
            </a:r>
            <a:r>
              <a:rPr dirty="0" spc="-65"/>
              <a:t>u</a:t>
            </a:r>
            <a:r>
              <a:rPr dirty="0" spc="-35"/>
              <a:t>e</a:t>
            </a:r>
            <a:r>
              <a:rPr dirty="0" spc="-70"/>
              <a:t>s</a:t>
            </a:r>
            <a:r>
              <a:rPr dirty="0" spc="5"/>
              <a:t>t</a:t>
            </a:r>
            <a:r>
              <a:rPr dirty="0" spc="-70"/>
              <a:t>s</a:t>
            </a:r>
            <a:r>
              <a:rPr dirty="0" spc="-215"/>
              <a:t>?</a:t>
            </a:r>
          </a:p>
          <a:p>
            <a:pPr marL="366395">
              <a:lnSpc>
                <a:spcPct val="100000"/>
              </a:lnSpc>
              <a:spcBef>
                <a:spcPts val="1155"/>
              </a:spcBef>
            </a:pPr>
            <a:r>
              <a:rPr dirty="0" spc="-120"/>
              <a:t>What</a:t>
            </a:r>
            <a:r>
              <a:rPr dirty="0" spc="-200"/>
              <a:t> </a:t>
            </a:r>
            <a:r>
              <a:rPr dirty="0" spc="-55"/>
              <a:t>is</a:t>
            </a:r>
            <a:r>
              <a:rPr dirty="0" spc="-200"/>
              <a:t> </a:t>
            </a:r>
            <a:r>
              <a:rPr dirty="0" spc="-25"/>
              <a:t>the</a:t>
            </a:r>
            <a:r>
              <a:rPr dirty="0" spc="-200"/>
              <a:t> </a:t>
            </a:r>
            <a:r>
              <a:rPr dirty="0" spc="-85"/>
              <a:t>average</a:t>
            </a:r>
            <a:r>
              <a:rPr dirty="0" spc="-200"/>
              <a:t> </a:t>
            </a:r>
            <a:r>
              <a:rPr dirty="0"/>
              <a:t>price</a:t>
            </a:r>
            <a:r>
              <a:rPr dirty="0" spc="-200"/>
              <a:t> </a:t>
            </a:r>
            <a:r>
              <a:rPr dirty="0" spc="-10"/>
              <a:t>per</a:t>
            </a:r>
            <a:r>
              <a:rPr dirty="0" spc="-200"/>
              <a:t> </a:t>
            </a:r>
            <a:r>
              <a:rPr dirty="0" spc="-20"/>
              <a:t>room</a:t>
            </a:r>
            <a:r>
              <a:rPr dirty="0" spc="-200"/>
              <a:t> </a:t>
            </a:r>
            <a:r>
              <a:rPr dirty="0"/>
              <a:t>for</a:t>
            </a:r>
            <a:r>
              <a:rPr dirty="0" spc="-200"/>
              <a:t> </a:t>
            </a:r>
            <a:r>
              <a:rPr dirty="0" spc="-40"/>
              <a:t>reservations</a:t>
            </a:r>
            <a:r>
              <a:rPr dirty="0" spc="-200"/>
              <a:t> </a:t>
            </a:r>
            <a:r>
              <a:rPr dirty="0" spc="-45"/>
              <a:t>involving</a:t>
            </a:r>
            <a:r>
              <a:rPr dirty="0" spc="-200"/>
              <a:t> </a:t>
            </a:r>
            <a:r>
              <a:rPr dirty="0" spc="-30"/>
              <a:t>children?</a:t>
            </a:r>
          </a:p>
          <a:p>
            <a:pPr marL="6797040" marR="5080" indent="-6424295">
              <a:lnSpc>
                <a:spcPct val="116100"/>
              </a:lnSpc>
              <a:spcBef>
                <a:spcPts val="480"/>
              </a:spcBef>
            </a:pPr>
            <a:r>
              <a:rPr dirty="0" spc="-85"/>
              <a:t>How</a:t>
            </a:r>
            <a:r>
              <a:rPr dirty="0" spc="-204"/>
              <a:t> </a:t>
            </a:r>
            <a:r>
              <a:rPr dirty="0" spc="-60"/>
              <a:t>many</a:t>
            </a:r>
            <a:r>
              <a:rPr dirty="0" spc="-200"/>
              <a:t> </a:t>
            </a:r>
            <a:r>
              <a:rPr dirty="0" spc="-40"/>
              <a:t>reservations</a:t>
            </a:r>
            <a:r>
              <a:rPr dirty="0" spc="-200"/>
              <a:t> </a:t>
            </a:r>
            <a:r>
              <a:rPr dirty="0" spc="-120"/>
              <a:t>were</a:t>
            </a:r>
            <a:r>
              <a:rPr dirty="0" spc="-200"/>
              <a:t> </a:t>
            </a:r>
            <a:r>
              <a:rPr dirty="0" spc="-45"/>
              <a:t>made</a:t>
            </a:r>
            <a:r>
              <a:rPr dirty="0" spc="-200"/>
              <a:t> </a:t>
            </a:r>
            <a:r>
              <a:rPr dirty="0"/>
              <a:t>for</a:t>
            </a:r>
            <a:r>
              <a:rPr dirty="0" spc="-200"/>
              <a:t> </a:t>
            </a:r>
            <a:r>
              <a:rPr dirty="0" spc="-25"/>
              <a:t>the</a:t>
            </a:r>
            <a:r>
              <a:rPr dirty="0" spc="-200"/>
              <a:t> </a:t>
            </a:r>
            <a:r>
              <a:rPr dirty="0" spc="-50"/>
              <a:t>year</a:t>
            </a:r>
            <a:r>
              <a:rPr dirty="0" spc="-200"/>
              <a:t> </a:t>
            </a:r>
            <a:r>
              <a:rPr dirty="0" spc="-85"/>
              <a:t>20XX</a:t>
            </a:r>
            <a:r>
              <a:rPr dirty="0" spc="-200"/>
              <a:t> </a:t>
            </a:r>
            <a:r>
              <a:rPr dirty="0" spc="-55"/>
              <a:t>(replace</a:t>
            </a:r>
            <a:r>
              <a:rPr dirty="0" spc="-200"/>
              <a:t> </a:t>
            </a:r>
            <a:r>
              <a:rPr dirty="0" spc="-135"/>
              <a:t>XX</a:t>
            </a:r>
            <a:r>
              <a:rPr dirty="0" spc="-200"/>
              <a:t> </a:t>
            </a:r>
            <a:r>
              <a:rPr dirty="0" spc="-110"/>
              <a:t>with</a:t>
            </a:r>
            <a:r>
              <a:rPr dirty="0" spc="-200"/>
              <a:t> </a:t>
            </a:r>
            <a:r>
              <a:rPr dirty="0" spc="-25"/>
              <a:t>the </a:t>
            </a:r>
            <a:r>
              <a:rPr dirty="0" spc="-1015"/>
              <a:t> </a:t>
            </a:r>
            <a:r>
              <a:rPr dirty="0" spc="-20"/>
              <a:t>desired</a:t>
            </a:r>
            <a:r>
              <a:rPr dirty="0" spc="-210"/>
              <a:t> </a:t>
            </a:r>
            <a:r>
              <a:rPr dirty="0" spc="-130"/>
              <a:t>year)?</a:t>
            </a:r>
          </a:p>
          <a:p>
            <a:pPr marL="424180">
              <a:lnSpc>
                <a:spcPct val="100000"/>
              </a:lnSpc>
              <a:spcBef>
                <a:spcPts val="540"/>
              </a:spcBef>
            </a:pPr>
            <a:r>
              <a:rPr dirty="0" spc="-335"/>
              <a:t>W</a:t>
            </a:r>
            <a:r>
              <a:rPr dirty="0" spc="-40"/>
              <a:t>h</a:t>
            </a:r>
            <a:r>
              <a:rPr dirty="0" spc="-114"/>
              <a:t>a</a:t>
            </a:r>
            <a:r>
              <a:rPr dirty="0" spc="10"/>
              <a:t>t</a:t>
            </a:r>
            <a:r>
              <a:rPr dirty="0" spc="-204"/>
              <a:t> </a:t>
            </a:r>
            <a:r>
              <a:rPr dirty="0" spc="-50"/>
              <a:t>i</a:t>
            </a:r>
            <a:r>
              <a:rPr dirty="0" spc="-65"/>
              <a:t>s</a:t>
            </a:r>
            <a:r>
              <a:rPr dirty="0" spc="-204"/>
              <a:t> </a:t>
            </a:r>
            <a:r>
              <a:rPr dirty="0" spc="5"/>
              <a:t>t</a:t>
            </a:r>
            <a:r>
              <a:rPr dirty="0" spc="-40"/>
              <a:t>h</a:t>
            </a:r>
            <a:r>
              <a:rPr dirty="0" spc="-30"/>
              <a:t>e</a:t>
            </a:r>
            <a:r>
              <a:rPr dirty="0" spc="-204"/>
              <a:t> </a:t>
            </a:r>
            <a:r>
              <a:rPr dirty="0" spc="-85"/>
              <a:t>m</a:t>
            </a:r>
            <a:r>
              <a:rPr dirty="0" spc="25"/>
              <a:t>o</a:t>
            </a:r>
            <a:r>
              <a:rPr dirty="0" spc="-70"/>
              <a:t>s</a:t>
            </a:r>
            <a:r>
              <a:rPr dirty="0" spc="10"/>
              <a:t>t</a:t>
            </a:r>
            <a:r>
              <a:rPr dirty="0" spc="-204"/>
              <a:t> </a:t>
            </a:r>
            <a:r>
              <a:rPr dirty="0" spc="90"/>
              <a:t>c</a:t>
            </a:r>
            <a:r>
              <a:rPr dirty="0" spc="25"/>
              <a:t>o</a:t>
            </a:r>
            <a:r>
              <a:rPr dirty="0" spc="-85"/>
              <a:t>mm</a:t>
            </a:r>
            <a:r>
              <a:rPr dirty="0" spc="25"/>
              <a:t>o</a:t>
            </a:r>
            <a:r>
              <a:rPr dirty="0" spc="-40"/>
              <a:t>n</a:t>
            </a:r>
            <a:r>
              <a:rPr dirty="0" spc="20"/>
              <a:t>l</a:t>
            </a:r>
            <a:r>
              <a:rPr dirty="0" spc="5"/>
              <a:t>y</a:t>
            </a:r>
            <a:r>
              <a:rPr dirty="0" spc="-204"/>
              <a:t> </a:t>
            </a:r>
            <a:r>
              <a:rPr dirty="0" spc="40"/>
              <a:t>b</a:t>
            </a:r>
            <a:r>
              <a:rPr dirty="0" spc="25"/>
              <a:t>oo</a:t>
            </a:r>
            <a:r>
              <a:rPr dirty="0" spc="-225"/>
              <a:t>k</a:t>
            </a:r>
            <a:r>
              <a:rPr dirty="0" spc="-35"/>
              <a:t>e</a:t>
            </a:r>
            <a:r>
              <a:rPr dirty="0" spc="55"/>
              <a:t>d</a:t>
            </a:r>
            <a:r>
              <a:rPr dirty="0" spc="-204"/>
              <a:t> </a:t>
            </a:r>
            <a:r>
              <a:rPr dirty="0" spc="-45"/>
              <a:t>r</a:t>
            </a:r>
            <a:r>
              <a:rPr dirty="0" spc="25"/>
              <a:t>oo</a:t>
            </a:r>
            <a:r>
              <a:rPr dirty="0" spc="-80"/>
              <a:t>m</a:t>
            </a:r>
            <a:r>
              <a:rPr dirty="0" spc="-204"/>
              <a:t> </a:t>
            </a:r>
            <a:r>
              <a:rPr dirty="0" spc="5"/>
              <a:t>t</a:t>
            </a:r>
            <a:r>
              <a:rPr dirty="0"/>
              <a:t>y</a:t>
            </a:r>
            <a:r>
              <a:rPr dirty="0" spc="45"/>
              <a:t>p</a:t>
            </a:r>
            <a:r>
              <a:rPr dirty="0" spc="-35"/>
              <a:t>e</a:t>
            </a:r>
            <a:r>
              <a:rPr dirty="0" spc="-215"/>
              <a:t>?</a:t>
            </a:r>
          </a:p>
          <a:p>
            <a:pPr marL="461009">
              <a:lnSpc>
                <a:spcPct val="100000"/>
              </a:lnSpc>
              <a:spcBef>
                <a:spcPts val="575"/>
              </a:spcBef>
            </a:pPr>
            <a:r>
              <a:rPr dirty="0" spc="-85"/>
              <a:t>How</a:t>
            </a:r>
            <a:r>
              <a:rPr dirty="0" spc="-200"/>
              <a:t> </a:t>
            </a:r>
            <a:r>
              <a:rPr dirty="0" spc="-60"/>
              <a:t>many</a:t>
            </a:r>
            <a:r>
              <a:rPr dirty="0" spc="-200"/>
              <a:t> </a:t>
            </a:r>
            <a:r>
              <a:rPr dirty="0" spc="-40"/>
              <a:t>reservations</a:t>
            </a:r>
            <a:r>
              <a:rPr dirty="0" spc="-200"/>
              <a:t> </a:t>
            </a:r>
            <a:r>
              <a:rPr dirty="0" spc="-15"/>
              <a:t>fall</a:t>
            </a:r>
            <a:r>
              <a:rPr dirty="0" spc="-200"/>
              <a:t> </a:t>
            </a:r>
            <a:r>
              <a:rPr dirty="0" spc="-5"/>
              <a:t>on</a:t>
            </a:r>
            <a:r>
              <a:rPr dirty="0" spc="-200"/>
              <a:t> </a:t>
            </a:r>
            <a:r>
              <a:rPr dirty="0" spc="-110"/>
              <a:t>a</a:t>
            </a:r>
            <a:r>
              <a:rPr dirty="0" spc="-200"/>
              <a:t> </a:t>
            </a:r>
            <a:r>
              <a:rPr dirty="0" spc="-100"/>
              <a:t>weekend</a:t>
            </a:r>
            <a:r>
              <a:rPr dirty="0" spc="-200"/>
              <a:t> </a:t>
            </a:r>
            <a:r>
              <a:rPr dirty="0" spc="-160"/>
              <a:t>(no_of_weekend_nights</a:t>
            </a:r>
            <a:r>
              <a:rPr dirty="0" spc="-200"/>
              <a:t> </a:t>
            </a:r>
            <a:r>
              <a:rPr dirty="0" spc="-980"/>
              <a:t>&gt;</a:t>
            </a:r>
            <a:r>
              <a:rPr dirty="0" spc="-965"/>
              <a:t> </a:t>
            </a:r>
            <a:r>
              <a:rPr dirty="0" spc="-120"/>
              <a:t>0)?</a:t>
            </a:r>
          </a:p>
          <a:p>
            <a:pPr marL="412115">
              <a:lnSpc>
                <a:spcPct val="100000"/>
              </a:lnSpc>
              <a:spcBef>
                <a:spcPts val="2840"/>
              </a:spcBef>
            </a:pPr>
            <a:r>
              <a:rPr dirty="0" spc="-120"/>
              <a:t>What</a:t>
            </a:r>
            <a:r>
              <a:rPr dirty="0" spc="-204"/>
              <a:t> </a:t>
            </a:r>
            <a:r>
              <a:rPr dirty="0" spc="-55"/>
              <a:t>is</a:t>
            </a:r>
            <a:r>
              <a:rPr dirty="0" spc="-200"/>
              <a:t> </a:t>
            </a:r>
            <a:r>
              <a:rPr dirty="0" spc="-25"/>
              <a:t>the</a:t>
            </a:r>
            <a:r>
              <a:rPr dirty="0" spc="-200"/>
              <a:t> </a:t>
            </a:r>
            <a:r>
              <a:rPr dirty="0" spc="-70"/>
              <a:t>highest</a:t>
            </a:r>
            <a:r>
              <a:rPr dirty="0" spc="-200"/>
              <a:t> </a:t>
            </a:r>
            <a:r>
              <a:rPr dirty="0" spc="-35"/>
              <a:t>and</a:t>
            </a:r>
            <a:r>
              <a:rPr dirty="0" spc="-204"/>
              <a:t> </a:t>
            </a:r>
            <a:r>
              <a:rPr dirty="0" spc="-70"/>
              <a:t>lowest</a:t>
            </a:r>
            <a:r>
              <a:rPr dirty="0" spc="-200"/>
              <a:t> </a:t>
            </a:r>
            <a:r>
              <a:rPr dirty="0" spc="-20"/>
              <a:t>lead</a:t>
            </a:r>
            <a:r>
              <a:rPr dirty="0" spc="-200"/>
              <a:t> </a:t>
            </a:r>
            <a:r>
              <a:rPr dirty="0" spc="-40"/>
              <a:t>time</a:t>
            </a:r>
            <a:r>
              <a:rPr dirty="0" spc="-200"/>
              <a:t> </a:t>
            </a:r>
            <a:r>
              <a:rPr dirty="0"/>
              <a:t>for</a:t>
            </a:r>
            <a:r>
              <a:rPr dirty="0" spc="-200"/>
              <a:t> </a:t>
            </a:r>
            <a:r>
              <a:rPr dirty="0" spc="-55"/>
              <a:t>reservations?</a:t>
            </a:r>
          </a:p>
          <a:p>
            <a:pPr marL="412115">
              <a:lnSpc>
                <a:spcPct val="100000"/>
              </a:lnSpc>
              <a:spcBef>
                <a:spcPts val="2840"/>
              </a:spcBef>
            </a:pPr>
            <a:r>
              <a:rPr dirty="0" spc="-120"/>
              <a:t>What</a:t>
            </a:r>
            <a:r>
              <a:rPr dirty="0" spc="-204"/>
              <a:t> </a:t>
            </a:r>
            <a:r>
              <a:rPr dirty="0" spc="-55"/>
              <a:t>is</a:t>
            </a:r>
            <a:r>
              <a:rPr dirty="0" spc="-200"/>
              <a:t> </a:t>
            </a:r>
            <a:r>
              <a:rPr dirty="0" spc="-25"/>
              <a:t>the</a:t>
            </a:r>
            <a:r>
              <a:rPr dirty="0" spc="-200"/>
              <a:t> </a:t>
            </a:r>
            <a:r>
              <a:rPr dirty="0" spc="-30"/>
              <a:t>most</a:t>
            </a:r>
            <a:r>
              <a:rPr dirty="0" spc="-200"/>
              <a:t> </a:t>
            </a:r>
            <a:r>
              <a:rPr dirty="0" spc="-10"/>
              <a:t>common</a:t>
            </a:r>
            <a:r>
              <a:rPr dirty="0" spc="-200"/>
              <a:t> </a:t>
            </a:r>
            <a:r>
              <a:rPr dirty="0" spc="-85"/>
              <a:t>market</a:t>
            </a:r>
            <a:r>
              <a:rPr dirty="0" spc="-200"/>
              <a:t> </a:t>
            </a:r>
            <a:r>
              <a:rPr dirty="0" spc="-75"/>
              <a:t>segment</a:t>
            </a:r>
            <a:r>
              <a:rPr dirty="0" spc="-200"/>
              <a:t> </a:t>
            </a:r>
            <a:r>
              <a:rPr dirty="0" spc="5"/>
              <a:t>type</a:t>
            </a:r>
            <a:r>
              <a:rPr dirty="0" spc="-200"/>
              <a:t> </a:t>
            </a:r>
            <a:r>
              <a:rPr dirty="0"/>
              <a:t>for</a:t>
            </a:r>
            <a:r>
              <a:rPr dirty="0" spc="-200"/>
              <a:t> </a:t>
            </a:r>
            <a:r>
              <a:rPr dirty="0" spc="-55"/>
              <a:t>reservations?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778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Mohd Danish</dc:creator>
  <cp:keywords>DAF_8B-hfu0,BAFE8r5IHJQ</cp:keywords>
  <dc:title>Light Blue and Brown Simple Minimalist Tropical Hotel Presentation</dc:title>
  <dcterms:created xsi:type="dcterms:W3CDTF">2024-03-19T10:48:01Z</dcterms:created>
  <dcterms:modified xsi:type="dcterms:W3CDTF">2024-03-19T10:48:01Z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2024-03-19T00:00:00Z</vt:filetime>
  </property>
</Properties>
</file>