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sldIdLst>
    <p:sldId id="256" r:id="rId2"/>
    <p:sldId id="257" r:id="rId3"/>
    <p:sldId id="261" r:id="rId4"/>
    <p:sldId id="262" r:id="rId5"/>
    <p:sldId id="267" r:id="rId6"/>
    <p:sldId id="258" r:id="rId7"/>
    <p:sldId id="286" r:id="rId8"/>
    <p:sldId id="260" r:id="rId9"/>
    <p:sldId id="287" r:id="rId10"/>
    <p:sldId id="288" r:id="rId11"/>
    <p:sldId id="289" r:id="rId12"/>
    <p:sldId id="290" r:id="rId13"/>
    <p:sldId id="300" r:id="rId14"/>
    <p:sldId id="291" r:id="rId15"/>
    <p:sldId id="292" r:id="rId16"/>
    <p:sldId id="293" r:id="rId17"/>
    <p:sldId id="294" r:id="rId18"/>
    <p:sldId id="295" r:id="rId19"/>
    <p:sldId id="297" r:id="rId20"/>
    <p:sldId id="296" r:id="rId21"/>
    <p:sldId id="298" r:id="rId22"/>
    <p:sldId id="299" r:id="rId23"/>
    <p:sldId id="272"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2" r:id="rId45"/>
    <p:sldId id="321" r:id="rId46"/>
    <p:sldId id="323" r:id="rId47"/>
    <p:sldId id="327" r:id="rId48"/>
    <p:sldId id="328" r:id="rId49"/>
    <p:sldId id="259"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1F5800"/>
    <a:srgbClr val="581900"/>
    <a:srgbClr val="FFCF21"/>
    <a:srgbClr val="660066"/>
    <a:srgbClr val="CC0066"/>
    <a:srgbClr val="FBE613"/>
    <a:srgbClr val="F1920D"/>
    <a:srgbClr val="FFD56D"/>
    <a:srgbClr val="FFB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p:cViewPr varScale="1">
        <p:scale>
          <a:sx n="83" d="100"/>
          <a:sy n="83" d="100"/>
        </p:scale>
        <p:origin x="752" y="40"/>
      </p:cViewPr>
      <p:guideLst>
        <p:guide orient="horz" pos="1620"/>
        <p:guide pos="2880"/>
      </p:guideLst>
    </p:cSldViewPr>
  </p:slideViewPr>
  <p:notesTextViewPr>
    <p:cViewPr>
      <p:scale>
        <a:sx n="20" d="100"/>
        <a:sy n="20" d="100"/>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8C9FD-ED18-46CE-BCFE-F19E308B0B70}"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F713C7DD-8939-4FEA-B0D4-F2250B9BE360}">
      <dgm:prSet phldrT="[Text]"/>
      <dgm:spPr/>
      <dgm:t>
        <a:bodyPr/>
        <a:lstStyle/>
        <a:p>
          <a:r>
            <a:rPr lang="en-IN" dirty="0"/>
            <a:t>Define  Objective</a:t>
          </a:r>
        </a:p>
      </dgm:t>
    </dgm:pt>
    <dgm:pt modelId="{17018EAC-F720-46E4-B6B0-3127971EA71A}" type="parTrans" cxnId="{943D26DA-2E0D-49BF-8FFC-1DB299A17BED}">
      <dgm:prSet/>
      <dgm:spPr/>
      <dgm:t>
        <a:bodyPr/>
        <a:lstStyle/>
        <a:p>
          <a:endParaRPr lang="en-IN"/>
        </a:p>
      </dgm:t>
    </dgm:pt>
    <dgm:pt modelId="{C79BC5B2-A4CD-40C9-B92D-D961172460B9}" type="sibTrans" cxnId="{943D26DA-2E0D-49BF-8FFC-1DB299A17BED}">
      <dgm:prSet/>
      <dgm:spPr/>
      <dgm:t>
        <a:bodyPr/>
        <a:lstStyle/>
        <a:p>
          <a:endParaRPr lang="en-IN"/>
        </a:p>
      </dgm:t>
    </dgm:pt>
    <dgm:pt modelId="{BABE0605-F0CD-49B4-A40F-F3CF1785DEC8}">
      <dgm:prSet phldrT="[Text]" custT="1"/>
      <dgm:spPr/>
      <dgm:t>
        <a:bodyPr/>
        <a:lstStyle/>
        <a:p>
          <a:r>
            <a:rPr lang="en-IN" sz="1000" dirty="0"/>
            <a:t>Identify  , the problem to be solved and create a clear objective</a:t>
          </a:r>
        </a:p>
      </dgm:t>
    </dgm:pt>
    <dgm:pt modelId="{4593E001-D610-45E0-9E02-EA41BF72607A}" type="parTrans" cxnId="{716658F2-0B41-4E46-B57A-1210A79527EC}">
      <dgm:prSet/>
      <dgm:spPr/>
      <dgm:t>
        <a:bodyPr/>
        <a:lstStyle/>
        <a:p>
          <a:endParaRPr lang="en-IN"/>
        </a:p>
      </dgm:t>
    </dgm:pt>
    <dgm:pt modelId="{97525D98-3B69-4A5E-986E-18A41221AA96}" type="sibTrans" cxnId="{716658F2-0B41-4E46-B57A-1210A79527EC}">
      <dgm:prSet/>
      <dgm:spPr/>
      <dgm:t>
        <a:bodyPr/>
        <a:lstStyle/>
        <a:p>
          <a:endParaRPr lang="en-IN"/>
        </a:p>
      </dgm:t>
    </dgm:pt>
    <dgm:pt modelId="{636287AE-1D82-45A7-9533-8093C7CB9346}">
      <dgm:prSet phldrT="[Text]"/>
      <dgm:spPr/>
      <dgm:t>
        <a:bodyPr/>
        <a:lstStyle/>
        <a:p>
          <a:r>
            <a:rPr lang="en-IN" dirty="0"/>
            <a:t>Collect Data</a:t>
          </a:r>
        </a:p>
      </dgm:t>
    </dgm:pt>
    <dgm:pt modelId="{772C036F-2E07-4049-8F38-DC8486600DDE}" type="parTrans" cxnId="{2C7430DD-079A-45F9-AAE2-ED0C14EBCDDB}">
      <dgm:prSet/>
      <dgm:spPr/>
      <dgm:t>
        <a:bodyPr/>
        <a:lstStyle/>
        <a:p>
          <a:endParaRPr lang="en-IN"/>
        </a:p>
      </dgm:t>
    </dgm:pt>
    <dgm:pt modelId="{51CE0F45-D33A-41CA-A350-BDB51F3792C0}" type="sibTrans" cxnId="{2C7430DD-079A-45F9-AAE2-ED0C14EBCDDB}">
      <dgm:prSet/>
      <dgm:spPr/>
      <dgm:t>
        <a:bodyPr/>
        <a:lstStyle/>
        <a:p>
          <a:endParaRPr lang="en-IN"/>
        </a:p>
      </dgm:t>
    </dgm:pt>
    <dgm:pt modelId="{16EF3FAD-A79C-4543-8935-B78052E62892}">
      <dgm:prSet phldrT="[Text]" custT="1"/>
      <dgm:spPr/>
      <dgm:t>
        <a:bodyPr/>
        <a:lstStyle/>
        <a:p>
          <a:r>
            <a:rPr lang="en-IN" sz="1000" dirty="0"/>
            <a:t>Collect data from any sources like </a:t>
          </a:r>
        </a:p>
      </dgm:t>
    </dgm:pt>
    <dgm:pt modelId="{59C9DD0A-BC07-4C08-A828-26C6A079B406}" type="parTrans" cxnId="{3916C398-59FB-4010-ACC7-9C85FA244565}">
      <dgm:prSet/>
      <dgm:spPr/>
      <dgm:t>
        <a:bodyPr/>
        <a:lstStyle/>
        <a:p>
          <a:endParaRPr lang="en-IN"/>
        </a:p>
      </dgm:t>
    </dgm:pt>
    <dgm:pt modelId="{08815EC8-423E-4CE2-BC3B-DDAB59BF6DC7}" type="sibTrans" cxnId="{3916C398-59FB-4010-ACC7-9C85FA244565}">
      <dgm:prSet/>
      <dgm:spPr/>
      <dgm:t>
        <a:bodyPr/>
        <a:lstStyle/>
        <a:p>
          <a:endParaRPr lang="en-IN"/>
        </a:p>
      </dgm:t>
    </dgm:pt>
    <dgm:pt modelId="{6AB75870-E8FC-41C6-B1B3-24A4768490FC}">
      <dgm:prSet phldrT="[Text]" custT="1"/>
      <dgm:spPr/>
      <dgm:t>
        <a:bodyPr/>
        <a:lstStyle/>
        <a:p>
          <a:r>
            <a:rPr lang="en-IN" sz="1000" dirty="0"/>
            <a:t>Hospitals , police , fire dept.</a:t>
          </a:r>
        </a:p>
      </dgm:t>
    </dgm:pt>
    <dgm:pt modelId="{6AB8BDD9-CB16-4FB6-BB5C-B597BEBE1C9B}" type="parTrans" cxnId="{F6DC4F53-0125-4A8B-8CF2-B4CF7DD2700F}">
      <dgm:prSet/>
      <dgm:spPr/>
      <dgm:t>
        <a:bodyPr/>
        <a:lstStyle/>
        <a:p>
          <a:endParaRPr lang="en-IN"/>
        </a:p>
      </dgm:t>
    </dgm:pt>
    <dgm:pt modelId="{0ED10374-0C3F-4D34-848C-5AA2AECAB426}" type="sibTrans" cxnId="{F6DC4F53-0125-4A8B-8CF2-B4CF7DD2700F}">
      <dgm:prSet/>
      <dgm:spPr/>
      <dgm:t>
        <a:bodyPr/>
        <a:lstStyle/>
        <a:p>
          <a:endParaRPr lang="en-IN"/>
        </a:p>
      </dgm:t>
    </dgm:pt>
    <dgm:pt modelId="{943B11FF-4B30-454C-949F-C7257C95ED21}">
      <dgm:prSet phldrT="[Text]"/>
      <dgm:spPr/>
      <dgm:t>
        <a:bodyPr/>
        <a:lstStyle/>
        <a:p>
          <a:r>
            <a:rPr lang="en-IN" dirty="0"/>
            <a:t>Prepare Data</a:t>
          </a:r>
        </a:p>
      </dgm:t>
    </dgm:pt>
    <dgm:pt modelId="{68C69486-C34D-4A63-AE99-DAF772D4BE8B}" type="parTrans" cxnId="{F1B742EC-F40F-45B9-BBCB-7BCF65F460FD}">
      <dgm:prSet/>
      <dgm:spPr/>
      <dgm:t>
        <a:bodyPr/>
        <a:lstStyle/>
        <a:p>
          <a:endParaRPr lang="en-IN"/>
        </a:p>
      </dgm:t>
    </dgm:pt>
    <dgm:pt modelId="{DDA4D3EF-78CA-46C2-B9C6-3E17368FB59B}" type="sibTrans" cxnId="{F1B742EC-F40F-45B9-BBCB-7BCF65F460FD}">
      <dgm:prSet/>
      <dgm:spPr/>
      <dgm:t>
        <a:bodyPr/>
        <a:lstStyle/>
        <a:p>
          <a:endParaRPr lang="en-IN"/>
        </a:p>
      </dgm:t>
    </dgm:pt>
    <dgm:pt modelId="{BBE49F08-FFC5-4276-BC6B-2B819B63A97B}">
      <dgm:prSet phldrT="[Text]"/>
      <dgm:spPr/>
      <dgm:t>
        <a:bodyPr/>
        <a:lstStyle/>
        <a:p>
          <a:r>
            <a:rPr lang="en-IN" dirty="0"/>
            <a:t>Preparing data is a crucial step and involves building  workflows to clean , match and blend the data</a:t>
          </a:r>
        </a:p>
      </dgm:t>
    </dgm:pt>
    <dgm:pt modelId="{70DCBBE9-4793-4BFF-838E-840C64E25771}" type="parTrans" cxnId="{ACD29ED2-92F7-4EB7-ADCB-10AB24A0A727}">
      <dgm:prSet/>
      <dgm:spPr/>
      <dgm:t>
        <a:bodyPr/>
        <a:lstStyle/>
        <a:p>
          <a:endParaRPr lang="en-IN"/>
        </a:p>
      </dgm:t>
    </dgm:pt>
    <dgm:pt modelId="{28B21097-31B2-4D8B-8C3C-D2F89956A75A}" type="sibTrans" cxnId="{ACD29ED2-92F7-4EB7-ADCB-10AB24A0A727}">
      <dgm:prSet/>
      <dgm:spPr/>
      <dgm:t>
        <a:bodyPr/>
        <a:lstStyle/>
        <a:p>
          <a:endParaRPr lang="en-IN"/>
        </a:p>
      </dgm:t>
    </dgm:pt>
    <dgm:pt modelId="{6550CB5D-196A-46BD-98B2-00B2122BF549}" type="pres">
      <dgm:prSet presAssocID="{EA78C9FD-ED18-46CE-BCFE-F19E308B0B70}" presName="Name0" presStyleCnt="0">
        <dgm:presLayoutVars>
          <dgm:dir/>
          <dgm:animLvl val="lvl"/>
          <dgm:resizeHandles val="exact"/>
        </dgm:presLayoutVars>
      </dgm:prSet>
      <dgm:spPr/>
    </dgm:pt>
    <dgm:pt modelId="{D61FA6F4-4361-4264-A93C-554FE561B47B}" type="pres">
      <dgm:prSet presAssocID="{EA78C9FD-ED18-46CE-BCFE-F19E308B0B70}" presName="tSp" presStyleCnt="0"/>
      <dgm:spPr/>
    </dgm:pt>
    <dgm:pt modelId="{E67BE6DA-FBD0-44B6-81EC-48593757A464}" type="pres">
      <dgm:prSet presAssocID="{EA78C9FD-ED18-46CE-BCFE-F19E308B0B70}" presName="bSp" presStyleCnt="0"/>
      <dgm:spPr/>
    </dgm:pt>
    <dgm:pt modelId="{1DC78746-1F08-4A9D-95E6-2B255F4417D8}" type="pres">
      <dgm:prSet presAssocID="{EA78C9FD-ED18-46CE-BCFE-F19E308B0B70}" presName="process" presStyleCnt="0"/>
      <dgm:spPr/>
    </dgm:pt>
    <dgm:pt modelId="{AF77E664-18E2-4E14-B363-D62F47A72011}" type="pres">
      <dgm:prSet presAssocID="{F713C7DD-8939-4FEA-B0D4-F2250B9BE360}" presName="composite1" presStyleCnt="0"/>
      <dgm:spPr/>
    </dgm:pt>
    <dgm:pt modelId="{2822214D-892F-4465-810F-507E5418E426}" type="pres">
      <dgm:prSet presAssocID="{F713C7DD-8939-4FEA-B0D4-F2250B9BE360}" presName="dummyNode1" presStyleLbl="node1" presStyleIdx="0" presStyleCnt="3"/>
      <dgm:spPr/>
    </dgm:pt>
    <dgm:pt modelId="{829CB1C1-1AB8-4384-B31F-6C0FA401DC23}" type="pres">
      <dgm:prSet presAssocID="{F713C7DD-8939-4FEA-B0D4-F2250B9BE360}" presName="childNode1" presStyleLbl="bgAcc1" presStyleIdx="0" presStyleCnt="3">
        <dgm:presLayoutVars>
          <dgm:bulletEnabled val="1"/>
        </dgm:presLayoutVars>
      </dgm:prSet>
      <dgm:spPr/>
    </dgm:pt>
    <dgm:pt modelId="{2989300A-8CCD-47E4-8EDC-39A48511A071}" type="pres">
      <dgm:prSet presAssocID="{F713C7DD-8939-4FEA-B0D4-F2250B9BE360}" presName="childNode1tx" presStyleLbl="bgAcc1" presStyleIdx="0" presStyleCnt="3">
        <dgm:presLayoutVars>
          <dgm:bulletEnabled val="1"/>
        </dgm:presLayoutVars>
      </dgm:prSet>
      <dgm:spPr/>
    </dgm:pt>
    <dgm:pt modelId="{D7A88593-15C8-4803-8868-74B1CE7BB254}" type="pres">
      <dgm:prSet presAssocID="{F713C7DD-8939-4FEA-B0D4-F2250B9BE360}" presName="parentNode1" presStyleLbl="node1" presStyleIdx="0" presStyleCnt="3">
        <dgm:presLayoutVars>
          <dgm:chMax val="1"/>
          <dgm:bulletEnabled val="1"/>
        </dgm:presLayoutVars>
      </dgm:prSet>
      <dgm:spPr/>
    </dgm:pt>
    <dgm:pt modelId="{3F1FDA8E-B23F-4D28-8B91-01E027618A4F}" type="pres">
      <dgm:prSet presAssocID="{F713C7DD-8939-4FEA-B0D4-F2250B9BE360}" presName="connSite1" presStyleCnt="0"/>
      <dgm:spPr/>
    </dgm:pt>
    <dgm:pt modelId="{FE6355FC-3D40-40D4-982F-DAA50104FE74}" type="pres">
      <dgm:prSet presAssocID="{C79BC5B2-A4CD-40C9-B92D-D961172460B9}" presName="Name9" presStyleLbl="sibTrans2D1" presStyleIdx="0" presStyleCnt="2"/>
      <dgm:spPr/>
    </dgm:pt>
    <dgm:pt modelId="{C70E9C3B-2DCE-42D3-877E-5662676212E1}" type="pres">
      <dgm:prSet presAssocID="{636287AE-1D82-45A7-9533-8093C7CB9346}" presName="composite2" presStyleCnt="0"/>
      <dgm:spPr/>
    </dgm:pt>
    <dgm:pt modelId="{E7C08F94-0830-4867-B30B-6CBAA2CCEC9F}" type="pres">
      <dgm:prSet presAssocID="{636287AE-1D82-45A7-9533-8093C7CB9346}" presName="dummyNode2" presStyleLbl="node1" presStyleIdx="0" presStyleCnt="3"/>
      <dgm:spPr/>
    </dgm:pt>
    <dgm:pt modelId="{D2032283-7361-429C-AF8F-5CCF185962BC}" type="pres">
      <dgm:prSet presAssocID="{636287AE-1D82-45A7-9533-8093C7CB9346}" presName="childNode2" presStyleLbl="bgAcc1" presStyleIdx="1" presStyleCnt="3">
        <dgm:presLayoutVars>
          <dgm:bulletEnabled val="1"/>
        </dgm:presLayoutVars>
      </dgm:prSet>
      <dgm:spPr/>
    </dgm:pt>
    <dgm:pt modelId="{C0C8C6A3-71A6-4D69-B2DE-797AEC4E2562}" type="pres">
      <dgm:prSet presAssocID="{636287AE-1D82-45A7-9533-8093C7CB9346}" presName="childNode2tx" presStyleLbl="bgAcc1" presStyleIdx="1" presStyleCnt="3">
        <dgm:presLayoutVars>
          <dgm:bulletEnabled val="1"/>
        </dgm:presLayoutVars>
      </dgm:prSet>
      <dgm:spPr/>
    </dgm:pt>
    <dgm:pt modelId="{A51A02BE-149C-424D-A29C-E3CAEFDD7F9C}" type="pres">
      <dgm:prSet presAssocID="{636287AE-1D82-45A7-9533-8093C7CB9346}" presName="parentNode2" presStyleLbl="node1" presStyleIdx="1" presStyleCnt="3">
        <dgm:presLayoutVars>
          <dgm:chMax val="0"/>
          <dgm:bulletEnabled val="1"/>
        </dgm:presLayoutVars>
      </dgm:prSet>
      <dgm:spPr/>
    </dgm:pt>
    <dgm:pt modelId="{6668423B-FC2C-4453-B8B9-E9BF435C23F4}" type="pres">
      <dgm:prSet presAssocID="{636287AE-1D82-45A7-9533-8093C7CB9346}" presName="connSite2" presStyleCnt="0"/>
      <dgm:spPr/>
    </dgm:pt>
    <dgm:pt modelId="{143B0E8D-0395-43CB-81AA-164F4B50950E}" type="pres">
      <dgm:prSet presAssocID="{51CE0F45-D33A-41CA-A350-BDB51F3792C0}" presName="Name18" presStyleLbl="sibTrans2D1" presStyleIdx="1" presStyleCnt="2"/>
      <dgm:spPr/>
    </dgm:pt>
    <dgm:pt modelId="{518E99CF-3C35-4F74-AD6B-E2F33744421E}" type="pres">
      <dgm:prSet presAssocID="{943B11FF-4B30-454C-949F-C7257C95ED21}" presName="composite1" presStyleCnt="0"/>
      <dgm:spPr/>
    </dgm:pt>
    <dgm:pt modelId="{6376CE0C-BCA5-4C9A-8F0D-12F58388BF47}" type="pres">
      <dgm:prSet presAssocID="{943B11FF-4B30-454C-949F-C7257C95ED21}" presName="dummyNode1" presStyleLbl="node1" presStyleIdx="1" presStyleCnt="3"/>
      <dgm:spPr/>
    </dgm:pt>
    <dgm:pt modelId="{9A3ED3A9-4344-42BE-9337-E171E9E5A989}" type="pres">
      <dgm:prSet presAssocID="{943B11FF-4B30-454C-949F-C7257C95ED21}" presName="childNode1" presStyleLbl="bgAcc1" presStyleIdx="2" presStyleCnt="3" custLinFactNeighborX="122">
        <dgm:presLayoutVars>
          <dgm:bulletEnabled val="1"/>
        </dgm:presLayoutVars>
      </dgm:prSet>
      <dgm:spPr/>
    </dgm:pt>
    <dgm:pt modelId="{26CA4394-A7A0-4707-B2DC-3BF57CAFD771}" type="pres">
      <dgm:prSet presAssocID="{943B11FF-4B30-454C-949F-C7257C95ED21}" presName="childNode1tx" presStyleLbl="bgAcc1" presStyleIdx="2" presStyleCnt="3">
        <dgm:presLayoutVars>
          <dgm:bulletEnabled val="1"/>
        </dgm:presLayoutVars>
      </dgm:prSet>
      <dgm:spPr/>
    </dgm:pt>
    <dgm:pt modelId="{0C6857E9-1F47-4188-9164-2EB15DCB1AAE}" type="pres">
      <dgm:prSet presAssocID="{943B11FF-4B30-454C-949F-C7257C95ED21}" presName="parentNode1" presStyleLbl="node1" presStyleIdx="2" presStyleCnt="3">
        <dgm:presLayoutVars>
          <dgm:chMax val="1"/>
          <dgm:bulletEnabled val="1"/>
        </dgm:presLayoutVars>
      </dgm:prSet>
      <dgm:spPr/>
    </dgm:pt>
    <dgm:pt modelId="{830AA310-D5C4-4138-A451-AE09A1A405C9}" type="pres">
      <dgm:prSet presAssocID="{943B11FF-4B30-454C-949F-C7257C95ED21}" presName="connSite1" presStyleCnt="0"/>
      <dgm:spPr/>
    </dgm:pt>
  </dgm:ptLst>
  <dgm:cxnLst>
    <dgm:cxn modelId="{22420F04-722E-4B51-B6F5-F6BCD0D60F64}" type="presOf" srcId="{943B11FF-4B30-454C-949F-C7257C95ED21}" destId="{0C6857E9-1F47-4188-9164-2EB15DCB1AAE}" srcOrd="0" destOrd="0" presId="urn:microsoft.com/office/officeart/2005/8/layout/hProcess4"/>
    <dgm:cxn modelId="{1DED7407-140D-4FFC-A1CF-060FA11C1E3D}" type="presOf" srcId="{BABE0605-F0CD-49B4-A40F-F3CF1785DEC8}" destId="{829CB1C1-1AB8-4384-B31F-6C0FA401DC23}" srcOrd="0" destOrd="0" presId="urn:microsoft.com/office/officeart/2005/8/layout/hProcess4"/>
    <dgm:cxn modelId="{AE8EA409-0E77-45F3-A828-0C23CAE745A2}" type="presOf" srcId="{6AB75870-E8FC-41C6-B1B3-24A4768490FC}" destId="{D2032283-7361-429C-AF8F-5CCF185962BC}" srcOrd="0" destOrd="1" presId="urn:microsoft.com/office/officeart/2005/8/layout/hProcess4"/>
    <dgm:cxn modelId="{270F8F14-2732-4DFD-968B-44D773220AF6}" type="presOf" srcId="{EA78C9FD-ED18-46CE-BCFE-F19E308B0B70}" destId="{6550CB5D-196A-46BD-98B2-00B2122BF549}" srcOrd="0" destOrd="0" presId="urn:microsoft.com/office/officeart/2005/8/layout/hProcess4"/>
    <dgm:cxn modelId="{59DCE32E-7E17-4E95-8865-8F60E1D2FA7A}" type="presOf" srcId="{BBE49F08-FFC5-4276-BC6B-2B819B63A97B}" destId="{9A3ED3A9-4344-42BE-9337-E171E9E5A989}" srcOrd="0" destOrd="0" presId="urn:microsoft.com/office/officeart/2005/8/layout/hProcess4"/>
    <dgm:cxn modelId="{55A73A3B-8D60-47F0-946F-24DBB49B02D2}" type="presOf" srcId="{BABE0605-F0CD-49B4-A40F-F3CF1785DEC8}" destId="{2989300A-8CCD-47E4-8EDC-39A48511A071}" srcOrd="1" destOrd="0" presId="urn:microsoft.com/office/officeart/2005/8/layout/hProcess4"/>
    <dgm:cxn modelId="{C8B88E5C-BECC-4235-AAB5-D9E82F8DA3DE}" type="presOf" srcId="{16EF3FAD-A79C-4543-8935-B78052E62892}" destId="{D2032283-7361-429C-AF8F-5CCF185962BC}" srcOrd="0" destOrd="0" presId="urn:microsoft.com/office/officeart/2005/8/layout/hProcess4"/>
    <dgm:cxn modelId="{84981B72-07AB-44A9-A969-48DB6E45F03D}" type="presOf" srcId="{F713C7DD-8939-4FEA-B0D4-F2250B9BE360}" destId="{D7A88593-15C8-4803-8868-74B1CE7BB254}" srcOrd="0" destOrd="0" presId="urn:microsoft.com/office/officeart/2005/8/layout/hProcess4"/>
    <dgm:cxn modelId="{E6D41D52-BFCE-48F4-9687-93A397B42C01}" type="presOf" srcId="{51CE0F45-D33A-41CA-A350-BDB51F3792C0}" destId="{143B0E8D-0395-43CB-81AA-164F4B50950E}" srcOrd="0" destOrd="0" presId="urn:microsoft.com/office/officeart/2005/8/layout/hProcess4"/>
    <dgm:cxn modelId="{17ED0353-C9C6-42CA-89B1-B68EFA4A8C77}" type="presOf" srcId="{BBE49F08-FFC5-4276-BC6B-2B819B63A97B}" destId="{26CA4394-A7A0-4707-B2DC-3BF57CAFD771}" srcOrd="1" destOrd="0" presId="urn:microsoft.com/office/officeart/2005/8/layout/hProcess4"/>
    <dgm:cxn modelId="{F6DC4F53-0125-4A8B-8CF2-B4CF7DD2700F}" srcId="{636287AE-1D82-45A7-9533-8093C7CB9346}" destId="{6AB75870-E8FC-41C6-B1B3-24A4768490FC}" srcOrd="1" destOrd="0" parTransId="{6AB8BDD9-CB16-4FB6-BB5C-B597BEBE1C9B}" sibTransId="{0ED10374-0C3F-4D34-848C-5AA2AECAB426}"/>
    <dgm:cxn modelId="{A31D1675-8A94-4B03-B270-731CEE3F2421}" type="presOf" srcId="{16EF3FAD-A79C-4543-8935-B78052E62892}" destId="{C0C8C6A3-71A6-4D69-B2DE-797AEC4E2562}" srcOrd="1" destOrd="0" presId="urn:microsoft.com/office/officeart/2005/8/layout/hProcess4"/>
    <dgm:cxn modelId="{50C7EF55-AFC4-4937-97BE-8A59412A0BC2}" type="presOf" srcId="{C79BC5B2-A4CD-40C9-B92D-D961172460B9}" destId="{FE6355FC-3D40-40D4-982F-DAA50104FE74}" srcOrd="0" destOrd="0" presId="urn:microsoft.com/office/officeart/2005/8/layout/hProcess4"/>
    <dgm:cxn modelId="{982B3A56-5495-48BD-AC7D-C5E063BC5269}" type="presOf" srcId="{636287AE-1D82-45A7-9533-8093C7CB9346}" destId="{A51A02BE-149C-424D-A29C-E3CAEFDD7F9C}" srcOrd="0" destOrd="0" presId="urn:microsoft.com/office/officeart/2005/8/layout/hProcess4"/>
    <dgm:cxn modelId="{3916C398-59FB-4010-ACC7-9C85FA244565}" srcId="{636287AE-1D82-45A7-9533-8093C7CB9346}" destId="{16EF3FAD-A79C-4543-8935-B78052E62892}" srcOrd="0" destOrd="0" parTransId="{59C9DD0A-BC07-4C08-A828-26C6A079B406}" sibTransId="{08815EC8-423E-4CE2-BC3B-DDAB59BF6DC7}"/>
    <dgm:cxn modelId="{B529A6AF-0568-41FF-AB64-B86EFD54E412}" type="presOf" srcId="{6AB75870-E8FC-41C6-B1B3-24A4768490FC}" destId="{C0C8C6A3-71A6-4D69-B2DE-797AEC4E2562}" srcOrd="1" destOrd="1" presId="urn:microsoft.com/office/officeart/2005/8/layout/hProcess4"/>
    <dgm:cxn modelId="{ACD29ED2-92F7-4EB7-ADCB-10AB24A0A727}" srcId="{943B11FF-4B30-454C-949F-C7257C95ED21}" destId="{BBE49F08-FFC5-4276-BC6B-2B819B63A97B}" srcOrd="0" destOrd="0" parTransId="{70DCBBE9-4793-4BFF-838E-840C64E25771}" sibTransId="{28B21097-31B2-4D8B-8C3C-D2F89956A75A}"/>
    <dgm:cxn modelId="{943D26DA-2E0D-49BF-8FFC-1DB299A17BED}" srcId="{EA78C9FD-ED18-46CE-BCFE-F19E308B0B70}" destId="{F713C7DD-8939-4FEA-B0D4-F2250B9BE360}" srcOrd="0" destOrd="0" parTransId="{17018EAC-F720-46E4-B6B0-3127971EA71A}" sibTransId="{C79BC5B2-A4CD-40C9-B92D-D961172460B9}"/>
    <dgm:cxn modelId="{2C7430DD-079A-45F9-AAE2-ED0C14EBCDDB}" srcId="{EA78C9FD-ED18-46CE-BCFE-F19E308B0B70}" destId="{636287AE-1D82-45A7-9533-8093C7CB9346}" srcOrd="1" destOrd="0" parTransId="{772C036F-2E07-4049-8F38-DC8486600DDE}" sibTransId="{51CE0F45-D33A-41CA-A350-BDB51F3792C0}"/>
    <dgm:cxn modelId="{F1B742EC-F40F-45B9-BBCB-7BCF65F460FD}" srcId="{EA78C9FD-ED18-46CE-BCFE-F19E308B0B70}" destId="{943B11FF-4B30-454C-949F-C7257C95ED21}" srcOrd="2" destOrd="0" parTransId="{68C69486-C34D-4A63-AE99-DAF772D4BE8B}" sibTransId="{DDA4D3EF-78CA-46C2-B9C6-3E17368FB59B}"/>
    <dgm:cxn modelId="{716658F2-0B41-4E46-B57A-1210A79527EC}" srcId="{F713C7DD-8939-4FEA-B0D4-F2250B9BE360}" destId="{BABE0605-F0CD-49B4-A40F-F3CF1785DEC8}" srcOrd="0" destOrd="0" parTransId="{4593E001-D610-45E0-9E02-EA41BF72607A}" sibTransId="{97525D98-3B69-4A5E-986E-18A41221AA96}"/>
    <dgm:cxn modelId="{844264D5-FA1E-48BB-B3D1-69007470B64A}" type="presParOf" srcId="{6550CB5D-196A-46BD-98B2-00B2122BF549}" destId="{D61FA6F4-4361-4264-A93C-554FE561B47B}" srcOrd="0" destOrd="0" presId="urn:microsoft.com/office/officeart/2005/8/layout/hProcess4"/>
    <dgm:cxn modelId="{2FB134BC-80D2-44A6-8F44-D8FE29AB070B}" type="presParOf" srcId="{6550CB5D-196A-46BD-98B2-00B2122BF549}" destId="{E67BE6DA-FBD0-44B6-81EC-48593757A464}" srcOrd="1" destOrd="0" presId="urn:microsoft.com/office/officeart/2005/8/layout/hProcess4"/>
    <dgm:cxn modelId="{7C071A45-FF16-43A1-B133-48E4CB63ED7F}" type="presParOf" srcId="{6550CB5D-196A-46BD-98B2-00B2122BF549}" destId="{1DC78746-1F08-4A9D-95E6-2B255F4417D8}" srcOrd="2" destOrd="0" presId="urn:microsoft.com/office/officeart/2005/8/layout/hProcess4"/>
    <dgm:cxn modelId="{20217B86-7EC1-4A89-9179-681D74D73480}" type="presParOf" srcId="{1DC78746-1F08-4A9D-95E6-2B255F4417D8}" destId="{AF77E664-18E2-4E14-B363-D62F47A72011}" srcOrd="0" destOrd="0" presId="urn:microsoft.com/office/officeart/2005/8/layout/hProcess4"/>
    <dgm:cxn modelId="{9C74E902-3C6A-4734-89BF-963394152811}" type="presParOf" srcId="{AF77E664-18E2-4E14-B363-D62F47A72011}" destId="{2822214D-892F-4465-810F-507E5418E426}" srcOrd="0" destOrd="0" presId="urn:microsoft.com/office/officeart/2005/8/layout/hProcess4"/>
    <dgm:cxn modelId="{EDE3A9E3-AFA9-43D5-91E1-4228B79728D3}" type="presParOf" srcId="{AF77E664-18E2-4E14-B363-D62F47A72011}" destId="{829CB1C1-1AB8-4384-B31F-6C0FA401DC23}" srcOrd="1" destOrd="0" presId="urn:microsoft.com/office/officeart/2005/8/layout/hProcess4"/>
    <dgm:cxn modelId="{947A296E-1FC3-4BB3-B96E-5A8D74952CD0}" type="presParOf" srcId="{AF77E664-18E2-4E14-B363-D62F47A72011}" destId="{2989300A-8CCD-47E4-8EDC-39A48511A071}" srcOrd="2" destOrd="0" presId="urn:microsoft.com/office/officeart/2005/8/layout/hProcess4"/>
    <dgm:cxn modelId="{816ED1F9-B78E-45A3-B22A-78906C3658DC}" type="presParOf" srcId="{AF77E664-18E2-4E14-B363-D62F47A72011}" destId="{D7A88593-15C8-4803-8868-74B1CE7BB254}" srcOrd="3" destOrd="0" presId="urn:microsoft.com/office/officeart/2005/8/layout/hProcess4"/>
    <dgm:cxn modelId="{151E0B82-411D-4DCA-8723-ED1FFECC699D}" type="presParOf" srcId="{AF77E664-18E2-4E14-B363-D62F47A72011}" destId="{3F1FDA8E-B23F-4D28-8B91-01E027618A4F}" srcOrd="4" destOrd="0" presId="urn:microsoft.com/office/officeart/2005/8/layout/hProcess4"/>
    <dgm:cxn modelId="{58CBD3AD-05B8-4E86-BAAF-E1FDCB9DCE0E}" type="presParOf" srcId="{1DC78746-1F08-4A9D-95E6-2B255F4417D8}" destId="{FE6355FC-3D40-40D4-982F-DAA50104FE74}" srcOrd="1" destOrd="0" presId="urn:microsoft.com/office/officeart/2005/8/layout/hProcess4"/>
    <dgm:cxn modelId="{6DA04CA4-039A-4553-8987-8F16139812A5}" type="presParOf" srcId="{1DC78746-1F08-4A9D-95E6-2B255F4417D8}" destId="{C70E9C3B-2DCE-42D3-877E-5662676212E1}" srcOrd="2" destOrd="0" presId="urn:microsoft.com/office/officeart/2005/8/layout/hProcess4"/>
    <dgm:cxn modelId="{553B0F90-A627-46F5-89FC-5A0355D508C3}" type="presParOf" srcId="{C70E9C3B-2DCE-42D3-877E-5662676212E1}" destId="{E7C08F94-0830-4867-B30B-6CBAA2CCEC9F}" srcOrd="0" destOrd="0" presId="urn:microsoft.com/office/officeart/2005/8/layout/hProcess4"/>
    <dgm:cxn modelId="{EF37D95E-2154-4DA4-9986-80E79447C6A7}" type="presParOf" srcId="{C70E9C3B-2DCE-42D3-877E-5662676212E1}" destId="{D2032283-7361-429C-AF8F-5CCF185962BC}" srcOrd="1" destOrd="0" presId="urn:microsoft.com/office/officeart/2005/8/layout/hProcess4"/>
    <dgm:cxn modelId="{266E78BB-095B-4F6D-B31E-CAC546BB4B26}" type="presParOf" srcId="{C70E9C3B-2DCE-42D3-877E-5662676212E1}" destId="{C0C8C6A3-71A6-4D69-B2DE-797AEC4E2562}" srcOrd="2" destOrd="0" presId="urn:microsoft.com/office/officeart/2005/8/layout/hProcess4"/>
    <dgm:cxn modelId="{DC2B1CF9-5297-45E4-BD12-4DDAB37607EC}" type="presParOf" srcId="{C70E9C3B-2DCE-42D3-877E-5662676212E1}" destId="{A51A02BE-149C-424D-A29C-E3CAEFDD7F9C}" srcOrd="3" destOrd="0" presId="urn:microsoft.com/office/officeart/2005/8/layout/hProcess4"/>
    <dgm:cxn modelId="{C16EB5E1-1D76-4B11-B197-9C761A117309}" type="presParOf" srcId="{C70E9C3B-2DCE-42D3-877E-5662676212E1}" destId="{6668423B-FC2C-4453-B8B9-E9BF435C23F4}" srcOrd="4" destOrd="0" presId="urn:microsoft.com/office/officeart/2005/8/layout/hProcess4"/>
    <dgm:cxn modelId="{CB7568FA-3D4F-47F6-86CA-7EB9E1DD9432}" type="presParOf" srcId="{1DC78746-1F08-4A9D-95E6-2B255F4417D8}" destId="{143B0E8D-0395-43CB-81AA-164F4B50950E}" srcOrd="3" destOrd="0" presId="urn:microsoft.com/office/officeart/2005/8/layout/hProcess4"/>
    <dgm:cxn modelId="{FE95ACCF-7635-48A5-9D9D-5C190E93D122}" type="presParOf" srcId="{1DC78746-1F08-4A9D-95E6-2B255F4417D8}" destId="{518E99CF-3C35-4F74-AD6B-E2F33744421E}" srcOrd="4" destOrd="0" presId="urn:microsoft.com/office/officeart/2005/8/layout/hProcess4"/>
    <dgm:cxn modelId="{1C1CDCFA-B52B-407F-ACEA-7B4318DDA133}" type="presParOf" srcId="{518E99CF-3C35-4F74-AD6B-E2F33744421E}" destId="{6376CE0C-BCA5-4C9A-8F0D-12F58388BF47}" srcOrd="0" destOrd="0" presId="urn:microsoft.com/office/officeart/2005/8/layout/hProcess4"/>
    <dgm:cxn modelId="{ACCE908F-21EF-461F-99FD-0BD4450CFACF}" type="presParOf" srcId="{518E99CF-3C35-4F74-AD6B-E2F33744421E}" destId="{9A3ED3A9-4344-42BE-9337-E171E9E5A989}" srcOrd="1" destOrd="0" presId="urn:microsoft.com/office/officeart/2005/8/layout/hProcess4"/>
    <dgm:cxn modelId="{B0B35A70-9169-48D7-B8B3-F4ADB7DE58D5}" type="presParOf" srcId="{518E99CF-3C35-4F74-AD6B-E2F33744421E}" destId="{26CA4394-A7A0-4707-B2DC-3BF57CAFD771}" srcOrd="2" destOrd="0" presId="urn:microsoft.com/office/officeart/2005/8/layout/hProcess4"/>
    <dgm:cxn modelId="{9580338A-2683-4FA6-BE2A-4833B659120F}" type="presParOf" srcId="{518E99CF-3C35-4F74-AD6B-E2F33744421E}" destId="{0C6857E9-1F47-4188-9164-2EB15DCB1AAE}" srcOrd="3" destOrd="0" presId="urn:microsoft.com/office/officeart/2005/8/layout/hProcess4"/>
    <dgm:cxn modelId="{8095445C-B4ED-427C-9FDE-6F1FA78EB1B0}" type="presParOf" srcId="{518E99CF-3C35-4F74-AD6B-E2F33744421E}" destId="{830AA310-D5C4-4138-A451-AE09A1A405C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8583B8-9160-452F-92DF-8201975F3DF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09E44C9C-3EC1-4968-A229-605B098F5E20}">
      <dgm:prSet phldrT="[Text]"/>
      <dgm:spPr/>
      <dgm:t>
        <a:bodyPr/>
        <a:lstStyle/>
        <a:p>
          <a:r>
            <a:rPr lang="en-IN" dirty="0"/>
            <a:t>Select Algorithm</a:t>
          </a:r>
        </a:p>
      </dgm:t>
    </dgm:pt>
    <dgm:pt modelId="{00B4226E-4596-4F9B-B6BB-1144F7FAF15E}" type="parTrans" cxnId="{AC9C53D0-4E00-4042-B1EF-902E587D7820}">
      <dgm:prSet/>
      <dgm:spPr/>
      <dgm:t>
        <a:bodyPr/>
        <a:lstStyle/>
        <a:p>
          <a:endParaRPr lang="en-IN"/>
        </a:p>
      </dgm:t>
    </dgm:pt>
    <dgm:pt modelId="{F2F3B30B-13F6-49FE-AC88-91BD24A27CAA}" type="sibTrans" cxnId="{AC9C53D0-4E00-4042-B1EF-902E587D7820}">
      <dgm:prSet/>
      <dgm:spPr/>
      <dgm:t>
        <a:bodyPr/>
        <a:lstStyle/>
        <a:p>
          <a:endParaRPr lang="en-IN"/>
        </a:p>
      </dgm:t>
    </dgm:pt>
    <dgm:pt modelId="{38EECBF8-C924-4EC9-BC9B-72EB9E189902}">
      <dgm:prSet phldrT="[Text]"/>
      <dgm:spPr/>
      <dgm:t>
        <a:bodyPr/>
        <a:lstStyle/>
        <a:p>
          <a:r>
            <a:rPr lang="en-IN" dirty="0"/>
            <a:t>Train Models</a:t>
          </a:r>
        </a:p>
      </dgm:t>
    </dgm:pt>
    <dgm:pt modelId="{6D31EFAA-AA6B-4DFE-B0B2-8D046D74C544}" type="parTrans" cxnId="{058C1A63-76B5-420C-A633-4444D01B966C}">
      <dgm:prSet/>
      <dgm:spPr/>
      <dgm:t>
        <a:bodyPr/>
        <a:lstStyle/>
        <a:p>
          <a:endParaRPr lang="en-IN"/>
        </a:p>
      </dgm:t>
    </dgm:pt>
    <dgm:pt modelId="{63800411-B2F6-4701-97D8-640CE1F9481B}" type="sibTrans" cxnId="{058C1A63-76B5-420C-A633-4444D01B966C}">
      <dgm:prSet/>
      <dgm:spPr/>
      <dgm:t>
        <a:bodyPr/>
        <a:lstStyle/>
        <a:p>
          <a:endParaRPr lang="en-IN"/>
        </a:p>
      </dgm:t>
    </dgm:pt>
    <dgm:pt modelId="{A26D58BF-2994-4232-B4E6-4C09D2738F7A}">
      <dgm:prSet phldrT="[Text]"/>
      <dgm:spPr/>
      <dgm:t>
        <a:bodyPr/>
        <a:lstStyle/>
        <a:p>
          <a:r>
            <a:rPr lang="en-IN" dirty="0"/>
            <a:t>Data is fed as input and the algorithm configured with the required parameters . A percent of the data can be utilized to train  the model</a:t>
          </a:r>
        </a:p>
      </dgm:t>
    </dgm:pt>
    <dgm:pt modelId="{DB185633-A848-4BDC-86A8-9EA300349DC8}" type="parTrans" cxnId="{A14D2323-F8DC-4268-8A69-C7A1D1B9890D}">
      <dgm:prSet/>
      <dgm:spPr/>
      <dgm:t>
        <a:bodyPr/>
        <a:lstStyle/>
        <a:p>
          <a:endParaRPr lang="en-IN"/>
        </a:p>
      </dgm:t>
    </dgm:pt>
    <dgm:pt modelId="{A4BBF880-8A47-429C-B5EC-9D625CE742CC}" type="sibTrans" cxnId="{A14D2323-F8DC-4268-8A69-C7A1D1B9890D}">
      <dgm:prSet/>
      <dgm:spPr/>
      <dgm:t>
        <a:bodyPr/>
        <a:lstStyle/>
        <a:p>
          <a:endParaRPr lang="en-IN"/>
        </a:p>
      </dgm:t>
    </dgm:pt>
    <dgm:pt modelId="{3232D1E3-34C9-41BB-91FF-EDAA9C53C590}">
      <dgm:prSet phldrT="[Text]"/>
      <dgm:spPr/>
      <dgm:t>
        <a:bodyPr/>
        <a:lstStyle/>
        <a:p>
          <a:r>
            <a:rPr lang="en-IN" dirty="0"/>
            <a:t>Test model</a:t>
          </a:r>
        </a:p>
      </dgm:t>
    </dgm:pt>
    <dgm:pt modelId="{91AE998B-64FC-49A2-ACCC-F6289CB3EBAB}" type="parTrans" cxnId="{5DF55819-35A8-40EE-B460-EE9BD37BA8D6}">
      <dgm:prSet/>
      <dgm:spPr/>
      <dgm:t>
        <a:bodyPr/>
        <a:lstStyle/>
        <a:p>
          <a:endParaRPr lang="en-IN"/>
        </a:p>
      </dgm:t>
    </dgm:pt>
    <dgm:pt modelId="{A7910750-6A0C-440D-9C19-864D0FB81AD8}" type="sibTrans" cxnId="{5DF55819-35A8-40EE-B460-EE9BD37BA8D6}">
      <dgm:prSet/>
      <dgm:spPr/>
      <dgm:t>
        <a:bodyPr/>
        <a:lstStyle/>
        <a:p>
          <a:endParaRPr lang="en-IN"/>
        </a:p>
      </dgm:t>
    </dgm:pt>
    <dgm:pt modelId="{B6636F55-550B-440F-91EC-C249EE2E1B03}">
      <dgm:prSet phldrT="[Text]" custT="1"/>
      <dgm:spPr/>
      <dgm:t>
        <a:bodyPr/>
        <a:lstStyle/>
        <a:p>
          <a:r>
            <a:rPr lang="en-IN" sz="800" dirty="0"/>
            <a:t>The remaining data is utilized to test the model for accuracy.</a:t>
          </a:r>
        </a:p>
      </dgm:t>
    </dgm:pt>
    <dgm:pt modelId="{DF536A12-8B49-409B-B3DE-BC1F9DA93DAF}" type="parTrans" cxnId="{BEBEAE2B-0082-4935-8B81-3F9316BEE7B9}">
      <dgm:prSet/>
      <dgm:spPr/>
      <dgm:t>
        <a:bodyPr/>
        <a:lstStyle/>
        <a:p>
          <a:endParaRPr lang="en-IN"/>
        </a:p>
      </dgm:t>
    </dgm:pt>
    <dgm:pt modelId="{90CC2F5D-7F33-486C-A5EF-189909B27502}" type="sibTrans" cxnId="{BEBEAE2B-0082-4935-8B81-3F9316BEE7B9}">
      <dgm:prSet/>
      <dgm:spPr/>
      <dgm:t>
        <a:bodyPr/>
        <a:lstStyle/>
        <a:p>
          <a:endParaRPr lang="en-IN"/>
        </a:p>
      </dgm:t>
    </dgm:pt>
    <dgm:pt modelId="{3180B209-3E25-4641-B8DE-600F806EFA4E}">
      <dgm:prSet phldrT="[Text]" custT="1"/>
      <dgm:spPr/>
      <dgm:t>
        <a:bodyPr/>
        <a:lstStyle/>
        <a:p>
          <a:r>
            <a:rPr lang="en-IN" sz="800" dirty="0"/>
            <a:t>Depend on the problem to be solved and the type of data an appropriate algorithm will be chosen</a:t>
          </a:r>
        </a:p>
      </dgm:t>
    </dgm:pt>
    <dgm:pt modelId="{77646FBE-793C-4085-823B-FA202A8EDD60}" type="sibTrans" cxnId="{365D8EE1-0A09-4C5F-ABAE-AFCF5E11A8C3}">
      <dgm:prSet/>
      <dgm:spPr/>
      <dgm:t>
        <a:bodyPr/>
        <a:lstStyle/>
        <a:p>
          <a:endParaRPr lang="en-IN"/>
        </a:p>
      </dgm:t>
    </dgm:pt>
    <dgm:pt modelId="{942645AD-1AF6-4B1C-BD08-64AFDB087A03}" type="parTrans" cxnId="{365D8EE1-0A09-4C5F-ABAE-AFCF5E11A8C3}">
      <dgm:prSet/>
      <dgm:spPr/>
      <dgm:t>
        <a:bodyPr/>
        <a:lstStyle/>
        <a:p>
          <a:endParaRPr lang="en-IN"/>
        </a:p>
      </dgm:t>
    </dgm:pt>
    <dgm:pt modelId="{000BE512-704C-416D-B447-716DA78C8B1B}">
      <dgm:prSet phldrT="[Text]" custT="1"/>
      <dgm:spPr/>
      <dgm:t>
        <a:bodyPr/>
        <a:lstStyle/>
        <a:p>
          <a:r>
            <a:rPr lang="en-IN" sz="800" dirty="0"/>
            <a:t>Depending on the result , improvements can be performed in the Train Model and/or Select Algorithm </a:t>
          </a:r>
        </a:p>
      </dgm:t>
    </dgm:pt>
    <dgm:pt modelId="{E5E7B09B-695E-4E97-92A5-1F3E94733E2D}" type="parTrans" cxnId="{45B299E2-C1C0-4219-89B9-CC4DDA320E52}">
      <dgm:prSet/>
      <dgm:spPr/>
      <dgm:t>
        <a:bodyPr/>
        <a:lstStyle/>
        <a:p>
          <a:endParaRPr lang="en-IN"/>
        </a:p>
      </dgm:t>
    </dgm:pt>
    <dgm:pt modelId="{76BE1B22-675A-4D64-9310-E0F9A896919A}" type="sibTrans" cxnId="{45B299E2-C1C0-4219-89B9-CC4DDA320E52}">
      <dgm:prSet/>
      <dgm:spPr/>
      <dgm:t>
        <a:bodyPr/>
        <a:lstStyle/>
        <a:p>
          <a:endParaRPr lang="en-IN"/>
        </a:p>
      </dgm:t>
    </dgm:pt>
    <dgm:pt modelId="{3C58597D-7EA8-4456-805C-004160CC1D93}" type="pres">
      <dgm:prSet presAssocID="{AB8583B8-9160-452F-92DF-8201975F3DF1}" presName="Name0" presStyleCnt="0">
        <dgm:presLayoutVars>
          <dgm:dir/>
          <dgm:animLvl val="lvl"/>
          <dgm:resizeHandles val="exact"/>
        </dgm:presLayoutVars>
      </dgm:prSet>
      <dgm:spPr/>
    </dgm:pt>
    <dgm:pt modelId="{AE186D80-7E57-4082-884D-D0DCCE4CA339}" type="pres">
      <dgm:prSet presAssocID="{AB8583B8-9160-452F-92DF-8201975F3DF1}" presName="tSp" presStyleCnt="0"/>
      <dgm:spPr/>
    </dgm:pt>
    <dgm:pt modelId="{9FB0E417-A76E-4036-9630-006C5D1B3D46}" type="pres">
      <dgm:prSet presAssocID="{AB8583B8-9160-452F-92DF-8201975F3DF1}" presName="bSp" presStyleCnt="0"/>
      <dgm:spPr/>
    </dgm:pt>
    <dgm:pt modelId="{A0F9356B-016B-4BED-810A-8FE5EEE84D0D}" type="pres">
      <dgm:prSet presAssocID="{AB8583B8-9160-452F-92DF-8201975F3DF1}" presName="process" presStyleCnt="0"/>
      <dgm:spPr/>
    </dgm:pt>
    <dgm:pt modelId="{C870DAEF-EA23-403A-9B21-2AC34F338D28}" type="pres">
      <dgm:prSet presAssocID="{09E44C9C-3EC1-4968-A229-605B098F5E20}" presName="composite1" presStyleCnt="0"/>
      <dgm:spPr/>
    </dgm:pt>
    <dgm:pt modelId="{93BC2C20-D8C1-461D-8115-52A110580A7B}" type="pres">
      <dgm:prSet presAssocID="{09E44C9C-3EC1-4968-A229-605B098F5E20}" presName="dummyNode1" presStyleLbl="node1" presStyleIdx="0" presStyleCnt="3"/>
      <dgm:spPr/>
    </dgm:pt>
    <dgm:pt modelId="{F61CBAD1-A1FD-4FEE-8BE0-782A41730D84}" type="pres">
      <dgm:prSet presAssocID="{09E44C9C-3EC1-4968-A229-605B098F5E20}" presName="childNode1" presStyleLbl="bgAcc1" presStyleIdx="0" presStyleCnt="3" custLinFactNeighborX="6244" custLinFactNeighborY="-2497">
        <dgm:presLayoutVars>
          <dgm:bulletEnabled val="1"/>
        </dgm:presLayoutVars>
      </dgm:prSet>
      <dgm:spPr/>
    </dgm:pt>
    <dgm:pt modelId="{8F3E82E4-9FDE-4656-AE31-FE081FEED107}" type="pres">
      <dgm:prSet presAssocID="{09E44C9C-3EC1-4968-A229-605B098F5E20}" presName="childNode1tx" presStyleLbl="bgAcc1" presStyleIdx="0" presStyleCnt="3">
        <dgm:presLayoutVars>
          <dgm:bulletEnabled val="1"/>
        </dgm:presLayoutVars>
      </dgm:prSet>
      <dgm:spPr/>
    </dgm:pt>
    <dgm:pt modelId="{9A2CCE77-BEF1-4201-8E0E-3DF3CE8670C2}" type="pres">
      <dgm:prSet presAssocID="{09E44C9C-3EC1-4968-A229-605B098F5E20}" presName="parentNode1" presStyleLbl="node1" presStyleIdx="0" presStyleCnt="3">
        <dgm:presLayoutVars>
          <dgm:chMax val="1"/>
          <dgm:bulletEnabled val="1"/>
        </dgm:presLayoutVars>
      </dgm:prSet>
      <dgm:spPr/>
    </dgm:pt>
    <dgm:pt modelId="{54BCD241-F535-4849-BB59-B6F4B20F5658}" type="pres">
      <dgm:prSet presAssocID="{09E44C9C-3EC1-4968-A229-605B098F5E20}" presName="connSite1" presStyleCnt="0"/>
      <dgm:spPr/>
    </dgm:pt>
    <dgm:pt modelId="{B3AAD20A-7FB7-44F3-ABBF-3DD7F69719CA}" type="pres">
      <dgm:prSet presAssocID="{F2F3B30B-13F6-49FE-AC88-91BD24A27CAA}" presName="Name9" presStyleLbl="sibTrans2D1" presStyleIdx="0" presStyleCnt="2" custLinFactNeighborX="1870" custLinFactNeighborY="623"/>
      <dgm:spPr/>
    </dgm:pt>
    <dgm:pt modelId="{060363D3-64CB-4A70-8252-D3A79A89A493}" type="pres">
      <dgm:prSet presAssocID="{38EECBF8-C924-4EC9-BC9B-72EB9E189902}" presName="composite2" presStyleCnt="0"/>
      <dgm:spPr/>
    </dgm:pt>
    <dgm:pt modelId="{48F13D3F-3E3A-4EC1-8890-A8E4034DA336}" type="pres">
      <dgm:prSet presAssocID="{38EECBF8-C924-4EC9-BC9B-72EB9E189902}" presName="dummyNode2" presStyleLbl="node1" presStyleIdx="0" presStyleCnt="3"/>
      <dgm:spPr/>
    </dgm:pt>
    <dgm:pt modelId="{AACE4DA6-A226-4849-A472-63DADFA73357}" type="pres">
      <dgm:prSet presAssocID="{38EECBF8-C924-4EC9-BC9B-72EB9E189902}" presName="childNode2" presStyleLbl="bgAcc1" presStyleIdx="1" presStyleCnt="3" custScaleY="157267" custLinFactNeighborX="132" custLinFactNeighborY="10602">
        <dgm:presLayoutVars>
          <dgm:bulletEnabled val="1"/>
        </dgm:presLayoutVars>
      </dgm:prSet>
      <dgm:spPr/>
    </dgm:pt>
    <dgm:pt modelId="{612E68DB-1C3A-4906-94A4-FE845368D2C7}" type="pres">
      <dgm:prSet presAssocID="{38EECBF8-C924-4EC9-BC9B-72EB9E189902}" presName="childNode2tx" presStyleLbl="bgAcc1" presStyleIdx="1" presStyleCnt="3">
        <dgm:presLayoutVars>
          <dgm:bulletEnabled val="1"/>
        </dgm:presLayoutVars>
      </dgm:prSet>
      <dgm:spPr/>
    </dgm:pt>
    <dgm:pt modelId="{1DDF519D-2535-4AE3-8586-217253EBC455}" type="pres">
      <dgm:prSet presAssocID="{38EECBF8-C924-4EC9-BC9B-72EB9E189902}" presName="parentNode2" presStyleLbl="node1" presStyleIdx="1" presStyleCnt="3">
        <dgm:presLayoutVars>
          <dgm:chMax val="0"/>
          <dgm:bulletEnabled val="1"/>
        </dgm:presLayoutVars>
      </dgm:prSet>
      <dgm:spPr/>
    </dgm:pt>
    <dgm:pt modelId="{F9E4EE7C-1DC7-47E2-A0EE-0AE81D9B3ADA}" type="pres">
      <dgm:prSet presAssocID="{38EECBF8-C924-4EC9-BC9B-72EB9E189902}" presName="connSite2" presStyleCnt="0"/>
      <dgm:spPr/>
    </dgm:pt>
    <dgm:pt modelId="{4FCBC0AC-1ED4-4093-942A-984BAD23EF6E}" type="pres">
      <dgm:prSet presAssocID="{63800411-B2F6-4701-97D8-640CE1F9481B}" presName="Name18" presStyleLbl="sibTrans2D1" presStyleIdx="1" presStyleCnt="2"/>
      <dgm:spPr/>
    </dgm:pt>
    <dgm:pt modelId="{83E11CE5-50C2-40BB-9E56-48FBB87DF11F}" type="pres">
      <dgm:prSet presAssocID="{3232D1E3-34C9-41BB-91FF-EDAA9C53C590}" presName="composite1" presStyleCnt="0"/>
      <dgm:spPr/>
    </dgm:pt>
    <dgm:pt modelId="{D0E426E8-6DC1-4B76-8B23-D78F778F887A}" type="pres">
      <dgm:prSet presAssocID="{3232D1E3-34C9-41BB-91FF-EDAA9C53C590}" presName="dummyNode1" presStyleLbl="node1" presStyleIdx="1" presStyleCnt="3"/>
      <dgm:spPr/>
    </dgm:pt>
    <dgm:pt modelId="{DEB12F63-D6AE-4629-B810-6D316E5CA0CF}" type="pres">
      <dgm:prSet presAssocID="{3232D1E3-34C9-41BB-91FF-EDAA9C53C590}" presName="childNode1" presStyleLbl="bgAcc1" presStyleIdx="2" presStyleCnt="3">
        <dgm:presLayoutVars>
          <dgm:bulletEnabled val="1"/>
        </dgm:presLayoutVars>
      </dgm:prSet>
      <dgm:spPr/>
    </dgm:pt>
    <dgm:pt modelId="{F3297A38-D53C-48D2-96D0-6410578A9400}" type="pres">
      <dgm:prSet presAssocID="{3232D1E3-34C9-41BB-91FF-EDAA9C53C590}" presName="childNode1tx" presStyleLbl="bgAcc1" presStyleIdx="2" presStyleCnt="3">
        <dgm:presLayoutVars>
          <dgm:bulletEnabled val="1"/>
        </dgm:presLayoutVars>
      </dgm:prSet>
      <dgm:spPr/>
    </dgm:pt>
    <dgm:pt modelId="{51F16053-16F8-46F6-9EF9-E580D851C9AA}" type="pres">
      <dgm:prSet presAssocID="{3232D1E3-34C9-41BB-91FF-EDAA9C53C590}" presName="parentNode1" presStyleLbl="node1" presStyleIdx="2" presStyleCnt="3" custLinFactNeighborX="4786" custLinFactNeighborY="53285">
        <dgm:presLayoutVars>
          <dgm:chMax val="1"/>
          <dgm:bulletEnabled val="1"/>
        </dgm:presLayoutVars>
      </dgm:prSet>
      <dgm:spPr/>
    </dgm:pt>
    <dgm:pt modelId="{C2830642-FB58-4053-9BF1-F76E980C59DE}" type="pres">
      <dgm:prSet presAssocID="{3232D1E3-34C9-41BB-91FF-EDAA9C53C590}" presName="connSite1" presStyleCnt="0"/>
      <dgm:spPr/>
    </dgm:pt>
  </dgm:ptLst>
  <dgm:cxnLst>
    <dgm:cxn modelId="{5DF55819-35A8-40EE-B460-EE9BD37BA8D6}" srcId="{AB8583B8-9160-452F-92DF-8201975F3DF1}" destId="{3232D1E3-34C9-41BB-91FF-EDAA9C53C590}" srcOrd="2" destOrd="0" parTransId="{91AE998B-64FC-49A2-ACCC-F6289CB3EBAB}" sibTransId="{A7910750-6A0C-440D-9C19-864D0FB81AD8}"/>
    <dgm:cxn modelId="{A14D2323-F8DC-4268-8A69-C7A1D1B9890D}" srcId="{38EECBF8-C924-4EC9-BC9B-72EB9E189902}" destId="{A26D58BF-2994-4232-B4E6-4C09D2738F7A}" srcOrd="0" destOrd="0" parTransId="{DB185633-A848-4BDC-86A8-9EA300349DC8}" sibTransId="{A4BBF880-8A47-429C-B5EC-9D625CE742CC}"/>
    <dgm:cxn modelId="{BEBEAE2B-0082-4935-8B81-3F9316BEE7B9}" srcId="{3232D1E3-34C9-41BB-91FF-EDAA9C53C590}" destId="{B6636F55-550B-440F-91EC-C249EE2E1B03}" srcOrd="0" destOrd="0" parTransId="{DF536A12-8B49-409B-B3DE-BC1F9DA93DAF}" sibTransId="{90CC2F5D-7F33-486C-A5EF-189909B27502}"/>
    <dgm:cxn modelId="{ACB7783D-AA71-4F61-B40A-FCEAEA7953AF}" type="presOf" srcId="{B6636F55-550B-440F-91EC-C249EE2E1B03}" destId="{F3297A38-D53C-48D2-96D0-6410578A9400}" srcOrd="1" destOrd="0" presId="urn:microsoft.com/office/officeart/2005/8/layout/hProcess4"/>
    <dgm:cxn modelId="{810B6862-9D45-4A34-8223-EAB78561B58A}" type="presOf" srcId="{3180B209-3E25-4641-B8DE-600F806EFA4E}" destId="{F61CBAD1-A1FD-4FEE-8BE0-782A41730D84}" srcOrd="0" destOrd="0" presId="urn:microsoft.com/office/officeart/2005/8/layout/hProcess4"/>
    <dgm:cxn modelId="{058C1A63-76B5-420C-A633-4444D01B966C}" srcId="{AB8583B8-9160-452F-92DF-8201975F3DF1}" destId="{38EECBF8-C924-4EC9-BC9B-72EB9E189902}" srcOrd="1" destOrd="0" parTransId="{6D31EFAA-AA6B-4DFE-B0B2-8D046D74C544}" sibTransId="{63800411-B2F6-4701-97D8-640CE1F9481B}"/>
    <dgm:cxn modelId="{5EED4967-D5FB-49F3-B184-F76FB419E0BC}" type="presOf" srcId="{F2F3B30B-13F6-49FE-AC88-91BD24A27CAA}" destId="{B3AAD20A-7FB7-44F3-ABBF-3DD7F69719CA}" srcOrd="0" destOrd="0" presId="urn:microsoft.com/office/officeart/2005/8/layout/hProcess4"/>
    <dgm:cxn modelId="{9DCE5F68-C5A6-4D63-89EF-082EA3C74612}" type="presOf" srcId="{A26D58BF-2994-4232-B4E6-4C09D2738F7A}" destId="{AACE4DA6-A226-4849-A472-63DADFA73357}" srcOrd="0" destOrd="0" presId="urn:microsoft.com/office/officeart/2005/8/layout/hProcess4"/>
    <dgm:cxn modelId="{83BAD172-13BF-4D73-9851-DC4B7E2750D1}" type="presOf" srcId="{09E44C9C-3EC1-4968-A229-605B098F5E20}" destId="{9A2CCE77-BEF1-4201-8E0E-3DF3CE8670C2}" srcOrd="0" destOrd="0" presId="urn:microsoft.com/office/officeart/2005/8/layout/hProcess4"/>
    <dgm:cxn modelId="{C895EA77-1433-447A-9DAF-7D94C434A6BF}" type="presOf" srcId="{B6636F55-550B-440F-91EC-C249EE2E1B03}" destId="{DEB12F63-D6AE-4629-B810-6D316E5CA0CF}" srcOrd="0" destOrd="0" presId="urn:microsoft.com/office/officeart/2005/8/layout/hProcess4"/>
    <dgm:cxn modelId="{4D951183-ACBA-44B0-81EF-6CDC8FDF7865}" type="presOf" srcId="{63800411-B2F6-4701-97D8-640CE1F9481B}" destId="{4FCBC0AC-1ED4-4093-942A-984BAD23EF6E}" srcOrd="0" destOrd="0" presId="urn:microsoft.com/office/officeart/2005/8/layout/hProcess4"/>
    <dgm:cxn modelId="{E6331887-B2F0-4F4B-A666-C1A84A68AA0B}" type="presOf" srcId="{000BE512-704C-416D-B447-716DA78C8B1B}" destId="{F3297A38-D53C-48D2-96D0-6410578A9400}" srcOrd="1" destOrd="1" presId="urn:microsoft.com/office/officeart/2005/8/layout/hProcess4"/>
    <dgm:cxn modelId="{CCD5708B-2604-4DC1-BCEF-B2B5DDAFA398}" type="presOf" srcId="{000BE512-704C-416D-B447-716DA78C8B1B}" destId="{DEB12F63-D6AE-4629-B810-6D316E5CA0CF}" srcOrd="0" destOrd="1" presId="urn:microsoft.com/office/officeart/2005/8/layout/hProcess4"/>
    <dgm:cxn modelId="{72F6448E-CC06-4D4D-A882-3C4B9B452B14}" type="presOf" srcId="{38EECBF8-C924-4EC9-BC9B-72EB9E189902}" destId="{1DDF519D-2535-4AE3-8586-217253EBC455}" srcOrd="0" destOrd="0" presId="urn:microsoft.com/office/officeart/2005/8/layout/hProcess4"/>
    <dgm:cxn modelId="{4EEB7ABE-00FB-421E-BE25-E7D09D16BEA8}" type="presOf" srcId="{A26D58BF-2994-4232-B4E6-4C09D2738F7A}" destId="{612E68DB-1C3A-4906-94A4-FE845368D2C7}" srcOrd="1" destOrd="0" presId="urn:microsoft.com/office/officeart/2005/8/layout/hProcess4"/>
    <dgm:cxn modelId="{AC9C53D0-4E00-4042-B1EF-902E587D7820}" srcId="{AB8583B8-9160-452F-92DF-8201975F3DF1}" destId="{09E44C9C-3EC1-4968-A229-605B098F5E20}" srcOrd="0" destOrd="0" parTransId="{00B4226E-4596-4F9B-B6BB-1144F7FAF15E}" sibTransId="{F2F3B30B-13F6-49FE-AC88-91BD24A27CAA}"/>
    <dgm:cxn modelId="{A9046AD2-0309-4A9A-8A85-9DCBEB8360EF}" type="presOf" srcId="{AB8583B8-9160-452F-92DF-8201975F3DF1}" destId="{3C58597D-7EA8-4456-805C-004160CC1D93}" srcOrd="0" destOrd="0" presId="urn:microsoft.com/office/officeart/2005/8/layout/hProcess4"/>
    <dgm:cxn modelId="{0D00BAD7-7C87-4760-B6FD-2A960033A40C}" type="presOf" srcId="{3232D1E3-34C9-41BB-91FF-EDAA9C53C590}" destId="{51F16053-16F8-46F6-9EF9-E580D851C9AA}" srcOrd="0" destOrd="0" presId="urn:microsoft.com/office/officeart/2005/8/layout/hProcess4"/>
    <dgm:cxn modelId="{365D8EE1-0A09-4C5F-ABAE-AFCF5E11A8C3}" srcId="{09E44C9C-3EC1-4968-A229-605B098F5E20}" destId="{3180B209-3E25-4641-B8DE-600F806EFA4E}" srcOrd="0" destOrd="0" parTransId="{942645AD-1AF6-4B1C-BD08-64AFDB087A03}" sibTransId="{77646FBE-793C-4085-823B-FA202A8EDD60}"/>
    <dgm:cxn modelId="{45B299E2-C1C0-4219-89B9-CC4DDA320E52}" srcId="{3232D1E3-34C9-41BB-91FF-EDAA9C53C590}" destId="{000BE512-704C-416D-B447-716DA78C8B1B}" srcOrd="1" destOrd="0" parTransId="{E5E7B09B-695E-4E97-92A5-1F3E94733E2D}" sibTransId="{76BE1B22-675A-4D64-9310-E0F9A896919A}"/>
    <dgm:cxn modelId="{3CBAE9FF-6C90-4554-A93A-058C335D6AEA}" type="presOf" srcId="{3180B209-3E25-4641-B8DE-600F806EFA4E}" destId="{8F3E82E4-9FDE-4656-AE31-FE081FEED107}" srcOrd="1" destOrd="0" presId="urn:microsoft.com/office/officeart/2005/8/layout/hProcess4"/>
    <dgm:cxn modelId="{6AA79426-70E4-4990-9421-E0F624AFEF7B}" type="presParOf" srcId="{3C58597D-7EA8-4456-805C-004160CC1D93}" destId="{AE186D80-7E57-4082-884D-D0DCCE4CA339}" srcOrd="0" destOrd="0" presId="urn:microsoft.com/office/officeart/2005/8/layout/hProcess4"/>
    <dgm:cxn modelId="{E6955D96-9756-44D0-B919-4979CB46661E}" type="presParOf" srcId="{3C58597D-7EA8-4456-805C-004160CC1D93}" destId="{9FB0E417-A76E-4036-9630-006C5D1B3D46}" srcOrd="1" destOrd="0" presId="urn:microsoft.com/office/officeart/2005/8/layout/hProcess4"/>
    <dgm:cxn modelId="{12DCCBAE-5C1B-4C17-81A5-C58E1CB1F2FC}" type="presParOf" srcId="{3C58597D-7EA8-4456-805C-004160CC1D93}" destId="{A0F9356B-016B-4BED-810A-8FE5EEE84D0D}" srcOrd="2" destOrd="0" presId="urn:microsoft.com/office/officeart/2005/8/layout/hProcess4"/>
    <dgm:cxn modelId="{B5296A94-A9B6-47EC-ADCE-64B875F322C2}" type="presParOf" srcId="{A0F9356B-016B-4BED-810A-8FE5EEE84D0D}" destId="{C870DAEF-EA23-403A-9B21-2AC34F338D28}" srcOrd="0" destOrd="0" presId="urn:microsoft.com/office/officeart/2005/8/layout/hProcess4"/>
    <dgm:cxn modelId="{6BDBD372-EAF3-4D36-90E5-C3570E4C0C6A}" type="presParOf" srcId="{C870DAEF-EA23-403A-9B21-2AC34F338D28}" destId="{93BC2C20-D8C1-461D-8115-52A110580A7B}" srcOrd="0" destOrd="0" presId="urn:microsoft.com/office/officeart/2005/8/layout/hProcess4"/>
    <dgm:cxn modelId="{DE9AE67B-72FC-4649-A129-7BCF65516173}" type="presParOf" srcId="{C870DAEF-EA23-403A-9B21-2AC34F338D28}" destId="{F61CBAD1-A1FD-4FEE-8BE0-782A41730D84}" srcOrd="1" destOrd="0" presId="urn:microsoft.com/office/officeart/2005/8/layout/hProcess4"/>
    <dgm:cxn modelId="{4A7BA63E-9DD3-4321-A51F-2C4F27B857CC}" type="presParOf" srcId="{C870DAEF-EA23-403A-9B21-2AC34F338D28}" destId="{8F3E82E4-9FDE-4656-AE31-FE081FEED107}" srcOrd="2" destOrd="0" presId="urn:microsoft.com/office/officeart/2005/8/layout/hProcess4"/>
    <dgm:cxn modelId="{17E22257-F58F-47EF-8E2E-EC91918389D2}" type="presParOf" srcId="{C870DAEF-EA23-403A-9B21-2AC34F338D28}" destId="{9A2CCE77-BEF1-4201-8E0E-3DF3CE8670C2}" srcOrd="3" destOrd="0" presId="urn:microsoft.com/office/officeart/2005/8/layout/hProcess4"/>
    <dgm:cxn modelId="{9DCAA359-F843-43A4-B3A3-801DAF8F626A}" type="presParOf" srcId="{C870DAEF-EA23-403A-9B21-2AC34F338D28}" destId="{54BCD241-F535-4849-BB59-B6F4B20F5658}" srcOrd="4" destOrd="0" presId="urn:microsoft.com/office/officeart/2005/8/layout/hProcess4"/>
    <dgm:cxn modelId="{F0119570-C6A6-40C1-8370-04B510409055}" type="presParOf" srcId="{A0F9356B-016B-4BED-810A-8FE5EEE84D0D}" destId="{B3AAD20A-7FB7-44F3-ABBF-3DD7F69719CA}" srcOrd="1" destOrd="0" presId="urn:microsoft.com/office/officeart/2005/8/layout/hProcess4"/>
    <dgm:cxn modelId="{5792B7E6-54D7-4D8F-A87C-5902742CB18E}" type="presParOf" srcId="{A0F9356B-016B-4BED-810A-8FE5EEE84D0D}" destId="{060363D3-64CB-4A70-8252-D3A79A89A493}" srcOrd="2" destOrd="0" presId="urn:microsoft.com/office/officeart/2005/8/layout/hProcess4"/>
    <dgm:cxn modelId="{C0A77C70-6014-4D23-A6B7-D514435936B4}" type="presParOf" srcId="{060363D3-64CB-4A70-8252-D3A79A89A493}" destId="{48F13D3F-3E3A-4EC1-8890-A8E4034DA336}" srcOrd="0" destOrd="0" presId="urn:microsoft.com/office/officeart/2005/8/layout/hProcess4"/>
    <dgm:cxn modelId="{6D1661A1-0723-47A9-8522-96212EA7F9B2}" type="presParOf" srcId="{060363D3-64CB-4A70-8252-D3A79A89A493}" destId="{AACE4DA6-A226-4849-A472-63DADFA73357}" srcOrd="1" destOrd="0" presId="urn:microsoft.com/office/officeart/2005/8/layout/hProcess4"/>
    <dgm:cxn modelId="{6FCC4DF6-3BBE-41BE-BE5F-8CA080314F9F}" type="presParOf" srcId="{060363D3-64CB-4A70-8252-D3A79A89A493}" destId="{612E68DB-1C3A-4906-94A4-FE845368D2C7}" srcOrd="2" destOrd="0" presId="urn:microsoft.com/office/officeart/2005/8/layout/hProcess4"/>
    <dgm:cxn modelId="{E6500717-44A5-47A3-B1CA-679AD2A69DC2}" type="presParOf" srcId="{060363D3-64CB-4A70-8252-D3A79A89A493}" destId="{1DDF519D-2535-4AE3-8586-217253EBC455}" srcOrd="3" destOrd="0" presId="urn:microsoft.com/office/officeart/2005/8/layout/hProcess4"/>
    <dgm:cxn modelId="{42C89C37-B250-47FD-BE19-F2C10287F2BD}" type="presParOf" srcId="{060363D3-64CB-4A70-8252-D3A79A89A493}" destId="{F9E4EE7C-1DC7-47E2-A0EE-0AE81D9B3ADA}" srcOrd="4" destOrd="0" presId="urn:microsoft.com/office/officeart/2005/8/layout/hProcess4"/>
    <dgm:cxn modelId="{BF9EFCC5-CE67-45B6-B6D8-C3735048D159}" type="presParOf" srcId="{A0F9356B-016B-4BED-810A-8FE5EEE84D0D}" destId="{4FCBC0AC-1ED4-4093-942A-984BAD23EF6E}" srcOrd="3" destOrd="0" presId="urn:microsoft.com/office/officeart/2005/8/layout/hProcess4"/>
    <dgm:cxn modelId="{6426EEFC-CDCA-441E-BD73-0516054B5ADA}" type="presParOf" srcId="{A0F9356B-016B-4BED-810A-8FE5EEE84D0D}" destId="{83E11CE5-50C2-40BB-9E56-48FBB87DF11F}" srcOrd="4" destOrd="0" presId="urn:microsoft.com/office/officeart/2005/8/layout/hProcess4"/>
    <dgm:cxn modelId="{94C814C6-DD80-43BD-AD55-6B19770300C8}" type="presParOf" srcId="{83E11CE5-50C2-40BB-9E56-48FBB87DF11F}" destId="{D0E426E8-6DC1-4B76-8B23-D78F778F887A}" srcOrd="0" destOrd="0" presId="urn:microsoft.com/office/officeart/2005/8/layout/hProcess4"/>
    <dgm:cxn modelId="{E98C56F3-D8EC-4CB9-9D12-2EEC1C6465C4}" type="presParOf" srcId="{83E11CE5-50C2-40BB-9E56-48FBB87DF11F}" destId="{DEB12F63-D6AE-4629-B810-6D316E5CA0CF}" srcOrd="1" destOrd="0" presId="urn:microsoft.com/office/officeart/2005/8/layout/hProcess4"/>
    <dgm:cxn modelId="{47D1EACC-B978-47DB-AC00-76B0DBBC1D5F}" type="presParOf" srcId="{83E11CE5-50C2-40BB-9E56-48FBB87DF11F}" destId="{F3297A38-D53C-48D2-96D0-6410578A9400}" srcOrd="2" destOrd="0" presId="urn:microsoft.com/office/officeart/2005/8/layout/hProcess4"/>
    <dgm:cxn modelId="{62AF6D1C-00C8-41B9-929A-709E03B42A71}" type="presParOf" srcId="{83E11CE5-50C2-40BB-9E56-48FBB87DF11F}" destId="{51F16053-16F8-46F6-9EF9-E580D851C9AA}" srcOrd="3" destOrd="0" presId="urn:microsoft.com/office/officeart/2005/8/layout/hProcess4"/>
    <dgm:cxn modelId="{BEB6B4AD-913E-42FA-8754-5828BC5EE00A}" type="presParOf" srcId="{83E11CE5-50C2-40BB-9E56-48FBB87DF11F}" destId="{C2830642-FB58-4053-9BF1-F76E980C59DE}"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211413-7939-4BF0-A684-07ACD1014690}"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7FFA7CD0-25A1-4257-865B-CB347B866FDE}">
      <dgm:prSet phldrT="[Text]"/>
      <dgm:spPr/>
      <dgm:t>
        <a:bodyPr/>
        <a:lstStyle/>
        <a:p>
          <a:r>
            <a:rPr lang="en-IN" dirty="0"/>
            <a:t>Integrate Model</a:t>
          </a:r>
        </a:p>
      </dgm:t>
    </dgm:pt>
    <dgm:pt modelId="{D29F4874-70A8-40C1-86A8-D2E8504C732B}" type="parTrans" cxnId="{A64B81C2-C024-4A90-BE13-03C547CD59A7}">
      <dgm:prSet/>
      <dgm:spPr/>
      <dgm:t>
        <a:bodyPr/>
        <a:lstStyle/>
        <a:p>
          <a:endParaRPr lang="en-IN"/>
        </a:p>
      </dgm:t>
    </dgm:pt>
    <dgm:pt modelId="{A304E4A3-FB98-4B13-97D0-05AFC7B9C08C}" type="sibTrans" cxnId="{A64B81C2-C024-4A90-BE13-03C547CD59A7}">
      <dgm:prSet/>
      <dgm:spPr/>
      <dgm:t>
        <a:bodyPr/>
        <a:lstStyle/>
        <a:p>
          <a:endParaRPr lang="en-IN"/>
        </a:p>
      </dgm:t>
    </dgm:pt>
    <dgm:pt modelId="{48DC88FC-DE8F-4C7F-BDF2-ECDF45C4B59A}">
      <dgm:prSet phldrT="[Text]" custT="1"/>
      <dgm:spPr/>
      <dgm:t>
        <a:bodyPr/>
        <a:lstStyle/>
        <a:p>
          <a:r>
            <a:rPr lang="en-IN" sz="800" dirty="0"/>
            <a:t>Publish the prepared experiment as a web service , so applications can use the model </a:t>
          </a:r>
        </a:p>
      </dgm:t>
    </dgm:pt>
    <dgm:pt modelId="{D32210BC-1DB5-4350-897D-128A49E39D03}" type="parTrans" cxnId="{A674C26E-521C-42A5-B54D-29906513BB68}">
      <dgm:prSet/>
      <dgm:spPr/>
      <dgm:t>
        <a:bodyPr/>
        <a:lstStyle/>
        <a:p>
          <a:endParaRPr lang="en-IN"/>
        </a:p>
      </dgm:t>
    </dgm:pt>
    <dgm:pt modelId="{7A06E50E-002D-47BC-81B2-1DF6EE4FBD32}" type="sibTrans" cxnId="{A674C26E-521C-42A5-B54D-29906513BB68}">
      <dgm:prSet/>
      <dgm:spPr/>
      <dgm:t>
        <a:bodyPr/>
        <a:lstStyle/>
        <a:p>
          <a:endParaRPr lang="en-IN"/>
        </a:p>
      </dgm:t>
    </dgm:pt>
    <dgm:pt modelId="{367440E7-6EDE-4BA0-A997-E9E992784179}" type="pres">
      <dgm:prSet presAssocID="{FD211413-7939-4BF0-A684-07ACD1014690}" presName="Name0" presStyleCnt="0">
        <dgm:presLayoutVars>
          <dgm:dir/>
          <dgm:animLvl val="lvl"/>
          <dgm:resizeHandles val="exact"/>
        </dgm:presLayoutVars>
      </dgm:prSet>
      <dgm:spPr/>
    </dgm:pt>
    <dgm:pt modelId="{AD9FE34B-AA57-4DB7-953F-3FBD4F90925E}" type="pres">
      <dgm:prSet presAssocID="{FD211413-7939-4BF0-A684-07ACD1014690}" presName="tSp" presStyleCnt="0"/>
      <dgm:spPr/>
    </dgm:pt>
    <dgm:pt modelId="{BECD6237-3483-46E7-9D47-D55BC6ABAC67}" type="pres">
      <dgm:prSet presAssocID="{FD211413-7939-4BF0-A684-07ACD1014690}" presName="bSp" presStyleCnt="0"/>
      <dgm:spPr/>
    </dgm:pt>
    <dgm:pt modelId="{ECCAA4D7-E4BC-4FD3-B5F3-441ABCB05894}" type="pres">
      <dgm:prSet presAssocID="{FD211413-7939-4BF0-A684-07ACD1014690}" presName="process" presStyleCnt="0"/>
      <dgm:spPr/>
    </dgm:pt>
    <dgm:pt modelId="{2E3E92DF-969A-469A-9DBD-B4858D44A2C1}" type="pres">
      <dgm:prSet presAssocID="{7FFA7CD0-25A1-4257-865B-CB347B866FDE}" presName="composite1" presStyleCnt="0"/>
      <dgm:spPr/>
    </dgm:pt>
    <dgm:pt modelId="{6CDB78DB-A111-49B5-BE9B-1269555575E3}" type="pres">
      <dgm:prSet presAssocID="{7FFA7CD0-25A1-4257-865B-CB347B866FDE}" presName="dummyNode1" presStyleLbl="node1" presStyleIdx="0" presStyleCnt="1"/>
      <dgm:spPr/>
    </dgm:pt>
    <dgm:pt modelId="{95F8DEA6-7F2F-4E45-8A59-240E2659B49E}" type="pres">
      <dgm:prSet presAssocID="{7FFA7CD0-25A1-4257-865B-CB347B866FDE}" presName="childNode1" presStyleLbl="bgAcc1" presStyleIdx="0" presStyleCnt="1" custLinFactNeighborX="3291" custLinFactNeighborY="11943">
        <dgm:presLayoutVars>
          <dgm:bulletEnabled val="1"/>
        </dgm:presLayoutVars>
      </dgm:prSet>
      <dgm:spPr/>
    </dgm:pt>
    <dgm:pt modelId="{B68A5712-8A47-4798-AE91-9BB087F036B3}" type="pres">
      <dgm:prSet presAssocID="{7FFA7CD0-25A1-4257-865B-CB347B866FDE}" presName="childNode1tx" presStyleLbl="bgAcc1" presStyleIdx="0" presStyleCnt="1">
        <dgm:presLayoutVars>
          <dgm:bulletEnabled val="1"/>
        </dgm:presLayoutVars>
      </dgm:prSet>
      <dgm:spPr/>
    </dgm:pt>
    <dgm:pt modelId="{278D5E56-495C-4251-8FEF-2521EE094C93}" type="pres">
      <dgm:prSet presAssocID="{7FFA7CD0-25A1-4257-865B-CB347B866FDE}" presName="parentNode1" presStyleLbl="node1" presStyleIdx="0" presStyleCnt="1" custScaleY="95087" custLinFactNeighborX="1479" custLinFactNeighborY="63387">
        <dgm:presLayoutVars>
          <dgm:chMax val="1"/>
          <dgm:bulletEnabled val="1"/>
        </dgm:presLayoutVars>
      </dgm:prSet>
      <dgm:spPr/>
    </dgm:pt>
    <dgm:pt modelId="{E9455A8A-F215-48B5-843A-31F87977210D}" type="pres">
      <dgm:prSet presAssocID="{7FFA7CD0-25A1-4257-865B-CB347B866FDE}" presName="connSite1" presStyleCnt="0"/>
      <dgm:spPr/>
    </dgm:pt>
  </dgm:ptLst>
  <dgm:cxnLst>
    <dgm:cxn modelId="{A674C26E-521C-42A5-B54D-29906513BB68}" srcId="{7FFA7CD0-25A1-4257-865B-CB347B866FDE}" destId="{48DC88FC-DE8F-4C7F-BDF2-ECDF45C4B59A}" srcOrd="0" destOrd="0" parTransId="{D32210BC-1DB5-4350-897D-128A49E39D03}" sibTransId="{7A06E50E-002D-47BC-81B2-1DF6EE4FBD32}"/>
    <dgm:cxn modelId="{FEFC3F4F-2EBE-4855-8C33-F416AB07C1AA}" type="presOf" srcId="{7FFA7CD0-25A1-4257-865B-CB347B866FDE}" destId="{278D5E56-495C-4251-8FEF-2521EE094C93}" srcOrd="0" destOrd="0" presId="urn:microsoft.com/office/officeart/2005/8/layout/hProcess4"/>
    <dgm:cxn modelId="{200E4091-A1CC-4A58-80B9-4E712938A4C6}" type="presOf" srcId="{FD211413-7939-4BF0-A684-07ACD1014690}" destId="{367440E7-6EDE-4BA0-A997-E9E992784179}" srcOrd="0" destOrd="0" presId="urn:microsoft.com/office/officeart/2005/8/layout/hProcess4"/>
    <dgm:cxn modelId="{CB2E1396-6AEA-4CA0-AA0B-D8D2AAEB41BE}" type="presOf" srcId="{48DC88FC-DE8F-4C7F-BDF2-ECDF45C4B59A}" destId="{B68A5712-8A47-4798-AE91-9BB087F036B3}" srcOrd="1" destOrd="0" presId="urn:microsoft.com/office/officeart/2005/8/layout/hProcess4"/>
    <dgm:cxn modelId="{A64B81C2-C024-4A90-BE13-03C547CD59A7}" srcId="{FD211413-7939-4BF0-A684-07ACD1014690}" destId="{7FFA7CD0-25A1-4257-865B-CB347B866FDE}" srcOrd="0" destOrd="0" parTransId="{D29F4874-70A8-40C1-86A8-D2E8504C732B}" sibTransId="{A304E4A3-FB98-4B13-97D0-05AFC7B9C08C}"/>
    <dgm:cxn modelId="{7A9238C8-0B13-4883-8C13-5402B3CC6670}" type="presOf" srcId="{48DC88FC-DE8F-4C7F-BDF2-ECDF45C4B59A}" destId="{95F8DEA6-7F2F-4E45-8A59-240E2659B49E}" srcOrd="0" destOrd="0" presId="urn:microsoft.com/office/officeart/2005/8/layout/hProcess4"/>
    <dgm:cxn modelId="{1E99228E-8EF9-47E6-8629-AF5D8455F19A}" type="presParOf" srcId="{367440E7-6EDE-4BA0-A997-E9E992784179}" destId="{AD9FE34B-AA57-4DB7-953F-3FBD4F90925E}" srcOrd="0" destOrd="0" presId="urn:microsoft.com/office/officeart/2005/8/layout/hProcess4"/>
    <dgm:cxn modelId="{48499A7A-964F-433A-8E80-742FC3F0C62C}" type="presParOf" srcId="{367440E7-6EDE-4BA0-A997-E9E992784179}" destId="{BECD6237-3483-46E7-9D47-D55BC6ABAC67}" srcOrd="1" destOrd="0" presId="urn:microsoft.com/office/officeart/2005/8/layout/hProcess4"/>
    <dgm:cxn modelId="{B7B5A1B0-CEE6-46A0-B783-1A6E1665B906}" type="presParOf" srcId="{367440E7-6EDE-4BA0-A997-E9E992784179}" destId="{ECCAA4D7-E4BC-4FD3-B5F3-441ABCB05894}" srcOrd="2" destOrd="0" presId="urn:microsoft.com/office/officeart/2005/8/layout/hProcess4"/>
    <dgm:cxn modelId="{320EED51-26C7-4BB1-9153-D464DEAC7E56}" type="presParOf" srcId="{ECCAA4D7-E4BC-4FD3-B5F3-441ABCB05894}" destId="{2E3E92DF-969A-469A-9DBD-B4858D44A2C1}" srcOrd="0" destOrd="0" presId="urn:microsoft.com/office/officeart/2005/8/layout/hProcess4"/>
    <dgm:cxn modelId="{C3E2D09F-1EB1-4924-AF3D-8DBED9BEABF9}" type="presParOf" srcId="{2E3E92DF-969A-469A-9DBD-B4858D44A2C1}" destId="{6CDB78DB-A111-49B5-BE9B-1269555575E3}" srcOrd="0" destOrd="0" presId="urn:microsoft.com/office/officeart/2005/8/layout/hProcess4"/>
    <dgm:cxn modelId="{2C6A757C-832A-4BD1-BCED-F3282714DCBD}" type="presParOf" srcId="{2E3E92DF-969A-469A-9DBD-B4858D44A2C1}" destId="{95F8DEA6-7F2F-4E45-8A59-240E2659B49E}" srcOrd="1" destOrd="0" presId="urn:microsoft.com/office/officeart/2005/8/layout/hProcess4"/>
    <dgm:cxn modelId="{773EC586-AC77-4AAC-A2BC-AF55A9B618B8}" type="presParOf" srcId="{2E3E92DF-969A-469A-9DBD-B4858D44A2C1}" destId="{B68A5712-8A47-4798-AE91-9BB087F036B3}" srcOrd="2" destOrd="0" presId="urn:microsoft.com/office/officeart/2005/8/layout/hProcess4"/>
    <dgm:cxn modelId="{3B6BD779-5E0D-48ED-9533-8E6824438819}" type="presParOf" srcId="{2E3E92DF-969A-469A-9DBD-B4858D44A2C1}" destId="{278D5E56-495C-4251-8FEF-2521EE094C93}" srcOrd="3" destOrd="0" presId="urn:microsoft.com/office/officeart/2005/8/layout/hProcess4"/>
    <dgm:cxn modelId="{05A06F5A-D946-43D2-84B8-1A49D457479E}" type="presParOf" srcId="{2E3E92DF-969A-469A-9DBD-B4858D44A2C1}" destId="{E9455A8A-F215-48B5-843A-31F87977210D}"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CB1C1-1AB8-4384-B31F-6C0FA401DC23}">
      <dsp:nvSpPr>
        <dsp:cNvPr id="0" name=""/>
        <dsp:cNvSpPr/>
      </dsp:nvSpPr>
      <dsp:spPr>
        <a:xfrm>
          <a:off x="696" y="818984"/>
          <a:ext cx="1142041" cy="9419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IN" sz="1000" kern="1200" dirty="0"/>
            <a:t>Identify  , the problem to be solved and create a clear objective</a:t>
          </a:r>
        </a:p>
      </dsp:txBody>
      <dsp:txXfrm>
        <a:off x="22373" y="840661"/>
        <a:ext cx="1098687" cy="696746"/>
      </dsp:txXfrm>
    </dsp:sp>
    <dsp:sp modelId="{FE6355FC-3D40-40D4-982F-DAA50104FE74}">
      <dsp:nvSpPr>
        <dsp:cNvPr id="0" name=""/>
        <dsp:cNvSpPr/>
      </dsp:nvSpPr>
      <dsp:spPr>
        <a:xfrm>
          <a:off x="653347" y="1082308"/>
          <a:ext cx="1201872" cy="1201872"/>
        </a:xfrm>
        <a:prstGeom prst="leftCircularArrow">
          <a:avLst>
            <a:gd name="adj1" fmla="val 2679"/>
            <a:gd name="adj2" fmla="val 325976"/>
            <a:gd name="adj3" fmla="val 2101486"/>
            <a:gd name="adj4" fmla="val 9024489"/>
            <a:gd name="adj5" fmla="val 31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A88593-15C8-4803-8868-74B1CE7BB254}">
      <dsp:nvSpPr>
        <dsp:cNvPr id="0" name=""/>
        <dsp:cNvSpPr/>
      </dsp:nvSpPr>
      <dsp:spPr>
        <a:xfrm>
          <a:off x="254483" y="1559084"/>
          <a:ext cx="1015148" cy="4036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Define  Objective</a:t>
          </a:r>
        </a:p>
      </dsp:txBody>
      <dsp:txXfrm>
        <a:off x="266307" y="1570908"/>
        <a:ext cx="991500" cy="380043"/>
      </dsp:txXfrm>
    </dsp:sp>
    <dsp:sp modelId="{D2032283-7361-429C-AF8F-5CCF185962BC}">
      <dsp:nvSpPr>
        <dsp:cNvPr id="0" name=""/>
        <dsp:cNvSpPr/>
      </dsp:nvSpPr>
      <dsp:spPr>
        <a:xfrm>
          <a:off x="1422932" y="818984"/>
          <a:ext cx="1142041" cy="9419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IN" sz="1000" kern="1200" dirty="0"/>
            <a:t>Collect data from any sources like </a:t>
          </a:r>
        </a:p>
        <a:p>
          <a:pPr marL="57150" lvl="1" indent="-57150" algn="l" defTabSz="444500">
            <a:lnSpc>
              <a:spcPct val="90000"/>
            </a:lnSpc>
            <a:spcBef>
              <a:spcPct val="0"/>
            </a:spcBef>
            <a:spcAft>
              <a:spcPct val="15000"/>
            </a:spcAft>
            <a:buChar char="•"/>
          </a:pPr>
          <a:r>
            <a:rPr lang="en-IN" sz="1000" kern="1200" dirty="0"/>
            <a:t>Hospitals , police , fire dept.</a:t>
          </a:r>
        </a:p>
      </dsp:txBody>
      <dsp:txXfrm>
        <a:off x="1444609" y="1042506"/>
        <a:ext cx="1098687" cy="696746"/>
      </dsp:txXfrm>
    </dsp:sp>
    <dsp:sp modelId="{143B0E8D-0395-43CB-81AA-164F4B50950E}">
      <dsp:nvSpPr>
        <dsp:cNvPr id="0" name=""/>
        <dsp:cNvSpPr/>
      </dsp:nvSpPr>
      <dsp:spPr>
        <a:xfrm>
          <a:off x="2065962" y="258394"/>
          <a:ext cx="1349402" cy="1349402"/>
        </a:xfrm>
        <a:prstGeom prst="circularArrow">
          <a:avLst>
            <a:gd name="adj1" fmla="val 2386"/>
            <a:gd name="adj2" fmla="val 288371"/>
            <a:gd name="adj3" fmla="val 19536119"/>
            <a:gd name="adj4" fmla="val 12575511"/>
            <a:gd name="adj5" fmla="val 27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1A02BE-149C-424D-A29C-E3CAEFDD7F9C}">
      <dsp:nvSpPr>
        <dsp:cNvPr id="0" name=""/>
        <dsp:cNvSpPr/>
      </dsp:nvSpPr>
      <dsp:spPr>
        <a:xfrm>
          <a:off x="1676719" y="617138"/>
          <a:ext cx="1015148" cy="4036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Collect Data</a:t>
          </a:r>
        </a:p>
      </dsp:txBody>
      <dsp:txXfrm>
        <a:off x="1688543" y="628962"/>
        <a:ext cx="991500" cy="380043"/>
      </dsp:txXfrm>
    </dsp:sp>
    <dsp:sp modelId="{9A3ED3A9-4344-42BE-9337-E171E9E5A989}">
      <dsp:nvSpPr>
        <dsp:cNvPr id="0" name=""/>
        <dsp:cNvSpPr/>
      </dsp:nvSpPr>
      <dsp:spPr>
        <a:xfrm>
          <a:off x="2846561" y="818984"/>
          <a:ext cx="1142041" cy="9419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IN" sz="800" kern="1200" dirty="0"/>
            <a:t>Preparing data is a crucial step and involves building  workflows to clean , match and blend the data</a:t>
          </a:r>
        </a:p>
      </dsp:txBody>
      <dsp:txXfrm>
        <a:off x="2868238" y="840661"/>
        <a:ext cx="1098687" cy="696746"/>
      </dsp:txXfrm>
    </dsp:sp>
    <dsp:sp modelId="{0C6857E9-1F47-4188-9164-2EB15DCB1AAE}">
      <dsp:nvSpPr>
        <dsp:cNvPr id="0" name=""/>
        <dsp:cNvSpPr/>
      </dsp:nvSpPr>
      <dsp:spPr>
        <a:xfrm>
          <a:off x="3098955" y="1559084"/>
          <a:ext cx="1015148" cy="4036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Prepare Data</a:t>
          </a:r>
        </a:p>
      </dsp:txBody>
      <dsp:txXfrm>
        <a:off x="3110779" y="1570908"/>
        <a:ext cx="991500" cy="380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CBAD1-A1FD-4FEE-8BE0-782A41730D84}">
      <dsp:nvSpPr>
        <dsp:cNvPr id="0" name=""/>
        <dsp:cNvSpPr/>
      </dsp:nvSpPr>
      <dsp:spPr>
        <a:xfrm>
          <a:off x="65162" y="761546"/>
          <a:ext cx="1009885" cy="8329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IN" sz="800" kern="1200" dirty="0"/>
            <a:t>Depend on the problem to be solved and the type of data an appropriate algorithm will be chosen</a:t>
          </a:r>
        </a:p>
      </dsp:txBody>
      <dsp:txXfrm>
        <a:off x="84330" y="780714"/>
        <a:ext cx="971549" cy="616120"/>
      </dsp:txXfrm>
    </dsp:sp>
    <dsp:sp modelId="{B3AAD20A-7FB7-44F3-ABBF-3DD7F69719CA}">
      <dsp:nvSpPr>
        <dsp:cNvPr id="0" name=""/>
        <dsp:cNvSpPr/>
      </dsp:nvSpPr>
      <dsp:spPr>
        <a:xfrm>
          <a:off x="624290" y="1071281"/>
          <a:ext cx="1058728" cy="1058728"/>
        </a:xfrm>
        <a:prstGeom prst="leftCircularArrow">
          <a:avLst>
            <a:gd name="adj1" fmla="val 2551"/>
            <a:gd name="adj2" fmla="val 309501"/>
            <a:gd name="adj3" fmla="val 2448199"/>
            <a:gd name="adj4" fmla="val 9387677"/>
            <a:gd name="adj5" fmla="val 297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2CCE77-BEF1-4201-8E0E-3DF3CE8670C2}">
      <dsp:nvSpPr>
        <dsp:cNvPr id="0" name=""/>
        <dsp:cNvSpPr/>
      </dsp:nvSpPr>
      <dsp:spPr>
        <a:xfrm>
          <a:off x="226524" y="1436801"/>
          <a:ext cx="897675" cy="356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t>Select Algorithm</a:t>
          </a:r>
        </a:p>
      </dsp:txBody>
      <dsp:txXfrm>
        <a:off x="236979" y="1447256"/>
        <a:ext cx="876765" cy="336066"/>
      </dsp:txXfrm>
    </dsp:sp>
    <dsp:sp modelId="{AACE4DA6-A226-4849-A472-63DADFA73357}">
      <dsp:nvSpPr>
        <dsp:cNvPr id="0" name=""/>
        <dsp:cNvSpPr/>
      </dsp:nvSpPr>
      <dsp:spPr>
        <a:xfrm>
          <a:off x="1254132" y="632153"/>
          <a:ext cx="1009885" cy="13099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IN" sz="800" kern="1200" dirty="0"/>
            <a:t>Data is fed as input and the algorithm configured with the required parameters . A percent of the data can be utilized to train  the model</a:t>
          </a:r>
        </a:p>
      </dsp:txBody>
      <dsp:txXfrm>
        <a:off x="1283711" y="942434"/>
        <a:ext cx="950727" cy="970085"/>
      </dsp:txXfrm>
    </dsp:sp>
    <dsp:sp modelId="{4FCBC0AC-1ED4-4093-942A-984BAD23EF6E}">
      <dsp:nvSpPr>
        <dsp:cNvPr id="0" name=""/>
        <dsp:cNvSpPr/>
      </dsp:nvSpPr>
      <dsp:spPr>
        <a:xfrm>
          <a:off x="1823616" y="290595"/>
          <a:ext cx="1180659" cy="1180659"/>
        </a:xfrm>
        <a:prstGeom prst="circularArrow">
          <a:avLst>
            <a:gd name="adj1" fmla="val 2287"/>
            <a:gd name="adj2" fmla="val 275852"/>
            <a:gd name="adj3" fmla="val 19548637"/>
            <a:gd name="adj4" fmla="val 12575511"/>
            <a:gd name="adj5" fmla="val 26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DF519D-2535-4AE3-8586-217253EBC455}">
      <dsp:nvSpPr>
        <dsp:cNvPr id="0" name=""/>
        <dsp:cNvSpPr/>
      </dsp:nvSpPr>
      <dsp:spPr>
        <a:xfrm>
          <a:off x="1477218" y="603857"/>
          <a:ext cx="897675" cy="356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t>Train Models</a:t>
          </a:r>
        </a:p>
      </dsp:txBody>
      <dsp:txXfrm>
        <a:off x="1487673" y="614312"/>
        <a:ext cx="876765" cy="336066"/>
      </dsp:txXfrm>
    </dsp:sp>
    <dsp:sp modelId="{DEB12F63-D6AE-4629-B810-6D316E5CA0CF}">
      <dsp:nvSpPr>
        <dsp:cNvPr id="0" name=""/>
        <dsp:cNvSpPr/>
      </dsp:nvSpPr>
      <dsp:spPr>
        <a:xfrm>
          <a:off x="2503492" y="782345"/>
          <a:ext cx="1009885" cy="8329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IN" sz="800" kern="1200" dirty="0"/>
            <a:t>The remaining data is utilized to test the model for accuracy.</a:t>
          </a:r>
        </a:p>
        <a:p>
          <a:pPr marL="57150" lvl="1" indent="-57150" algn="l" defTabSz="355600">
            <a:lnSpc>
              <a:spcPct val="90000"/>
            </a:lnSpc>
            <a:spcBef>
              <a:spcPct val="0"/>
            </a:spcBef>
            <a:spcAft>
              <a:spcPct val="15000"/>
            </a:spcAft>
            <a:buChar char="•"/>
          </a:pPr>
          <a:r>
            <a:rPr lang="en-IN" sz="800" kern="1200" dirty="0"/>
            <a:t>Depending on the result , improvements can be performed in the Train Model and/or Select Algorithm </a:t>
          </a:r>
        </a:p>
      </dsp:txBody>
      <dsp:txXfrm>
        <a:off x="2522660" y="801513"/>
        <a:ext cx="971549" cy="616120"/>
      </dsp:txXfrm>
    </dsp:sp>
    <dsp:sp modelId="{51F16053-16F8-46F6-9EF9-E580D851C9AA}">
      <dsp:nvSpPr>
        <dsp:cNvPr id="0" name=""/>
        <dsp:cNvSpPr/>
      </dsp:nvSpPr>
      <dsp:spPr>
        <a:xfrm>
          <a:off x="2730017" y="1627016"/>
          <a:ext cx="897675" cy="356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t>Test model</a:t>
          </a:r>
        </a:p>
      </dsp:txBody>
      <dsp:txXfrm>
        <a:off x="2740472" y="1637471"/>
        <a:ext cx="876765" cy="336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8DEA6-7F2F-4E45-8A59-240E2659B49E}">
      <dsp:nvSpPr>
        <dsp:cNvPr id="0" name=""/>
        <dsp:cNvSpPr/>
      </dsp:nvSpPr>
      <dsp:spPr>
        <a:xfrm>
          <a:off x="35066" y="734406"/>
          <a:ext cx="1065516" cy="8788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55600">
            <a:lnSpc>
              <a:spcPct val="90000"/>
            </a:lnSpc>
            <a:spcBef>
              <a:spcPct val="0"/>
            </a:spcBef>
            <a:spcAft>
              <a:spcPct val="15000"/>
            </a:spcAft>
            <a:buChar char="•"/>
          </a:pPr>
          <a:r>
            <a:rPr lang="en-IN" sz="800" kern="1200" dirty="0"/>
            <a:t>Publish the prepared experiment as a web service , so applications can use the model </a:t>
          </a:r>
        </a:p>
      </dsp:txBody>
      <dsp:txXfrm>
        <a:off x="55290" y="754630"/>
        <a:ext cx="1025068" cy="650059"/>
      </dsp:txXfrm>
    </dsp:sp>
    <dsp:sp modelId="{278D5E56-495C-4251-8FEF-2521EE094C93}">
      <dsp:nvSpPr>
        <dsp:cNvPr id="0" name=""/>
        <dsp:cNvSpPr/>
      </dsp:nvSpPr>
      <dsp:spPr>
        <a:xfrm>
          <a:off x="236781" y="1567949"/>
          <a:ext cx="947125" cy="35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IN" sz="1100" kern="1200" dirty="0"/>
            <a:t>Integrate Model</a:t>
          </a:r>
        </a:p>
      </dsp:txBody>
      <dsp:txXfrm>
        <a:off x="247270" y="1578438"/>
        <a:ext cx="926147" cy="3371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Sat 15 Jul</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966689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89254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49143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2196325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56094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173460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248336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3879492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4253138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68834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9101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005372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965351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1394617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3625803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38</a:t>
            </a:fld>
            <a:endParaRPr lang="en-US"/>
          </a:p>
        </p:txBody>
      </p:sp>
    </p:spTree>
    <p:extLst>
      <p:ext uri="{BB962C8B-B14F-4D97-AF65-F5344CB8AC3E}">
        <p14:creationId xmlns:p14="http://schemas.microsoft.com/office/powerpoint/2010/main" val="2150785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39</a:t>
            </a:fld>
            <a:endParaRPr lang="en-US"/>
          </a:p>
        </p:txBody>
      </p:sp>
    </p:spTree>
    <p:extLst>
      <p:ext uri="{BB962C8B-B14F-4D97-AF65-F5344CB8AC3E}">
        <p14:creationId xmlns:p14="http://schemas.microsoft.com/office/powerpoint/2010/main" val="3610727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40</a:t>
            </a:fld>
            <a:endParaRPr lang="en-US"/>
          </a:p>
        </p:txBody>
      </p:sp>
    </p:spTree>
    <p:extLst>
      <p:ext uri="{BB962C8B-B14F-4D97-AF65-F5344CB8AC3E}">
        <p14:creationId xmlns:p14="http://schemas.microsoft.com/office/powerpoint/2010/main" val="2794609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584172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42</a:t>
            </a:fld>
            <a:endParaRPr lang="en-US"/>
          </a:p>
        </p:txBody>
      </p:sp>
    </p:spTree>
    <p:extLst>
      <p:ext uri="{BB962C8B-B14F-4D97-AF65-F5344CB8AC3E}">
        <p14:creationId xmlns:p14="http://schemas.microsoft.com/office/powerpoint/2010/main" val="4089312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43</a:t>
            </a:fld>
            <a:endParaRPr lang="en-US"/>
          </a:p>
        </p:txBody>
      </p:sp>
    </p:spTree>
    <p:extLst>
      <p:ext uri="{BB962C8B-B14F-4D97-AF65-F5344CB8AC3E}">
        <p14:creationId xmlns:p14="http://schemas.microsoft.com/office/powerpoint/2010/main" val="267168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64303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44</a:t>
            </a:fld>
            <a:endParaRPr lang="en-US"/>
          </a:p>
        </p:txBody>
      </p:sp>
    </p:spTree>
    <p:extLst>
      <p:ext uri="{BB962C8B-B14F-4D97-AF65-F5344CB8AC3E}">
        <p14:creationId xmlns:p14="http://schemas.microsoft.com/office/powerpoint/2010/main" val="1689247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45</a:t>
            </a:fld>
            <a:endParaRPr lang="en-US"/>
          </a:p>
        </p:txBody>
      </p:sp>
    </p:spTree>
    <p:extLst>
      <p:ext uri="{BB962C8B-B14F-4D97-AF65-F5344CB8AC3E}">
        <p14:creationId xmlns:p14="http://schemas.microsoft.com/office/powerpoint/2010/main" val="1406484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46</a:t>
            </a:fld>
            <a:endParaRPr lang="en-US"/>
          </a:p>
        </p:txBody>
      </p:sp>
    </p:spTree>
    <p:extLst>
      <p:ext uri="{BB962C8B-B14F-4D97-AF65-F5344CB8AC3E}">
        <p14:creationId xmlns:p14="http://schemas.microsoft.com/office/powerpoint/2010/main" val="3185846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47</a:t>
            </a:fld>
            <a:endParaRPr lang="en-US"/>
          </a:p>
        </p:txBody>
      </p:sp>
    </p:spTree>
    <p:extLst>
      <p:ext uri="{BB962C8B-B14F-4D97-AF65-F5344CB8AC3E}">
        <p14:creationId xmlns:p14="http://schemas.microsoft.com/office/powerpoint/2010/main" val="3660221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48</a:t>
            </a:fld>
            <a:endParaRPr lang="en-US"/>
          </a:p>
        </p:txBody>
      </p:sp>
    </p:spTree>
    <p:extLst>
      <p:ext uri="{BB962C8B-B14F-4D97-AF65-F5344CB8AC3E}">
        <p14:creationId xmlns:p14="http://schemas.microsoft.com/office/powerpoint/2010/main" val="2472583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49</a:t>
            </a:fld>
            <a:endParaRPr lang="en-US"/>
          </a:p>
        </p:txBody>
      </p:sp>
    </p:spTree>
    <p:extLst>
      <p:ext uri="{BB962C8B-B14F-4D97-AF65-F5344CB8AC3E}">
        <p14:creationId xmlns:p14="http://schemas.microsoft.com/office/powerpoint/2010/main" val="194515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28996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61321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343838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410196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349778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2106514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30115" y="1550346"/>
            <a:ext cx="3591682" cy="1679755"/>
          </a:xfrm>
          <a:noFill/>
          <a:effectLst>
            <a:outerShdw blurRad="50800" dist="38100" dir="2700000" algn="tl" rotWithShape="0">
              <a:prstClr val="black">
                <a:alpha val="40000"/>
              </a:prstClr>
            </a:outerShdw>
          </a:effectLst>
        </p:spPr>
        <p:txBody>
          <a:bodyPr>
            <a:normAutofit/>
          </a:bodyPr>
          <a:lstStyle>
            <a:lvl1pPr algn="r">
              <a:defRPr sz="3600">
                <a:solidFill>
                  <a:schemeClr val="tx2">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86547" y="3946095"/>
            <a:ext cx="7635250" cy="763525"/>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4"/>
            <a:ext cx="8229600" cy="1068935"/>
          </a:xfrm>
        </p:spPr>
        <p:txBody>
          <a:bodyPr>
            <a:normAutofit/>
          </a:bodyPr>
          <a:lstStyle>
            <a:lvl1pPr algn="r">
              <a:defRPr sz="3600" baseline="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655520"/>
            <a:ext cx="8229600" cy="3111742"/>
          </a:xfrm>
        </p:spPr>
        <p:txBody>
          <a:bodyPr/>
          <a:lstStyle>
            <a:lvl1pPr algn="l">
              <a:defRPr sz="2800">
                <a:solidFill>
                  <a:schemeClr val="accent1">
                    <a:lumMod val="75000"/>
                  </a:schemeClr>
                </a:solidFill>
              </a:defRPr>
            </a:lvl1pPr>
            <a:lvl2pPr algn="l">
              <a:defRPr>
                <a:solidFill>
                  <a:schemeClr val="accent1">
                    <a:lumMod val="75000"/>
                  </a:schemeClr>
                </a:solidFill>
              </a:defRPr>
            </a:lvl2pPr>
            <a:lvl3pPr algn="l">
              <a:defRPr>
                <a:solidFill>
                  <a:schemeClr val="accent1">
                    <a:lumMod val="75000"/>
                  </a:schemeClr>
                </a:solidFill>
              </a:defRPr>
            </a:lvl3pPr>
            <a:lvl4pPr algn="l">
              <a:defRPr>
                <a:solidFill>
                  <a:schemeClr val="accent1">
                    <a:lumMod val="75000"/>
                  </a:schemeClr>
                </a:solidFill>
              </a:defRPr>
            </a:lvl4pPr>
            <a:lvl5pPr algn="l">
              <a:defRPr>
                <a:solidFill>
                  <a:schemeClr val="accent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2566" y="281175"/>
            <a:ext cx="6104234" cy="903587"/>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1" y="1315961"/>
            <a:ext cx="6104234" cy="3436007"/>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94"/>
            <a:ext cx="8229600" cy="1112015"/>
          </a:xfrm>
        </p:spPr>
        <p:txBody>
          <a:bodyPr>
            <a:normAutofit/>
          </a:bodyPr>
          <a:lstStyle>
            <a:lvl1pPr algn="r">
              <a:defRPr sz="3600" u="none" baseline="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581539"/>
            <a:ext cx="4040188" cy="568644"/>
          </a:xfrm>
        </p:spPr>
        <p:txBody>
          <a:bodyPr anchor="b"/>
          <a:lstStyle>
            <a:lvl1pPr marL="0" indent="0" algn="ctr">
              <a:buNone/>
              <a:defRPr sz="2400" b="1">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2150183"/>
            <a:ext cx="4041775" cy="2712140"/>
          </a:xfrm>
        </p:spPr>
        <p:txBody>
          <a:bodyPr/>
          <a:lstStyle>
            <a:lvl1pPr algn="ctr">
              <a:defRPr sz="2400">
                <a:solidFill>
                  <a:schemeClr val="accent1">
                    <a:lumMod val="75000"/>
                  </a:schemeClr>
                </a:solidFill>
              </a:defRPr>
            </a:lvl1pPr>
            <a:lvl2pPr algn="ctr">
              <a:defRPr sz="2000">
                <a:solidFill>
                  <a:schemeClr val="accent1">
                    <a:lumMod val="75000"/>
                  </a:schemeClr>
                </a:solidFill>
              </a:defRPr>
            </a:lvl2pPr>
            <a:lvl3pPr algn="ctr">
              <a:defRPr sz="1800">
                <a:solidFill>
                  <a:schemeClr val="accent1">
                    <a:lumMod val="75000"/>
                  </a:schemeClr>
                </a:solidFill>
              </a:defRPr>
            </a:lvl3pPr>
            <a:lvl4pPr algn="ctr">
              <a:defRPr sz="1600">
                <a:solidFill>
                  <a:schemeClr val="accent1">
                    <a:lumMod val="75000"/>
                  </a:schemeClr>
                </a:solidFill>
              </a:defRPr>
            </a:lvl4pPr>
            <a:lvl5pPr algn="ct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83965"/>
            <a:ext cx="4041775" cy="568643"/>
          </a:xfrm>
        </p:spPr>
        <p:txBody>
          <a:bodyPr anchor="b"/>
          <a:lstStyle>
            <a:lvl1pPr marL="0" indent="0" algn="ctr">
              <a:buNone/>
              <a:defRPr sz="2400" b="1">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50184"/>
            <a:ext cx="4041775" cy="2712142"/>
          </a:xfrm>
        </p:spPr>
        <p:txBody>
          <a:bodyPr/>
          <a:lstStyle>
            <a:lvl1pPr algn="ctr">
              <a:defRPr sz="2400">
                <a:solidFill>
                  <a:schemeClr val="accent1">
                    <a:lumMod val="75000"/>
                  </a:schemeClr>
                </a:solidFill>
              </a:defRPr>
            </a:lvl1pPr>
            <a:lvl2pPr algn="ctr">
              <a:defRPr sz="2000">
                <a:solidFill>
                  <a:schemeClr val="accent1">
                    <a:lumMod val="75000"/>
                  </a:schemeClr>
                </a:solidFill>
              </a:defRPr>
            </a:lvl2pPr>
            <a:lvl3pPr algn="ctr">
              <a:defRPr sz="1800">
                <a:solidFill>
                  <a:schemeClr val="accent1">
                    <a:lumMod val="75000"/>
                  </a:schemeClr>
                </a:solidFill>
              </a:defRPr>
            </a:lvl3pPr>
            <a:lvl4pPr algn="ctr">
              <a:defRPr sz="1600">
                <a:solidFill>
                  <a:schemeClr val="accent1">
                    <a:lumMod val="75000"/>
                  </a:schemeClr>
                </a:solidFill>
              </a:defRPr>
            </a:lvl4pPr>
            <a:lvl5pPr algn="ct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Sat 15 Jul</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Sat 15 Jul</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5526" y="1197405"/>
            <a:ext cx="3970330" cy="2443280"/>
          </a:xfrm>
        </p:spPr>
        <p:txBody>
          <a:bodyPr>
            <a:normAutofit/>
          </a:bodyPr>
          <a:lstStyle/>
          <a:p>
            <a:pPr algn="l"/>
            <a:r>
              <a:rPr lang="en-IN" b="1" dirty="0">
                <a:effectLst>
                  <a:outerShdw blurRad="38100" dist="38100" dir="2700000" algn="tl">
                    <a:srgbClr val="000000">
                      <a:alpha val="43137"/>
                    </a:srgbClr>
                  </a:outerShdw>
                </a:effectLst>
              </a:rPr>
              <a:t>FUNDAMENTALS  OF MACHINE LEARNING </a:t>
            </a:r>
            <a:endParaRPr lang="en-US"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D94A367-0643-F8F5-1407-C8CF91B823DF}"/>
              </a:ext>
            </a:extLst>
          </p:cNvPr>
          <p:cNvSpPr txBox="1"/>
          <p:nvPr/>
        </p:nvSpPr>
        <p:spPr>
          <a:xfrm>
            <a:off x="143555" y="3946095"/>
            <a:ext cx="2290575" cy="58477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IN" sz="3200" b="1" spc="300" dirty="0" err="1">
                <a:solidFill>
                  <a:srgbClr val="FFFF00"/>
                </a:solidFill>
                <a:effectLst>
                  <a:outerShdw blurRad="38100" dist="38100" dir="2700000" algn="tl">
                    <a:srgbClr val="000000">
                      <a:alpha val="43137"/>
                    </a:srgbClr>
                  </a:outerShdw>
                </a:effectLst>
                <a:highlight>
                  <a:srgbClr val="00FFFF"/>
                </a:highlight>
              </a:rPr>
              <a:t>wellcome</a:t>
            </a:r>
            <a:endParaRPr lang="en-IN" sz="3200" b="1" spc="300" dirty="0">
              <a:solidFill>
                <a:srgbClr val="FFFF00"/>
              </a:solidFill>
              <a:effectLst>
                <a:outerShdw blurRad="38100" dist="38100" dir="2700000" algn="tl">
                  <a:srgbClr val="000000">
                    <a:alpha val="43137"/>
                  </a:srgbClr>
                </a:outerShdw>
              </a:effectLst>
              <a:highlight>
                <a:srgbClr val="00FFFF"/>
              </a:highlight>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8B9A4-5451-6D81-669C-A511C0BF6283}"/>
              </a:ext>
            </a:extLst>
          </p:cNvPr>
          <p:cNvPicPr>
            <a:picLocks noChangeAspect="1"/>
          </p:cNvPicPr>
          <p:nvPr/>
        </p:nvPicPr>
        <p:blipFill rotWithShape="1">
          <a:blip r:embed="rId3">
            <a:extLst>
              <a:ext uri="{28A0092B-C50C-407E-A947-70E740481C1C}">
                <a14:useLocalDpi xmlns:a14="http://schemas.microsoft.com/office/drawing/2010/main" val="0"/>
              </a:ext>
            </a:extLst>
          </a:blip>
          <a:srcRect r="18270"/>
          <a:stretch/>
        </p:blipFill>
        <p:spPr>
          <a:xfrm>
            <a:off x="1517900" y="-12117"/>
            <a:ext cx="7778805" cy="5167734"/>
          </a:xfrm>
          <a:prstGeom prst="rect">
            <a:avLst/>
          </a:prstGeom>
        </p:spPr>
      </p:pic>
    </p:spTree>
    <p:extLst>
      <p:ext uri="{BB962C8B-B14F-4D97-AF65-F5344CB8AC3E}">
        <p14:creationId xmlns:p14="http://schemas.microsoft.com/office/powerpoint/2010/main" val="9614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5191970" cy="763524"/>
          </a:xfrm>
        </p:spPr>
        <p:txBody>
          <a:bodyPr>
            <a:noAutofit/>
          </a:bodyPr>
          <a:lstStyle/>
          <a:p>
            <a:pPr algn="l"/>
            <a:r>
              <a:rPr lang="en-US" b="1" dirty="0"/>
              <a:t>Loading  data with pandas</a:t>
            </a:r>
          </a:p>
        </p:txBody>
      </p:sp>
      <p:sp>
        <p:nvSpPr>
          <p:cNvPr id="3" name="Content Placeholder 2"/>
          <p:cNvSpPr>
            <a:spLocks noGrp="1"/>
          </p:cNvSpPr>
          <p:nvPr>
            <p:ph idx="1"/>
          </p:nvPr>
        </p:nvSpPr>
        <p:spPr>
          <a:xfrm>
            <a:off x="762610" y="1868103"/>
            <a:ext cx="8229600" cy="3264447"/>
          </a:xfrm>
        </p:spPr>
        <p:txBody>
          <a:bodyPr>
            <a:normAutofit/>
          </a:bodyPr>
          <a:lstStyle/>
          <a:p>
            <a:pPr marL="285750" indent="-285750">
              <a:buFont typeface="Arial" panose="020B0604020202020204" pitchFamily="34" charset="0"/>
              <a:buChar char="•"/>
            </a:pPr>
            <a:r>
              <a:rPr lang="en-IN" dirty="0"/>
              <a:t>We can use both types of data sets (containing header or not </a:t>
            </a:r>
          </a:p>
          <a:p>
            <a:pPr marL="285750" indent="-285750">
              <a:buFont typeface="Arial" panose="020B0604020202020204" pitchFamily="34" charset="0"/>
              <a:buChar char="•"/>
            </a:pPr>
            <a:r>
              <a:rPr lang="en-IN" dirty="0"/>
              <a:t>We need to import </a:t>
            </a:r>
            <a:r>
              <a:rPr lang="en-IN" dirty="0" err="1"/>
              <a:t>read_csv</a:t>
            </a:r>
            <a:r>
              <a:rPr lang="en-IN" dirty="0"/>
              <a:t>() function from pandas library</a:t>
            </a:r>
          </a:p>
          <a:p>
            <a:pPr marL="285750" indent="-285750">
              <a:buFont typeface="Arial" panose="020B0604020202020204" pitchFamily="34" charset="0"/>
              <a:buChar char="•"/>
            </a:pPr>
            <a:r>
              <a:rPr lang="en-US" b="0" i="0" dirty="0">
                <a:effectLst/>
                <a:latin typeface="Nunito" pitchFamily="2" charset="0"/>
              </a:rPr>
              <a:t>This is the very flexible function that returns a </a:t>
            </a:r>
            <a:r>
              <a:rPr lang="en-US" b="1" i="0" dirty="0" err="1">
                <a:effectLst/>
                <a:latin typeface="Nunito" pitchFamily="2" charset="0"/>
              </a:rPr>
              <a:t>pandas.DataFrame</a:t>
            </a:r>
            <a:r>
              <a:rPr lang="en-US" b="0" i="0" dirty="0">
                <a:effectLst/>
                <a:latin typeface="Nunito" pitchFamily="2" charset="0"/>
              </a:rPr>
              <a:t> which can be used immediately for plotting. </a:t>
            </a:r>
            <a:endParaRPr lang="en-IN" dirty="0"/>
          </a:p>
          <a:p>
            <a:pPr marL="0" indent="0">
              <a:buNone/>
            </a:pPr>
            <a:endParaRPr lang="en-IN" dirty="0"/>
          </a:p>
          <a:p>
            <a:endParaRPr lang="en-US" dirty="0"/>
          </a:p>
        </p:txBody>
      </p:sp>
    </p:spTree>
    <p:extLst>
      <p:ext uri="{BB962C8B-B14F-4D97-AF65-F5344CB8AC3E}">
        <p14:creationId xmlns:p14="http://schemas.microsoft.com/office/powerpoint/2010/main" val="152106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B2C7AA-4597-5B01-6339-1FBFA1D0F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160" y="26017"/>
            <a:ext cx="7329840" cy="5091466"/>
          </a:xfrm>
          <a:prstGeom prst="rect">
            <a:avLst/>
          </a:prstGeom>
        </p:spPr>
      </p:pic>
    </p:spTree>
    <p:extLst>
      <p:ext uri="{BB962C8B-B14F-4D97-AF65-F5344CB8AC3E}">
        <p14:creationId xmlns:p14="http://schemas.microsoft.com/office/powerpoint/2010/main" val="25772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281175"/>
            <a:ext cx="6413611" cy="1068934"/>
          </a:xfrm>
        </p:spPr>
        <p:txBody>
          <a:bodyPr>
            <a:noAutofit/>
          </a:bodyPr>
          <a:lstStyle/>
          <a:p>
            <a:pPr algn="l"/>
            <a:r>
              <a:rPr lang="en-US" sz="2400" b="0" i="0" dirty="0">
                <a:solidFill>
                  <a:srgbClr val="002060"/>
                </a:solidFill>
                <a:effectLst/>
                <a:latin typeface="Heebo" pitchFamily="2" charset="-79"/>
                <a:cs typeface="Heebo" pitchFamily="2" charset="-79"/>
              </a:rPr>
              <a:t>ML - Understanding Data</a:t>
            </a:r>
            <a:br>
              <a:rPr lang="en-US" sz="2400" b="0" i="0" dirty="0">
                <a:solidFill>
                  <a:srgbClr val="002060"/>
                </a:solidFill>
                <a:effectLst/>
                <a:latin typeface="Heebo" pitchFamily="2" charset="-79"/>
                <a:cs typeface="Heebo" pitchFamily="2" charset="-79"/>
              </a:rPr>
            </a:br>
            <a:endParaRPr lang="en-US" sz="2400" b="1" dirty="0">
              <a:solidFill>
                <a:srgbClr val="002060"/>
              </a:solidFill>
            </a:endParaRPr>
          </a:p>
        </p:txBody>
      </p:sp>
      <p:sp>
        <p:nvSpPr>
          <p:cNvPr id="3" name="Content Placeholder 2"/>
          <p:cNvSpPr>
            <a:spLocks noGrp="1"/>
          </p:cNvSpPr>
          <p:nvPr>
            <p:ph idx="1"/>
          </p:nvPr>
        </p:nvSpPr>
        <p:spPr>
          <a:xfrm>
            <a:off x="1526134" y="1806763"/>
            <a:ext cx="6549845" cy="3264447"/>
          </a:xfrm>
        </p:spPr>
        <p:txBody>
          <a:bodyPr>
            <a:normAutofit/>
          </a:bodyPr>
          <a:lstStyle/>
          <a:p>
            <a:r>
              <a:rPr lang="en-US" sz="2400" b="1" i="0" dirty="0">
                <a:solidFill>
                  <a:srgbClr val="002060"/>
                </a:solidFill>
                <a:effectLst/>
                <a:latin typeface="Nunito" pitchFamily="2" charset="0"/>
              </a:rPr>
              <a:t>Previously ,</a:t>
            </a:r>
            <a:r>
              <a:rPr lang="en-US" sz="2400" b="0" i="0" dirty="0">
                <a:solidFill>
                  <a:srgbClr val="002060"/>
                </a:solidFill>
                <a:effectLst/>
                <a:latin typeface="Nunito" pitchFamily="2" charset="0"/>
              </a:rPr>
              <a:t>we discussed how we can upload CSV data into our ML project, but it would be good to understand the data before uploading it.</a:t>
            </a:r>
          </a:p>
          <a:p>
            <a:r>
              <a:rPr lang="en-US" sz="2400" b="0" i="0" dirty="0">
                <a:solidFill>
                  <a:srgbClr val="002060"/>
                </a:solidFill>
                <a:effectLst/>
                <a:latin typeface="Nunito" pitchFamily="2" charset="0"/>
              </a:rPr>
              <a:t> We can understand the data by two ways, with statistics and with visualization</a:t>
            </a:r>
            <a:r>
              <a:rPr lang="en-US" b="0" i="0" dirty="0">
                <a:solidFill>
                  <a:srgbClr val="E0E0E0"/>
                </a:solidFill>
                <a:effectLst/>
                <a:latin typeface="Nunito" pitchFamily="2" charset="0"/>
              </a:rPr>
              <a:t>.</a:t>
            </a:r>
            <a:endParaRPr lang="en-US" dirty="0"/>
          </a:p>
        </p:txBody>
      </p:sp>
    </p:spTree>
    <p:extLst>
      <p:ext uri="{BB962C8B-B14F-4D97-AF65-F5344CB8AC3E}">
        <p14:creationId xmlns:p14="http://schemas.microsoft.com/office/powerpoint/2010/main" val="386964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5344675" cy="916230"/>
          </a:xfrm>
        </p:spPr>
        <p:txBody>
          <a:bodyPr>
            <a:noAutofit/>
          </a:bodyPr>
          <a:lstStyle/>
          <a:p>
            <a:pPr algn="l"/>
            <a:r>
              <a:rPr lang="en-IN" sz="2800" b="1" dirty="0"/>
              <a:t>Understanding data with  statistics </a:t>
            </a:r>
            <a:endParaRPr lang="en-US" sz="2800" b="1" dirty="0"/>
          </a:p>
        </p:txBody>
      </p:sp>
      <p:sp>
        <p:nvSpPr>
          <p:cNvPr id="3" name="Content Placeholder 2"/>
          <p:cNvSpPr>
            <a:spLocks noGrp="1"/>
          </p:cNvSpPr>
          <p:nvPr>
            <p:ph idx="1"/>
          </p:nvPr>
        </p:nvSpPr>
        <p:spPr>
          <a:xfrm>
            <a:off x="1365194" y="891997"/>
            <a:ext cx="7778805" cy="4428443"/>
          </a:xfrm>
        </p:spPr>
        <p:txBody>
          <a:bodyPr>
            <a:normAutofit fontScale="47500" lnSpcReduction="20000"/>
          </a:bodyPr>
          <a:lstStyle/>
          <a:p>
            <a:pPr marL="285750" indent="-285750"/>
            <a:r>
              <a:rPr lang="en-IN" sz="4400" b="1" dirty="0">
                <a:solidFill>
                  <a:schemeClr val="accent5">
                    <a:lumMod val="50000"/>
                  </a:schemeClr>
                </a:solidFill>
                <a:effectLst>
                  <a:outerShdw blurRad="38100" dist="38100" dir="2700000" algn="tl">
                    <a:srgbClr val="000000">
                      <a:alpha val="43137"/>
                    </a:srgbClr>
                  </a:outerShdw>
                </a:effectLst>
              </a:rPr>
              <a:t>1:</a:t>
            </a:r>
            <a:r>
              <a:rPr lang="en-IN" sz="44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Looking at Raw Data</a:t>
            </a:r>
          </a:p>
          <a:p>
            <a:pPr marL="285750" indent="-285750"/>
            <a:r>
              <a:rPr lang="en-US" sz="4400" dirty="0">
                <a:solidFill>
                  <a:srgbClr val="000000"/>
                </a:solidFill>
                <a:latin typeface="Nunito" pitchFamily="2" charset="0"/>
              </a:rPr>
              <a:t>It is important to look at raw data because the insight we will get after looking at raw data will boost our chances to better pre-processing as well as handling of data for ML projects</a:t>
            </a:r>
            <a:r>
              <a:rPr lang="en-US" sz="3300" dirty="0">
                <a:solidFill>
                  <a:srgbClr val="000000"/>
                </a:solidFill>
                <a:latin typeface="Nunito" pitchFamily="2" charset="0"/>
              </a:rPr>
              <a:t>.</a:t>
            </a:r>
          </a:p>
          <a:p>
            <a:pPr marL="285750" indent="-285750"/>
            <a:endParaRPr lang="en-IN" sz="3300" dirty="0">
              <a:solidFill>
                <a:srgbClr val="000000"/>
              </a:solidFill>
              <a:latin typeface="Heebo" pitchFamily="2" charset="-79"/>
              <a:cs typeface="Heebo" pitchFamily="2" charset="-79"/>
            </a:endParaRPr>
          </a:p>
          <a:p>
            <a:pPr marL="285750" indent="-285750"/>
            <a:r>
              <a:rPr lang="en-IN" sz="4400" b="1" dirty="0">
                <a:solidFill>
                  <a:schemeClr val="accent5">
                    <a:lumMod val="50000"/>
                  </a:schemeClr>
                </a:solidFill>
                <a:effectLst>
                  <a:outerShdw blurRad="38100" dist="38100" dir="2700000" algn="tl">
                    <a:srgbClr val="000000">
                      <a:alpha val="43137"/>
                    </a:srgbClr>
                  </a:outerShdw>
                </a:effectLst>
              </a:rPr>
              <a:t> 2:</a:t>
            </a:r>
            <a:r>
              <a:rPr lang="en-IN" sz="44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Checking Dimensions of Data</a:t>
            </a:r>
            <a:endParaRPr lang="en-IN" sz="4400" dirty="0"/>
          </a:p>
          <a:p>
            <a:r>
              <a:rPr lang="en-US" sz="4400" dirty="0">
                <a:solidFill>
                  <a:srgbClr val="000000"/>
                </a:solidFill>
                <a:latin typeface="Nunito" pitchFamily="2" charset="0"/>
              </a:rPr>
              <a:t>It is always a good practice to know how much data, in terms of rows and columns, we are having for our ML project.</a:t>
            </a:r>
            <a:endParaRPr lang="en-IN" sz="4400" dirty="0">
              <a:solidFill>
                <a:srgbClr val="000000"/>
              </a:solidFill>
              <a:latin typeface="Nunito" pitchFamily="2" charset="0"/>
            </a:endParaRPr>
          </a:p>
          <a:p>
            <a:r>
              <a:rPr lang="en-US" sz="4400"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3: Getting Each Attribute’s Data Type</a:t>
            </a:r>
          </a:p>
          <a:p>
            <a:r>
              <a:rPr lang="en-US" sz="4400" dirty="0">
                <a:solidFill>
                  <a:srgbClr val="000000"/>
                </a:solidFill>
                <a:latin typeface="Nunito" pitchFamily="2" charset="0"/>
              </a:rPr>
              <a:t>It is another good practice to know data type of each attribute.</a:t>
            </a:r>
          </a:p>
          <a:p>
            <a:r>
              <a:rPr lang="en-US" sz="4400" dirty="0">
                <a:solidFill>
                  <a:srgbClr val="000000"/>
                </a:solidFill>
                <a:latin typeface="Nunito" pitchFamily="2" charset="0"/>
              </a:rPr>
              <a:t>As sometimes we may need to convert one data type to another</a:t>
            </a:r>
          </a:p>
          <a:p>
            <a:endParaRPr lang="en-US" dirty="0"/>
          </a:p>
        </p:txBody>
      </p:sp>
    </p:spTree>
    <p:extLst>
      <p:ext uri="{BB962C8B-B14F-4D97-AF65-F5344CB8AC3E}">
        <p14:creationId xmlns:p14="http://schemas.microsoft.com/office/powerpoint/2010/main" val="321326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6ACAE-C848-5C6A-0EAF-F4D1EFCCB695}"/>
              </a:ext>
            </a:extLst>
          </p:cNvPr>
          <p:cNvPicPr>
            <a:picLocks noChangeAspect="1"/>
          </p:cNvPicPr>
          <p:nvPr/>
        </p:nvPicPr>
        <p:blipFill rotWithShape="1">
          <a:blip r:embed="rId3">
            <a:extLst>
              <a:ext uri="{28A0092B-C50C-407E-A947-70E740481C1C}">
                <a14:useLocalDpi xmlns:a14="http://schemas.microsoft.com/office/drawing/2010/main" val="0"/>
              </a:ext>
            </a:extLst>
          </a:blip>
          <a:srcRect t="1778" r="7298"/>
          <a:stretch/>
        </p:blipFill>
        <p:spPr>
          <a:xfrm>
            <a:off x="1365195" y="0"/>
            <a:ext cx="7845490" cy="5143500"/>
          </a:xfrm>
          <a:prstGeom prst="rect">
            <a:avLst/>
          </a:prstGeom>
        </p:spPr>
      </p:pic>
    </p:spTree>
    <p:extLst>
      <p:ext uri="{BB962C8B-B14F-4D97-AF65-F5344CB8AC3E}">
        <p14:creationId xmlns:p14="http://schemas.microsoft.com/office/powerpoint/2010/main" val="392212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19" y="281175"/>
            <a:ext cx="5955496" cy="458115"/>
          </a:xfrm>
        </p:spPr>
        <p:txBody>
          <a:bodyPr>
            <a:noAutofit/>
          </a:bodyPr>
          <a:lstStyle/>
          <a:p>
            <a:pPr algn="l"/>
            <a:r>
              <a:rPr lang="en-IN" b="1" dirty="0"/>
              <a:t>Statistical summery of data</a:t>
            </a:r>
            <a:endParaRPr lang="en-US" b="1" dirty="0"/>
          </a:p>
        </p:txBody>
      </p:sp>
      <p:sp>
        <p:nvSpPr>
          <p:cNvPr id="3" name="Content Placeholder 2"/>
          <p:cNvSpPr>
            <a:spLocks noGrp="1"/>
          </p:cNvSpPr>
          <p:nvPr>
            <p:ph idx="1"/>
          </p:nvPr>
        </p:nvSpPr>
        <p:spPr>
          <a:xfrm>
            <a:off x="914400" y="1197405"/>
            <a:ext cx="8229600" cy="4275740"/>
          </a:xfrm>
        </p:spPr>
        <p:txBody>
          <a:bodyPr>
            <a:normAutofit fontScale="62500" lnSpcReduction="20000"/>
          </a:bodyPr>
          <a:lstStyle/>
          <a:p>
            <a:r>
              <a:rPr lang="en-US" dirty="0">
                <a:solidFill>
                  <a:srgbClr val="000000"/>
                </a:solidFill>
                <a:latin typeface="Nunito" pitchFamily="2" charset="0"/>
              </a:rPr>
              <a:t>Many times we need to review the summaries out of that shape of data.</a:t>
            </a:r>
          </a:p>
          <a:p>
            <a:endParaRPr lang="en-US" dirty="0">
              <a:solidFill>
                <a:srgbClr val="000000"/>
              </a:solidFill>
              <a:latin typeface="Nunito" pitchFamily="2" charset="0"/>
            </a:endParaRPr>
          </a:p>
          <a:p>
            <a:pPr>
              <a:buFont typeface="Arial" panose="020B0604020202020204" pitchFamily="34" charset="0"/>
              <a:buChar char="•"/>
            </a:pPr>
            <a:r>
              <a:rPr lang="en-US" dirty="0">
                <a:solidFill>
                  <a:srgbClr val="000000"/>
                </a:solidFill>
                <a:latin typeface="Nunito" pitchFamily="2" charset="0"/>
              </a:rPr>
              <a:t> It can be done with the help of </a:t>
            </a:r>
            <a:r>
              <a:rPr lang="en-US" b="1" dirty="0">
                <a:solidFill>
                  <a:srgbClr val="002060"/>
                </a:solidFill>
                <a:latin typeface="Nunito" pitchFamily="2" charset="0"/>
              </a:rPr>
              <a:t>describe() function of Pandas </a:t>
            </a:r>
            <a:r>
              <a:rPr lang="en-US" b="1" dirty="0" err="1">
                <a:solidFill>
                  <a:srgbClr val="002060"/>
                </a:solidFill>
                <a:latin typeface="Nunito" pitchFamily="2" charset="0"/>
              </a:rPr>
              <a:t>DataFrame</a:t>
            </a:r>
            <a:r>
              <a:rPr lang="en-US" b="1" dirty="0">
                <a:solidFill>
                  <a:srgbClr val="002060"/>
                </a:solidFill>
                <a:latin typeface="Nunito" pitchFamily="2" charset="0"/>
              </a:rPr>
              <a:t> </a:t>
            </a:r>
            <a:r>
              <a:rPr lang="en-US" dirty="0">
                <a:solidFill>
                  <a:srgbClr val="000000"/>
                </a:solidFill>
                <a:latin typeface="Nunito" pitchFamily="2" charset="0"/>
              </a:rPr>
              <a:t>that further provide the following 8 statistical properties of each &amp; every data attribute </a:t>
            </a:r>
          </a:p>
          <a:p>
            <a:pPr>
              <a:buFont typeface="Arial" panose="020B0604020202020204" pitchFamily="34" charset="0"/>
              <a:buChar char="•"/>
            </a:pPr>
            <a:endParaRPr lang="en-US" b="1" dirty="0">
              <a:solidFill>
                <a:srgbClr val="002060"/>
              </a:solidFill>
              <a:latin typeface="Nunito" pitchFamily="2" charset="0"/>
            </a:endParaRPr>
          </a:p>
          <a:p>
            <a:pPr>
              <a:buFont typeface="Arial" panose="020B0604020202020204" pitchFamily="34" charset="0"/>
              <a:buChar char="•"/>
            </a:pPr>
            <a:r>
              <a:rPr lang="en-US" b="1" dirty="0">
                <a:solidFill>
                  <a:srgbClr val="002060"/>
                </a:solidFill>
                <a:latin typeface="Nunito" pitchFamily="2" charset="0"/>
              </a:rPr>
              <a:t>Count</a:t>
            </a:r>
          </a:p>
          <a:p>
            <a:pPr>
              <a:buFont typeface="Arial" panose="020B0604020202020204" pitchFamily="34" charset="0"/>
              <a:buChar char="•"/>
            </a:pPr>
            <a:r>
              <a:rPr lang="en-US" b="1" dirty="0">
                <a:solidFill>
                  <a:srgbClr val="002060"/>
                </a:solidFill>
                <a:latin typeface="Nunito" pitchFamily="2" charset="0"/>
              </a:rPr>
              <a:t>Mean</a:t>
            </a:r>
          </a:p>
          <a:p>
            <a:pPr>
              <a:buFont typeface="Arial" panose="020B0604020202020204" pitchFamily="34" charset="0"/>
              <a:buChar char="•"/>
            </a:pPr>
            <a:r>
              <a:rPr lang="en-US" b="1" dirty="0">
                <a:solidFill>
                  <a:srgbClr val="002060"/>
                </a:solidFill>
                <a:latin typeface="Nunito" pitchFamily="2" charset="0"/>
              </a:rPr>
              <a:t>Standard Deviation</a:t>
            </a:r>
          </a:p>
          <a:p>
            <a:pPr>
              <a:buFont typeface="Arial" panose="020B0604020202020204" pitchFamily="34" charset="0"/>
              <a:buChar char="•"/>
            </a:pPr>
            <a:r>
              <a:rPr lang="en-US" b="1" dirty="0">
                <a:solidFill>
                  <a:srgbClr val="002060"/>
                </a:solidFill>
                <a:latin typeface="Nunito" pitchFamily="2" charset="0"/>
              </a:rPr>
              <a:t>Minimum Value</a:t>
            </a:r>
          </a:p>
          <a:p>
            <a:pPr>
              <a:buFont typeface="Arial" panose="020B0604020202020204" pitchFamily="34" charset="0"/>
              <a:buChar char="•"/>
            </a:pPr>
            <a:r>
              <a:rPr lang="en-US" b="1" dirty="0">
                <a:solidFill>
                  <a:srgbClr val="002060"/>
                </a:solidFill>
                <a:latin typeface="Nunito" pitchFamily="2" charset="0"/>
              </a:rPr>
              <a:t>Maximum value</a:t>
            </a:r>
          </a:p>
          <a:p>
            <a:pPr>
              <a:buFont typeface="Arial" panose="020B0604020202020204" pitchFamily="34" charset="0"/>
              <a:buChar char="•"/>
            </a:pPr>
            <a:r>
              <a:rPr lang="en-US" b="1" dirty="0">
                <a:solidFill>
                  <a:srgbClr val="002060"/>
                </a:solidFill>
                <a:latin typeface="Nunito" pitchFamily="2" charset="0"/>
              </a:rPr>
              <a:t>25%</a:t>
            </a:r>
          </a:p>
          <a:p>
            <a:pPr>
              <a:buFont typeface="Arial" panose="020B0604020202020204" pitchFamily="34" charset="0"/>
              <a:buChar char="•"/>
            </a:pPr>
            <a:r>
              <a:rPr lang="en-US" b="1" dirty="0">
                <a:solidFill>
                  <a:srgbClr val="002060"/>
                </a:solidFill>
                <a:latin typeface="Nunito" pitchFamily="2" charset="0"/>
              </a:rPr>
              <a:t>Median i.e. 50%</a:t>
            </a:r>
          </a:p>
          <a:p>
            <a:pPr>
              <a:buFont typeface="Arial" panose="020B0604020202020204" pitchFamily="34" charset="0"/>
              <a:buChar char="•"/>
            </a:pPr>
            <a:r>
              <a:rPr lang="en-US" b="1" dirty="0">
                <a:solidFill>
                  <a:srgbClr val="002060"/>
                </a:solidFill>
                <a:latin typeface="Nunito" pitchFamily="2" charset="0"/>
              </a:rPr>
              <a:t>75%</a:t>
            </a:r>
          </a:p>
          <a:p>
            <a:endParaRPr lang="en-US" dirty="0"/>
          </a:p>
        </p:txBody>
      </p:sp>
    </p:spTree>
    <p:extLst>
      <p:ext uri="{BB962C8B-B14F-4D97-AF65-F5344CB8AC3E}">
        <p14:creationId xmlns:p14="http://schemas.microsoft.com/office/powerpoint/2010/main" val="313790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91C67C-CE70-75E7-A1A9-1E325BE11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8224"/>
            <a:ext cx="9144000" cy="3335275"/>
          </a:xfrm>
          <a:prstGeom prst="rect">
            <a:avLst/>
          </a:prstGeom>
        </p:spPr>
      </p:pic>
      <p:sp>
        <p:nvSpPr>
          <p:cNvPr id="8" name="TextBox 7">
            <a:extLst>
              <a:ext uri="{FF2B5EF4-FFF2-40B4-BE49-F238E27FC236}">
                <a16:creationId xmlns:a16="http://schemas.microsoft.com/office/drawing/2014/main" id="{2ED001BD-15D8-A499-1788-FF9B0BF71B26}"/>
              </a:ext>
            </a:extLst>
          </p:cNvPr>
          <p:cNvSpPr txBox="1"/>
          <p:nvPr/>
        </p:nvSpPr>
        <p:spPr>
          <a:xfrm>
            <a:off x="2739540" y="586585"/>
            <a:ext cx="5346223" cy="400110"/>
          </a:xfrm>
          <a:prstGeom prst="rect">
            <a:avLst/>
          </a:prstGeom>
          <a:noFill/>
        </p:spPr>
        <p:txBody>
          <a:bodyPr wrap="square">
            <a:spAutoFit/>
          </a:bodyPr>
          <a:lstStyle/>
          <a:p>
            <a:r>
              <a:rPr lang="en-IN" sz="2000" dirty="0">
                <a:solidFill>
                  <a:srgbClr val="002060"/>
                </a:solidFill>
                <a:effectLst>
                  <a:outerShdw blurRad="38100" dist="38100" dir="2700000" algn="tl">
                    <a:srgbClr val="000000">
                      <a:alpha val="43137"/>
                    </a:srgbClr>
                  </a:outerShdw>
                </a:effectLst>
              </a:rPr>
              <a:t>Statistical summery of data</a:t>
            </a:r>
          </a:p>
        </p:txBody>
      </p:sp>
    </p:spTree>
    <p:extLst>
      <p:ext uri="{BB962C8B-B14F-4D97-AF65-F5344CB8AC3E}">
        <p14:creationId xmlns:p14="http://schemas.microsoft.com/office/powerpoint/2010/main" val="409245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19" y="281175"/>
            <a:ext cx="5955496" cy="458115"/>
          </a:xfrm>
        </p:spPr>
        <p:txBody>
          <a:bodyPr>
            <a:noAutofit/>
          </a:bodyPr>
          <a:lstStyle/>
          <a:p>
            <a:pPr algn="l"/>
            <a:r>
              <a:rPr lang="en-IN" b="1" dirty="0"/>
              <a:t>Reviewing Class Distribution </a:t>
            </a:r>
            <a:endParaRPr lang="en-US" b="1" dirty="0"/>
          </a:p>
        </p:txBody>
      </p:sp>
      <p:sp>
        <p:nvSpPr>
          <p:cNvPr id="3" name="Content Placeholder 2"/>
          <p:cNvSpPr>
            <a:spLocks noGrp="1"/>
          </p:cNvSpPr>
          <p:nvPr>
            <p:ph idx="1"/>
          </p:nvPr>
        </p:nvSpPr>
        <p:spPr>
          <a:xfrm>
            <a:off x="1212490" y="1197405"/>
            <a:ext cx="8229600" cy="1527050"/>
          </a:xfrm>
        </p:spPr>
        <p:txBody>
          <a:bodyPr>
            <a:normAutofit/>
          </a:bodyPr>
          <a:lstStyle/>
          <a:p>
            <a:r>
              <a:rPr lang="en-US" sz="2300" dirty="0">
                <a:solidFill>
                  <a:srgbClr val="002060"/>
                </a:solidFill>
                <a:latin typeface="Nunito" pitchFamily="2" charset="0"/>
              </a:rPr>
              <a:t>Class distribution statistics is useful in classification problems where we need to know the balance of class values.</a:t>
            </a:r>
          </a:p>
          <a:p>
            <a:r>
              <a:rPr lang="en-US" sz="1600" b="0" i="0" dirty="0">
                <a:solidFill>
                  <a:srgbClr val="002060"/>
                </a:solidFill>
                <a:effectLst/>
                <a:latin typeface="Nunito" pitchFamily="2" charset="0"/>
              </a:rPr>
              <a:t> We can easily get class distribution in Python with the help of Pandas </a:t>
            </a:r>
            <a:r>
              <a:rPr lang="en-US" sz="1600" b="0" i="0" dirty="0" err="1">
                <a:solidFill>
                  <a:srgbClr val="002060"/>
                </a:solidFill>
                <a:effectLst/>
                <a:latin typeface="Nunito" pitchFamily="2" charset="0"/>
              </a:rPr>
              <a:t>DataFrame</a:t>
            </a:r>
            <a:r>
              <a:rPr lang="en-US" sz="1600" b="0" i="0" dirty="0">
                <a:solidFill>
                  <a:srgbClr val="002060"/>
                </a:solidFill>
                <a:effectLst/>
                <a:latin typeface="Nunito" pitchFamily="2" charset="0"/>
              </a:rPr>
              <a:t>.</a:t>
            </a:r>
            <a:endParaRPr lang="en-US" sz="2300" dirty="0">
              <a:solidFill>
                <a:srgbClr val="002060"/>
              </a:solidFill>
              <a:latin typeface="Nunito" pitchFamily="2" charset="0"/>
            </a:endParaRPr>
          </a:p>
          <a:p>
            <a:endParaRPr lang="en-US" dirty="0">
              <a:solidFill>
                <a:srgbClr val="002060"/>
              </a:solidFill>
            </a:endParaRPr>
          </a:p>
        </p:txBody>
      </p:sp>
      <p:pic>
        <p:nvPicPr>
          <p:cNvPr id="5" name="Picture 4">
            <a:extLst>
              <a:ext uri="{FF2B5EF4-FFF2-40B4-BE49-F238E27FC236}">
                <a16:creationId xmlns:a16="http://schemas.microsoft.com/office/drawing/2014/main" id="{6C032F68-CE28-2972-1BC0-E43CBE857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1750"/>
            <a:ext cx="9094881" cy="2571750"/>
          </a:xfrm>
          <a:prstGeom prst="rect">
            <a:avLst/>
          </a:prstGeom>
        </p:spPr>
      </p:pic>
    </p:spTree>
    <p:extLst>
      <p:ext uri="{BB962C8B-B14F-4D97-AF65-F5344CB8AC3E}">
        <p14:creationId xmlns:p14="http://schemas.microsoft.com/office/powerpoint/2010/main" val="4131500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979" y="128470"/>
            <a:ext cx="6719021" cy="610820"/>
          </a:xfrm>
        </p:spPr>
        <p:txBody>
          <a:bodyPr>
            <a:noAutofit/>
          </a:bodyPr>
          <a:lstStyle/>
          <a:p>
            <a:pPr algn="l"/>
            <a:r>
              <a:rPr lang="en-US"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Reviewing Skew of Attribute Distribution</a:t>
            </a:r>
            <a:br>
              <a:rPr lang="en-US"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US" sz="2000" b="1" dirty="0"/>
          </a:p>
        </p:txBody>
      </p:sp>
      <p:sp>
        <p:nvSpPr>
          <p:cNvPr id="3" name="Content Placeholder 2"/>
          <p:cNvSpPr>
            <a:spLocks noGrp="1"/>
          </p:cNvSpPr>
          <p:nvPr>
            <p:ph idx="1"/>
          </p:nvPr>
        </p:nvSpPr>
        <p:spPr>
          <a:xfrm>
            <a:off x="1059785" y="867760"/>
            <a:ext cx="8084215" cy="4275740"/>
          </a:xfrm>
        </p:spPr>
        <p:txBody>
          <a:bodyPr>
            <a:noAutofit/>
          </a:bodyPr>
          <a:lstStyle/>
          <a:p>
            <a:r>
              <a:rPr lang="en-US" sz="2400" i="1" u="sng" dirty="0">
                <a:solidFill>
                  <a:srgbClr val="000000"/>
                </a:solidFill>
                <a:latin typeface="Nunito" pitchFamily="2" charset="0"/>
              </a:rPr>
              <a:t>Skewness </a:t>
            </a:r>
            <a:r>
              <a:rPr lang="en-US" sz="2400" dirty="0">
                <a:solidFill>
                  <a:srgbClr val="000000"/>
                </a:solidFill>
                <a:latin typeface="Nunito" pitchFamily="2" charset="0"/>
              </a:rPr>
              <a:t>may be defined as the distribution that is assumed to be Gaussian but appears distorted or shifted in one direction or another, or either to the left or right</a:t>
            </a:r>
          </a:p>
          <a:p>
            <a:pPr algn="just">
              <a:buFont typeface="Arial" panose="020B0604020202020204" pitchFamily="34" charset="0"/>
              <a:buChar char="•"/>
            </a:pPr>
            <a:r>
              <a:rPr lang="en-US" sz="2400" b="1" dirty="0">
                <a:solidFill>
                  <a:srgbClr val="002060"/>
                </a:solidFill>
                <a:effectLst>
                  <a:outerShdw blurRad="38100" dist="38100" dir="2700000" algn="tl">
                    <a:srgbClr val="000000">
                      <a:alpha val="43137"/>
                    </a:srgbClr>
                  </a:outerShdw>
                </a:effectLst>
                <a:latin typeface="Nunito" pitchFamily="2" charset="0"/>
              </a:rPr>
              <a:t>Importance</a:t>
            </a:r>
          </a:p>
          <a:p>
            <a:pPr algn="just">
              <a:buFont typeface="Arial" panose="020B0604020202020204" pitchFamily="34" charset="0"/>
              <a:buChar char="•"/>
            </a:pPr>
            <a:r>
              <a:rPr lang="en-US" sz="2400" dirty="0">
                <a:solidFill>
                  <a:srgbClr val="000000"/>
                </a:solidFill>
                <a:latin typeface="Nunito" pitchFamily="2" charset="0"/>
              </a:rPr>
              <a:t>Presence of skewness in data requires the correction at data preparation stage so that we can get more accuracy from our model.</a:t>
            </a:r>
          </a:p>
          <a:p>
            <a:pPr algn="just">
              <a:buFont typeface="Arial" panose="020B0604020202020204" pitchFamily="34" charset="0"/>
              <a:buChar char="•"/>
            </a:pPr>
            <a:r>
              <a:rPr lang="en-US" sz="2400" dirty="0">
                <a:solidFill>
                  <a:srgbClr val="000000"/>
                </a:solidFill>
                <a:latin typeface="Nunito" pitchFamily="2" charset="0"/>
              </a:rPr>
              <a:t>Most of the ML algorithms assumes that data has a Gaussian distribution i.e. either normal of bell curved data</a:t>
            </a:r>
          </a:p>
          <a:p>
            <a:endParaRPr lang="en-US" sz="2400" dirty="0"/>
          </a:p>
        </p:txBody>
      </p:sp>
    </p:spTree>
    <p:extLst>
      <p:ext uri="{BB962C8B-B14F-4D97-AF65-F5344CB8AC3E}">
        <p14:creationId xmlns:p14="http://schemas.microsoft.com/office/powerpoint/2010/main" val="39197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081" y="1350110"/>
            <a:ext cx="5497379" cy="3793390"/>
          </a:xfrm>
        </p:spPr>
        <p:txBody>
          <a:bodyPr>
            <a:normAutofit fontScale="85000" lnSpcReduction="20000"/>
          </a:bodyPr>
          <a:lstStyle/>
          <a:p>
            <a:endParaRPr lang="en-US" dirty="0"/>
          </a:p>
          <a:p>
            <a:pPr marL="285750" indent="-285750">
              <a:buFont typeface="Arial" panose="020B0604020202020204" pitchFamily="34" charset="0"/>
              <a:buChar char="•"/>
            </a:pPr>
            <a:r>
              <a:rPr lang="en-IN" dirty="0"/>
              <a:t>Let us take an example of a company.</a:t>
            </a:r>
            <a:r>
              <a:rPr lang="en-US" b="0" i="0" dirty="0">
                <a:solidFill>
                  <a:srgbClr val="D1D5DB"/>
                </a:solidFill>
                <a:effectLst/>
                <a:latin typeface="Söhne"/>
              </a:rPr>
              <a:t> </a:t>
            </a:r>
            <a:r>
              <a:rPr lang="en-US" b="0" i="0" dirty="0">
                <a:solidFill>
                  <a:schemeClr val="tx2"/>
                </a:solidFill>
                <a:effectLst/>
                <a:latin typeface="Söhne"/>
              </a:rPr>
              <a:t>When people write reviews online, it's important for them to understand whether the reviews are positive, negative, or neutral. </a:t>
            </a:r>
          </a:p>
          <a:p>
            <a:pPr marL="285750" indent="-285750">
              <a:buFont typeface="Arial" panose="020B0604020202020204" pitchFamily="34" charset="0"/>
              <a:buChar char="•"/>
            </a:pPr>
            <a:r>
              <a:rPr lang="en-US" b="0" i="0" dirty="0">
                <a:solidFill>
                  <a:schemeClr val="tx2"/>
                </a:solidFill>
                <a:effectLst/>
                <a:latin typeface="Söhne"/>
              </a:rPr>
              <a:t>It would be difficult for them to check each review </a:t>
            </a:r>
            <a:r>
              <a:rPr lang="en-US" dirty="0">
                <a:solidFill>
                  <a:schemeClr val="tx2"/>
                </a:solidFill>
                <a:latin typeface="Söhne"/>
              </a:rPr>
              <a:t>one by one.</a:t>
            </a:r>
            <a:endParaRPr lang="en-US" b="0" i="0" dirty="0">
              <a:solidFill>
                <a:schemeClr val="tx2"/>
              </a:solidFill>
              <a:effectLst/>
              <a:latin typeface="Söhne"/>
            </a:endParaRPr>
          </a:p>
          <a:p>
            <a:pPr marL="285750" indent="-285750">
              <a:buFont typeface="Arial" panose="020B0604020202020204" pitchFamily="34" charset="0"/>
              <a:buChar char="•"/>
            </a:pPr>
            <a:r>
              <a:rPr lang="en-US" b="0" i="0" dirty="0">
                <a:solidFill>
                  <a:schemeClr val="tx2"/>
                </a:solidFill>
                <a:effectLst/>
                <a:latin typeface="Söhne"/>
              </a:rPr>
              <a:t>Machine learning helps with this by automatically analyzing the sentiment expressed in the reviews.</a:t>
            </a:r>
            <a:endParaRPr lang="en-IN" dirty="0">
              <a:solidFill>
                <a:schemeClr val="tx2"/>
              </a:solidFill>
            </a:endParaRPr>
          </a:p>
          <a:p>
            <a:endParaRPr lang="en-US" dirty="0"/>
          </a:p>
        </p:txBody>
      </p:sp>
      <p:pic>
        <p:nvPicPr>
          <p:cNvPr id="1026" name="Picture 2" descr="How Do I Handle Negative Online Reviews?">
            <a:extLst>
              <a:ext uri="{FF2B5EF4-FFF2-40B4-BE49-F238E27FC236}">
                <a16:creationId xmlns:a16="http://schemas.microsoft.com/office/drawing/2014/main" id="{AB3E777B-8A5E-B11B-70B3-930A9A0D9DE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5667" l="10000" r="90000">
                        <a14:foregroundMark x1="42167" y1="74167" x2="39415" y2="81965"/>
                        <a14:foregroundMark x1="38279" y1="94806" x2="49333" y2="97667"/>
                        <a14:foregroundMark x1="49333" y1="97667" x2="53667" y2="79167"/>
                        <a14:foregroundMark x1="53667" y1="79167" x2="60565" y2="90549"/>
                        <a14:backgroundMark x1="39167" y1="81667" x2="37333" y2="87000"/>
                        <a14:backgroundMark x1="60500" y1="90667" x2="63583" y2="95500"/>
                        <a14:backgroundMark x1="36667" y1="90000" x2="36417" y2="92333"/>
                        <a14:backgroundMark x1="36000" y1="91667" x2="36417" y2="94500"/>
                        <a14:backgroundMark x1="36333" y1="89833" x2="36333" y2="90000"/>
                        <a14:backgroundMark x1="37000" y1="93833" x2="36667" y2="95500"/>
                        <a14:backgroundMark x1="36500" y1="89000" x2="37000" y2="88833"/>
                        <a14:backgroundMark x1="64333" y1="95833" x2="65000" y2="95833"/>
                        <a14:backgroundMark x1="65000" y1="95833" x2="63417"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5488230" y="343329"/>
            <a:ext cx="3859668" cy="2896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960122-8F1C-6FCA-BE78-B42DC27D5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55520"/>
            <a:ext cx="9144000" cy="3487980"/>
          </a:xfrm>
          <a:prstGeom prst="rect">
            <a:avLst/>
          </a:prstGeom>
        </p:spPr>
      </p:pic>
      <p:sp>
        <p:nvSpPr>
          <p:cNvPr id="6" name="TextBox 5">
            <a:extLst>
              <a:ext uri="{FF2B5EF4-FFF2-40B4-BE49-F238E27FC236}">
                <a16:creationId xmlns:a16="http://schemas.microsoft.com/office/drawing/2014/main" id="{5895B8F9-795F-F567-4682-BB628A923FEF}"/>
              </a:ext>
            </a:extLst>
          </p:cNvPr>
          <p:cNvSpPr txBox="1"/>
          <p:nvPr/>
        </p:nvSpPr>
        <p:spPr>
          <a:xfrm>
            <a:off x="2739540" y="720366"/>
            <a:ext cx="5039265" cy="923330"/>
          </a:xfrm>
          <a:prstGeom prst="rect">
            <a:avLst/>
          </a:prstGeom>
          <a:noFill/>
        </p:spPr>
        <p:txBody>
          <a:bodyPr wrap="square">
            <a:spAutoFit/>
          </a:bodyPr>
          <a:lstStyle/>
          <a:p>
            <a:r>
              <a:rPr lang="en-US" b="0" i="0" dirty="0">
                <a:solidFill>
                  <a:srgbClr val="002060"/>
                </a:solidFill>
                <a:effectLst/>
                <a:latin typeface="Nunito" pitchFamily="2" charset="0"/>
              </a:rPr>
              <a:t>In Python, we can easily calculate the skew of each attribute by using skew() function on Pandas </a:t>
            </a:r>
            <a:r>
              <a:rPr lang="en-US" b="0" i="0" dirty="0" err="1">
                <a:solidFill>
                  <a:srgbClr val="002060"/>
                </a:solidFill>
                <a:effectLst/>
                <a:latin typeface="Nunito" pitchFamily="2" charset="0"/>
              </a:rPr>
              <a:t>DataFrame</a:t>
            </a:r>
            <a:r>
              <a:rPr lang="en-US" b="0" i="0" dirty="0">
                <a:solidFill>
                  <a:srgbClr val="002060"/>
                </a:solidFill>
                <a:effectLst/>
                <a:latin typeface="Nunito" pitchFamily="2" charset="0"/>
              </a:rPr>
              <a:t>.</a:t>
            </a:r>
            <a:endParaRPr lang="en-IN" dirty="0">
              <a:solidFill>
                <a:srgbClr val="002060"/>
              </a:solidFill>
            </a:endParaRPr>
          </a:p>
        </p:txBody>
      </p:sp>
    </p:spTree>
    <p:extLst>
      <p:ext uri="{BB962C8B-B14F-4D97-AF65-F5344CB8AC3E}">
        <p14:creationId xmlns:p14="http://schemas.microsoft.com/office/powerpoint/2010/main" val="2191177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979" y="128470"/>
            <a:ext cx="6719021" cy="610820"/>
          </a:xfrm>
        </p:spPr>
        <p:txBody>
          <a:bodyPr>
            <a:noAutofit/>
          </a:bodyPr>
          <a:lstStyle/>
          <a:p>
            <a:pPr algn="l"/>
            <a:r>
              <a:rPr lang="en-IN"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Reviewing Correlation between Attributes</a:t>
            </a:r>
            <a:br>
              <a:rPr lang="en-US"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US" sz="2000" b="1" dirty="0"/>
          </a:p>
        </p:txBody>
      </p:sp>
      <p:sp>
        <p:nvSpPr>
          <p:cNvPr id="3" name="Content Placeholder 2"/>
          <p:cNvSpPr>
            <a:spLocks noGrp="1"/>
          </p:cNvSpPr>
          <p:nvPr>
            <p:ph idx="1"/>
          </p:nvPr>
        </p:nvSpPr>
        <p:spPr>
          <a:xfrm>
            <a:off x="1059785" y="739290"/>
            <a:ext cx="8084215" cy="4275740"/>
          </a:xfrm>
        </p:spPr>
        <p:txBody>
          <a:bodyPr>
            <a:noAutofit/>
          </a:bodyPr>
          <a:lstStyle/>
          <a:p>
            <a:r>
              <a:rPr lang="en-US" sz="1700" dirty="0">
                <a:solidFill>
                  <a:srgbClr val="000000"/>
                </a:solidFill>
                <a:latin typeface="Nunito" pitchFamily="2" charset="0"/>
              </a:rPr>
              <a:t>Relationship between two variables is called correlation.</a:t>
            </a:r>
          </a:p>
          <a:p>
            <a:br>
              <a:rPr lang="en-US" sz="1700" dirty="0">
                <a:solidFill>
                  <a:srgbClr val="000000"/>
                </a:solidFill>
                <a:latin typeface="Nunito" pitchFamily="2" charset="0"/>
              </a:rPr>
            </a:br>
            <a:r>
              <a:rPr lang="en-US" sz="1700" dirty="0">
                <a:solidFill>
                  <a:srgbClr val="000000"/>
                </a:solidFill>
                <a:latin typeface="Nunito" pitchFamily="2" charset="0"/>
              </a:rPr>
              <a:t>In statistics, the most common method for calculating correlation is Pearson’s Correlation Coefficient</a:t>
            </a:r>
            <a:r>
              <a:rPr lang="en-US" sz="1700" b="1" dirty="0">
                <a:solidFill>
                  <a:srgbClr val="000000"/>
                </a:solidFill>
                <a:latin typeface="Nunito" pitchFamily="2" charset="0"/>
              </a:rPr>
              <a:t> .</a:t>
            </a:r>
          </a:p>
          <a:p>
            <a:pPr marL="0" indent="0">
              <a:buNone/>
            </a:pPr>
            <a:r>
              <a:rPr lang="en-US" sz="1600" b="0" i="0" u="sng" dirty="0">
                <a:solidFill>
                  <a:srgbClr val="002060"/>
                </a:solidFill>
                <a:effectLst/>
                <a:latin typeface="Nunito" pitchFamily="2" charset="0"/>
              </a:rPr>
              <a:t>It can have three values as follows −</a:t>
            </a:r>
            <a:br>
              <a:rPr lang="en-US" sz="1700" b="1" dirty="0">
                <a:solidFill>
                  <a:srgbClr val="000000"/>
                </a:solidFill>
                <a:latin typeface="Nunito" pitchFamily="2" charset="0"/>
              </a:rPr>
            </a:br>
            <a:r>
              <a:rPr lang="en-US" sz="1700" b="1" dirty="0">
                <a:solidFill>
                  <a:srgbClr val="000000"/>
                </a:solidFill>
                <a:latin typeface="Nunito" pitchFamily="2" charset="0"/>
              </a:rPr>
              <a:t>Coefficient value = 1</a:t>
            </a:r>
            <a:r>
              <a:rPr lang="en-US" sz="1700" dirty="0">
                <a:solidFill>
                  <a:srgbClr val="000000"/>
                </a:solidFill>
                <a:latin typeface="Nunito" pitchFamily="2" charset="0"/>
              </a:rPr>
              <a:t> − It represents full </a:t>
            </a:r>
            <a:r>
              <a:rPr lang="en-US" sz="1700" b="1" dirty="0">
                <a:solidFill>
                  <a:srgbClr val="000000"/>
                </a:solidFill>
                <a:latin typeface="Nunito" pitchFamily="2" charset="0"/>
              </a:rPr>
              <a:t>positive</a:t>
            </a:r>
            <a:r>
              <a:rPr lang="en-US" sz="1700" dirty="0">
                <a:solidFill>
                  <a:srgbClr val="000000"/>
                </a:solidFill>
                <a:latin typeface="Nunito" pitchFamily="2" charset="0"/>
              </a:rPr>
              <a:t> correlation between variables.</a:t>
            </a:r>
          </a:p>
          <a:p>
            <a:pPr marL="0" indent="0">
              <a:buNone/>
            </a:pPr>
            <a:br>
              <a:rPr lang="en-US" sz="1700" dirty="0">
                <a:solidFill>
                  <a:srgbClr val="000000"/>
                </a:solidFill>
                <a:latin typeface="Nunito" pitchFamily="2" charset="0"/>
              </a:rPr>
            </a:br>
            <a:r>
              <a:rPr lang="en-US" sz="1700" b="1" dirty="0">
                <a:solidFill>
                  <a:srgbClr val="000000"/>
                </a:solidFill>
                <a:latin typeface="Nunito" pitchFamily="2" charset="0"/>
              </a:rPr>
              <a:t>Coefficient value = -1</a:t>
            </a:r>
            <a:r>
              <a:rPr lang="en-US" sz="1700" dirty="0">
                <a:solidFill>
                  <a:srgbClr val="000000"/>
                </a:solidFill>
                <a:latin typeface="Nunito" pitchFamily="2" charset="0"/>
              </a:rPr>
              <a:t> − It represents full </a:t>
            </a:r>
            <a:r>
              <a:rPr lang="en-US" sz="1700" b="1" dirty="0">
                <a:solidFill>
                  <a:srgbClr val="000000"/>
                </a:solidFill>
                <a:latin typeface="Nunito" pitchFamily="2" charset="0"/>
              </a:rPr>
              <a:t>negative</a:t>
            </a:r>
            <a:r>
              <a:rPr lang="en-US" sz="1700" dirty="0">
                <a:solidFill>
                  <a:srgbClr val="000000"/>
                </a:solidFill>
                <a:latin typeface="Nunito" pitchFamily="2" charset="0"/>
              </a:rPr>
              <a:t> correlation between variables.</a:t>
            </a:r>
          </a:p>
          <a:p>
            <a:pPr marL="0" indent="0">
              <a:buNone/>
            </a:pPr>
            <a:br>
              <a:rPr lang="en-US" sz="1700" dirty="0">
                <a:solidFill>
                  <a:srgbClr val="000000"/>
                </a:solidFill>
                <a:latin typeface="Nunito" pitchFamily="2" charset="0"/>
              </a:rPr>
            </a:br>
            <a:r>
              <a:rPr lang="en-US" sz="1700" b="1" dirty="0">
                <a:solidFill>
                  <a:srgbClr val="000000"/>
                </a:solidFill>
                <a:latin typeface="Nunito" pitchFamily="2" charset="0"/>
              </a:rPr>
              <a:t>Coefficient value = 0</a:t>
            </a:r>
            <a:r>
              <a:rPr lang="en-US" sz="1700" dirty="0">
                <a:solidFill>
                  <a:srgbClr val="000000"/>
                </a:solidFill>
                <a:latin typeface="Nunito" pitchFamily="2" charset="0"/>
              </a:rPr>
              <a:t> − It represents </a:t>
            </a:r>
            <a:r>
              <a:rPr lang="en-US" sz="1700" b="1" dirty="0">
                <a:solidFill>
                  <a:srgbClr val="000000"/>
                </a:solidFill>
                <a:latin typeface="Nunito" pitchFamily="2" charset="0"/>
              </a:rPr>
              <a:t>no</a:t>
            </a:r>
            <a:r>
              <a:rPr lang="en-US" sz="1700" dirty="0">
                <a:solidFill>
                  <a:srgbClr val="000000"/>
                </a:solidFill>
                <a:latin typeface="Nunito" pitchFamily="2" charset="0"/>
              </a:rPr>
              <a:t> correlation at all between variables.</a:t>
            </a:r>
          </a:p>
          <a:p>
            <a:pPr marL="0" indent="0">
              <a:buNone/>
            </a:pPr>
            <a:br>
              <a:rPr lang="en-US" sz="1700" dirty="0">
                <a:solidFill>
                  <a:srgbClr val="000000"/>
                </a:solidFill>
                <a:latin typeface="Nunito" pitchFamily="2" charset="0"/>
              </a:rPr>
            </a:br>
            <a:r>
              <a:rPr lang="en-US" sz="1700" dirty="0">
                <a:solidFill>
                  <a:srgbClr val="002060"/>
                </a:solidFill>
                <a:effectLst>
                  <a:outerShdw blurRad="38100" dist="38100" dir="2700000" algn="tl">
                    <a:srgbClr val="000000">
                      <a:alpha val="43137"/>
                    </a:srgbClr>
                  </a:outerShdw>
                </a:effectLst>
                <a:latin typeface="Nunito" pitchFamily="2" charset="0"/>
              </a:rPr>
              <a:t>It is always good for us to review the pairwise correlations of the attributes because some machine learning algorithms such as linear regression and logistic regression will perform poorly if we have highly correlated attributes</a:t>
            </a:r>
            <a:endParaRPr lang="en-US" sz="17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906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95B8F9-795F-F567-4682-BB628A923FEF}"/>
              </a:ext>
            </a:extLst>
          </p:cNvPr>
          <p:cNvSpPr txBox="1"/>
          <p:nvPr/>
        </p:nvSpPr>
        <p:spPr>
          <a:xfrm>
            <a:off x="2739540" y="720366"/>
            <a:ext cx="5955495" cy="923330"/>
          </a:xfrm>
          <a:prstGeom prst="rect">
            <a:avLst/>
          </a:prstGeom>
          <a:noFill/>
        </p:spPr>
        <p:txBody>
          <a:bodyPr wrap="square">
            <a:spAutoFit/>
          </a:bodyPr>
          <a:lstStyle/>
          <a:p>
            <a:r>
              <a:rPr lang="en-US" b="0" i="0" dirty="0">
                <a:solidFill>
                  <a:srgbClr val="002060"/>
                </a:solidFill>
                <a:effectLst/>
                <a:latin typeface="Nunito" pitchFamily="2" charset="0"/>
              </a:rPr>
              <a:t>In Python, we can easily calculate a correlation matrix of dataset attributes with the help of </a:t>
            </a:r>
            <a:r>
              <a:rPr lang="en-US" b="0" i="0" dirty="0" err="1">
                <a:solidFill>
                  <a:srgbClr val="002060"/>
                </a:solidFill>
                <a:effectLst/>
                <a:latin typeface="Nunito" pitchFamily="2" charset="0"/>
              </a:rPr>
              <a:t>corr</a:t>
            </a:r>
            <a:r>
              <a:rPr lang="en-US" b="0" i="0" dirty="0">
                <a:solidFill>
                  <a:srgbClr val="002060"/>
                </a:solidFill>
                <a:effectLst/>
                <a:latin typeface="Nunito" pitchFamily="2" charset="0"/>
              </a:rPr>
              <a:t>() function on Pandas </a:t>
            </a:r>
            <a:r>
              <a:rPr lang="en-US" b="0" i="0" dirty="0" err="1">
                <a:solidFill>
                  <a:srgbClr val="002060"/>
                </a:solidFill>
                <a:effectLst/>
                <a:latin typeface="Nunito" pitchFamily="2" charset="0"/>
              </a:rPr>
              <a:t>DataFrame</a:t>
            </a:r>
            <a:endParaRPr lang="en-IN" dirty="0">
              <a:solidFill>
                <a:srgbClr val="002060"/>
              </a:solidFill>
            </a:endParaRPr>
          </a:p>
        </p:txBody>
      </p:sp>
      <p:pic>
        <p:nvPicPr>
          <p:cNvPr id="4" name="Picture 3">
            <a:extLst>
              <a:ext uri="{FF2B5EF4-FFF2-40B4-BE49-F238E27FC236}">
                <a16:creationId xmlns:a16="http://schemas.microsoft.com/office/drawing/2014/main" id="{8CE5B6D0-93EA-8D1D-30F7-C398DF523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3" y="2102196"/>
            <a:ext cx="9144000" cy="3041304"/>
          </a:xfrm>
          <a:prstGeom prst="rect">
            <a:avLst/>
          </a:prstGeom>
        </p:spPr>
      </p:pic>
    </p:spTree>
    <p:extLst>
      <p:ext uri="{BB962C8B-B14F-4D97-AF65-F5344CB8AC3E}">
        <p14:creationId xmlns:p14="http://schemas.microsoft.com/office/powerpoint/2010/main" val="216680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832F8E-96A9-A6F3-31D9-1ACFD77932DC}"/>
              </a:ext>
            </a:extLst>
          </p:cNvPr>
          <p:cNvSpPr>
            <a:spLocks noGrp="1"/>
          </p:cNvSpPr>
          <p:nvPr>
            <p:ph type="body" idx="1"/>
          </p:nvPr>
        </p:nvSpPr>
        <p:spPr>
          <a:xfrm>
            <a:off x="1823310" y="343323"/>
            <a:ext cx="6862574" cy="1289571"/>
          </a:xfrm>
        </p:spPr>
        <p:txBody>
          <a:bodyPr>
            <a:normAutofit lnSpcReduction="10000"/>
          </a:bodyPr>
          <a:lstStyle/>
          <a:p>
            <a:r>
              <a:rPr lang="en-IN" sz="1800" b="1" i="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t>Understanding Data with Visualization</a:t>
            </a:r>
          </a:p>
          <a:p>
            <a:r>
              <a:rPr lang="en-US" dirty="0">
                <a:solidFill>
                  <a:srgbClr val="000000"/>
                </a:solidFill>
                <a:latin typeface="Nunito" pitchFamily="2" charset="0"/>
              </a:rPr>
              <a:t>With the help of data visualization, we can see how the data looks like and what kind of correlation is held by the attributes of data. </a:t>
            </a:r>
          </a:p>
          <a:p>
            <a:endParaRPr lang="en-IN" sz="825" dirty="0">
              <a:solidFill>
                <a:srgbClr val="000000"/>
              </a:solidFill>
              <a:latin typeface="Heebo" pitchFamily="2" charset="-79"/>
              <a:cs typeface="Heebo" pitchFamily="2" charset="-79"/>
            </a:endParaRPr>
          </a:p>
        </p:txBody>
      </p:sp>
      <p:pic>
        <p:nvPicPr>
          <p:cNvPr id="4098" name="Picture 2" descr="Data Visualization Techniques">
            <a:extLst>
              <a:ext uri="{FF2B5EF4-FFF2-40B4-BE49-F238E27FC236}">
                <a16:creationId xmlns:a16="http://schemas.microsoft.com/office/drawing/2014/main" id="{16502041-2FA8-91BE-940D-5A0D054723E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610" b="96390" l="667" r="96667">
                        <a14:foregroundMark x1="167" y1="3610" x2="98333" y2="4693"/>
                        <a14:foregroundMark x1="98333" y1="4693" x2="97000" y2="78700"/>
                        <a14:foregroundMark x1="78454" y1="80110" x2="11500" y2="85199"/>
                        <a14:foregroundMark x1="93336" y1="78978" x2="90287" y2="79210"/>
                        <a14:foregroundMark x1="97000" y1="78700" x2="93530" y2="78964"/>
                        <a14:foregroundMark x1="11500" y1="85199" x2="2667" y2="11913"/>
                        <a14:foregroundMark x1="5000" y1="4693" x2="18500" y2="3610"/>
                        <a14:foregroundMark x1="18500" y1="3610" x2="94333" y2="12635"/>
                        <a14:foregroundMark x1="94333" y1="12635" x2="98000" y2="94946"/>
                        <a14:foregroundMark x1="80954" y1="95362" x2="9167" y2="97112"/>
                        <a14:foregroundMark x1="90164" y1="95137" x2="84647" y2="95272"/>
                        <a14:foregroundMark x1="98000" y1="94946" x2="90169" y2="95137"/>
                        <a14:foregroundMark x1="9167" y1="97112" x2="1000" y2="88448"/>
                        <a14:foregroundMark x1="1000" y1="88448" x2="833" y2="83394"/>
                        <a14:foregroundMark x1="27000" y1="7220" x2="43833" y2="31769"/>
                        <a14:foregroundMark x1="43833" y1="31769" x2="74667" y2="25632"/>
                        <a14:foregroundMark x1="74667" y1="25632" x2="56667" y2="9747"/>
                        <a14:foregroundMark x1="56667" y1="9747" x2="26333" y2="7942"/>
                        <a14:foregroundMark x1="26333" y1="7942" x2="25833" y2="8303"/>
                        <a14:foregroundMark x1="36167" y1="14079" x2="36000" y2="13718"/>
                        <a14:foregroundMark x1="93833" y1="46570" x2="93000" y2="78339"/>
                        <a14:foregroundMark x1="93000" y1="78339" x2="80000" y2="61733"/>
                        <a14:foregroundMark x1="80000" y1="61733" x2="90333" y2="70758"/>
                        <a14:foregroundMark x1="82663" y1="78535" x2="82500" y2="78700"/>
                        <a14:foregroundMark x1="90333" y1="70758" x2="83041" y2="78151"/>
                        <a14:foregroundMark x1="32500" y1="96751" x2="3500" y2="98195"/>
                        <a14:foregroundMark x1="3500" y1="98195" x2="15833" y2="84838"/>
                        <a14:foregroundMark x1="15833" y1="84838" x2="26000" y2="84838"/>
                        <a14:foregroundMark x1="26000" y1="84838" x2="30667" y2="96390"/>
                        <a14:foregroundMark x1="92591" y1="84210" x2="99167" y2="86282"/>
                        <a14:foregroundMark x1="99167" y1="86282" x2="98833" y2="13718"/>
                        <a14:foregroundMark x1="98833" y1="13718" x2="91000" y2="4332"/>
                        <a14:foregroundMark x1="91000" y1="4332" x2="86262" y2="78151"/>
                        <a14:foregroundMark x1="93630" y1="80874" x2="96667" y2="89531"/>
                        <a14:foregroundMark x1="92558" y1="78690" x2="74500" y2="31047"/>
                        <a14:foregroundMark x1="96667" y1="89531" x2="93520" y2="81227"/>
                        <a14:foregroundMark x1="74500" y1="31047" x2="67667" y2="54874"/>
                        <a14:foregroundMark x1="67667" y1="54874" x2="68667" y2="53791"/>
                        <a14:foregroundMark x1="68667" y1="53791" x2="70833" y2="51625"/>
                        <a14:foregroundMark x1="31667" y1="51986" x2="31667" y2="53791"/>
                        <a14:foregroundMark x1="29333" y1="53430" x2="29333" y2="53430"/>
                        <a14:backgroundMark x1="92333" y1="85921" x2="80667" y2="87365"/>
                        <a14:backgroundMark x1="80667" y1="87365" x2="86833" y2="88087"/>
                        <a14:backgroundMark x1="84833" y1="84838" x2="84333" y2="85199"/>
                        <a14:backgroundMark x1="84333" y1="85199" x2="91833" y2="86643"/>
                        <a14:backgroundMark x1="91833" y1="86643" x2="92167" y2="85921"/>
                        <a14:backgroundMark x1="92167" y1="85921" x2="84833" y2="85921"/>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365195" y="1859221"/>
            <a:ext cx="6413610" cy="2960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B68E83-EA11-A9E0-FA40-1686361935C7}"/>
              </a:ext>
            </a:extLst>
          </p:cNvPr>
          <p:cNvSpPr txBox="1"/>
          <p:nvPr/>
        </p:nvSpPr>
        <p:spPr>
          <a:xfrm>
            <a:off x="6709870" y="4251505"/>
            <a:ext cx="916230" cy="276999"/>
          </a:xfrm>
          <a:prstGeom prst="rect">
            <a:avLst/>
          </a:prstGeom>
          <a:noFill/>
        </p:spPr>
        <p:txBody>
          <a:bodyPr wrap="square">
            <a:spAutoFit/>
          </a:bodyPr>
          <a:lstStyle/>
          <a:p>
            <a:r>
              <a:rPr lang="en-IN" sz="1200" b="0" i="0" dirty="0">
                <a:solidFill>
                  <a:schemeClr val="tx1">
                    <a:lumMod val="85000"/>
                    <a:lumOff val="15000"/>
                  </a:schemeClr>
                </a:solidFill>
                <a:effectLst/>
                <a:latin typeface="Heebo" pitchFamily="2" charset="-79"/>
                <a:cs typeface="Heebo" pitchFamily="2" charset="-79"/>
              </a:rPr>
              <a:t>Scatter</a:t>
            </a:r>
            <a:endParaRPr lang="en-IN" sz="1200" dirty="0"/>
          </a:p>
        </p:txBody>
      </p:sp>
    </p:spTree>
    <p:extLst>
      <p:ext uri="{BB962C8B-B14F-4D97-AF65-F5344CB8AC3E}">
        <p14:creationId xmlns:p14="http://schemas.microsoft.com/office/powerpoint/2010/main" val="2684790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510232"/>
            <a:ext cx="7644401" cy="458115"/>
          </a:xfrm>
        </p:spPr>
        <p:txBody>
          <a:bodyPr>
            <a:noAutofit/>
          </a:bodyPr>
          <a:lstStyle/>
          <a:p>
            <a:pPr algn="l"/>
            <a:r>
              <a:rPr lang="en-US" sz="2000" b="1"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t>Univariate Plots: Understanding Attributes Independently</a:t>
            </a:r>
            <a:br>
              <a:rPr lang="en-US" sz="2000" b="1" dirty="0">
                <a:solidFill>
                  <a:schemeClr val="accent2">
                    <a:lumMod val="75000"/>
                  </a:schemeClr>
                </a:solidFill>
                <a:effectLst>
                  <a:outerShdw blurRad="38100" dist="38100" dir="2700000" algn="tl">
                    <a:srgbClr val="000000">
                      <a:alpha val="43137"/>
                    </a:srgbClr>
                  </a:outerShdw>
                </a:effectLst>
                <a:latin typeface="Heebo" pitchFamily="2" charset="-79"/>
                <a:cs typeface="Heebo" pitchFamily="2" charset="-79"/>
              </a:rPr>
            </a:br>
            <a:br>
              <a:rPr lang="en-US" sz="2000" b="1" dirty="0">
                <a:solidFill>
                  <a:schemeClr val="accent5">
                    <a:lumMod val="50000"/>
                  </a:schemeClr>
                </a:solidFill>
                <a:effectLst>
                  <a:outerShdw blurRad="38100" dist="38100" dir="2700000" algn="tl">
                    <a:srgbClr val="000000">
                      <a:alpha val="43137"/>
                    </a:srgbClr>
                  </a:outerShdw>
                </a:effectLst>
                <a:latin typeface="Heebo" pitchFamily="2" charset="-79"/>
                <a:cs typeface="Heebo" pitchFamily="2" charset="-79"/>
              </a:rPr>
            </a:br>
            <a:endParaRPr lang="en-US" sz="2000" b="1" dirty="0"/>
          </a:p>
        </p:txBody>
      </p:sp>
      <p:sp>
        <p:nvSpPr>
          <p:cNvPr id="3" name="Content Placeholder 2"/>
          <p:cNvSpPr>
            <a:spLocks noGrp="1"/>
          </p:cNvSpPr>
          <p:nvPr>
            <p:ph idx="1"/>
          </p:nvPr>
        </p:nvSpPr>
        <p:spPr>
          <a:xfrm>
            <a:off x="420409" y="1921610"/>
            <a:ext cx="8084215" cy="4275740"/>
          </a:xfrm>
        </p:spPr>
        <p:txBody>
          <a:bodyPr>
            <a:noAutofit/>
          </a:bodyPr>
          <a:lstStyle/>
          <a:p>
            <a:r>
              <a:rPr lang="en-IN" sz="2000" b="1" dirty="0">
                <a:solidFill>
                  <a:schemeClr val="accent2">
                    <a:lumMod val="75000"/>
                  </a:schemeClr>
                </a:solidFill>
                <a:latin typeface="Heebo" pitchFamily="2" charset="-79"/>
                <a:cs typeface="Heebo" pitchFamily="2" charset="-79"/>
              </a:rPr>
              <a:t>1 : Histograms</a:t>
            </a:r>
          </a:p>
          <a:p>
            <a:r>
              <a:rPr lang="en-US" sz="2000" dirty="0">
                <a:solidFill>
                  <a:srgbClr val="000000"/>
                </a:solidFill>
                <a:latin typeface="Nunito" pitchFamily="2" charset="0"/>
              </a:rPr>
              <a:t>Histograms group the data in bins and is the fastest way to get idea about the distribution of each attribute in dataset.</a:t>
            </a:r>
          </a:p>
          <a:p>
            <a:r>
              <a:rPr lang="en-US" sz="2000" dirty="0">
                <a:solidFill>
                  <a:srgbClr val="000000"/>
                </a:solidFill>
                <a:latin typeface="Nunito" pitchFamily="2" charset="0"/>
              </a:rPr>
              <a:t> it provides us a count of the number of observations in each bin </a:t>
            </a:r>
          </a:p>
          <a:p>
            <a:r>
              <a:rPr lang="en-US" sz="2000" dirty="0">
                <a:solidFill>
                  <a:srgbClr val="000000"/>
                </a:solidFill>
                <a:latin typeface="Nunito" pitchFamily="2" charset="0"/>
              </a:rPr>
              <a:t>From the shape of the bin, we can easily observe the distribution i.e. weather it is Gaussian, skewed or exponential</a:t>
            </a:r>
          </a:p>
          <a:p>
            <a:r>
              <a:rPr lang="en-US" sz="2000" dirty="0">
                <a:solidFill>
                  <a:srgbClr val="000000"/>
                </a:solidFill>
                <a:latin typeface="Nunito" pitchFamily="2" charset="0"/>
              </a:rPr>
              <a:t>Histograms also help us to see possible outliers</a:t>
            </a:r>
            <a:endParaRPr lang="en-US" b="1" dirty="0">
              <a:solidFill>
                <a:srgbClr val="002060"/>
              </a:solidFill>
              <a:effectLst>
                <a:outerShdw blurRad="38100" dist="38100" dir="2700000" algn="tl">
                  <a:srgbClr val="000000">
                    <a:alpha val="43137"/>
                  </a:srgbClr>
                </a:outerShdw>
              </a:effectLst>
            </a:endParaRPr>
          </a:p>
          <a:p>
            <a:endParaRPr lang="en-US" sz="2400" b="1" dirty="0">
              <a:solidFill>
                <a:srgbClr val="00206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872618B-B479-54EC-E44E-DA51AE44E546}"/>
              </a:ext>
            </a:extLst>
          </p:cNvPr>
          <p:cNvSpPr txBox="1"/>
          <p:nvPr/>
        </p:nvSpPr>
        <p:spPr>
          <a:xfrm>
            <a:off x="1630943" y="731007"/>
            <a:ext cx="7584782" cy="1077218"/>
          </a:xfrm>
          <a:prstGeom prst="rect">
            <a:avLst/>
          </a:prstGeom>
          <a:noFill/>
        </p:spPr>
        <p:txBody>
          <a:bodyPr wrap="square">
            <a:spAutoFit/>
          </a:bodyPr>
          <a:lstStyle/>
          <a:p>
            <a:r>
              <a:rPr lang="en-US" sz="1600" b="0" i="0" dirty="0">
                <a:solidFill>
                  <a:schemeClr val="accent1">
                    <a:lumMod val="75000"/>
                  </a:schemeClr>
                </a:solidFill>
                <a:effectLst/>
                <a:latin typeface="Nunito" pitchFamily="2" charset="0"/>
              </a:rPr>
              <a:t>With the help of univariate visualization, we can understand each attribute of our dataset independently−</a:t>
            </a:r>
          </a:p>
          <a:p>
            <a:endParaRPr lang="en-US" sz="1600" dirty="0">
              <a:solidFill>
                <a:schemeClr val="accent1">
                  <a:lumMod val="75000"/>
                </a:schemeClr>
              </a:solidFill>
              <a:latin typeface="Nunito" pitchFamily="2" charset="0"/>
            </a:endParaRPr>
          </a:p>
          <a:p>
            <a:r>
              <a:rPr lang="en-US" sz="1600" dirty="0">
                <a:solidFill>
                  <a:schemeClr val="accent2">
                    <a:lumMod val="75000"/>
                  </a:schemeClr>
                </a:solidFill>
                <a:latin typeface="Nunito" pitchFamily="2" charset="0"/>
              </a:rPr>
              <a:t>S</a:t>
            </a:r>
            <a:r>
              <a:rPr lang="en-US" sz="1600" b="0" i="0" dirty="0">
                <a:solidFill>
                  <a:schemeClr val="accent2">
                    <a:lumMod val="75000"/>
                  </a:schemeClr>
                </a:solidFill>
                <a:effectLst/>
                <a:latin typeface="Nunito" pitchFamily="2" charset="0"/>
              </a:rPr>
              <a:t>ome </a:t>
            </a:r>
            <a:r>
              <a:rPr lang="en-IN" sz="1600" b="0" i="0" dirty="0">
                <a:solidFill>
                  <a:schemeClr val="accent2">
                    <a:lumMod val="75000"/>
                  </a:schemeClr>
                </a:solidFill>
                <a:effectLst/>
                <a:latin typeface="Nunito" pitchFamily="2" charset="0"/>
              </a:rPr>
              <a:t>techniques  are</a:t>
            </a:r>
            <a:endParaRPr lang="en-IN" sz="1600" dirty="0">
              <a:solidFill>
                <a:schemeClr val="accent2">
                  <a:lumMod val="75000"/>
                </a:schemeClr>
              </a:solidFill>
            </a:endParaRPr>
          </a:p>
        </p:txBody>
      </p:sp>
      <p:pic>
        <p:nvPicPr>
          <p:cNvPr id="1026" name="Picture 2" descr="Histogram png images | PNGWing">
            <a:extLst>
              <a:ext uri="{FF2B5EF4-FFF2-40B4-BE49-F238E27FC236}">
                <a16:creationId xmlns:a16="http://schemas.microsoft.com/office/drawing/2014/main" id="{C9F29C7B-ECA9-D4DB-6A1B-2EF11E00062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015279" y="3487980"/>
            <a:ext cx="2489090" cy="183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120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4BFE7C2-9305-B068-C922-24A7D09DD4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6734" y="1197405"/>
            <a:ext cx="6302666" cy="3946095"/>
          </a:xfrm>
        </p:spPr>
      </p:pic>
      <p:sp>
        <p:nvSpPr>
          <p:cNvPr id="7" name="Title 6">
            <a:extLst>
              <a:ext uri="{FF2B5EF4-FFF2-40B4-BE49-F238E27FC236}">
                <a16:creationId xmlns:a16="http://schemas.microsoft.com/office/drawing/2014/main" id="{04EA5675-8A48-7AE0-295A-36376E25F1FB}"/>
              </a:ext>
            </a:extLst>
          </p:cNvPr>
          <p:cNvSpPr>
            <a:spLocks noGrp="1"/>
          </p:cNvSpPr>
          <p:nvPr>
            <p:ph type="title"/>
          </p:nvPr>
        </p:nvSpPr>
        <p:spPr>
          <a:xfrm>
            <a:off x="3197655" y="0"/>
            <a:ext cx="2282340" cy="1068935"/>
          </a:xfrm>
        </p:spPr>
        <p:txBody>
          <a:bodyPr/>
          <a:lstStyle/>
          <a:p>
            <a:r>
              <a:rPr lang="en-IN" dirty="0"/>
              <a:t>Histogram </a:t>
            </a:r>
          </a:p>
        </p:txBody>
      </p:sp>
      <p:sp>
        <p:nvSpPr>
          <p:cNvPr id="11" name="TextBox 10">
            <a:extLst>
              <a:ext uri="{FF2B5EF4-FFF2-40B4-BE49-F238E27FC236}">
                <a16:creationId xmlns:a16="http://schemas.microsoft.com/office/drawing/2014/main" id="{63F0AF69-C39F-B6B2-7DD6-3A60AF713E6A}"/>
              </a:ext>
            </a:extLst>
          </p:cNvPr>
          <p:cNvSpPr txBox="1"/>
          <p:nvPr/>
        </p:nvSpPr>
        <p:spPr>
          <a:xfrm>
            <a:off x="0" y="2419045"/>
            <a:ext cx="3076700" cy="1754326"/>
          </a:xfrm>
          <a:prstGeom prst="rect">
            <a:avLst/>
          </a:prstGeom>
          <a:noFill/>
        </p:spPr>
        <p:txBody>
          <a:bodyPr wrap="square">
            <a:spAutoFit/>
          </a:bodyPr>
          <a:lstStyle/>
          <a:p>
            <a:r>
              <a:rPr lang="en-US" sz="1800" b="0" i="0" dirty="0">
                <a:solidFill>
                  <a:srgbClr val="000000"/>
                </a:solidFill>
                <a:effectLst/>
                <a:latin typeface="Nunito" pitchFamily="2" charset="0"/>
              </a:rPr>
              <a:t>we can observe that perhaps age, </a:t>
            </a:r>
            <a:r>
              <a:rPr lang="en-US" sz="1800" b="0" i="0" dirty="0" err="1">
                <a:solidFill>
                  <a:srgbClr val="000000"/>
                </a:solidFill>
                <a:effectLst/>
                <a:latin typeface="Nunito" pitchFamily="2" charset="0"/>
              </a:rPr>
              <a:t>pedi</a:t>
            </a:r>
            <a:r>
              <a:rPr lang="en-US" sz="1800" b="0" i="0" dirty="0">
                <a:solidFill>
                  <a:srgbClr val="000000"/>
                </a:solidFill>
                <a:effectLst/>
                <a:latin typeface="Nunito" pitchFamily="2" charset="0"/>
              </a:rPr>
              <a:t> and test attribute may have exponential distribution while mass and </a:t>
            </a:r>
            <a:r>
              <a:rPr lang="en-US" sz="1800" b="0" i="0" dirty="0" err="1">
                <a:solidFill>
                  <a:srgbClr val="000000"/>
                </a:solidFill>
                <a:effectLst/>
                <a:latin typeface="Nunito" pitchFamily="2" charset="0"/>
              </a:rPr>
              <a:t>plas</a:t>
            </a:r>
            <a:r>
              <a:rPr lang="en-US" sz="1800" b="0" i="0" dirty="0">
                <a:solidFill>
                  <a:srgbClr val="000000"/>
                </a:solidFill>
                <a:effectLst/>
                <a:latin typeface="Nunito" pitchFamily="2" charset="0"/>
              </a:rPr>
              <a:t> have Gaussian distribution.</a:t>
            </a:r>
            <a:endParaRPr lang="en-IN" sz="1800" dirty="0"/>
          </a:p>
        </p:txBody>
      </p:sp>
    </p:spTree>
    <p:extLst>
      <p:ext uri="{BB962C8B-B14F-4D97-AF65-F5344CB8AC3E}">
        <p14:creationId xmlns:p14="http://schemas.microsoft.com/office/powerpoint/2010/main" val="188553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605" y="281175"/>
            <a:ext cx="8255221" cy="1374345"/>
          </a:xfrm>
        </p:spPr>
        <p:txBody>
          <a:bodyPr>
            <a:noAutofit/>
          </a:bodyPr>
          <a:lstStyle/>
          <a:p>
            <a:pPr algn="l"/>
            <a:r>
              <a:rPr lang="en-US" sz="2800" b="1" dirty="0"/>
              <a:t>Density plots</a:t>
            </a:r>
            <a:br>
              <a:rPr lang="en-US" sz="2000" b="1" dirty="0"/>
            </a:br>
            <a:br>
              <a:rPr lang="en-US" sz="2000" b="1" dirty="0"/>
            </a:br>
            <a:r>
              <a:rPr lang="en-US" sz="2000" dirty="0">
                <a:solidFill>
                  <a:srgbClr val="000000"/>
                </a:solidFill>
                <a:latin typeface="Nunito" pitchFamily="2" charset="0"/>
              </a:rPr>
              <a:t>It is also like histogram but having a smooth curve drawn </a:t>
            </a:r>
            <a:br>
              <a:rPr lang="en-US" sz="2000" dirty="0">
                <a:solidFill>
                  <a:srgbClr val="000000"/>
                </a:solidFill>
                <a:latin typeface="Nunito" pitchFamily="2" charset="0"/>
              </a:rPr>
            </a:br>
            <a:r>
              <a:rPr lang="en-US" sz="2000" dirty="0">
                <a:solidFill>
                  <a:srgbClr val="000000"/>
                </a:solidFill>
                <a:latin typeface="Nunito" pitchFamily="2" charset="0"/>
              </a:rPr>
              <a:t>through the top of each bin.</a:t>
            </a:r>
            <a:endParaRPr lang="en-US" sz="2000" b="1" dirty="0"/>
          </a:p>
        </p:txBody>
      </p:sp>
      <p:pic>
        <p:nvPicPr>
          <p:cNvPr id="5" name="Content Placeholder 4">
            <a:extLst>
              <a:ext uri="{FF2B5EF4-FFF2-40B4-BE49-F238E27FC236}">
                <a16:creationId xmlns:a16="http://schemas.microsoft.com/office/drawing/2014/main" id="{1B359B74-3C80-9D15-2721-3A56DF2EB6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7096" y="1655521"/>
            <a:ext cx="7912507" cy="3487980"/>
          </a:xfrm>
        </p:spPr>
      </p:pic>
      <p:sp>
        <p:nvSpPr>
          <p:cNvPr id="7" name="TextBox 6">
            <a:extLst>
              <a:ext uri="{FF2B5EF4-FFF2-40B4-BE49-F238E27FC236}">
                <a16:creationId xmlns:a16="http://schemas.microsoft.com/office/drawing/2014/main" id="{F459FB89-AE63-E6F8-D2A1-167AAFFEEA46}"/>
              </a:ext>
            </a:extLst>
          </p:cNvPr>
          <p:cNvSpPr txBox="1"/>
          <p:nvPr/>
        </p:nvSpPr>
        <p:spPr>
          <a:xfrm>
            <a:off x="0" y="2660847"/>
            <a:ext cx="2176165" cy="1477328"/>
          </a:xfrm>
          <a:prstGeom prst="rect">
            <a:avLst/>
          </a:prstGeom>
          <a:noFill/>
        </p:spPr>
        <p:txBody>
          <a:bodyPr wrap="square">
            <a:spAutoFit/>
          </a:bodyPr>
          <a:lstStyle/>
          <a:p>
            <a:r>
              <a:rPr lang="en-US" b="0" i="0" dirty="0">
                <a:solidFill>
                  <a:srgbClr val="000000"/>
                </a:solidFill>
                <a:effectLst/>
                <a:latin typeface="Nunito" pitchFamily="2" charset="0"/>
              </a:rPr>
              <a:t>the difference between Density plots and Histograms can be easily understood</a:t>
            </a:r>
            <a:endParaRPr lang="en-IN" dirty="0"/>
          </a:p>
        </p:txBody>
      </p:sp>
    </p:spTree>
    <p:extLst>
      <p:ext uri="{BB962C8B-B14F-4D97-AF65-F5344CB8AC3E}">
        <p14:creationId xmlns:p14="http://schemas.microsoft.com/office/powerpoint/2010/main" val="1347977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002" y="83929"/>
            <a:ext cx="7644401" cy="458115"/>
          </a:xfrm>
        </p:spPr>
        <p:txBody>
          <a:bodyPr>
            <a:noAutofit/>
          </a:bodyPr>
          <a:lstStyle/>
          <a:p>
            <a:pPr algn="l"/>
            <a:r>
              <a:rPr lang="en-US" sz="3200" b="1" dirty="0"/>
              <a:t>Box</a:t>
            </a:r>
            <a:r>
              <a:rPr lang="en-US" sz="2000" b="1" dirty="0"/>
              <a:t> </a:t>
            </a:r>
            <a:r>
              <a:rPr lang="en-US" sz="3200" b="1" dirty="0"/>
              <a:t>Plots</a:t>
            </a:r>
            <a:endParaRPr lang="en-US" sz="2000" b="1" dirty="0"/>
          </a:p>
        </p:txBody>
      </p:sp>
      <p:sp>
        <p:nvSpPr>
          <p:cNvPr id="3" name="Content Placeholder 2"/>
          <p:cNvSpPr>
            <a:spLocks noGrp="1"/>
          </p:cNvSpPr>
          <p:nvPr>
            <p:ph idx="1"/>
          </p:nvPr>
        </p:nvSpPr>
        <p:spPr>
          <a:xfrm>
            <a:off x="907080" y="1808225"/>
            <a:ext cx="8348307" cy="4275740"/>
          </a:xfrm>
        </p:spPr>
        <p:txBody>
          <a:bodyPr>
            <a:noAutofit/>
          </a:bodyPr>
          <a:lstStyle/>
          <a:p>
            <a:pPr algn="just">
              <a:buFont typeface="Arial" panose="020B0604020202020204" pitchFamily="34" charset="0"/>
              <a:buChar char="•"/>
            </a:pPr>
            <a:r>
              <a:rPr lang="en-IN" sz="1800" b="1" dirty="0">
                <a:solidFill>
                  <a:srgbClr val="FF0000"/>
                </a:solidFill>
                <a:latin typeface="Nunito" pitchFamily="2" charset="0"/>
              </a:rPr>
              <a:t>characteristics :−</a:t>
            </a:r>
          </a:p>
          <a:p>
            <a:pPr algn="just">
              <a:buFont typeface="Arial" panose="020B0604020202020204" pitchFamily="34" charset="0"/>
              <a:buChar char="•"/>
            </a:pPr>
            <a:r>
              <a:rPr lang="en-US" sz="1800" dirty="0">
                <a:solidFill>
                  <a:srgbClr val="000000"/>
                </a:solidFill>
                <a:latin typeface="Nunito" pitchFamily="2" charset="0"/>
              </a:rPr>
              <a:t>It is univariate in nature and summarizes the distribution of each attribute.</a:t>
            </a:r>
          </a:p>
          <a:p>
            <a:pPr algn="just">
              <a:buFont typeface="Arial" panose="020B0604020202020204" pitchFamily="34" charset="0"/>
              <a:buChar char="•"/>
            </a:pPr>
            <a:r>
              <a:rPr lang="en-US" sz="1800" dirty="0">
                <a:solidFill>
                  <a:srgbClr val="000000"/>
                </a:solidFill>
                <a:latin typeface="Nunito" pitchFamily="2" charset="0"/>
              </a:rPr>
              <a:t>It draws a line for the middle value i.e. for median.</a:t>
            </a:r>
          </a:p>
          <a:p>
            <a:pPr algn="just">
              <a:buFont typeface="Arial" panose="020B0604020202020204" pitchFamily="34" charset="0"/>
              <a:buChar char="•"/>
            </a:pPr>
            <a:r>
              <a:rPr lang="en-US" sz="1800" dirty="0">
                <a:solidFill>
                  <a:srgbClr val="000000"/>
                </a:solidFill>
                <a:latin typeface="Nunito" pitchFamily="2" charset="0"/>
              </a:rPr>
              <a:t>It draws a box around the 25% and 75%.</a:t>
            </a:r>
          </a:p>
          <a:p>
            <a:pPr algn="just">
              <a:buFont typeface="Arial" panose="020B0604020202020204" pitchFamily="34" charset="0"/>
              <a:buChar char="•"/>
            </a:pPr>
            <a:r>
              <a:rPr lang="en-US" sz="1800" dirty="0">
                <a:solidFill>
                  <a:srgbClr val="000000"/>
                </a:solidFill>
                <a:latin typeface="Nunito" pitchFamily="2" charset="0"/>
              </a:rPr>
              <a:t>It also draws whiskers which will give us an idea about the spread of the data.</a:t>
            </a:r>
          </a:p>
          <a:p>
            <a:pPr algn="just">
              <a:buFont typeface="Arial" panose="020B0604020202020204" pitchFamily="34" charset="0"/>
              <a:buChar char="•"/>
            </a:pPr>
            <a:r>
              <a:rPr lang="en-US" sz="1800" dirty="0">
                <a:solidFill>
                  <a:srgbClr val="000000"/>
                </a:solidFill>
                <a:latin typeface="Nunito" pitchFamily="2" charset="0"/>
              </a:rPr>
              <a:t>The dots outside the whiskers signifies the outlier values. </a:t>
            </a:r>
          </a:p>
          <a:p>
            <a:pPr algn="just">
              <a:buFont typeface="Arial" panose="020B0604020202020204" pitchFamily="34" charset="0"/>
              <a:buChar char="•"/>
            </a:pPr>
            <a:r>
              <a:rPr lang="en-US" sz="1800" dirty="0">
                <a:solidFill>
                  <a:srgbClr val="000000"/>
                </a:solidFill>
                <a:latin typeface="Nunito" pitchFamily="2" charset="0"/>
              </a:rPr>
              <a:t>Outlier values would be 1.5 times greater than the size of the spread of the middle data.</a:t>
            </a:r>
          </a:p>
          <a:p>
            <a:endParaRPr lang="en-US" sz="2400" b="1" dirty="0">
              <a:solidFill>
                <a:srgbClr val="002060"/>
              </a:solidFill>
              <a:effectLst>
                <a:outerShdw blurRad="38100" dist="38100" dir="2700000" algn="tl">
                  <a:srgbClr val="000000">
                    <a:alpha val="43137"/>
                  </a:srgbClr>
                </a:outerShdw>
              </a:effectLst>
            </a:endParaRPr>
          </a:p>
        </p:txBody>
      </p:sp>
      <p:pic>
        <p:nvPicPr>
          <p:cNvPr id="2050" name="Picture 2" descr="Box Plot Explained: Interpretation, Examples, &amp; Comparison">
            <a:extLst>
              <a:ext uri="{FF2B5EF4-FFF2-40B4-BE49-F238E27FC236}">
                <a16:creationId xmlns:a16="http://schemas.microsoft.com/office/drawing/2014/main" id="{983207C8-AC86-46BC-42E7-15EF38B10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98" y="0"/>
            <a:ext cx="3440202" cy="189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872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972D4D9-97FF-9112-4142-6D323B5F1C4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06" r="24694"/>
          <a:stretch/>
        </p:blipFill>
        <p:spPr>
          <a:xfrm>
            <a:off x="2128720" y="128470"/>
            <a:ext cx="6871725" cy="4428445"/>
          </a:xfrm>
        </p:spPr>
      </p:pic>
      <p:sp>
        <p:nvSpPr>
          <p:cNvPr id="9" name="TextBox 8">
            <a:extLst>
              <a:ext uri="{FF2B5EF4-FFF2-40B4-BE49-F238E27FC236}">
                <a16:creationId xmlns:a16="http://schemas.microsoft.com/office/drawing/2014/main" id="{C608A0FD-8FC3-D19A-9E6F-43B4F6B088A0}"/>
              </a:ext>
            </a:extLst>
          </p:cNvPr>
          <p:cNvSpPr txBox="1"/>
          <p:nvPr/>
        </p:nvSpPr>
        <p:spPr>
          <a:xfrm>
            <a:off x="907080" y="4594440"/>
            <a:ext cx="6413609" cy="584775"/>
          </a:xfrm>
          <a:prstGeom prst="rect">
            <a:avLst/>
          </a:prstGeom>
          <a:noFill/>
        </p:spPr>
        <p:txBody>
          <a:bodyPr wrap="square">
            <a:spAutoFit/>
          </a:bodyPr>
          <a:lstStyle/>
          <a:p>
            <a:r>
              <a:rPr lang="en-US" sz="1600" b="0" i="0" dirty="0">
                <a:solidFill>
                  <a:srgbClr val="000000"/>
                </a:solidFill>
                <a:effectLst/>
                <a:latin typeface="Nunito" pitchFamily="2" charset="0"/>
              </a:rPr>
              <a:t>From the above plot of attribute’s distribution, it can be observed that age, test and skin appear skewed towards smaller values</a:t>
            </a:r>
            <a:endParaRPr lang="en-IN" sz="1600" dirty="0"/>
          </a:p>
        </p:txBody>
      </p:sp>
    </p:spTree>
    <p:extLst>
      <p:ext uri="{BB962C8B-B14F-4D97-AF65-F5344CB8AC3E}">
        <p14:creationId xmlns:p14="http://schemas.microsoft.com/office/powerpoint/2010/main" val="1016929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566315" cy="1374345"/>
          </a:xfrm>
        </p:spPr>
        <p:txBody>
          <a:bodyPr>
            <a:noAutofit/>
          </a:bodyPr>
          <a:lstStyle/>
          <a:p>
            <a:pPr algn="l"/>
            <a:r>
              <a:rPr lang="en-IN" sz="2000" b="1" dirty="0"/>
              <a:t>Multivariate plots : interaction among Multiple Variables</a:t>
            </a:r>
            <a:br>
              <a:rPr lang="en-IN" sz="2000" b="1" dirty="0"/>
            </a:br>
            <a:br>
              <a:rPr lang="en-IN" sz="2000" b="1" dirty="0"/>
            </a:br>
            <a:r>
              <a:rPr lang="en-US" sz="1400" dirty="0">
                <a:solidFill>
                  <a:srgbClr val="000000"/>
                </a:solidFill>
                <a:latin typeface="Nunito" pitchFamily="2" charset="0"/>
              </a:rPr>
              <a:t>Another type of visualization . With the help of this, we can understand interaction between multiple attributes of our dataset. .</a:t>
            </a:r>
            <a:br>
              <a:rPr lang="en-US" sz="1400" dirty="0">
                <a:solidFill>
                  <a:srgbClr val="000000"/>
                </a:solidFill>
                <a:latin typeface="Nunito" pitchFamily="2" charset="0"/>
              </a:rPr>
            </a:br>
            <a:r>
              <a:rPr lang="en-US" sz="1400" dirty="0">
                <a:solidFill>
                  <a:srgbClr val="000000"/>
                </a:solidFill>
                <a:latin typeface="Nunito" pitchFamily="2" charset="0"/>
              </a:rPr>
              <a:t>The following are some techniques.</a:t>
            </a:r>
            <a:br>
              <a:rPr lang="en-US" sz="1200" dirty="0">
                <a:solidFill>
                  <a:srgbClr val="000000"/>
                </a:solidFill>
                <a:latin typeface="Nunito" pitchFamily="2" charset="0"/>
              </a:rPr>
            </a:br>
            <a:endParaRPr lang="en-US" sz="2000" b="1" dirty="0"/>
          </a:p>
        </p:txBody>
      </p:sp>
      <p:sp>
        <p:nvSpPr>
          <p:cNvPr id="3" name="Content Placeholder 2"/>
          <p:cNvSpPr>
            <a:spLocks noGrp="1"/>
          </p:cNvSpPr>
          <p:nvPr>
            <p:ph idx="1"/>
          </p:nvPr>
        </p:nvSpPr>
        <p:spPr>
          <a:xfrm>
            <a:off x="1517900" y="2419045"/>
            <a:ext cx="6719020" cy="3206805"/>
          </a:xfrm>
        </p:spPr>
        <p:txBody>
          <a:bodyPr>
            <a:noAutofit/>
          </a:bodyPr>
          <a:lstStyle/>
          <a:p>
            <a:r>
              <a:rPr lang="en-IN" sz="2400" b="1" dirty="0">
                <a:solidFill>
                  <a:srgbClr val="002060"/>
                </a:solidFill>
                <a:effectLst>
                  <a:outerShdw blurRad="38100" dist="38100" dir="2700000" algn="tl">
                    <a:srgbClr val="000000">
                      <a:alpha val="43137"/>
                    </a:srgbClr>
                  </a:outerShdw>
                </a:effectLst>
              </a:rPr>
              <a:t>1  : Corelation Matrix Plot :</a:t>
            </a:r>
          </a:p>
          <a:p>
            <a:r>
              <a:rPr lang="en-US" sz="1800" dirty="0">
                <a:solidFill>
                  <a:srgbClr val="000000"/>
                </a:solidFill>
                <a:latin typeface="Nunito" pitchFamily="2" charset="0"/>
              </a:rPr>
              <a:t>Correlation is an indication about the changes between two variables. We can plot correlation matrix to show which variable is having a high or low correlation in respect to another variable.</a:t>
            </a:r>
          </a:p>
          <a:p>
            <a:endParaRPr lang="en-US" sz="24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140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28470"/>
            <a:ext cx="6104234" cy="903587"/>
          </a:xfrm>
        </p:spPr>
        <p:txBody>
          <a:bodyPr>
            <a:normAutofit/>
          </a:bodyPr>
          <a:lstStyle/>
          <a:p>
            <a:r>
              <a:rPr lang="en-US" b="1" dirty="0">
                <a:effectLst>
                  <a:outerShdw blurRad="38100" dist="38100" dir="2700000" algn="tl">
                    <a:srgbClr val="000000">
                      <a:alpha val="43137"/>
                    </a:srgbClr>
                  </a:outerShdw>
                </a:effectLst>
              </a:rPr>
              <a:t>What is machine </a:t>
            </a:r>
            <a:r>
              <a:rPr lang="en-IN" b="1" dirty="0">
                <a:effectLst>
                  <a:outerShdw blurRad="38100" dist="38100" dir="2700000" algn="tl">
                    <a:srgbClr val="000000">
                      <a:alpha val="43137"/>
                    </a:srgbClr>
                  </a:outerShdw>
                </a:effectLst>
              </a:rPr>
              <a:t>learning </a:t>
            </a:r>
            <a:endParaRPr lang="en-US"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2434130" y="1315961"/>
            <a:ext cx="6260905" cy="3436007"/>
          </a:xfrm>
        </p:spPr>
        <p:txBody>
          <a:bodyPr/>
          <a:lstStyle/>
          <a:p>
            <a:r>
              <a:rPr lang="en-IN" sz="2800" b="1" dirty="0">
                <a:solidFill>
                  <a:srgbClr val="002060"/>
                </a:solidFill>
              </a:rPr>
              <a:t>is  a branch of Artificial Intelligence that leverages data to improve computer performance by giving machines the ability to learn</a:t>
            </a:r>
            <a:r>
              <a:rPr lang="en-IN" sz="3600" b="1" dirty="0">
                <a:solidFill>
                  <a:srgbClr val="002060"/>
                </a:solidFill>
              </a:rPr>
              <a:t>.</a:t>
            </a:r>
          </a:p>
          <a:p>
            <a:r>
              <a:rPr lang="en-IN" sz="2800" b="1" i="1" dirty="0">
                <a:solidFill>
                  <a:srgbClr val="002060"/>
                </a:solidFill>
              </a:rPr>
              <a:t>The science of getting computers to act without being explicitly programmed</a:t>
            </a:r>
            <a:endParaRPr lang="en-US" b="1" dirty="0">
              <a:solidFill>
                <a:srgbClr val="002060"/>
              </a:solidFill>
            </a:endParaRPr>
          </a:p>
        </p:txBody>
      </p:sp>
    </p:spTree>
    <p:extLst>
      <p:ext uri="{BB962C8B-B14F-4D97-AF65-F5344CB8AC3E}">
        <p14:creationId xmlns:p14="http://schemas.microsoft.com/office/powerpoint/2010/main" val="4073559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70E35E-7C85-3EBA-6C27-DF127DE6D43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4377" t="7596" r="23807" b="7140"/>
          <a:stretch/>
        </p:blipFill>
        <p:spPr>
          <a:xfrm>
            <a:off x="1976015" y="140587"/>
            <a:ext cx="7006399" cy="4862325"/>
          </a:xfrm>
        </p:spPr>
      </p:pic>
    </p:spTree>
    <p:extLst>
      <p:ext uri="{BB962C8B-B14F-4D97-AF65-F5344CB8AC3E}">
        <p14:creationId xmlns:p14="http://schemas.microsoft.com/office/powerpoint/2010/main" val="74756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40" y="0"/>
            <a:ext cx="3054100" cy="649530"/>
          </a:xfrm>
        </p:spPr>
        <p:txBody>
          <a:bodyPr>
            <a:noAutofit/>
          </a:bodyPr>
          <a:lstStyle/>
          <a:p>
            <a:pPr algn="l"/>
            <a:r>
              <a:rPr lang="en-US" sz="2800" b="1" dirty="0"/>
              <a:t>Scatter Matrix Plot</a:t>
            </a:r>
          </a:p>
        </p:txBody>
      </p:sp>
      <p:sp>
        <p:nvSpPr>
          <p:cNvPr id="3" name="Content Placeholder 2"/>
          <p:cNvSpPr>
            <a:spLocks noGrp="1"/>
          </p:cNvSpPr>
          <p:nvPr>
            <p:ph idx="1"/>
          </p:nvPr>
        </p:nvSpPr>
        <p:spPr>
          <a:xfrm>
            <a:off x="1517900" y="606246"/>
            <a:ext cx="7787955" cy="3206805"/>
          </a:xfrm>
        </p:spPr>
        <p:txBody>
          <a:bodyPr>
            <a:noAutofit/>
          </a:bodyPr>
          <a:lstStyle/>
          <a:p>
            <a:r>
              <a:rPr lang="en-US" sz="1800" dirty="0">
                <a:solidFill>
                  <a:srgbClr val="000000"/>
                </a:solidFill>
                <a:latin typeface="Nunito" pitchFamily="2" charset="0"/>
              </a:rPr>
              <a:t>Scatter plots shows how much one variable is affected by another or the relationship between them with the help of dots in two dimensions.</a:t>
            </a:r>
          </a:p>
          <a:p>
            <a:endParaRPr lang="en-US" sz="2400" b="1" dirty="0">
              <a:solidFill>
                <a:srgbClr val="00206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A7A5724-EE1C-A360-EA80-EAD49663E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015" y="1502815"/>
            <a:ext cx="6962759" cy="3640686"/>
          </a:xfrm>
          <a:prstGeom prst="rect">
            <a:avLst/>
          </a:prstGeom>
        </p:spPr>
      </p:pic>
    </p:spTree>
    <p:extLst>
      <p:ext uri="{BB962C8B-B14F-4D97-AF65-F5344CB8AC3E}">
        <p14:creationId xmlns:p14="http://schemas.microsoft.com/office/powerpoint/2010/main" val="3675921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555" y="-329645"/>
            <a:ext cx="6566315" cy="1374345"/>
          </a:xfrm>
        </p:spPr>
        <p:txBody>
          <a:bodyPr>
            <a:noAutofit/>
          </a:bodyPr>
          <a:lstStyle/>
          <a:p>
            <a:pPr algn="l"/>
            <a:r>
              <a:rPr lang="en-US" sz="2800" b="1" dirty="0"/>
              <a:t>Data Preparing / Data Preprocessing</a:t>
            </a:r>
          </a:p>
        </p:txBody>
      </p:sp>
      <p:sp>
        <p:nvSpPr>
          <p:cNvPr id="3" name="Content Placeholder 2"/>
          <p:cNvSpPr>
            <a:spLocks noGrp="1"/>
          </p:cNvSpPr>
          <p:nvPr>
            <p:ph idx="1"/>
          </p:nvPr>
        </p:nvSpPr>
        <p:spPr>
          <a:xfrm>
            <a:off x="907080" y="1808225"/>
            <a:ext cx="7787955" cy="3206805"/>
          </a:xfrm>
        </p:spPr>
        <p:txBody>
          <a:bodyPr>
            <a:noAutofit/>
          </a:bodyPr>
          <a:lstStyle/>
          <a:p>
            <a:pPr marL="342900" indent="-342900" algn="l">
              <a:buFont typeface="Arial" panose="020B0604020202020204" pitchFamily="34" charset="0"/>
              <a:buChar char="•"/>
            </a:pPr>
            <a:r>
              <a:rPr lang="en-US" sz="2400" b="0" i="0" dirty="0">
                <a:solidFill>
                  <a:srgbClr val="000066"/>
                </a:solidFill>
                <a:effectLst/>
                <a:latin typeface="Nunito" pitchFamily="2" charset="0"/>
              </a:rPr>
              <a:t>we always need to feed right data</a:t>
            </a:r>
          </a:p>
          <a:p>
            <a:pPr marL="342900" indent="-342900" algn="l">
              <a:buFont typeface="Arial" panose="020B0604020202020204" pitchFamily="34" charset="0"/>
              <a:buChar char="•"/>
            </a:pPr>
            <a:r>
              <a:rPr lang="en-US" sz="2400" b="0" i="0" dirty="0">
                <a:solidFill>
                  <a:srgbClr val="000066"/>
                </a:solidFill>
                <a:effectLst/>
                <a:latin typeface="Nunito" pitchFamily="2" charset="0"/>
              </a:rPr>
              <a:t> i.e. the data in correct scale, format and containing meaningful features, to our machine .</a:t>
            </a:r>
          </a:p>
          <a:p>
            <a:pPr marL="342900" indent="-342900" algn="l">
              <a:buFont typeface="Arial" panose="020B0604020202020204" pitchFamily="34" charset="0"/>
              <a:buChar char="•"/>
            </a:pPr>
            <a:r>
              <a:rPr lang="en-US" sz="2400" b="0" i="0" dirty="0">
                <a:solidFill>
                  <a:srgbClr val="000066"/>
                </a:solidFill>
                <a:effectLst/>
                <a:latin typeface="Nunito" pitchFamily="2" charset="0"/>
                <a:sym typeface="Wingdings" panose="05000000000000000000" pitchFamily="2" charset="2"/>
              </a:rPr>
              <a:t></a:t>
            </a:r>
            <a:r>
              <a:rPr lang="en-US" sz="2400" b="1" i="0" dirty="0">
                <a:solidFill>
                  <a:srgbClr val="000066"/>
                </a:solidFill>
                <a:effectLst/>
                <a:latin typeface="Nunito" pitchFamily="2" charset="0"/>
              </a:rPr>
              <a:t>Data  processing </a:t>
            </a:r>
            <a:r>
              <a:rPr lang="en-US" sz="2400" b="0" i="0" dirty="0">
                <a:solidFill>
                  <a:srgbClr val="000066"/>
                </a:solidFill>
                <a:effectLst/>
                <a:latin typeface="Nunito" pitchFamily="2" charset="0"/>
              </a:rPr>
              <a:t>convert the selected data into a form which we can  feed to ML algorithms.</a:t>
            </a:r>
          </a:p>
          <a:p>
            <a:pPr marL="342900" indent="-342900" algn="l">
              <a:buFont typeface="Arial" panose="020B0604020202020204" pitchFamily="34" charset="0"/>
              <a:buChar char="•"/>
            </a:pPr>
            <a:r>
              <a:rPr lang="en-US" sz="2400" b="0" i="0" dirty="0">
                <a:solidFill>
                  <a:srgbClr val="000066"/>
                </a:solidFill>
                <a:effectLst/>
                <a:latin typeface="Nunito" pitchFamily="2" charset="0"/>
              </a:rPr>
              <a:t>On the other hand that  machine will be useless.</a:t>
            </a:r>
            <a:endParaRPr lang="en-US" sz="2400" b="1" dirty="0">
              <a:solidFill>
                <a:srgbClr val="00006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651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555" y="-329645"/>
            <a:ext cx="6566315" cy="1374345"/>
          </a:xfrm>
        </p:spPr>
        <p:txBody>
          <a:bodyPr>
            <a:noAutofit/>
          </a:bodyPr>
          <a:lstStyle/>
          <a:p>
            <a:pPr algn="l"/>
            <a:r>
              <a:rPr lang="en-IN" sz="2800" b="1" u="sng" dirty="0">
                <a:solidFill>
                  <a:schemeClr val="accent6">
                    <a:lumMod val="75000"/>
                  </a:schemeClr>
                </a:solidFill>
                <a:effectLst>
                  <a:outerShdw blurRad="38100" dist="38100" dir="2700000" algn="tl">
                    <a:srgbClr val="000000">
                      <a:alpha val="43137"/>
                    </a:srgbClr>
                  </a:outerShdw>
                </a:effectLst>
                <a:latin typeface="Heebo" pitchFamily="2" charset="-79"/>
                <a:cs typeface="Heebo" pitchFamily="2" charset="-79"/>
              </a:rPr>
              <a:t>Data Pre-processing Techniques</a:t>
            </a:r>
            <a:endParaRPr lang="en-US" sz="2800" b="1" dirty="0"/>
          </a:p>
        </p:txBody>
      </p:sp>
      <p:sp>
        <p:nvSpPr>
          <p:cNvPr id="3" name="Content Placeholder 2"/>
          <p:cNvSpPr>
            <a:spLocks noGrp="1"/>
          </p:cNvSpPr>
          <p:nvPr>
            <p:ph idx="1"/>
          </p:nvPr>
        </p:nvSpPr>
        <p:spPr>
          <a:xfrm>
            <a:off x="1517900" y="968346"/>
            <a:ext cx="7787955" cy="4175153"/>
          </a:xfrm>
        </p:spPr>
        <p:txBody>
          <a:bodyPr>
            <a:noAutofit/>
          </a:bodyPr>
          <a:lstStyle/>
          <a:p>
            <a:pPr algn="l"/>
            <a:r>
              <a:rPr lang="en-IN" sz="2400" b="1" dirty="0">
                <a:solidFill>
                  <a:schemeClr val="accent6"/>
                </a:solidFill>
              </a:rPr>
              <a:t>1 : </a:t>
            </a:r>
            <a:r>
              <a:rPr lang="en-IN" sz="2400" b="1" i="0" dirty="0">
                <a:solidFill>
                  <a:schemeClr val="accent6"/>
                </a:solidFill>
                <a:effectLst/>
                <a:latin typeface="Heebo" pitchFamily="2" charset="-79"/>
                <a:cs typeface="Heebo" pitchFamily="2" charset="-79"/>
              </a:rPr>
              <a:t>Scaling</a:t>
            </a:r>
          </a:p>
          <a:p>
            <a:pPr algn="l"/>
            <a:r>
              <a:rPr lang="en-IN" sz="2400" dirty="0">
                <a:solidFill>
                  <a:schemeClr val="tx1"/>
                </a:solidFill>
              </a:rPr>
              <a:t>Generally:  </a:t>
            </a:r>
            <a:r>
              <a:rPr lang="en-IN" sz="2400" b="0" i="0" dirty="0">
                <a:solidFill>
                  <a:schemeClr val="tx1"/>
                </a:solidFill>
                <a:effectLst/>
                <a:latin typeface="Nunito" pitchFamily="2" charset="0"/>
              </a:rPr>
              <a:t>attributes are of varying scale,</a:t>
            </a:r>
          </a:p>
          <a:p>
            <a:pPr algn="l"/>
            <a:r>
              <a:rPr lang="en-US" sz="2400" b="0" i="0" dirty="0">
                <a:solidFill>
                  <a:schemeClr val="tx1"/>
                </a:solidFill>
                <a:effectLst/>
                <a:latin typeface="Nunito" pitchFamily="2" charset="0"/>
              </a:rPr>
              <a:t> but we cannot provide such data to ML algorithm hence it requires rescaling.</a:t>
            </a:r>
          </a:p>
          <a:p>
            <a:pPr algn="l"/>
            <a:endParaRPr lang="en-US" sz="2400" b="0" i="0" dirty="0">
              <a:solidFill>
                <a:schemeClr val="tx1"/>
              </a:solidFill>
              <a:effectLst/>
              <a:latin typeface="Nunito" pitchFamily="2" charset="0"/>
            </a:endParaRPr>
          </a:p>
          <a:p>
            <a:pPr algn="l"/>
            <a:r>
              <a:rPr lang="en-US" sz="2400" b="0" i="0" dirty="0">
                <a:solidFill>
                  <a:schemeClr val="tx1"/>
                </a:solidFill>
                <a:effectLst/>
                <a:latin typeface="Nunito" pitchFamily="2" charset="0"/>
              </a:rPr>
              <a:t> Data rescaling makes sure that attributes are at same scale.</a:t>
            </a:r>
            <a:r>
              <a:rPr lang="en-IN" sz="2400" dirty="0">
                <a:solidFill>
                  <a:schemeClr val="tx1"/>
                </a:solidFill>
              </a:rPr>
              <a:t>We can rescale it between range 0-1 using </a:t>
            </a:r>
            <a:r>
              <a:rPr lang="en-IN" sz="2400" dirty="0" err="1">
                <a:solidFill>
                  <a:schemeClr val="tx1"/>
                </a:solidFill>
              </a:rPr>
              <a:t>MinMax</a:t>
            </a:r>
            <a:r>
              <a:rPr lang="en-IN" sz="2400" dirty="0">
                <a:solidFill>
                  <a:schemeClr val="tx1"/>
                </a:solidFill>
              </a:rPr>
              <a:t> scaler of scikit learn python library</a:t>
            </a:r>
          </a:p>
          <a:p>
            <a:pPr algn="l"/>
            <a:endParaRPr lang="en-IN" sz="2400" dirty="0">
              <a:solidFill>
                <a:schemeClr val="tx1"/>
              </a:solidFill>
            </a:endParaRPr>
          </a:p>
          <a:p>
            <a:pPr marL="0" indent="0" algn="l">
              <a:buNone/>
            </a:pPr>
            <a:r>
              <a:rPr lang="en-US" sz="1600" b="0" i="0" dirty="0">
                <a:solidFill>
                  <a:srgbClr val="00B050"/>
                </a:solidFill>
                <a:effectLst/>
                <a:latin typeface="Nunito" pitchFamily="2" charset="0"/>
              </a:rPr>
              <a:t> ML algorithms like gradient descent and k-Nearest Neighbors requires scaled data</a:t>
            </a:r>
            <a:endParaRPr lang="en-IN" sz="2400" dirty="0">
              <a:solidFill>
                <a:srgbClr val="00B050"/>
              </a:solidFill>
            </a:endParaRPr>
          </a:p>
        </p:txBody>
      </p:sp>
    </p:spTree>
    <p:extLst>
      <p:ext uri="{BB962C8B-B14F-4D97-AF65-F5344CB8AC3E}">
        <p14:creationId xmlns:p14="http://schemas.microsoft.com/office/powerpoint/2010/main" val="2351638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10" y="40790"/>
            <a:ext cx="1582730" cy="788315"/>
          </a:xfrm>
        </p:spPr>
        <p:txBody>
          <a:bodyPr>
            <a:noAutofit/>
          </a:bodyPr>
          <a:lstStyle/>
          <a:p>
            <a:pPr algn="l"/>
            <a:r>
              <a:rPr lang="en-US" b="1" dirty="0"/>
              <a:t>Scaling</a:t>
            </a:r>
          </a:p>
        </p:txBody>
      </p:sp>
      <p:pic>
        <p:nvPicPr>
          <p:cNvPr id="7" name="Content Placeholder 6">
            <a:extLst>
              <a:ext uri="{FF2B5EF4-FFF2-40B4-BE49-F238E27FC236}">
                <a16:creationId xmlns:a16="http://schemas.microsoft.com/office/drawing/2014/main" id="{85906CBD-1314-6FB5-60F8-551ACF9450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9588" y="1350353"/>
            <a:ext cx="7594412" cy="3752357"/>
          </a:xfrm>
        </p:spPr>
      </p:pic>
    </p:spTree>
    <p:extLst>
      <p:ext uri="{BB962C8B-B14F-4D97-AF65-F5344CB8AC3E}">
        <p14:creationId xmlns:p14="http://schemas.microsoft.com/office/powerpoint/2010/main" val="590351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555" y="-329645"/>
            <a:ext cx="6566315" cy="1374345"/>
          </a:xfrm>
        </p:spPr>
        <p:txBody>
          <a:bodyPr>
            <a:noAutofit/>
          </a:bodyPr>
          <a:lstStyle/>
          <a:p>
            <a:pPr algn="l"/>
            <a:r>
              <a:rPr lang="en-IN" sz="2800" b="1" u="sng" dirty="0">
                <a:solidFill>
                  <a:schemeClr val="accent6">
                    <a:lumMod val="75000"/>
                  </a:schemeClr>
                </a:solidFill>
                <a:effectLst>
                  <a:outerShdw blurRad="38100" dist="38100" dir="2700000" algn="tl">
                    <a:srgbClr val="000000">
                      <a:alpha val="43137"/>
                    </a:srgbClr>
                  </a:outerShdw>
                </a:effectLst>
                <a:latin typeface="Heebo" pitchFamily="2" charset="-79"/>
                <a:cs typeface="Heebo" pitchFamily="2" charset="-79"/>
              </a:rPr>
              <a:t>Data Pre-processing Techniques</a:t>
            </a:r>
            <a:endParaRPr lang="en-US" sz="2800" b="1" dirty="0"/>
          </a:p>
        </p:txBody>
      </p:sp>
      <p:sp>
        <p:nvSpPr>
          <p:cNvPr id="3" name="Content Placeholder 2"/>
          <p:cNvSpPr>
            <a:spLocks noGrp="1"/>
          </p:cNvSpPr>
          <p:nvPr>
            <p:ph idx="1"/>
          </p:nvPr>
        </p:nvSpPr>
        <p:spPr>
          <a:xfrm>
            <a:off x="1059785" y="739290"/>
            <a:ext cx="7787955" cy="4275739"/>
          </a:xfrm>
        </p:spPr>
        <p:txBody>
          <a:bodyPr>
            <a:noAutofit/>
          </a:bodyPr>
          <a:lstStyle/>
          <a:p>
            <a:pPr algn="l"/>
            <a:r>
              <a:rPr lang="en-IN" sz="2400" b="1" dirty="0">
                <a:solidFill>
                  <a:srgbClr val="000066"/>
                </a:solidFill>
                <a:latin typeface="Heebo" pitchFamily="2" charset="-79"/>
                <a:cs typeface="Heebo" pitchFamily="2" charset="-79"/>
              </a:rPr>
              <a:t>Normalization</a:t>
            </a:r>
            <a:endParaRPr lang="en-IN" sz="2400" dirty="0">
              <a:solidFill>
                <a:srgbClr val="000066"/>
              </a:solidFill>
            </a:endParaRPr>
          </a:p>
          <a:p>
            <a:pPr marL="342900" indent="-342900" algn="l">
              <a:buFont typeface="Arial" panose="020B0604020202020204" pitchFamily="34" charset="0"/>
              <a:buChar char="•"/>
            </a:pPr>
            <a:r>
              <a:rPr lang="en-US" sz="2000" dirty="0">
                <a:solidFill>
                  <a:srgbClr val="000066"/>
                </a:solidFill>
                <a:latin typeface="Nunito" pitchFamily="2" charset="0"/>
              </a:rPr>
              <a:t>To rescale each row of data to have a length of 1</a:t>
            </a:r>
          </a:p>
          <a:p>
            <a:pPr marL="342900" indent="-342900" algn="l">
              <a:buFont typeface="Arial" panose="020B0604020202020204" pitchFamily="34" charset="0"/>
              <a:buChar char="•"/>
            </a:pPr>
            <a:r>
              <a:rPr lang="en-IN" sz="2000" dirty="0">
                <a:solidFill>
                  <a:srgbClr val="000066"/>
                </a:solidFill>
              </a:rPr>
              <a:t>Can be done by </a:t>
            </a:r>
            <a:r>
              <a:rPr lang="en-US" sz="2000" b="0" i="0" dirty="0">
                <a:solidFill>
                  <a:srgbClr val="000066"/>
                </a:solidFill>
                <a:effectLst/>
                <a:latin typeface="Nunito" pitchFamily="2" charset="0"/>
              </a:rPr>
              <a:t>Normalizer class of scikit-learn Python library.</a:t>
            </a:r>
          </a:p>
          <a:p>
            <a:pPr marL="342900" indent="-342900" algn="l">
              <a:buFont typeface="Arial" panose="020B0604020202020204" pitchFamily="34" charset="0"/>
              <a:buChar char="•"/>
            </a:pPr>
            <a:r>
              <a:rPr lang="en-US" sz="2000" b="1" i="0" dirty="0">
                <a:solidFill>
                  <a:srgbClr val="000066"/>
                </a:solidFill>
                <a:effectLst/>
                <a:latin typeface="Nunito" pitchFamily="2" charset="0"/>
              </a:rPr>
              <a:t>TYPES of</a:t>
            </a:r>
            <a:r>
              <a:rPr lang="en-US" sz="2400" b="1" i="0" dirty="0">
                <a:solidFill>
                  <a:srgbClr val="000066"/>
                </a:solidFill>
                <a:effectLst/>
                <a:latin typeface="Nunito" pitchFamily="2" charset="0"/>
              </a:rPr>
              <a:t> </a:t>
            </a:r>
            <a:r>
              <a:rPr lang="en-US" sz="2000" b="1" i="0" dirty="0">
                <a:solidFill>
                  <a:srgbClr val="000066"/>
                </a:solidFill>
                <a:effectLst/>
                <a:latin typeface="Nunito" pitchFamily="2" charset="0"/>
              </a:rPr>
              <a:t>Normalizer </a:t>
            </a:r>
            <a:r>
              <a:rPr lang="en-US" sz="2000" dirty="0">
                <a:solidFill>
                  <a:srgbClr val="000066"/>
                </a:solidFill>
              </a:rPr>
              <a:t>from </a:t>
            </a:r>
            <a:r>
              <a:rPr lang="en-US" sz="2000" dirty="0" err="1">
                <a:solidFill>
                  <a:srgbClr val="000066"/>
                </a:solidFill>
              </a:rPr>
              <a:t>sklearn.preprocessing</a:t>
            </a:r>
            <a:r>
              <a:rPr lang="en-US" sz="2000" dirty="0">
                <a:solidFill>
                  <a:srgbClr val="000066"/>
                </a:solidFill>
              </a:rPr>
              <a:t> import Normalizer</a:t>
            </a:r>
            <a:endParaRPr lang="en-US" sz="2000" b="0" i="0" dirty="0">
              <a:solidFill>
                <a:srgbClr val="000066"/>
              </a:solidFill>
              <a:effectLst/>
              <a:latin typeface="Nunito" pitchFamily="2" charset="0"/>
            </a:endParaRPr>
          </a:p>
          <a:p>
            <a:pPr marL="342900" indent="-342900" algn="l">
              <a:buFont typeface="Arial" panose="020B0604020202020204" pitchFamily="34" charset="0"/>
              <a:buChar char="•"/>
            </a:pPr>
            <a:r>
              <a:rPr lang="en-US" sz="2400" b="1" dirty="0">
                <a:solidFill>
                  <a:srgbClr val="000066"/>
                </a:solidFill>
                <a:effectLst>
                  <a:outerShdw blurRad="38100" dist="38100" dir="2700000" algn="tl">
                    <a:srgbClr val="000000">
                      <a:alpha val="43137"/>
                    </a:srgbClr>
                  </a:outerShdw>
                </a:effectLst>
                <a:latin typeface="Nunito" pitchFamily="2" charset="0"/>
              </a:rPr>
              <a:t>1</a:t>
            </a:r>
            <a:r>
              <a:rPr lang="en-US" sz="2000" b="1" dirty="0">
                <a:solidFill>
                  <a:srgbClr val="000066"/>
                </a:solidFill>
                <a:effectLst>
                  <a:outerShdw blurRad="38100" dist="38100" dir="2700000" algn="tl">
                    <a:srgbClr val="000000">
                      <a:alpha val="43137"/>
                    </a:srgbClr>
                  </a:outerShdw>
                </a:effectLst>
                <a:latin typeface="Nunito" pitchFamily="2" charset="0"/>
              </a:rPr>
              <a:t>: L1</a:t>
            </a:r>
            <a:r>
              <a:rPr lang="en-IN" sz="2000" b="1" dirty="0">
                <a:solidFill>
                  <a:srgbClr val="000066"/>
                </a:solidFill>
                <a:effectLst>
                  <a:outerShdw blurRad="38100" dist="38100" dir="2700000" algn="tl">
                    <a:srgbClr val="000000">
                      <a:alpha val="43137"/>
                    </a:srgbClr>
                  </a:outerShdw>
                </a:effectLst>
                <a:latin typeface="Heebo" pitchFamily="2" charset="-79"/>
                <a:cs typeface="Heebo" pitchFamily="2" charset="-79"/>
              </a:rPr>
              <a:t> Normalization</a:t>
            </a:r>
            <a:r>
              <a:rPr lang="en-US" sz="2000" b="1" i="0" dirty="0">
                <a:solidFill>
                  <a:srgbClr val="000066"/>
                </a:solidFill>
                <a:effectLst/>
                <a:latin typeface="Nunito" pitchFamily="2" charset="0"/>
              </a:rPr>
              <a:t>(</a:t>
            </a:r>
            <a:r>
              <a:rPr lang="en-IN" sz="2000" dirty="0">
                <a:solidFill>
                  <a:srgbClr val="000066"/>
                </a:solidFill>
                <a:latin typeface="Nunito" pitchFamily="2" charset="0"/>
              </a:rPr>
              <a:t> Least Absolute Deviations.</a:t>
            </a:r>
            <a:r>
              <a:rPr lang="en-US" sz="2000" b="1" i="0" dirty="0">
                <a:solidFill>
                  <a:srgbClr val="000066"/>
                </a:solidFill>
                <a:effectLst/>
                <a:latin typeface="Nunito" pitchFamily="2" charset="0"/>
              </a:rPr>
              <a:t>)</a:t>
            </a:r>
            <a:endParaRPr lang="en-IN" sz="2000" b="1" dirty="0">
              <a:solidFill>
                <a:srgbClr val="000066"/>
              </a:solidFill>
              <a:effectLst>
                <a:outerShdw blurRad="38100" dist="38100" dir="2700000" algn="tl">
                  <a:srgbClr val="000000">
                    <a:alpha val="43137"/>
                  </a:srgbClr>
                </a:outerShdw>
              </a:effectLst>
              <a:latin typeface="Heebo" pitchFamily="2" charset="-79"/>
              <a:cs typeface="Heebo" pitchFamily="2" charset="-79"/>
            </a:endParaRPr>
          </a:p>
          <a:p>
            <a:pPr marL="342900" indent="-342900" algn="l">
              <a:buFont typeface="Arial" panose="020B0604020202020204" pitchFamily="34" charset="0"/>
              <a:buChar char="•"/>
            </a:pPr>
            <a:r>
              <a:rPr lang="en-US" sz="2000" dirty="0">
                <a:solidFill>
                  <a:srgbClr val="000066"/>
                </a:solidFill>
                <a:latin typeface="Nunito" pitchFamily="2" charset="0"/>
              </a:rPr>
              <a:t>RESCALE</a:t>
            </a:r>
            <a:r>
              <a:rPr lang="en-US" sz="2400" dirty="0">
                <a:solidFill>
                  <a:srgbClr val="000066"/>
                </a:solidFill>
                <a:latin typeface="Nunito" pitchFamily="2" charset="0"/>
              </a:rPr>
              <a:t> </a:t>
            </a:r>
            <a:r>
              <a:rPr lang="en-US" sz="2000" b="0" i="0" dirty="0">
                <a:solidFill>
                  <a:srgbClr val="000066"/>
                </a:solidFill>
                <a:effectLst/>
                <a:latin typeface="Nunito" pitchFamily="2" charset="0"/>
              </a:rPr>
              <a:t>in a way that in each row the sum of the absolute values will always be up to 1</a:t>
            </a:r>
            <a:r>
              <a:rPr lang="en-US" sz="1800" b="0" i="0" dirty="0">
                <a:solidFill>
                  <a:srgbClr val="000066"/>
                </a:solidFill>
                <a:effectLst/>
                <a:latin typeface="Nunito" pitchFamily="2" charset="0"/>
              </a:rPr>
              <a:t>.</a:t>
            </a:r>
          </a:p>
          <a:p>
            <a:pPr marL="342900" indent="-342900"/>
            <a:r>
              <a:rPr lang="en-IN" sz="2000" b="1" i="0" dirty="0">
                <a:solidFill>
                  <a:srgbClr val="000066"/>
                </a:solidFill>
                <a:effectLst>
                  <a:outerShdw blurRad="38100" dist="38100" dir="2700000" algn="tl">
                    <a:srgbClr val="000000">
                      <a:alpha val="43137"/>
                    </a:srgbClr>
                  </a:outerShdw>
                </a:effectLst>
                <a:latin typeface="Heebo" pitchFamily="2" charset="-79"/>
                <a:cs typeface="Heebo" pitchFamily="2" charset="-79"/>
              </a:rPr>
              <a:t>2: L2 Normalization</a:t>
            </a:r>
            <a:r>
              <a:rPr lang="en-IN" sz="2000" b="1" dirty="0">
                <a:solidFill>
                  <a:srgbClr val="000066"/>
                </a:solidFill>
                <a:effectLst>
                  <a:outerShdw blurRad="38100" dist="38100" dir="2700000" algn="tl">
                    <a:srgbClr val="000000">
                      <a:alpha val="43137"/>
                    </a:srgbClr>
                  </a:outerShdw>
                </a:effectLst>
                <a:latin typeface="Nunito" pitchFamily="2" charset="0"/>
              </a:rPr>
              <a:t> </a:t>
            </a:r>
            <a:r>
              <a:rPr lang="en-IN" sz="2000" dirty="0">
                <a:solidFill>
                  <a:srgbClr val="000066"/>
                </a:solidFill>
                <a:latin typeface="Nunito" pitchFamily="2" charset="0"/>
              </a:rPr>
              <a:t>(least squares.)</a:t>
            </a:r>
          </a:p>
          <a:p>
            <a:pPr marL="342900" indent="-342900" algn="l">
              <a:buFont typeface="Arial" panose="020B0604020202020204" pitchFamily="34" charset="0"/>
              <a:buChar char="•"/>
            </a:pPr>
            <a:r>
              <a:rPr lang="en-US" sz="2000" spc="100" dirty="0">
                <a:solidFill>
                  <a:srgbClr val="000066"/>
                </a:solidFill>
                <a:effectLst/>
                <a:latin typeface="Nunito" pitchFamily="2" charset="0"/>
              </a:rPr>
              <a:t>In a way that in each row the sum of the squares </a:t>
            </a:r>
            <a:br>
              <a:rPr lang="en-US" sz="2000" spc="100" dirty="0">
                <a:solidFill>
                  <a:srgbClr val="000066"/>
                </a:solidFill>
                <a:effectLst/>
                <a:latin typeface="Nunito" pitchFamily="2" charset="0"/>
              </a:rPr>
            </a:br>
            <a:r>
              <a:rPr lang="en-US" sz="2000" spc="100" dirty="0">
                <a:solidFill>
                  <a:srgbClr val="000066"/>
                </a:solidFill>
                <a:effectLst/>
                <a:latin typeface="Nunito" pitchFamily="2" charset="0"/>
              </a:rPr>
              <a:t>will always be up to 1.</a:t>
            </a:r>
            <a:endParaRPr lang="en-US" sz="2000" b="0" i="0" dirty="0">
              <a:solidFill>
                <a:srgbClr val="000066"/>
              </a:solidFill>
              <a:effectLst/>
              <a:latin typeface="Nunito" pitchFamily="2" charset="0"/>
            </a:endParaRPr>
          </a:p>
          <a:p>
            <a:pPr marL="342900" indent="-342900" algn="l">
              <a:buFont typeface="Arial" panose="020B0604020202020204" pitchFamily="34" charset="0"/>
              <a:buChar char="•"/>
            </a:pPr>
            <a:endParaRPr lang="en-US" sz="1800" b="0" i="0" dirty="0">
              <a:solidFill>
                <a:srgbClr val="000066"/>
              </a:solidFill>
              <a:effectLst/>
              <a:latin typeface="Nunito" pitchFamily="2" charset="0"/>
            </a:endParaRPr>
          </a:p>
        </p:txBody>
      </p:sp>
    </p:spTree>
    <p:extLst>
      <p:ext uri="{BB962C8B-B14F-4D97-AF65-F5344CB8AC3E}">
        <p14:creationId xmlns:p14="http://schemas.microsoft.com/office/powerpoint/2010/main" val="4139038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09" y="40790"/>
            <a:ext cx="2286415" cy="545795"/>
          </a:xfrm>
        </p:spPr>
        <p:txBody>
          <a:bodyPr>
            <a:noAutofit/>
          </a:bodyPr>
          <a:lstStyle/>
          <a:p>
            <a:pPr algn="l"/>
            <a:r>
              <a:rPr lang="en-US" b="1" dirty="0"/>
              <a:t>Normalizer</a:t>
            </a:r>
          </a:p>
        </p:txBody>
      </p:sp>
      <p:pic>
        <p:nvPicPr>
          <p:cNvPr id="6" name="Content Placeholder 5">
            <a:extLst>
              <a:ext uri="{FF2B5EF4-FFF2-40B4-BE49-F238E27FC236}">
                <a16:creationId xmlns:a16="http://schemas.microsoft.com/office/drawing/2014/main" id="{A9FAA0C0-0E5C-DC7D-568D-FA0FBE2298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5196" y="586584"/>
            <a:ext cx="7768850" cy="4556915"/>
          </a:xfrm>
        </p:spPr>
      </p:pic>
    </p:spTree>
    <p:extLst>
      <p:ext uri="{BB962C8B-B14F-4D97-AF65-F5344CB8AC3E}">
        <p14:creationId xmlns:p14="http://schemas.microsoft.com/office/powerpoint/2010/main" val="2692270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555" y="-329645"/>
            <a:ext cx="6566315" cy="1374345"/>
          </a:xfrm>
        </p:spPr>
        <p:txBody>
          <a:bodyPr>
            <a:noAutofit/>
          </a:bodyPr>
          <a:lstStyle/>
          <a:p>
            <a:pPr algn="l"/>
            <a:r>
              <a:rPr lang="en-IN" sz="2800" b="1" u="sng" dirty="0">
                <a:solidFill>
                  <a:schemeClr val="accent6">
                    <a:lumMod val="75000"/>
                  </a:schemeClr>
                </a:solidFill>
                <a:effectLst>
                  <a:outerShdw blurRad="38100" dist="38100" dir="2700000" algn="tl">
                    <a:srgbClr val="000000">
                      <a:alpha val="43137"/>
                    </a:srgbClr>
                  </a:outerShdw>
                </a:effectLst>
                <a:latin typeface="Heebo" pitchFamily="2" charset="-79"/>
                <a:cs typeface="Heebo" pitchFamily="2" charset="-79"/>
              </a:rPr>
              <a:t>Data Pre-processing Techniques</a:t>
            </a:r>
            <a:endParaRPr lang="en-US" sz="2800" b="1" dirty="0"/>
          </a:p>
        </p:txBody>
      </p:sp>
      <p:sp>
        <p:nvSpPr>
          <p:cNvPr id="3" name="Content Placeholder 2"/>
          <p:cNvSpPr>
            <a:spLocks noGrp="1"/>
          </p:cNvSpPr>
          <p:nvPr>
            <p:ph idx="1"/>
          </p:nvPr>
        </p:nvSpPr>
        <p:spPr>
          <a:xfrm>
            <a:off x="1059785" y="739290"/>
            <a:ext cx="7787955" cy="4275739"/>
          </a:xfrm>
        </p:spPr>
        <p:txBody>
          <a:bodyPr>
            <a:noAutofit/>
          </a:bodyPr>
          <a:lstStyle/>
          <a:p>
            <a:pPr algn="l"/>
            <a:r>
              <a:rPr lang="en-IN" sz="2400" b="1" dirty="0">
                <a:solidFill>
                  <a:schemeClr val="accent6">
                    <a:lumMod val="75000"/>
                  </a:schemeClr>
                </a:solidFill>
                <a:latin typeface="Heebo" pitchFamily="2" charset="-79"/>
                <a:cs typeface="Heebo" pitchFamily="2" charset="-79"/>
              </a:rPr>
              <a:t>Binarization</a:t>
            </a:r>
          </a:p>
          <a:p>
            <a:pPr marL="342900" indent="-342900" algn="l">
              <a:buFont typeface="Arial" panose="020B0604020202020204" pitchFamily="34" charset="0"/>
              <a:buChar char="•"/>
            </a:pPr>
            <a:r>
              <a:rPr lang="en-US" sz="2000" spc="0" dirty="0">
                <a:solidFill>
                  <a:srgbClr val="000066"/>
                </a:solidFill>
                <a:effectLst/>
                <a:latin typeface="Nunito" pitchFamily="2" charset="0"/>
              </a:rPr>
              <a:t>this is the technique with the help of which we can make our data binary.</a:t>
            </a:r>
            <a:br>
              <a:rPr lang="en-US" sz="2000" spc="0" dirty="0">
                <a:solidFill>
                  <a:srgbClr val="000066"/>
                </a:solidFill>
                <a:effectLst/>
                <a:latin typeface="Nunito" pitchFamily="2" charset="0"/>
              </a:rPr>
            </a:b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We can use a binary threshold for making our data binary. </a:t>
            </a:r>
            <a:br>
              <a:rPr lang="en-US" sz="2000" spc="0" dirty="0">
                <a:solidFill>
                  <a:srgbClr val="000066"/>
                </a:solidFill>
                <a:effectLst/>
                <a:latin typeface="Nunito" pitchFamily="2" charset="0"/>
              </a:rPr>
            </a:b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The values above that threshold value will be converted to 1 </a:t>
            </a: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and below that threshold will be converted to 0.</a:t>
            </a:r>
            <a:br>
              <a:rPr lang="en-US" sz="2000" spc="0" dirty="0">
                <a:solidFill>
                  <a:srgbClr val="000066"/>
                </a:solidFill>
                <a:effectLst/>
                <a:latin typeface="Nunito" pitchFamily="2" charset="0"/>
              </a:rPr>
            </a:b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 We can binarize the data with the help of </a:t>
            </a:r>
            <a:r>
              <a:rPr lang="en-US" sz="2000" spc="0" dirty="0" err="1">
                <a:solidFill>
                  <a:srgbClr val="000066"/>
                </a:solidFill>
                <a:effectLst/>
                <a:latin typeface="Nunito" pitchFamily="2" charset="0"/>
              </a:rPr>
              <a:t>Binarizer</a:t>
            </a:r>
            <a:r>
              <a:rPr lang="en-US" sz="2000" spc="0" dirty="0">
                <a:solidFill>
                  <a:srgbClr val="000066"/>
                </a:solidFill>
                <a:effectLst/>
                <a:latin typeface="Nunito" pitchFamily="2" charset="0"/>
              </a:rPr>
              <a:t> class of scikit-learn</a:t>
            </a:r>
            <a:r>
              <a:rPr lang="en-US" sz="2000" dirty="0">
                <a:solidFill>
                  <a:srgbClr val="000066"/>
                </a:solidFill>
                <a:latin typeface="Nunito" pitchFamily="2" charset="0"/>
              </a:rPr>
              <a:t> </a:t>
            </a:r>
            <a:r>
              <a:rPr lang="en-US" sz="2000" spc="0" dirty="0">
                <a:solidFill>
                  <a:srgbClr val="000066"/>
                </a:solidFill>
                <a:effectLst/>
                <a:latin typeface="Nunito" pitchFamily="2" charset="0"/>
              </a:rPr>
              <a:t>Python library.</a:t>
            </a:r>
            <a:endParaRPr lang="en-US" sz="1800" b="0" i="0" dirty="0">
              <a:solidFill>
                <a:srgbClr val="000066"/>
              </a:solidFill>
              <a:effectLst/>
              <a:latin typeface="Nunito" pitchFamily="2" charset="0"/>
            </a:endParaRPr>
          </a:p>
        </p:txBody>
      </p:sp>
    </p:spTree>
    <p:extLst>
      <p:ext uri="{BB962C8B-B14F-4D97-AF65-F5344CB8AC3E}">
        <p14:creationId xmlns:p14="http://schemas.microsoft.com/office/powerpoint/2010/main" val="467057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677" y="739290"/>
            <a:ext cx="3202646" cy="545794"/>
          </a:xfrm>
        </p:spPr>
        <p:txBody>
          <a:bodyPr>
            <a:noAutofit/>
          </a:bodyPr>
          <a:lstStyle/>
          <a:p>
            <a:pPr algn="l"/>
            <a:r>
              <a:rPr lang="en-IN" sz="3600" b="1" dirty="0">
                <a:solidFill>
                  <a:schemeClr val="accent6">
                    <a:lumMod val="75000"/>
                  </a:schemeClr>
                </a:solidFill>
                <a:latin typeface="Heebo" pitchFamily="2" charset="-79"/>
                <a:cs typeface="Heebo" pitchFamily="2" charset="-79"/>
              </a:rPr>
              <a:t>Binarization</a:t>
            </a:r>
            <a:endParaRPr lang="en-US" b="1" dirty="0"/>
          </a:p>
        </p:txBody>
      </p:sp>
      <p:pic>
        <p:nvPicPr>
          <p:cNvPr id="7" name="Content Placeholder 6">
            <a:extLst>
              <a:ext uri="{FF2B5EF4-FFF2-40B4-BE49-F238E27FC236}">
                <a16:creationId xmlns:a16="http://schemas.microsoft.com/office/drawing/2014/main" id="{5A223EE9-A61D-9E94-BCC9-AC5BE65679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688" y="1960930"/>
            <a:ext cx="9073158" cy="3359510"/>
          </a:xfrm>
        </p:spPr>
      </p:pic>
    </p:spTree>
    <p:extLst>
      <p:ext uri="{BB962C8B-B14F-4D97-AF65-F5344CB8AC3E}">
        <p14:creationId xmlns:p14="http://schemas.microsoft.com/office/powerpoint/2010/main" val="2966657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555" y="-329645"/>
            <a:ext cx="6566315" cy="1374345"/>
          </a:xfrm>
        </p:spPr>
        <p:txBody>
          <a:bodyPr>
            <a:noAutofit/>
          </a:bodyPr>
          <a:lstStyle/>
          <a:p>
            <a:pPr algn="l"/>
            <a:r>
              <a:rPr lang="en-IN" sz="2800" b="1" u="sng" dirty="0">
                <a:solidFill>
                  <a:schemeClr val="accent6">
                    <a:lumMod val="75000"/>
                  </a:schemeClr>
                </a:solidFill>
                <a:effectLst>
                  <a:outerShdw blurRad="38100" dist="38100" dir="2700000" algn="tl">
                    <a:srgbClr val="000000">
                      <a:alpha val="43137"/>
                    </a:srgbClr>
                  </a:outerShdw>
                </a:effectLst>
                <a:latin typeface="Heebo" pitchFamily="2" charset="-79"/>
                <a:cs typeface="Heebo" pitchFamily="2" charset="-79"/>
              </a:rPr>
              <a:t>Data Pre-processing Techniques</a:t>
            </a:r>
            <a:endParaRPr lang="en-US" sz="2800" b="1" dirty="0"/>
          </a:p>
        </p:txBody>
      </p:sp>
      <p:sp>
        <p:nvSpPr>
          <p:cNvPr id="3" name="Content Placeholder 2"/>
          <p:cNvSpPr>
            <a:spLocks noGrp="1"/>
          </p:cNvSpPr>
          <p:nvPr>
            <p:ph idx="1"/>
          </p:nvPr>
        </p:nvSpPr>
        <p:spPr>
          <a:xfrm>
            <a:off x="1356045" y="586585"/>
            <a:ext cx="7787955" cy="4275739"/>
          </a:xfrm>
        </p:spPr>
        <p:txBody>
          <a:bodyPr>
            <a:noAutofit/>
          </a:bodyPr>
          <a:lstStyle/>
          <a:p>
            <a:pPr marL="342900" indent="-342900"/>
            <a:r>
              <a:rPr lang="en-IN" sz="2400" b="1" dirty="0">
                <a:solidFill>
                  <a:srgbClr val="000066"/>
                </a:solidFill>
                <a:latin typeface="Heebo" pitchFamily="2" charset="-79"/>
                <a:cs typeface="Heebo" pitchFamily="2" charset="-79"/>
              </a:rPr>
              <a:t>Standardization</a:t>
            </a:r>
          </a:p>
          <a:p>
            <a:pPr marL="342900" indent="-342900" algn="l">
              <a:buFont typeface="Arial" panose="020B0604020202020204" pitchFamily="34" charset="0"/>
              <a:buChar char="•"/>
            </a:pPr>
            <a:r>
              <a:rPr lang="en-US" sz="2000" spc="0" dirty="0">
                <a:solidFill>
                  <a:srgbClr val="000066"/>
                </a:solidFill>
                <a:effectLst/>
                <a:latin typeface="Nunito" pitchFamily="2" charset="0"/>
              </a:rPr>
              <a:t>used to transform the data attributes with a Gaussian distribution</a:t>
            </a: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 It differs the mean and SD (Standard Deviation) to a standard Gaussian distribution with </a:t>
            </a: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a mean of 0 and a SD of 1.</a:t>
            </a:r>
            <a:br>
              <a:rPr lang="en-US" sz="2000" spc="0" dirty="0">
                <a:solidFill>
                  <a:srgbClr val="000066"/>
                </a:solidFill>
                <a:effectLst/>
                <a:latin typeface="Nunito" pitchFamily="2" charset="0"/>
              </a:rPr>
            </a:b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This technique is useful in ML algorithms like linear regression</a:t>
            </a: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 logistic regression that assumes a Gaussian distribution</a:t>
            </a:r>
            <a:br>
              <a:rPr lang="en-US" sz="2000" spc="0" dirty="0">
                <a:solidFill>
                  <a:srgbClr val="000066"/>
                </a:solidFill>
                <a:effectLst/>
                <a:latin typeface="Nunito" pitchFamily="2" charset="0"/>
              </a:rPr>
            </a:b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 In input dataset and produce better results with rescaled data.</a:t>
            </a:r>
            <a:br>
              <a:rPr lang="en-US" sz="2000" spc="0" dirty="0">
                <a:solidFill>
                  <a:srgbClr val="000066"/>
                </a:solidFill>
                <a:effectLst/>
                <a:latin typeface="Nunito" pitchFamily="2" charset="0"/>
              </a:rPr>
            </a:br>
            <a:r>
              <a:rPr lang="en-US" sz="2000" spc="0" dirty="0">
                <a:solidFill>
                  <a:srgbClr val="000066"/>
                </a:solidFill>
                <a:effectLst/>
                <a:latin typeface="Nunito" pitchFamily="2" charset="0"/>
              </a:rPr>
              <a:t>We can standardize the data (mean = 0 and SD =1) with the help of </a:t>
            </a:r>
            <a:r>
              <a:rPr lang="en-US" sz="2000" spc="0" dirty="0" err="1">
                <a:solidFill>
                  <a:srgbClr val="000066"/>
                </a:solidFill>
                <a:effectLst/>
                <a:latin typeface="Nunito" pitchFamily="2" charset="0"/>
              </a:rPr>
              <a:t>StandardScaler</a:t>
            </a:r>
            <a:r>
              <a:rPr lang="en-US" sz="2000" spc="0" dirty="0">
                <a:solidFill>
                  <a:srgbClr val="000066"/>
                </a:solidFill>
                <a:effectLst/>
                <a:latin typeface="Nunito" pitchFamily="2" charset="0"/>
              </a:rPr>
              <a:t> class of scikit-learn Python library.</a:t>
            </a:r>
            <a:br>
              <a:rPr lang="en-US" sz="2000" spc="0" dirty="0">
                <a:solidFill>
                  <a:srgbClr val="000066"/>
                </a:solidFill>
                <a:effectLst/>
                <a:latin typeface="Nunito" pitchFamily="2" charset="0"/>
              </a:rPr>
            </a:br>
            <a:endParaRPr lang="en-US" sz="1800" b="0" i="0" dirty="0">
              <a:solidFill>
                <a:srgbClr val="000066"/>
              </a:solidFill>
              <a:effectLst/>
              <a:latin typeface="Nunito" pitchFamily="2" charset="0"/>
            </a:endParaRPr>
          </a:p>
        </p:txBody>
      </p:sp>
    </p:spTree>
    <p:extLst>
      <p:ext uri="{BB962C8B-B14F-4D97-AF65-F5344CB8AC3E}">
        <p14:creationId xmlns:p14="http://schemas.microsoft.com/office/powerpoint/2010/main" val="389091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95" y="281174"/>
            <a:ext cx="7220006" cy="1068935"/>
          </a:xfrm>
        </p:spPr>
        <p:txBody>
          <a:bodyPr>
            <a:noAutofit/>
          </a:bodyPr>
          <a:lstStyle/>
          <a:p>
            <a:r>
              <a:rPr lang="en-US" b="1" dirty="0"/>
              <a:t>How Machine Learning works here</a:t>
            </a:r>
          </a:p>
        </p:txBody>
      </p:sp>
      <p:sp>
        <p:nvSpPr>
          <p:cNvPr id="3" name="Content Placeholder 2"/>
          <p:cNvSpPr>
            <a:spLocks noGrp="1"/>
          </p:cNvSpPr>
          <p:nvPr>
            <p:ph idx="1"/>
          </p:nvPr>
        </p:nvSpPr>
        <p:spPr>
          <a:xfrm>
            <a:off x="457200" y="1502815"/>
            <a:ext cx="8686800" cy="3640685"/>
          </a:xfrm>
        </p:spPr>
        <p:txBody>
          <a:bodyPr>
            <a:normAutofit fontScale="92500" lnSpcReduction="10000"/>
          </a:bodyPr>
          <a:lstStyle/>
          <a:p>
            <a:r>
              <a:rPr lang="en-IN" sz="2400" b="1" dirty="0">
                <a:latin typeface="Söhne"/>
              </a:rPr>
              <a:t>Collecting data</a:t>
            </a:r>
            <a:r>
              <a:rPr lang="en-IN" dirty="0">
                <a:solidFill>
                  <a:srgbClr val="D1D5DB"/>
                </a:solidFill>
                <a:latin typeface="Söhne"/>
              </a:rPr>
              <a:t>: </a:t>
            </a:r>
            <a:r>
              <a:rPr lang="en-US" sz="2000" dirty="0">
                <a:solidFill>
                  <a:schemeClr val="tx2"/>
                </a:solidFill>
                <a:latin typeface="Söhne"/>
              </a:rPr>
              <a:t>We gather customer reviews from different places like online stores or social media</a:t>
            </a:r>
            <a:endParaRPr lang="en-US" sz="2000" dirty="0">
              <a:solidFill>
                <a:schemeClr val="tx2"/>
              </a:solidFill>
            </a:endParaRPr>
          </a:p>
          <a:p>
            <a:pPr marL="285750" indent="-285750"/>
            <a:r>
              <a:rPr lang="en-US" sz="2400" b="1" dirty="0">
                <a:solidFill>
                  <a:schemeClr val="tx2"/>
                </a:solidFill>
                <a:latin typeface="Söhne"/>
              </a:rPr>
              <a:t>Preparing the text</a:t>
            </a:r>
            <a:r>
              <a:rPr lang="en-US" sz="2400" dirty="0">
                <a:solidFill>
                  <a:schemeClr val="tx2"/>
                </a:solidFill>
                <a:latin typeface="Söhne"/>
              </a:rPr>
              <a:t>: </a:t>
            </a:r>
            <a:r>
              <a:rPr lang="en-US" sz="2000" dirty="0">
                <a:solidFill>
                  <a:schemeClr val="tx2"/>
                </a:solidFill>
                <a:latin typeface="Söhne"/>
              </a:rPr>
              <a:t>Before teaching the machine, we clean up the text by removing unnecessary things like punctuation</a:t>
            </a:r>
          </a:p>
          <a:p>
            <a:pPr marL="285750" indent="-285750"/>
            <a:r>
              <a:rPr lang="en-US" sz="2000" b="1" dirty="0">
                <a:solidFill>
                  <a:schemeClr val="tx2"/>
                </a:solidFill>
                <a:latin typeface="Söhne"/>
              </a:rPr>
              <a:t>Finding patterns</a:t>
            </a:r>
            <a:r>
              <a:rPr lang="en-US" sz="2000" b="1" i="1" dirty="0">
                <a:solidFill>
                  <a:schemeClr val="tx2"/>
                </a:solidFill>
                <a:latin typeface="Söhne"/>
              </a:rPr>
              <a:t>: We teach the machine </a:t>
            </a:r>
            <a:r>
              <a:rPr lang="en-US" sz="2000" dirty="0">
                <a:solidFill>
                  <a:schemeClr val="tx2"/>
                </a:solidFill>
                <a:latin typeface="Söhne"/>
              </a:rPr>
              <a:t>to recognize patterns in the </a:t>
            </a:r>
            <a:r>
              <a:rPr lang="en-IN" sz="2000" dirty="0">
                <a:solidFill>
                  <a:schemeClr val="tx2"/>
                </a:solidFill>
                <a:latin typeface="Söhne"/>
              </a:rPr>
              <a:t>prepared</a:t>
            </a:r>
            <a:r>
              <a:rPr lang="en-US" sz="2000" dirty="0">
                <a:solidFill>
                  <a:schemeClr val="tx2"/>
                </a:solidFill>
                <a:latin typeface="Söhne"/>
              </a:rPr>
              <a:t> text and link them to positive, negative, or neutral sentiments. </a:t>
            </a:r>
            <a:endParaRPr lang="en-IN" sz="2000" dirty="0">
              <a:solidFill>
                <a:schemeClr val="tx2"/>
              </a:solidFill>
            </a:endParaRPr>
          </a:p>
          <a:p>
            <a:r>
              <a:rPr lang="en-US" sz="2000" dirty="0">
                <a:solidFill>
                  <a:schemeClr val="tx2"/>
                </a:solidFill>
                <a:latin typeface="Söhne"/>
              </a:rPr>
              <a:t>This is done by showing the machine many examples of reviews</a:t>
            </a:r>
          </a:p>
          <a:p>
            <a:r>
              <a:rPr lang="en-US" sz="2000" b="1" dirty="0">
                <a:latin typeface="Söhne"/>
              </a:rPr>
              <a:t>Checking accura</a:t>
            </a:r>
            <a:r>
              <a:rPr lang="en-US" sz="2000" b="1" dirty="0">
                <a:solidFill>
                  <a:schemeClr val="tx2"/>
                </a:solidFill>
                <a:latin typeface="Söhne"/>
              </a:rPr>
              <a:t>cy</a:t>
            </a:r>
            <a:r>
              <a:rPr lang="en-US" sz="2000" dirty="0">
                <a:solidFill>
                  <a:schemeClr val="tx2"/>
                </a:solidFill>
                <a:latin typeface="Söhne"/>
              </a:rPr>
              <a:t>: We test the machine's performance by giving it new reviews that it hasn't seen before and checking if it correctly predicts the sentiment.</a:t>
            </a:r>
          </a:p>
          <a:p>
            <a:r>
              <a:rPr lang="en-US" sz="2000" b="1" dirty="0">
                <a:solidFill>
                  <a:schemeClr val="tx2"/>
                </a:solidFill>
                <a:latin typeface="Söhne"/>
              </a:rPr>
              <a:t> Analyzing new reviews</a:t>
            </a:r>
            <a:r>
              <a:rPr lang="en-US" sz="2000" dirty="0">
                <a:solidFill>
                  <a:schemeClr val="tx2"/>
                </a:solidFill>
                <a:latin typeface="Söhne"/>
              </a:rPr>
              <a:t>: Once the machine has been trained and tested, we can use it to analyze new reviews</a:t>
            </a:r>
            <a:r>
              <a:rPr lang="en-US" sz="2000" dirty="0">
                <a:solidFill>
                  <a:srgbClr val="D1D5DB"/>
                </a:solidFill>
                <a:latin typeface="Söhne"/>
              </a:rPr>
              <a:t>. </a:t>
            </a:r>
          </a:p>
          <a:p>
            <a:endParaRPr lang="en-US" sz="2000" dirty="0">
              <a:solidFill>
                <a:schemeClr val="tx2"/>
              </a:solidFill>
            </a:endParaRPr>
          </a:p>
        </p:txBody>
      </p:sp>
    </p:spTree>
    <p:extLst>
      <p:ext uri="{BB962C8B-B14F-4D97-AF65-F5344CB8AC3E}">
        <p14:creationId xmlns:p14="http://schemas.microsoft.com/office/powerpoint/2010/main" val="1274591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677" y="739290"/>
            <a:ext cx="3891898" cy="610820"/>
          </a:xfrm>
        </p:spPr>
        <p:txBody>
          <a:bodyPr>
            <a:noAutofit/>
          </a:bodyPr>
          <a:lstStyle/>
          <a:p>
            <a:pPr algn="l"/>
            <a:r>
              <a:rPr lang="en-IN" b="1" dirty="0">
                <a:solidFill>
                  <a:schemeClr val="tx2">
                    <a:lumMod val="75000"/>
                  </a:schemeClr>
                </a:solidFill>
                <a:latin typeface="Heebo" pitchFamily="2" charset="-79"/>
                <a:cs typeface="Heebo" pitchFamily="2" charset="-79"/>
              </a:rPr>
              <a:t>Standardization</a:t>
            </a:r>
            <a:endParaRPr lang="en-US" b="1" dirty="0"/>
          </a:p>
        </p:txBody>
      </p:sp>
      <p:pic>
        <p:nvPicPr>
          <p:cNvPr id="6" name="Content Placeholder 5">
            <a:extLst>
              <a:ext uri="{FF2B5EF4-FFF2-40B4-BE49-F238E27FC236}">
                <a16:creationId xmlns:a16="http://schemas.microsoft.com/office/drawing/2014/main" id="{CC9326C6-07CC-8824-51EB-E7C85EFE9EB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6737"/>
          <a:stretch/>
        </p:blipFill>
        <p:spPr>
          <a:xfrm>
            <a:off x="1823310" y="1808225"/>
            <a:ext cx="7320690" cy="3335275"/>
          </a:xfrm>
        </p:spPr>
      </p:pic>
    </p:spTree>
    <p:extLst>
      <p:ext uri="{BB962C8B-B14F-4D97-AF65-F5344CB8AC3E}">
        <p14:creationId xmlns:p14="http://schemas.microsoft.com/office/powerpoint/2010/main" val="573986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555" y="-329645"/>
            <a:ext cx="6566315" cy="1374345"/>
          </a:xfrm>
        </p:spPr>
        <p:txBody>
          <a:bodyPr>
            <a:noAutofit/>
          </a:bodyPr>
          <a:lstStyle/>
          <a:p>
            <a:pPr algn="l"/>
            <a:r>
              <a:rPr lang="en-IN" sz="2800" b="1" u="sng" dirty="0">
                <a:solidFill>
                  <a:schemeClr val="accent6">
                    <a:lumMod val="75000"/>
                  </a:schemeClr>
                </a:solidFill>
                <a:effectLst>
                  <a:outerShdw blurRad="38100" dist="38100" dir="2700000" algn="tl">
                    <a:srgbClr val="000000">
                      <a:alpha val="43137"/>
                    </a:srgbClr>
                  </a:outerShdw>
                </a:effectLst>
                <a:latin typeface="Heebo" pitchFamily="2" charset="-79"/>
                <a:cs typeface="Heebo" pitchFamily="2" charset="-79"/>
              </a:rPr>
              <a:t>Data Pre-processing Techniques</a:t>
            </a:r>
            <a:endParaRPr lang="en-US" sz="2800" b="1" dirty="0"/>
          </a:p>
        </p:txBody>
      </p:sp>
      <p:sp>
        <p:nvSpPr>
          <p:cNvPr id="3" name="Content Placeholder 2"/>
          <p:cNvSpPr>
            <a:spLocks noGrp="1"/>
          </p:cNvSpPr>
          <p:nvPr>
            <p:ph idx="1"/>
          </p:nvPr>
        </p:nvSpPr>
        <p:spPr>
          <a:xfrm>
            <a:off x="1356045" y="586585"/>
            <a:ext cx="7787955" cy="4275739"/>
          </a:xfrm>
        </p:spPr>
        <p:txBody>
          <a:bodyPr>
            <a:noAutofit/>
          </a:bodyPr>
          <a:lstStyle/>
          <a:p>
            <a:pPr algn="l"/>
            <a:r>
              <a:rPr lang="en-IN" sz="2000" b="1" dirty="0">
                <a:solidFill>
                  <a:srgbClr val="000066"/>
                </a:solidFill>
                <a:latin typeface="Heebo" pitchFamily="2" charset="-79"/>
                <a:cs typeface="Heebo" pitchFamily="2" charset="-79"/>
              </a:rPr>
              <a:t>Data</a:t>
            </a:r>
            <a:r>
              <a:rPr lang="en-IN" sz="2000" dirty="0">
                <a:solidFill>
                  <a:srgbClr val="000066"/>
                </a:solidFill>
                <a:latin typeface="Heebo" pitchFamily="2" charset="-79"/>
                <a:cs typeface="Heebo" pitchFamily="2" charset="-79"/>
              </a:rPr>
              <a:t> </a:t>
            </a:r>
            <a:r>
              <a:rPr lang="en-IN" sz="2000" b="1" dirty="0" err="1">
                <a:solidFill>
                  <a:srgbClr val="000066"/>
                </a:solidFill>
                <a:latin typeface="Heebo" pitchFamily="2" charset="-79"/>
                <a:cs typeface="Heebo" pitchFamily="2" charset="-79"/>
              </a:rPr>
              <a:t>Labeling</a:t>
            </a:r>
            <a:endParaRPr lang="en-IN" sz="2000" b="1" dirty="0">
              <a:solidFill>
                <a:srgbClr val="000066"/>
              </a:solidFill>
              <a:latin typeface="Heebo" pitchFamily="2" charset="-79"/>
              <a:cs typeface="Heebo" pitchFamily="2" charset="-79"/>
            </a:endParaRPr>
          </a:p>
          <a:p>
            <a:pPr marL="342900" indent="-342900" algn="l">
              <a:buFont typeface="Arial" panose="020B0604020202020204" pitchFamily="34" charset="0"/>
              <a:buChar char="•"/>
            </a:pPr>
            <a:r>
              <a:rPr lang="en-US" sz="1600" spc="0" dirty="0">
                <a:solidFill>
                  <a:srgbClr val="000066"/>
                </a:solidFill>
                <a:effectLst/>
                <a:latin typeface="Nunito" pitchFamily="2" charset="0"/>
              </a:rPr>
              <a:t>It is also very important to send the data to ML algorithms having proper labeling.</a:t>
            </a:r>
            <a:br>
              <a:rPr lang="en-US" sz="1600" spc="0" dirty="0">
                <a:solidFill>
                  <a:srgbClr val="000066"/>
                </a:solidFill>
                <a:effectLst/>
                <a:latin typeface="Nunito" pitchFamily="2" charset="0"/>
              </a:rPr>
            </a:br>
            <a:br>
              <a:rPr lang="en-US" sz="1600" spc="0" dirty="0">
                <a:solidFill>
                  <a:srgbClr val="000066"/>
                </a:solidFill>
                <a:effectLst/>
                <a:latin typeface="Nunito" pitchFamily="2" charset="0"/>
              </a:rPr>
            </a:br>
            <a:r>
              <a:rPr lang="en-US" sz="1600" spc="0" dirty="0">
                <a:solidFill>
                  <a:srgbClr val="000066"/>
                </a:solidFill>
                <a:effectLst/>
                <a:latin typeface="Nunito" pitchFamily="2" charset="0"/>
              </a:rPr>
              <a:t>In case of classification problems, lot of labels in the form of words, </a:t>
            </a:r>
            <a:br>
              <a:rPr lang="en-US" sz="1600" spc="0" dirty="0">
                <a:solidFill>
                  <a:srgbClr val="000066"/>
                </a:solidFill>
                <a:effectLst/>
                <a:latin typeface="Nunito" pitchFamily="2" charset="0"/>
              </a:rPr>
            </a:br>
            <a:r>
              <a:rPr lang="en-US" sz="1600" spc="0" dirty="0">
                <a:solidFill>
                  <a:srgbClr val="000066"/>
                </a:solidFill>
                <a:effectLst/>
                <a:latin typeface="Nunito" pitchFamily="2" charset="0"/>
              </a:rPr>
              <a:t>numbers etc. are there on the data.</a:t>
            </a:r>
            <a:br>
              <a:rPr lang="en-US" sz="1600" spc="0" dirty="0">
                <a:solidFill>
                  <a:srgbClr val="000066"/>
                </a:solidFill>
                <a:effectLst/>
                <a:latin typeface="Nunito" pitchFamily="2" charset="0"/>
              </a:rPr>
            </a:br>
            <a:br>
              <a:rPr lang="en-US" sz="1600" spc="0" dirty="0">
                <a:solidFill>
                  <a:srgbClr val="000066"/>
                </a:solidFill>
                <a:effectLst/>
                <a:latin typeface="Nunito" pitchFamily="2" charset="0"/>
              </a:rPr>
            </a:br>
            <a:r>
              <a:rPr lang="en-IN" sz="1600" spc="0" dirty="0">
                <a:solidFill>
                  <a:srgbClr val="000066"/>
                </a:solidFill>
                <a:effectLst/>
                <a:latin typeface="Heebo" pitchFamily="2" charset="-79"/>
                <a:cs typeface="Heebo" pitchFamily="2" charset="-79"/>
              </a:rPr>
              <a:t> Label Encoding: ? </a:t>
            </a:r>
            <a:br>
              <a:rPr lang="en-IN" sz="1600" spc="0" dirty="0">
                <a:solidFill>
                  <a:srgbClr val="000066"/>
                </a:solidFill>
                <a:effectLst/>
                <a:latin typeface="Heebo" pitchFamily="2" charset="-79"/>
                <a:cs typeface="Heebo" pitchFamily="2" charset="-79"/>
              </a:rPr>
            </a:br>
            <a:br>
              <a:rPr lang="en-IN" sz="1600" spc="0" dirty="0">
                <a:solidFill>
                  <a:srgbClr val="000066"/>
                </a:solidFill>
                <a:effectLst/>
                <a:latin typeface="Heebo" pitchFamily="2" charset="-79"/>
                <a:cs typeface="Heebo" pitchFamily="2" charset="-79"/>
              </a:rPr>
            </a:br>
            <a:r>
              <a:rPr lang="en-US" sz="1600" spc="0" dirty="0">
                <a:solidFill>
                  <a:srgbClr val="000066"/>
                </a:solidFill>
                <a:effectLst/>
                <a:latin typeface="Nunito" pitchFamily="2" charset="0"/>
              </a:rPr>
              <a:t>Most of the </a:t>
            </a:r>
            <a:r>
              <a:rPr lang="en-US" sz="1600" spc="0" dirty="0" err="1">
                <a:solidFill>
                  <a:srgbClr val="000066"/>
                </a:solidFill>
                <a:effectLst/>
                <a:latin typeface="Nunito" pitchFamily="2" charset="0"/>
              </a:rPr>
              <a:t>sklearn</a:t>
            </a:r>
            <a:r>
              <a:rPr lang="en-US" sz="1600" spc="0" dirty="0">
                <a:solidFill>
                  <a:srgbClr val="000066"/>
                </a:solidFill>
                <a:effectLst/>
                <a:latin typeface="Nunito" pitchFamily="2" charset="0"/>
              </a:rPr>
              <a:t> functions expect that the data with number labels rather </a:t>
            </a:r>
            <a:br>
              <a:rPr lang="en-US" sz="1600" spc="0" dirty="0">
                <a:solidFill>
                  <a:srgbClr val="000066"/>
                </a:solidFill>
                <a:effectLst/>
                <a:latin typeface="Nunito" pitchFamily="2" charset="0"/>
              </a:rPr>
            </a:br>
            <a:r>
              <a:rPr lang="en-US" sz="1600" spc="0" dirty="0">
                <a:solidFill>
                  <a:srgbClr val="000066"/>
                </a:solidFill>
                <a:effectLst/>
                <a:latin typeface="Nunito" pitchFamily="2" charset="0"/>
              </a:rPr>
              <a:t>than word labels.</a:t>
            </a:r>
            <a:br>
              <a:rPr lang="en-US" sz="1600" spc="0" dirty="0">
                <a:solidFill>
                  <a:srgbClr val="000066"/>
                </a:solidFill>
                <a:effectLst/>
                <a:latin typeface="Nunito" pitchFamily="2" charset="0"/>
              </a:rPr>
            </a:br>
            <a:br>
              <a:rPr lang="en-US" sz="1600" spc="0" dirty="0">
                <a:solidFill>
                  <a:srgbClr val="000066"/>
                </a:solidFill>
                <a:effectLst/>
                <a:latin typeface="Nunito" pitchFamily="2" charset="0"/>
              </a:rPr>
            </a:br>
            <a:r>
              <a:rPr lang="en-US" sz="1600" spc="0" dirty="0">
                <a:solidFill>
                  <a:srgbClr val="000066"/>
                </a:solidFill>
                <a:effectLst/>
                <a:latin typeface="Nunito" pitchFamily="2" charset="0"/>
              </a:rPr>
              <a:t>Hence, we need to convert such labels into number labels. This process is called label encoding.</a:t>
            </a:r>
            <a:br>
              <a:rPr lang="en-US" sz="1600" spc="0" dirty="0">
                <a:solidFill>
                  <a:srgbClr val="000066"/>
                </a:solidFill>
                <a:effectLst/>
                <a:latin typeface="Nunito" pitchFamily="2" charset="0"/>
              </a:rPr>
            </a:br>
            <a:r>
              <a:rPr lang="en-US" sz="1600" spc="0" dirty="0">
                <a:solidFill>
                  <a:srgbClr val="000066"/>
                </a:solidFill>
                <a:effectLst/>
                <a:latin typeface="Nunito" pitchFamily="2" charset="0"/>
              </a:rPr>
              <a:t> </a:t>
            </a:r>
            <a:br>
              <a:rPr lang="en-US" sz="1600" spc="0" dirty="0">
                <a:solidFill>
                  <a:srgbClr val="000066"/>
                </a:solidFill>
                <a:effectLst/>
                <a:latin typeface="Nunito" pitchFamily="2" charset="0"/>
              </a:rPr>
            </a:br>
            <a:r>
              <a:rPr lang="en-US" sz="1600" spc="0" dirty="0">
                <a:solidFill>
                  <a:srgbClr val="000066"/>
                </a:solidFill>
                <a:effectLst/>
                <a:latin typeface="Nunito" pitchFamily="2" charset="0"/>
              </a:rPr>
              <a:t>We   can  do this by using </a:t>
            </a:r>
            <a:r>
              <a:rPr lang="en-US" sz="1600" spc="0" dirty="0" err="1">
                <a:solidFill>
                  <a:srgbClr val="000066"/>
                </a:solidFill>
                <a:effectLst/>
                <a:latin typeface="Nunito" pitchFamily="2" charset="0"/>
              </a:rPr>
              <a:t>LablelEncoder</a:t>
            </a:r>
            <a:r>
              <a:rPr lang="en-US" sz="1600" spc="0" dirty="0">
                <a:solidFill>
                  <a:srgbClr val="000066"/>
                </a:solidFill>
                <a:effectLst/>
                <a:latin typeface="Nunito" pitchFamily="2" charset="0"/>
              </a:rPr>
              <a:t> of  scikit learn  library</a:t>
            </a:r>
            <a:br>
              <a:rPr lang="en-US" sz="1600" spc="0" dirty="0">
                <a:solidFill>
                  <a:srgbClr val="000066"/>
                </a:solidFill>
                <a:effectLst/>
                <a:latin typeface="Nunito" pitchFamily="2" charset="0"/>
              </a:rPr>
            </a:br>
            <a:endParaRPr lang="en-US" sz="1400" b="0" i="0" dirty="0">
              <a:solidFill>
                <a:srgbClr val="000066"/>
              </a:solidFill>
              <a:effectLst/>
              <a:latin typeface="Nunito" pitchFamily="2" charset="0"/>
            </a:endParaRPr>
          </a:p>
        </p:txBody>
      </p:sp>
    </p:spTree>
    <p:extLst>
      <p:ext uri="{BB962C8B-B14F-4D97-AF65-F5344CB8AC3E}">
        <p14:creationId xmlns:p14="http://schemas.microsoft.com/office/powerpoint/2010/main" val="2103288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5" y="128470"/>
            <a:ext cx="2975668" cy="763525"/>
          </a:xfrm>
        </p:spPr>
        <p:txBody>
          <a:bodyPr>
            <a:noAutofit/>
          </a:bodyPr>
          <a:lstStyle/>
          <a:p>
            <a:pPr algn="l"/>
            <a:r>
              <a:rPr lang="en-US" b="1" dirty="0"/>
              <a:t>Data </a:t>
            </a:r>
            <a:r>
              <a:rPr lang="en-IN" b="1" dirty="0"/>
              <a:t>labelling </a:t>
            </a:r>
            <a:endParaRPr lang="en-US" b="1" dirty="0"/>
          </a:p>
        </p:txBody>
      </p:sp>
      <p:pic>
        <p:nvPicPr>
          <p:cNvPr id="7" name="Content Placeholder 6">
            <a:extLst>
              <a:ext uri="{FF2B5EF4-FFF2-40B4-BE49-F238E27FC236}">
                <a16:creationId xmlns:a16="http://schemas.microsoft.com/office/drawing/2014/main" id="{EC28978A-7326-0266-1D6C-D4B6DD19DB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303" y="1902910"/>
            <a:ext cx="8878697" cy="3112120"/>
          </a:xfrm>
        </p:spPr>
      </p:pic>
    </p:spTree>
    <p:extLst>
      <p:ext uri="{BB962C8B-B14F-4D97-AF65-F5344CB8AC3E}">
        <p14:creationId xmlns:p14="http://schemas.microsoft.com/office/powerpoint/2010/main" val="2025274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176939"/>
            <a:ext cx="3834790" cy="916230"/>
          </a:xfrm>
        </p:spPr>
        <p:txBody>
          <a:bodyPr>
            <a:noAutofit/>
          </a:bodyPr>
          <a:lstStyle/>
          <a:p>
            <a:pPr algn="l"/>
            <a:r>
              <a:rPr lang="en-IN" sz="2400" b="1" dirty="0">
                <a:solidFill>
                  <a:srgbClr val="CC00CC"/>
                </a:solidFill>
                <a:latin typeface="Heebo" pitchFamily="2" charset="-79"/>
                <a:cs typeface="Heebo" pitchFamily="2" charset="-79"/>
              </a:rPr>
              <a:t>Data Feature Selection</a:t>
            </a:r>
            <a:endParaRPr lang="en-US" sz="2800" b="1" dirty="0"/>
          </a:p>
        </p:txBody>
      </p:sp>
      <p:sp>
        <p:nvSpPr>
          <p:cNvPr id="3" name="Content Placeholder 2"/>
          <p:cNvSpPr>
            <a:spLocks noGrp="1"/>
          </p:cNvSpPr>
          <p:nvPr>
            <p:ph idx="1"/>
          </p:nvPr>
        </p:nvSpPr>
        <p:spPr>
          <a:xfrm>
            <a:off x="1356046" y="1197405"/>
            <a:ext cx="7644400" cy="3664919"/>
          </a:xfrm>
        </p:spPr>
        <p:txBody>
          <a:bodyPr>
            <a:noAutofit/>
          </a:bodyPr>
          <a:lstStyle/>
          <a:p>
            <a:pPr algn="l"/>
            <a:r>
              <a:rPr lang="en-US" sz="1800" spc="0" dirty="0">
                <a:solidFill>
                  <a:srgbClr val="000066"/>
                </a:solidFill>
                <a:effectLst/>
                <a:latin typeface="Nunito" pitchFamily="2" charset="0"/>
              </a:rPr>
              <a:t>The performance of machine learning model is directly proportional </a:t>
            </a:r>
            <a:br>
              <a:rPr lang="en-US" sz="1800" spc="0" dirty="0">
                <a:solidFill>
                  <a:srgbClr val="000066"/>
                </a:solidFill>
                <a:effectLst/>
                <a:latin typeface="Nunito" pitchFamily="2" charset="0"/>
              </a:rPr>
            </a:br>
            <a:r>
              <a:rPr lang="en-US" sz="1800" spc="0" dirty="0">
                <a:solidFill>
                  <a:srgbClr val="000066"/>
                </a:solidFill>
                <a:effectLst/>
                <a:latin typeface="Nunito" pitchFamily="2" charset="0"/>
              </a:rPr>
              <a:t>to the data features used to train it.</a:t>
            </a:r>
            <a:br>
              <a:rPr lang="en-US" sz="1800" spc="0" dirty="0">
                <a:solidFill>
                  <a:srgbClr val="000066"/>
                </a:solidFill>
                <a:effectLst/>
                <a:latin typeface="Nunito" pitchFamily="2" charset="0"/>
              </a:rPr>
            </a:br>
            <a:br>
              <a:rPr lang="en-US" sz="1800" spc="0" dirty="0">
                <a:solidFill>
                  <a:srgbClr val="000066"/>
                </a:solidFill>
                <a:effectLst/>
                <a:latin typeface="Nunito" pitchFamily="2" charset="0"/>
              </a:rPr>
            </a:br>
            <a:r>
              <a:rPr lang="en-US" sz="1800" spc="0" dirty="0">
                <a:solidFill>
                  <a:srgbClr val="000066"/>
                </a:solidFill>
                <a:effectLst/>
                <a:latin typeface="Nunito" pitchFamily="2" charset="0"/>
              </a:rPr>
              <a:t>The performance of ML model will be affected </a:t>
            </a:r>
            <a:br>
              <a:rPr lang="en-US" sz="1800" spc="0" dirty="0">
                <a:solidFill>
                  <a:srgbClr val="000066"/>
                </a:solidFill>
                <a:effectLst/>
                <a:latin typeface="Nunito" pitchFamily="2" charset="0"/>
              </a:rPr>
            </a:br>
            <a:r>
              <a:rPr lang="en-US" sz="1800" spc="0" dirty="0">
                <a:solidFill>
                  <a:srgbClr val="000066"/>
                </a:solidFill>
                <a:effectLst/>
                <a:latin typeface="Nunito" pitchFamily="2" charset="0"/>
              </a:rPr>
              <a:t>negatively if the data features provided to it are irrelevant. </a:t>
            </a:r>
            <a:br>
              <a:rPr lang="en-US" sz="1800" spc="0" dirty="0">
                <a:solidFill>
                  <a:srgbClr val="000066"/>
                </a:solidFill>
                <a:effectLst/>
                <a:latin typeface="Nunito" pitchFamily="2" charset="0"/>
              </a:rPr>
            </a:br>
            <a:br>
              <a:rPr lang="en-US" sz="1800" spc="0" dirty="0">
                <a:solidFill>
                  <a:srgbClr val="000066"/>
                </a:solidFill>
                <a:effectLst/>
                <a:latin typeface="Nunito" pitchFamily="2" charset="0"/>
              </a:rPr>
            </a:br>
            <a:r>
              <a:rPr lang="en-IN" sz="1800" b="1" spc="0" dirty="0">
                <a:solidFill>
                  <a:srgbClr val="000066"/>
                </a:solidFill>
              </a:rPr>
              <a:t>Importance</a:t>
            </a:r>
            <a:br>
              <a:rPr lang="en-IN" sz="1800" b="1" spc="0" dirty="0">
                <a:solidFill>
                  <a:srgbClr val="000066"/>
                </a:solidFill>
              </a:rPr>
            </a:br>
            <a:r>
              <a:rPr lang="en-IN" sz="1800" b="1" spc="0" dirty="0">
                <a:solidFill>
                  <a:srgbClr val="000066"/>
                </a:solidFill>
              </a:rPr>
              <a:t>1 : </a:t>
            </a:r>
            <a:r>
              <a:rPr lang="en-IN" sz="1800" spc="0" dirty="0">
                <a:solidFill>
                  <a:srgbClr val="000066"/>
                </a:solidFill>
                <a:effectLst/>
                <a:latin typeface="Nunito" pitchFamily="2" charset="0"/>
              </a:rPr>
              <a:t>reduce the overfitting.</a:t>
            </a:r>
            <a:br>
              <a:rPr lang="en-IN" sz="1800" spc="0" dirty="0">
                <a:solidFill>
                  <a:srgbClr val="000066"/>
                </a:solidFill>
                <a:effectLst/>
                <a:latin typeface="Nunito" pitchFamily="2" charset="0"/>
              </a:rPr>
            </a:br>
            <a:r>
              <a:rPr lang="en-IN" sz="1800" dirty="0">
                <a:solidFill>
                  <a:srgbClr val="000066"/>
                </a:solidFill>
                <a:latin typeface="Nunito" pitchFamily="2" charset="0"/>
              </a:rPr>
              <a:t> </a:t>
            </a:r>
            <a:r>
              <a:rPr lang="en-IN" sz="1800" b="1" dirty="0">
                <a:solidFill>
                  <a:srgbClr val="000066"/>
                </a:solidFill>
                <a:latin typeface="Nunito" pitchFamily="2" charset="0"/>
              </a:rPr>
              <a:t>2 </a:t>
            </a:r>
            <a:r>
              <a:rPr lang="en-IN" sz="1800" dirty="0">
                <a:solidFill>
                  <a:srgbClr val="000066"/>
                </a:solidFill>
                <a:latin typeface="Nunito" pitchFamily="2" charset="0"/>
              </a:rPr>
              <a:t>: </a:t>
            </a:r>
            <a:r>
              <a:rPr lang="en-US" sz="1800" spc="0" dirty="0">
                <a:solidFill>
                  <a:srgbClr val="000066"/>
                </a:solidFill>
                <a:effectLst/>
                <a:latin typeface="Nunito" pitchFamily="2" charset="0"/>
              </a:rPr>
              <a:t>increases the accuracy of ML model.</a:t>
            </a:r>
            <a:br>
              <a:rPr lang="en-US" sz="1800" spc="0" dirty="0">
                <a:solidFill>
                  <a:srgbClr val="000066"/>
                </a:solidFill>
                <a:effectLst/>
                <a:latin typeface="Nunito" pitchFamily="2" charset="0"/>
              </a:rPr>
            </a:br>
            <a:r>
              <a:rPr lang="en-US" sz="1800" b="1" spc="0" dirty="0">
                <a:solidFill>
                  <a:srgbClr val="000066"/>
                </a:solidFill>
                <a:effectLst/>
                <a:latin typeface="Nunito" pitchFamily="2" charset="0"/>
              </a:rPr>
              <a:t>  3</a:t>
            </a:r>
            <a:r>
              <a:rPr lang="en-US" sz="1800" spc="0" dirty="0">
                <a:solidFill>
                  <a:srgbClr val="000066"/>
                </a:solidFill>
                <a:effectLst/>
                <a:latin typeface="Nunito" pitchFamily="2" charset="0"/>
              </a:rPr>
              <a:t> : </a:t>
            </a:r>
            <a:r>
              <a:rPr lang="en-IN" sz="1800" spc="0" dirty="0">
                <a:solidFill>
                  <a:srgbClr val="000066"/>
                </a:solidFill>
                <a:effectLst/>
                <a:latin typeface="Nunito" pitchFamily="2" charset="0"/>
              </a:rPr>
              <a:t> reduce the training time</a:t>
            </a:r>
            <a:br>
              <a:rPr lang="en-IN" sz="1800" spc="0" dirty="0">
                <a:solidFill>
                  <a:srgbClr val="000066"/>
                </a:solidFill>
                <a:effectLst/>
                <a:latin typeface="Nunito" pitchFamily="2" charset="0"/>
              </a:rPr>
            </a:br>
            <a:endParaRPr lang="en-US" sz="1800" b="0" i="0" dirty="0">
              <a:solidFill>
                <a:srgbClr val="000066"/>
              </a:solidFill>
              <a:effectLst/>
              <a:latin typeface="Nunito" pitchFamily="2" charset="0"/>
            </a:endParaRPr>
          </a:p>
        </p:txBody>
      </p:sp>
      <p:pic>
        <p:nvPicPr>
          <p:cNvPr id="4" name="Picture 2" descr="ULB Machine Learning Group | Computer Science Department">
            <a:extLst>
              <a:ext uri="{FF2B5EF4-FFF2-40B4-BE49-F238E27FC236}">
                <a16:creationId xmlns:a16="http://schemas.microsoft.com/office/drawing/2014/main" id="{C82FCA63-C78D-DB9E-6BF7-69968A2EA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289" y="2597278"/>
            <a:ext cx="3564711" cy="254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296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176939"/>
            <a:ext cx="3834790" cy="916230"/>
          </a:xfrm>
        </p:spPr>
        <p:txBody>
          <a:bodyPr>
            <a:noAutofit/>
          </a:bodyPr>
          <a:lstStyle/>
          <a:p>
            <a:pPr algn="l"/>
            <a:r>
              <a:rPr lang="en-IN" sz="2400" b="1" dirty="0">
                <a:solidFill>
                  <a:srgbClr val="CC00CC"/>
                </a:solidFill>
                <a:latin typeface="Heebo" pitchFamily="2" charset="-79"/>
                <a:cs typeface="Heebo" pitchFamily="2" charset="-79"/>
              </a:rPr>
              <a:t>Data Feature Selection</a:t>
            </a:r>
            <a:endParaRPr lang="en-US" sz="2800" b="1" dirty="0"/>
          </a:p>
        </p:txBody>
      </p:sp>
      <p:sp>
        <p:nvSpPr>
          <p:cNvPr id="3" name="Content Placeholder 2"/>
          <p:cNvSpPr>
            <a:spLocks noGrp="1"/>
          </p:cNvSpPr>
          <p:nvPr>
            <p:ph idx="1"/>
          </p:nvPr>
        </p:nvSpPr>
        <p:spPr>
          <a:xfrm>
            <a:off x="1356046" y="1197405"/>
            <a:ext cx="7644400" cy="3664919"/>
          </a:xfrm>
        </p:spPr>
        <p:txBody>
          <a:bodyPr>
            <a:noAutofit/>
          </a:bodyPr>
          <a:lstStyle/>
          <a:p>
            <a:pPr marL="0" indent="0" algn="l">
              <a:buNone/>
            </a:pPr>
            <a:r>
              <a:rPr lang="en-IN" sz="1800" b="1" dirty="0">
                <a:solidFill>
                  <a:srgbClr val="000066"/>
                </a:solidFill>
                <a:effectLst>
                  <a:outerShdw blurRad="38100" dist="38100" dir="2700000" algn="tl">
                    <a:srgbClr val="000000">
                      <a:alpha val="43137"/>
                    </a:srgbClr>
                  </a:outerShdw>
                </a:effectLst>
                <a:latin typeface="Heebo" pitchFamily="2" charset="-79"/>
                <a:cs typeface="Heebo" pitchFamily="2" charset="-79"/>
              </a:rPr>
              <a:t>Univariate Selection :</a:t>
            </a:r>
          </a:p>
          <a:p>
            <a:pPr marL="0" indent="0" algn="l">
              <a:buNone/>
            </a:pPr>
            <a:r>
              <a:rPr lang="en-US" sz="1800" dirty="0">
                <a:solidFill>
                  <a:srgbClr val="000066"/>
                </a:solidFill>
                <a:latin typeface="Nunito" pitchFamily="2" charset="0"/>
              </a:rPr>
              <a:t>This technique is very useful in selecting those features, with the help of statistical testing,</a:t>
            </a:r>
            <a:br>
              <a:rPr lang="en-US" sz="1800" dirty="0">
                <a:solidFill>
                  <a:srgbClr val="000066"/>
                </a:solidFill>
                <a:latin typeface="Nunito" pitchFamily="2" charset="0"/>
              </a:rPr>
            </a:br>
            <a:r>
              <a:rPr lang="en-US" sz="1800" dirty="0">
                <a:solidFill>
                  <a:srgbClr val="000066"/>
                </a:solidFill>
                <a:latin typeface="Nunito" pitchFamily="2" charset="0"/>
              </a:rPr>
              <a:t> having strongest relationship with the prediction variables.</a:t>
            </a:r>
            <a:br>
              <a:rPr lang="en-US" sz="1800" dirty="0">
                <a:solidFill>
                  <a:srgbClr val="000066"/>
                </a:solidFill>
                <a:latin typeface="Nunito" pitchFamily="2" charset="0"/>
              </a:rPr>
            </a:br>
            <a:br>
              <a:rPr lang="en-US" sz="1800" dirty="0">
                <a:solidFill>
                  <a:srgbClr val="000066"/>
                </a:solidFill>
                <a:latin typeface="Nunito" pitchFamily="2" charset="0"/>
              </a:rPr>
            </a:br>
            <a:r>
              <a:rPr lang="en-US" sz="1800" dirty="0">
                <a:solidFill>
                  <a:srgbClr val="000066"/>
                </a:solidFill>
                <a:latin typeface="Nunito" pitchFamily="2" charset="0"/>
              </a:rPr>
              <a:t> We can implement it with the help of </a:t>
            </a:r>
            <a:r>
              <a:rPr lang="en-US" sz="1800" dirty="0" err="1">
                <a:solidFill>
                  <a:srgbClr val="000066"/>
                </a:solidFill>
                <a:latin typeface="Nunito" pitchFamily="2" charset="0"/>
              </a:rPr>
              <a:t>SelectKBest</a:t>
            </a:r>
            <a:r>
              <a:rPr lang="en-US" sz="1800" dirty="0">
                <a:solidFill>
                  <a:srgbClr val="000066"/>
                </a:solidFill>
                <a:latin typeface="Nunito" pitchFamily="2" charset="0"/>
              </a:rPr>
              <a:t> class of scikit-learn Python library.</a:t>
            </a:r>
            <a:br>
              <a:rPr lang="en-US" sz="1800" dirty="0">
                <a:solidFill>
                  <a:srgbClr val="000066"/>
                </a:solidFill>
                <a:latin typeface="Nunito" pitchFamily="2" charset="0"/>
              </a:rPr>
            </a:br>
            <a:br>
              <a:rPr lang="en-US" sz="1800" dirty="0">
                <a:solidFill>
                  <a:srgbClr val="000066"/>
                </a:solidFill>
                <a:latin typeface="Nunito" pitchFamily="2" charset="0"/>
              </a:rPr>
            </a:br>
            <a:r>
              <a:rPr lang="en-US" sz="1800" dirty="0">
                <a:solidFill>
                  <a:srgbClr val="000066"/>
                </a:solidFill>
              </a:rPr>
              <a:t>from </a:t>
            </a:r>
            <a:r>
              <a:rPr lang="en-US" sz="1800" dirty="0" err="1">
                <a:solidFill>
                  <a:srgbClr val="000066"/>
                </a:solidFill>
              </a:rPr>
              <a:t>sklearn.feature_selection</a:t>
            </a:r>
            <a:r>
              <a:rPr lang="en-US" sz="1800" dirty="0">
                <a:solidFill>
                  <a:srgbClr val="000066"/>
                </a:solidFill>
              </a:rPr>
              <a:t> import </a:t>
            </a:r>
            <a:r>
              <a:rPr lang="en-US" sz="1800" dirty="0" err="1">
                <a:solidFill>
                  <a:srgbClr val="000066"/>
                </a:solidFill>
              </a:rPr>
              <a:t>SelectKBest</a:t>
            </a:r>
            <a:br>
              <a:rPr lang="en-US" sz="1800" dirty="0">
                <a:solidFill>
                  <a:srgbClr val="000066"/>
                </a:solidFill>
              </a:rPr>
            </a:br>
            <a:r>
              <a:rPr lang="en-US" sz="1800" dirty="0">
                <a:solidFill>
                  <a:srgbClr val="000066"/>
                </a:solidFill>
              </a:rPr>
              <a:t> from </a:t>
            </a:r>
            <a:r>
              <a:rPr lang="en-US" sz="1800" dirty="0" err="1">
                <a:solidFill>
                  <a:srgbClr val="000066"/>
                </a:solidFill>
              </a:rPr>
              <a:t>sklearn.feature_selection</a:t>
            </a:r>
            <a:r>
              <a:rPr lang="en-US" sz="1800" dirty="0">
                <a:solidFill>
                  <a:srgbClr val="000066"/>
                </a:solidFill>
              </a:rPr>
              <a:t> import chi2</a:t>
            </a:r>
            <a:endParaRPr lang="en-US" sz="1800" b="0" i="0" dirty="0">
              <a:solidFill>
                <a:srgbClr val="000066"/>
              </a:solidFill>
              <a:effectLst/>
              <a:latin typeface="Nunito" pitchFamily="2" charset="0"/>
            </a:endParaRPr>
          </a:p>
        </p:txBody>
      </p:sp>
    </p:spTree>
    <p:extLst>
      <p:ext uri="{BB962C8B-B14F-4D97-AF65-F5344CB8AC3E}">
        <p14:creationId xmlns:p14="http://schemas.microsoft.com/office/powerpoint/2010/main" val="2570714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244" y="128470"/>
            <a:ext cx="4886561" cy="763525"/>
          </a:xfrm>
        </p:spPr>
        <p:txBody>
          <a:bodyPr>
            <a:noAutofit/>
          </a:bodyPr>
          <a:lstStyle/>
          <a:p>
            <a:pPr algn="l"/>
            <a:r>
              <a:rPr lang="en-IN" sz="3600" b="1" dirty="0">
                <a:solidFill>
                  <a:srgbClr val="FF0000"/>
                </a:solidFill>
                <a:effectLst>
                  <a:outerShdw blurRad="38100" dist="38100" dir="2700000" algn="tl">
                    <a:srgbClr val="000000">
                      <a:alpha val="43137"/>
                    </a:srgbClr>
                  </a:outerShdw>
                </a:effectLst>
                <a:latin typeface="Heebo" pitchFamily="2" charset="-79"/>
                <a:cs typeface="Heebo" pitchFamily="2" charset="-79"/>
              </a:rPr>
              <a:t>Univariate Selection </a:t>
            </a:r>
            <a:endParaRPr lang="en-US" b="1" dirty="0"/>
          </a:p>
        </p:txBody>
      </p:sp>
      <p:pic>
        <p:nvPicPr>
          <p:cNvPr id="6" name="Content Placeholder 5">
            <a:extLst>
              <a:ext uri="{FF2B5EF4-FFF2-40B4-BE49-F238E27FC236}">
                <a16:creationId xmlns:a16="http://schemas.microsoft.com/office/drawing/2014/main" id="{0A42BA4A-0E69-E935-1C58-94EA624CB4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453" y="1716010"/>
            <a:ext cx="8419151" cy="3299019"/>
          </a:xfrm>
        </p:spPr>
      </p:pic>
    </p:spTree>
    <p:extLst>
      <p:ext uri="{BB962C8B-B14F-4D97-AF65-F5344CB8AC3E}">
        <p14:creationId xmlns:p14="http://schemas.microsoft.com/office/powerpoint/2010/main" val="2535866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176939"/>
            <a:ext cx="3834790" cy="916230"/>
          </a:xfrm>
        </p:spPr>
        <p:txBody>
          <a:bodyPr>
            <a:noAutofit/>
          </a:bodyPr>
          <a:lstStyle/>
          <a:p>
            <a:pPr algn="l"/>
            <a:r>
              <a:rPr lang="en-IN" sz="2400" b="1" dirty="0">
                <a:solidFill>
                  <a:srgbClr val="CC00CC"/>
                </a:solidFill>
                <a:latin typeface="Heebo" pitchFamily="2" charset="-79"/>
                <a:cs typeface="Heebo" pitchFamily="2" charset="-79"/>
              </a:rPr>
              <a:t>Data Feature Selection</a:t>
            </a:r>
            <a:endParaRPr lang="en-US" sz="2800" b="1" dirty="0"/>
          </a:p>
        </p:txBody>
      </p:sp>
      <p:sp>
        <p:nvSpPr>
          <p:cNvPr id="3" name="Content Placeholder 2"/>
          <p:cNvSpPr>
            <a:spLocks noGrp="1"/>
          </p:cNvSpPr>
          <p:nvPr>
            <p:ph idx="1"/>
          </p:nvPr>
        </p:nvSpPr>
        <p:spPr>
          <a:xfrm>
            <a:off x="1365194" y="1197405"/>
            <a:ext cx="7635251" cy="3664919"/>
          </a:xfrm>
        </p:spPr>
        <p:txBody>
          <a:bodyPr>
            <a:noAutofit/>
          </a:bodyPr>
          <a:lstStyle/>
          <a:p>
            <a:pPr marL="0" indent="0" algn="l">
              <a:buNone/>
            </a:pPr>
            <a:r>
              <a:rPr lang="en-IN" sz="1800" b="1" dirty="0">
                <a:solidFill>
                  <a:srgbClr val="FF0000"/>
                </a:solidFill>
                <a:latin typeface="Heebo" pitchFamily="2" charset="-79"/>
                <a:cs typeface="Heebo" pitchFamily="2" charset="-79"/>
              </a:rPr>
              <a:t>Recursive Feature Elimination</a:t>
            </a:r>
          </a:p>
          <a:p>
            <a:pPr marL="0" indent="0" algn="l">
              <a:buNone/>
            </a:pPr>
            <a:r>
              <a:rPr lang="en-US" sz="1800" spc="0" dirty="0">
                <a:solidFill>
                  <a:srgbClr val="000066"/>
                </a:solidFill>
                <a:effectLst/>
                <a:latin typeface="Nunito" pitchFamily="2" charset="0"/>
              </a:rPr>
              <a:t>It  removes the attributes recursively and builds the model with remaining attributes.</a:t>
            </a:r>
            <a:br>
              <a:rPr lang="en-US" sz="1800" spc="0" dirty="0">
                <a:solidFill>
                  <a:srgbClr val="000066"/>
                </a:solidFill>
                <a:effectLst/>
                <a:latin typeface="Nunito" pitchFamily="2" charset="0"/>
              </a:rPr>
            </a:br>
            <a:br>
              <a:rPr lang="en-US" sz="1800" spc="0" dirty="0">
                <a:solidFill>
                  <a:srgbClr val="000066"/>
                </a:solidFill>
                <a:effectLst/>
                <a:latin typeface="Nunito" pitchFamily="2" charset="0"/>
              </a:rPr>
            </a:br>
            <a:r>
              <a:rPr lang="en-US" sz="1800" spc="0" dirty="0">
                <a:solidFill>
                  <a:srgbClr val="000066"/>
                </a:solidFill>
                <a:effectLst/>
                <a:latin typeface="Nunito" pitchFamily="2" charset="0"/>
              </a:rPr>
              <a:t>We can implement  It  with the help </a:t>
            </a:r>
          </a:p>
          <a:p>
            <a:pPr marL="0" indent="0" algn="l">
              <a:buNone/>
            </a:pPr>
            <a:r>
              <a:rPr lang="en-US" sz="1800" spc="0" dirty="0">
                <a:solidFill>
                  <a:srgbClr val="000066"/>
                </a:solidFill>
                <a:effectLst/>
                <a:latin typeface="Nunito" pitchFamily="2" charset="0"/>
              </a:rPr>
              <a:t>of RFE class of scikit-learn Python </a:t>
            </a:r>
          </a:p>
          <a:p>
            <a:pPr marL="0" indent="0" algn="l">
              <a:buNone/>
            </a:pPr>
            <a:r>
              <a:rPr lang="en-US" sz="1800" spc="0" dirty="0">
                <a:solidFill>
                  <a:srgbClr val="000066"/>
                </a:solidFill>
                <a:effectLst/>
                <a:latin typeface="Nunito" pitchFamily="2" charset="0"/>
              </a:rPr>
              <a:t>library.</a:t>
            </a:r>
            <a:br>
              <a:rPr lang="en-US" sz="1800" dirty="0">
                <a:solidFill>
                  <a:srgbClr val="000066"/>
                </a:solidFill>
                <a:latin typeface="Nunito" pitchFamily="2" charset="0"/>
              </a:rPr>
            </a:br>
            <a:r>
              <a:rPr lang="en-US" sz="1800" dirty="0">
                <a:solidFill>
                  <a:srgbClr val="000066"/>
                </a:solidFill>
                <a:latin typeface="Nunito" pitchFamily="2" charset="0"/>
              </a:rPr>
              <a:t> </a:t>
            </a:r>
            <a:endParaRPr lang="en-US" sz="1800" b="0" i="0" dirty="0">
              <a:solidFill>
                <a:srgbClr val="000066"/>
              </a:solidFill>
              <a:effectLst/>
              <a:latin typeface="Nunito" pitchFamily="2" charset="0"/>
            </a:endParaRPr>
          </a:p>
        </p:txBody>
      </p:sp>
      <p:pic>
        <p:nvPicPr>
          <p:cNvPr id="4" name="Picture 2" descr="Recursive Feature Elimination: Working, Advantages &amp; Examples">
            <a:extLst>
              <a:ext uri="{FF2B5EF4-FFF2-40B4-BE49-F238E27FC236}">
                <a16:creationId xmlns:a16="http://schemas.microsoft.com/office/drawing/2014/main" id="{9646C3A5-C809-C73B-E6D7-71DE3985E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996" y="2113635"/>
            <a:ext cx="4050348" cy="290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31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176939"/>
            <a:ext cx="3834790" cy="916230"/>
          </a:xfrm>
        </p:spPr>
        <p:txBody>
          <a:bodyPr>
            <a:noAutofit/>
          </a:bodyPr>
          <a:lstStyle/>
          <a:p>
            <a:pPr algn="l"/>
            <a:r>
              <a:rPr lang="en-IN" sz="2400" b="1" dirty="0">
                <a:solidFill>
                  <a:srgbClr val="CC00CC"/>
                </a:solidFill>
                <a:latin typeface="Heebo" pitchFamily="2" charset="-79"/>
                <a:cs typeface="Heebo" pitchFamily="2" charset="-79"/>
              </a:rPr>
              <a:t>Data Feature Selection</a:t>
            </a:r>
            <a:endParaRPr lang="en-US" sz="2800" b="1" dirty="0"/>
          </a:p>
        </p:txBody>
      </p:sp>
      <p:sp>
        <p:nvSpPr>
          <p:cNvPr id="3" name="Content Placeholder 2"/>
          <p:cNvSpPr>
            <a:spLocks noGrp="1"/>
          </p:cNvSpPr>
          <p:nvPr>
            <p:ph idx="1"/>
          </p:nvPr>
        </p:nvSpPr>
        <p:spPr>
          <a:xfrm>
            <a:off x="1365194" y="1197405"/>
            <a:ext cx="7635251" cy="3664919"/>
          </a:xfrm>
        </p:spPr>
        <p:txBody>
          <a:bodyPr>
            <a:noAutofit/>
          </a:bodyPr>
          <a:lstStyle/>
          <a:p>
            <a:pPr marL="0" indent="0" algn="l">
              <a:buNone/>
            </a:pPr>
            <a:r>
              <a:rPr lang="en-IN" sz="2000" dirty="0">
                <a:solidFill>
                  <a:srgbClr val="FF0000"/>
                </a:solidFill>
                <a:latin typeface="Heebo" pitchFamily="2" charset="-79"/>
                <a:cs typeface="Heebo" pitchFamily="2" charset="-79"/>
              </a:rPr>
              <a:t>Feature Importance</a:t>
            </a:r>
            <a:br>
              <a:rPr lang="en-IN" sz="1800" dirty="0">
                <a:solidFill>
                  <a:srgbClr val="FFFFFF"/>
                </a:solidFill>
                <a:latin typeface="Heebo" pitchFamily="2" charset="-79"/>
                <a:cs typeface="Heebo" pitchFamily="2" charset="-79"/>
              </a:rPr>
            </a:br>
            <a:r>
              <a:rPr lang="en-US" sz="1800" dirty="0">
                <a:solidFill>
                  <a:srgbClr val="000066"/>
                </a:solidFill>
                <a:latin typeface="Nunito" pitchFamily="2" charset="0"/>
                <a:cs typeface="Heebo" pitchFamily="2" charset="-79"/>
              </a:rPr>
              <a:t>F</a:t>
            </a:r>
            <a:r>
              <a:rPr lang="en-US" sz="1800" dirty="0">
                <a:solidFill>
                  <a:srgbClr val="000066"/>
                </a:solidFill>
                <a:latin typeface="Nunito" pitchFamily="2" charset="0"/>
              </a:rPr>
              <a:t>eature importance technique is used to choose the importance features</a:t>
            </a:r>
            <a:br>
              <a:rPr lang="en-US" sz="1800" dirty="0">
                <a:solidFill>
                  <a:srgbClr val="000066"/>
                </a:solidFill>
                <a:latin typeface="Nunito" pitchFamily="2" charset="0"/>
              </a:rPr>
            </a:br>
            <a:br>
              <a:rPr lang="en-US" sz="1800" dirty="0">
                <a:solidFill>
                  <a:srgbClr val="000066"/>
                </a:solidFill>
                <a:latin typeface="Nunito" pitchFamily="2" charset="0"/>
              </a:rPr>
            </a:br>
            <a:r>
              <a:rPr lang="en-US" sz="1800" dirty="0">
                <a:solidFill>
                  <a:srgbClr val="000066"/>
                </a:solidFill>
                <a:latin typeface="Nunito" pitchFamily="2" charset="0"/>
              </a:rPr>
              <a:t>It basically uses a trained supervised classifier to select features.</a:t>
            </a:r>
            <a:br>
              <a:rPr lang="en-US" sz="1800" dirty="0">
                <a:solidFill>
                  <a:srgbClr val="000066"/>
                </a:solidFill>
                <a:latin typeface="Nunito" pitchFamily="2" charset="0"/>
              </a:rPr>
            </a:br>
            <a:br>
              <a:rPr lang="en-US" sz="1800" dirty="0">
                <a:solidFill>
                  <a:srgbClr val="000066"/>
                </a:solidFill>
                <a:latin typeface="Nunito" pitchFamily="2" charset="0"/>
              </a:rPr>
            </a:br>
            <a:r>
              <a:rPr lang="en-US" sz="1800" dirty="0">
                <a:solidFill>
                  <a:srgbClr val="000066"/>
                </a:solidFill>
                <a:latin typeface="Nunito" pitchFamily="2" charset="0"/>
              </a:rPr>
              <a:t>We can implement this feature selection technique with the help of </a:t>
            </a:r>
            <a:r>
              <a:rPr lang="en-US" sz="1800" dirty="0" err="1">
                <a:solidFill>
                  <a:srgbClr val="000066"/>
                </a:solidFill>
                <a:latin typeface="Nunito" pitchFamily="2" charset="0"/>
              </a:rPr>
              <a:t>ExtraTreesClassifier</a:t>
            </a:r>
            <a:r>
              <a:rPr lang="en-US" sz="1800" dirty="0">
                <a:solidFill>
                  <a:srgbClr val="000066"/>
                </a:solidFill>
                <a:latin typeface="Nunito" pitchFamily="2" charset="0"/>
              </a:rPr>
              <a:t> class of scikit-learn Python library.</a:t>
            </a:r>
            <a:br>
              <a:rPr lang="en-US" sz="1800" dirty="0">
                <a:solidFill>
                  <a:srgbClr val="000066"/>
                </a:solidFill>
                <a:latin typeface="Nunito" pitchFamily="2" charset="0"/>
              </a:rPr>
            </a:br>
            <a:br>
              <a:rPr lang="en-US" sz="1800" dirty="0">
                <a:solidFill>
                  <a:srgbClr val="E0E0E0"/>
                </a:solidFill>
                <a:latin typeface="Nunito" pitchFamily="2" charset="0"/>
              </a:rPr>
            </a:br>
            <a:r>
              <a:rPr lang="en-US" sz="1800" dirty="0">
                <a:solidFill>
                  <a:srgbClr val="FF0000"/>
                </a:solidFill>
                <a:latin typeface="Nunito" pitchFamily="2" charset="0"/>
              </a:rPr>
              <a:t>Note </a:t>
            </a:r>
            <a:r>
              <a:rPr lang="en-US" sz="1800" i="1" dirty="0">
                <a:solidFill>
                  <a:srgbClr val="000066"/>
                </a:solidFill>
                <a:effectLst>
                  <a:outerShdw blurRad="38100" dist="38100" dir="2700000" algn="tl">
                    <a:srgbClr val="000000">
                      <a:alpha val="43137"/>
                    </a:srgbClr>
                  </a:outerShdw>
                </a:effectLst>
                <a:latin typeface="Nunito" pitchFamily="2" charset="0"/>
              </a:rPr>
              <a:t>: The higher the score, higher is the importance of that attribute.</a:t>
            </a:r>
            <a:endParaRPr lang="en-US" sz="1800" b="0" i="1" dirty="0">
              <a:solidFill>
                <a:srgbClr val="000066"/>
              </a:solidFill>
              <a:effectLst>
                <a:outerShdw blurRad="38100" dist="38100" dir="2700000" algn="tl">
                  <a:srgbClr val="000000">
                    <a:alpha val="43137"/>
                  </a:srgbClr>
                </a:outerShdw>
              </a:effectLst>
              <a:latin typeface="Nunito" pitchFamily="2" charset="0"/>
            </a:endParaRPr>
          </a:p>
        </p:txBody>
      </p:sp>
    </p:spTree>
    <p:extLst>
      <p:ext uri="{BB962C8B-B14F-4D97-AF65-F5344CB8AC3E}">
        <p14:creationId xmlns:p14="http://schemas.microsoft.com/office/powerpoint/2010/main" val="2357088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361" y="739290"/>
            <a:ext cx="6251756" cy="763525"/>
          </a:xfrm>
        </p:spPr>
        <p:txBody>
          <a:bodyPr>
            <a:noAutofit/>
          </a:bodyPr>
          <a:lstStyle/>
          <a:p>
            <a:pPr algn="l"/>
            <a:r>
              <a:rPr lang="en-IN" sz="2000" dirty="0">
                <a:solidFill>
                  <a:srgbClr val="FF0000"/>
                </a:solidFill>
                <a:latin typeface="Heebo" pitchFamily="2" charset="-79"/>
                <a:cs typeface="Heebo" pitchFamily="2" charset="-79"/>
              </a:rPr>
              <a:t>Feature Importance</a:t>
            </a:r>
            <a:endParaRPr lang="en-US" sz="2000" b="1" dirty="0"/>
          </a:p>
        </p:txBody>
      </p:sp>
      <p:pic>
        <p:nvPicPr>
          <p:cNvPr id="9" name="Content Placeholder 8">
            <a:extLst>
              <a:ext uri="{FF2B5EF4-FFF2-40B4-BE49-F238E27FC236}">
                <a16:creationId xmlns:a16="http://schemas.microsoft.com/office/drawing/2014/main" id="{D0D201C4-380F-05D4-3454-08716129D4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3310" y="1808225"/>
            <a:ext cx="11584102" cy="2813952"/>
          </a:xfrm>
        </p:spPr>
      </p:pic>
    </p:spTree>
    <p:extLst>
      <p:ext uri="{BB962C8B-B14F-4D97-AF65-F5344CB8AC3E}">
        <p14:creationId xmlns:p14="http://schemas.microsoft.com/office/powerpoint/2010/main" val="791505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350360" y="1808225"/>
            <a:ext cx="6104234" cy="3436007"/>
          </a:xfrm>
        </p:spPr>
        <p:txBody>
          <a:bodyPr>
            <a:normAutofit fontScale="92500" lnSpcReduction="20000"/>
          </a:bodyPr>
          <a:lstStyle/>
          <a:p>
            <a:r>
              <a:rPr lang="en-US" sz="3500" dirty="0"/>
              <a:t>THANKS</a:t>
            </a:r>
          </a:p>
          <a:p>
            <a:endParaRPr lang="en-US" dirty="0"/>
          </a:p>
          <a:p>
            <a:endParaRPr lang="en-US" dirty="0"/>
          </a:p>
          <a:p>
            <a:endParaRPr lang="en-US" dirty="0"/>
          </a:p>
          <a:p>
            <a:endParaRPr lang="en-US" dirty="0"/>
          </a:p>
          <a:p>
            <a:endParaRPr lang="en-US" dirty="0"/>
          </a:p>
          <a:p>
            <a:endParaRPr lang="en-US" dirty="0"/>
          </a:p>
          <a:p>
            <a:r>
              <a:rPr lang="en-US" sz="2000" dirty="0"/>
              <a:t>PRESENTED BY DANISH YOUSUF</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3A4D7-71A0-1B2C-7DBC-E29ED0F0FE97}"/>
              </a:ext>
            </a:extLst>
          </p:cNvPr>
          <p:cNvSpPr txBox="1"/>
          <p:nvPr/>
        </p:nvSpPr>
        <p:spPr>
          <a:xfrm>
            <a:off x="1783080" y="295319"/>
            <a:ext cx="5269832" cy="369332"/>
          </a:xfrm>
          <a:prstGeom prst="rect">
            <a:avLst/>
          </a:prstGeom>
          <a:noFill/>
          <a:ln>
            <a:noFill/>
          </a:ln>
          <a:effectLst>
            <a:glow rad="228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just"/>
            <a:r>
              <a:rPr lang="en-IN" b="1" dirty="0">
                <a:solidFill>
                  <a:srgbClr val="FFFF00"/>
                </a:solidFill>
                <a:highlight>
                  <a:srgbClr val="000000"/>
                </a:highlight>
              </a:rPr>
              <a:t>HOW DOES MACHINE LEARNING WORKS</a:t>
            </a:r>
          </a:p>
        </p:txBody>
      </p:sp>
      <p:graphicFrame>
        <p:nvGraphicFramePr>
          <p:cNvPr id="6" name="Diagram 5">
            <a:extLst>
              <a:ext uri="{FF2B5EF4-FFF2-40B4-BE49-F238E27FC236}">
                <a16:creationId xmlns:a16="http://schemas.microsoft.com/office/drawing/2014/main" id="{CB35185B-3773-E111-C76E-38BDFFC2A033}"/>
              </a:ext>
            </a:extLst>
          </p:cNvPr>
          <p:cNvGraphicFramePr/>
          <p:nvPr>
            <p:extLst>
              <p:ext uri="{D42A27DB-BD31-4B8C-83A1-F6EECF244321}">
                <p14:modId xmlns:p14="http://schemas.microsoft.com/office/powerpoint/2010/main" val="2601465491"/>
              </p:ext>
            </p:extLst>
          </p:nvPr>
        </p:nvGraphicFramePr>
        <p:xfrm>
          <a:off x="1" y="1543050"/>
          <a:ext cx="4114800" cy="257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B6B1935E-DE8E-7F78-EB58-C80A4DEA2771}"/>
              </a:ext>
            </a:extLst>
          </p:cNvPr>
          <p:cNvGraphicFramePr/>
          <p:nvPr>
            <p:extLst>
              <p:ext uri="{D42A27DB-BD31-4B8C-83A1-F6EECF244321}">
                <p14:modId xmlns:p14="http://schemas.microsoft.com/office/powerpoint/2010/main" val="815242495"/>
              </p:ext>
            </p:extLst>
          </p:nvPr>
        </p:nvGraphicFramePr>
        <p:xfrm>
          <a:off x="4201427" y="1634189"/>
          <a:ext cx="3627693" cy="23976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Shape 12">
            <a:extLst>
              <a:ext uri="{FF2B5EF4-FFF2-40B4-BE49-F238E27FC236}">
                <a16:creationId xmlns:a16="http://schemas.microsoft.com/office/drawing/2014/main" id="{CDF86A61-3BE0-D76E-D4A6-18F7E1E043A2}"/>
              </a:ext>
            </a:extLst>
          </p:cNvPr>
          <p:cNvSpPr/>
          <p:nvPr/>
        </p:nvSpPr>
        <p:spPr>
          <a:xfrm>
            <a:off x="3377220" y="2685449"/>
            <a:ext cx="1475161" cy="1086466"/>
          </a:xfrm>
          <a:prstGeom prst="leftCircularArrow">
            <a:avLst>
              <a:gd name="adj1" fmla="val 2684"/>
              <a:gd name="adj2" fmla="val 326623"/>
              <a:gd name="adj3" fmla="val 2102133"/>
              <a:gd name="adj4" fmla="val 9024489"/>
              <a:gd name="adj5" fmla="val 313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aphicFrame>
        <p:nvGraphicFramePr>
          <p:cNvPr id="14" name="Diagram 13">
            <a:extLst>
              <a:ext uri="{FF2B5EF4-FFF2-40B4-BE49-F238E27FC236}">
                <a16:creationId xmlns:a16="http://schemas.microsoft.com/office/drawing/2014/main" id="{8BBA3508-5D93-15CE-C659-95F309473ACB}"/>
              </a:ext>
            </a:extLst>
          </p:cNvPr>
          <p:cNvGraphicFramePr/>
          <p:nvPr>
            <p:extLst>
              <p:ext uri="{D42A27DB-BD31-4B8C-83A1-F6EECF244321}">
                <p14:modId xmlns:p14="http://schemas.microsoft.com/office/powerpoint/2010/main" val="204193576"/>
              </p:ext>
            </p:extLst>
          </p:nvPr>
        </p:nvGraphicFramePr>
        <p:xfrm>
          <a:off x="7794057" y="1634190"/>
          <a:ext cx="1183907" cy="21377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5" name="Arrow: Circular 14">
            <a:extLst>
              <a:ext uri="{FF2B5EF4-FFF2-40B4-BE49-F238E27FC236}">
                <a16:creationId xmlns:a16="http://schemas.microsoft.com/office/drawing/2014/main" id="{D8451693-701B-8F0B-0620-EECE8CA26B35}"/>
              </a:ext>
            </a:extLst>
          </p:cNvPr>
          <p:cNvSpPr/>
          <p:nvPr/>
        </p:nvSpPr>
        <p:spPr>
          <a:xfrm>
            <a:off x="7406641" y="2088088"/>
            <a:ext cx="1183907" cy="1140593"/>
          </a:xfrm>
          <a:prstGeom prst="circularArrow">
            <a:avLst>
              <a:gd name="adj1" fmla="val 2287"/>
              <a:gd name="adj2" fmla="val 275852"/>
              <a:gd name="adj3" fmla="val 19548638"/>
              <a:gd name="adj4" fmla="val 12575511"/>
              <a:gd name="adj5" fmla="val 26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F92D6017-B313-CCDC-F1E6-D83A6B431740}"/>
              </a:ext>
            </a:extLst>
          </p:cNvPr>
          <p:cNvSpPr txBox="1"/>
          <p:nvPr/>
        </p:nvSpPr>
        <p:spPr>
          <a:xfrm>
            <a:off x="6972300" y="4122964"/>
            <a:ext cx="563336" cy="300082"/>
          </a:xfrm>
          <a:prstGeom prst="rect">
            <a:avLst/>
          </a:prstGeom>
          <a:noFill/>
        </p:spPr>
        <p:txBody>
          <a:bodyPr wrap="square" rtlCol="0">
            <a:spAutoFit/>
          </a:bodyPr>
          <a:lstStyle/>
          <a:p>
            <a:r>
              <a:rPr lang="en-IN" sz="1350" dirty="0"/>
              <a:t>[4]</a:t>
            </a:r>
          </a:p>
        </p:txBody>
      </p:sp>
    </p:spTree>
    <p:extLst>
      <p:ext uri="{BB962C8B-B14F-4D97-AF65-F5344CB8AC3E}">
        <p14:creationId xmlns:p14="http://schemas.microsoft.com/office/powerpoint/2010/main" val="316993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0605" y="39570"/>
            <a:ext cx="6405375" cy="1068935"/>
          </a:xfrm>
        </p:spPr>
        <p:txBody>
          <a:bodyPr>
            <a:normAutofit fontScale="90000"/>
          </a:bodyPr>
          <a:lstStyle/>
          <a:p>
            <a:r>
              <a:rPr lang="en-US" dirty="0"/>
              <a:t>Data Loading for </a:t>
            </a:r>
            <a:r>
              <a:rPr lang="en-IN" dirty="0"/>
              <a:t>Machine  learning </a:t>
            </a:r>
            <a:endParaRPr lang="en-US" dirty="0"/>
          </a:p>
        </p:txBody>
      </p:sp>
      <p:sp>
        <p:nvSpPr>
          <p:cNvPr id="5" name="Text Placeholder 4"/>
          <p:cNvSpPr>
            <a:spLocks noGrp="1"/>
          </p:cNvSpPr>
          <p:nvPr>
            <p:ph type="body" idx="1"/>
          </p:nvPr>
        </p:nvSpPr>
        <p:spPr/>
        <p:txBody>
          <a:bodyPr/>
          <a:lstStyle/>
          <a:p>
            <a:r>
              <a:rPr lang="en-US" dirty="0">
                <a:solidFill>
                  <a:srgbClr val="002060"/>
                </a:solidFill>
              </a:rPr>
              <a:t>Dataset with Headers</a:t>
            </a:r>
          </a:p>
        </p:txBody>
      </p:sp>
      <p:sp>
        <p:nvSpPr>
          <p:cNvPr id="6" name="Content Placeholder 5"/>
          <p:cNvSpPr>
            <a:spLocks noGrp="1"/>
          </p:cNvSpPr>
          <p:nvPr>
            <p:ph sz="half" idx="2"/>
          </p:nvPr>
        </p:nvSpPr>
        <p:spPr/>
        <p:txBody>
          <a:bodyPr>
            <a:normAutofit/>
          </a:bodyPr>
          <a:lstStyle/>
          <a:p>
            <a:pPr algn="l"/>
            <a:r>
              <a:rPr lang="en-US" dirty="0"/>
              <a:t>Machine will </a:t>
            </a:r>
            <a:r>
              <a:rPr lang="en-IN" dirty="0"/>
              <a:t>automatically assign names to each column of data</a:t>
            </a:r>
          </a:p>
          <a:p>
            <a:pPr algn="l"/>
            <a:r>
              <a:rPr lang="en-US" dirty="0"/>
              <a:t>EXAMPLE : </a:t>
            </a:r>
            <a:r>
              <a:rPr lang="en-US" b="1" dirty="0">
                <a:solidFill>
                  <a:srgbClr val="002060"/>
                </a:solidFill>
              </a:rPr>
              <a:t>IRIS-</a:t>
            </a:r>
            <a:r>
              <a:rPr lang="en-IN" b="1" dirty="0">
                <a:solidFill>
                  <a:srgbClr val="002060"/>
                </a:solidFill>
              </a:rPr>
              <a:t>FLOWERS DATASET</a:t>
            </a:r>
            <a:endParaRPr lang="en-US" b="1" dirty="0">
              <a:solidFill>
                <a:srgbClr val="002060"/>
              </a:solidFill>
            </a:endParaRPr>
          </a:p>
          <a:p>
            <a:pPr algn="l"/>
            <a:endParaRPr lang="en-US" dirty="0"/>
          </a:p>
        </p:txBody>
      </p:sp>
      <p:sp>
        <p:nvSpPr>
          <p:cNvPr id="7" name="Text Placeholder 6"/>
          <p:cNvSpPr>
            <a:spLocks noGrp="1"/>
          </p:cNvSpPr>
          <p:nvPr>
            <p:ph type="body" sz="quarter" idx="3"/>
          </p:nvPr>
        </p:nvSpPr>
        <p:spPr/>
        <p:txBody>
          <a:bodyPr/>
          <a:lstStyle/>
          <a:p>
            <a:r>
              <a:rPr lang="en-US" dirty="0">
                <a:solidFill>
                  <a:srgbClr val="002060"/>
                </a:solidFill>
              </a:rPr>
              <a:t>Dataset without Headers</a:t>
            </a:r>
          </a:p>
        </p:txBody>
      </p:sp>
      <p:sp>
        <p:nvSpPr>
          <p:cNvPr id="8" name="Content Placeholder 7"/>
          <p:cNvSpPr>
            <a:spLocks noGrp="1"/>
          </p:cNvSpPr>
          <p:nvPr>
            <p:ph sz="quarter" idx="4"/>
          </p:nvPr>
        </p:nvSpPr>
        <p:spPr>
          <a:xfrm>
            <a:off x="4571995" y="2150183"/>
            <a:ext cx="4041775" cy="2712142"/>
          </a:xfrm>
        </p:spPr>
        <p:txBody>
          <a:bodyPr>
            <a:normAutofit/>
          </a:bodyPr>
          <a:lstStyle/>
          <a:p>
            <a:pPr algn="l"/>
            <a:r>
              <a:rPr lang="en-US" dirty="0"/>
              <a:t>Need to assign the names of each column of data </a:t>
            </a:r>
            <a:r>
              <a:rPr lang="en-IN" dirty="0"/>
              <a:t>manually </a:t>
            </a:r>
          </a:p>
          <a:p>
            <a:pPr algn="l"/>
            <a:r>
              <a:rPr lang="en-IN" dirty="0"/>
              <a:t>EXAMPLE : </a:t>
            </a:r>
            <a:r>
              <a:rPr lang="en-IN" b="1" dirty="0">
                <a:solidFill>
                  <a:srgbClr val="002060"/>
                </a:solidFill>
              </a:rPr>
              <a:t>PIMA-INDIANS-DIABETES DATASET</a:t>
            </a:r>
            <a:endParaRPr lang="en-US" b="1" dirty="0">
              <a:solidFill>
                <a:srgbClr val="002060"/>
              </a:solidFill>
            </a:endParaRPr>
          </a:p>
        </p:txBody>
      </p:sp>
      <p:sp>
        <p:nvSpPr>
          <p:cNvPr id="2" name="Title 3">
            <a:extLst>
              <a:ext uri="{FF2B5EF4-FFF2-40B4-BE49-F238E27FC236}">
                <a16:creationId xmlns:a16="http://schemas.microsoft.com/office/drawing/2014/main" id="{CFFC47B5-A1E4-38A1-0C30-D1D1D0453F9C}"/>
              </a:ext>
            </a:extLst>
          </p:cNvPr>
          <p:cNvSpPr txBox="1">
            <a:spLocks/>
          </p:cNvSpPr>
          <p:nvPr/>
        </p:nvSpPr>
        <p:spPr>
          <a:xfrm>
            <a:off x="296260" y="4251505"/>
            <a:ext cx="8623252" cy="852425"/>
          </a:xfrm>
          <a:prstGeom prst="rect">
            <a:avLst/>
          </a:prstGeom>
        </p:spPr>
        <p:txBody>
          <a:bodyPr vert="horz" lIns="91440" tIns="45720" rIns="91440" bIns="45720" rtlCol="0" anchor="ctr">
            <a:normAutofit fontScale="97500"/>
          </a:bodyPr>
          <a:lstStyle>
            <a:lvl1pPr algn="r" defTabSz="914377" rtl="0" eaLnBrk="1" latinLnBrk="0" hangingPunct="1">
              <a:spcBef>
                <a:spcPct val="0"/>
              </a:spcBef>
              <a:buNone/>
              <a:defRPr sz="3600" u="none" kern="1200" baseline="0">
                <a:solidFill>
                  <a:schemeClr val="tx2">
                    <a:lumMod val="75000"/>
                  </a:schemeClr>
                </a:solidFill>
                <a:effectLst>
                  <a:outerShdw blurRad="50800" dist="38100" dir="2700000" algn="tl" rotWithShape="0">
                    <a:prstClr val="black">
                      <a:alpha val="40000"/>
                    </a:prstClr>
                  </a:outerShdw>
                </a:effectLst>
                <a:latin typeface="+mj-lt"/>
                <a:ea typeface="+mj-ea"/>
                <a:cs typeface="+mj-cs"/>
              </a:defRPr>
            </a:lvl1pPr>
          </a:lstStyle>
          <a:p>
            <a:pPr algn="l"/>
            <a:r>
              <a:rPr lang="en-US" sz="1400" dirty="0">
                <a:sym typeface="Wingdings" panose="05000000000000000000" pitchFamily="2" charset="2"/>
              </a:rPr>
              <a:t> </a:t>
            </a:r>
            <a:r>
              <a:rPr lang="en-US" sz="1400" dirty="0"/>
              <a:t>csv data </a:t>
            </a:r>
            <a:r>
              <a:rPr lang="en-IN" sz="1400" dirty="0"/>
              <a:t>format is most common format.</a:t>
            </a:r>
          </a:p>
          <a:p>
            <a:pPr algn="l"/>
            <a:r>
              <a:rPr lang="en-US" sz="1400" dirty="0">
                <a:sym typeface="Wingdings" panose="05000000000000000000" pitchFamily="2" charset="2"/>
              </a:rPr>
              <a:t> </a:t>
            </a:r>
            <a:r>
              <a:rPr lang="en-US" sz="1400" dirty="0"/>
              <a:t>Always </a:t>
            </a:r>
            <a:r>
              <a:rPr lang="en-IN" sz="1400" dirty="0"/>
              <a:t>consider type of comments , Delimiter and Quotes you are using while  loading data</a:t>
            </a:r>
            <a:endParaRPr lang="en-US" sz="1400" dirty="0"/>
          </a:p>
        </p:txBody>
      </p:sp>
      <p:sp>
        <p:nvSpPr>
          <p:cNvPr id="9" name="TextBox 8">
            <a:extLst>
              <a:ext uri="{FF2B5EF4-FFF2-40B4-BE49-F238E27FC236}">
                <a16:creationId xmlns:a16="http://schemas.microsoft.com/office/drawing/2014/main" id="{773ED88A-5251-908E-39B8-5A9D3452FB86}"/>
              </a:ext>
            </a:extLst>
          </p:cNvPr>
          <p:cNvSpPr txBox="1"/>
          <p:nvPr/>
        </p:nvSpPr>
        <p:spPr>
          <a:xfrm>
            <a:off x="1823310" y="1292311"/>
            <a:ext cx="4586438" cy="369332"/>
          </a:xfrm>
          <a:prstGeom prst="rect">
            <a:avLst/>
          </a:prstGeom>
          <a:noFill/>
        </p:spPr>
        <p:txBody>
          <a:bodyPr wrap="square">
            <a:spAutoFit/>
          </a:bodyPr>
          <a:lstStyle/>
          <a:p>
            <a:pPr algn="l"/>
            <a:r>
              <a:rPr lang="en-IN" b="0" i="0" dirty="0">
                <a:solidFill>
                  <a:srgbClr val="FFFFFF"/>
                </a:solidFill>
                <a:effectLst/>
                <a:latin typeface="Heebo" pitchFamily="2" charset="-79"/>
                <a:cs typeface="Heebo" pitchFamily="2" charset="-79"/>
              </a:rPr>
              <a:t>Consideration </a:t>
            </a:r>
          </a:p>
        </p:txBody>
      </p:sp>
      <p:sp>
        <p:nvSpPr>
          <p:cNvPr id="10" name="TextBox 9">
            <a:extLst>
              <a:ext uri="{FF2B5EF4-FFF2-40B4-BE49-F238E27FC236}">
                <a16:creationId xmlns:a16="http://schemas.microsoft.com/office/drawing/2014/main" id="{F3902AD7-46EB-C44A-5C8C-03F793400CF6}"/>
              </a:ext>
            </a:extLst>
          </p:cNvPr>
          <p:cNvSpPr txBox="1"/>
          <p:nvPr/>
        </p:nvSpPr>
        <p:spPr>
          <a:xfrm>
            <a:off x="1309303" y="1315368"/>
            <a:ext cx="4586438" cy="369332"/>
          </a:xfrm>
          <a:prstGeom prst="rect">
            <a:avLst/>
          </a:prstGeom>
          <a:noFill/>
        </p:spPr>
        <p:txBody>
          <a:bodyPr wrap="square">
            <a:spAutoFit/>
          </a:bodyPr>
          <a:lstStyle/>
          <a:p>
            <a:pPr algn="l"/>
            <a:r>
              <a:rPr lang="en-US" b="0" i="0" dirty="0">
                <a:solidFill>
                  <a:srgbClr val="0070C0"/>
                </a:solidFill>
                <a:effectLst/>
                <a:latin typeface="Heebo" pitchFamily="2" charset="-79"/>
                <a:cs typeface="Heebo" pitchFamily="2" charset="-79"/>
              </a:rPr>
              <a:t>Consideration While Loading CSV data</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19" y="281174"/>
            <a:ext cx="4886561" cy="1068935"/>
          </a:xfrm>
        </p:spPr>
        <p:txBody>
          <a:bodyPr>
            <a:noAutofit/>
          </a:bodyPr>
          <a:lstStyle/>
          <a:p>
            <a:pPr algn="l"/>
            <a:r>
              <a:rPr lang="en-US" sz="2800" b="1" dirty="0"/>
              <a:t>Method 1 :</a:t>
            </a:r>
            <a:br>
              <a:rPr lang="en-US" b="1" dirty="0"/>
            </a:br>
            <a:r>
              <a:rPr lang="en-US" b="1" dirty="0"/>
              <a:t>Loading  data with csv</a:t>
            </a:r>
          </a:p>
        </p:txBody>
      </p:sp>
      <p:sp>
        <p:nvSpPr>
          <p:cNvPr id="3" name="Content Placeholder 2"/>
          <p:cNvSpPr>
            <a:spLocks noGrp="1"/>
          </p:cNvSpPr>
          <p:nvPr>
            <p:ph idx="1"/>
          </p:nvPr>
        </p:nvSpPr>
        <p:spPr>
          <a:xfrm>
            <a:off x="754375" y="1879053"/>
            <a:ext cx="8229600" cy="3264447"/>
          </a:xfrm>
        </p:spPr>
        <p:txBody>
          <a:bodyPr>
            <a:normAutofit/>
          </a:bodyPr>
          <a:lstStyle/>
          <a:p>
            <a:pPr marL="285750" indent="-285750">
              <a:buFont typeface="Arial" panose="020B0604020202020204" pitchFamily="34" charset="0"/>
              <a:buChar char="•"/>
            </a:pPr>
            <a:r>
              <a:rPr lang="en-IN" dirty="0"/>
              <a:t>We can load both types of data sets (containing header or not) using csv reader</a:t>
            </a:r>
          </a:p>
          <a:p>
            <a:pPr marL="285750" indent="-285750">
              <a:buFont typeface="Arial" panose="020B0604020202020204" pitchFamily="34" charset="0"/>
              <a:buChar char="•"/>
            </a:pPr>
            <a:r>
              <a:rPr lang="en-IN" dirty="0"/>
              <a:t>We need to import csv and </a:t>
            </a:r>
            <a:r>
              <a:rPr lang="en-IN" dirty="0" err="1"/>
              <a:t>numpy</a:t>
            </a:r>
            <a:r>
              <a:rPr lang="en-IN" dirty="0"/>
              <a:t> libraries </a:t>
            </a:r>
          </a:p>
          <a:p>
            <a:pPr marL="285750" indent="-285750">
              <a:buFont typeface="Arial" panose="020B0604020202020204" pitchFamily="34" charset="0"/>
              <a:buChar char="•"/>
            </a:pPr>
            <a:r>
              <a:rPr lang="en-IN" dirty="0"/>
              <a:t>Examples as shown</a:t>
            </a:r>
          </a:p>
          <a:p>
            <a:pPr marL="0" indent="0">
              <a:buNone/>
            </a:pPr>
            <a:endParaRPr lang="en-IN" dirty="0"/>
          </a:p>
          <a:p>
            <a:endParaRPr lang="en-US" dirty="0"/>
          </a:p>
        </p:txBody>
      </p:sp>
    </p:spTree>
    <p:extLst>
      <p:ext uri="{BB962C8B-B14F-4D97-AF65-F5344CB8AC3E}">
        <p14:creationId xmlns:p14="http://schemas.microsoft.com/office/powerpoint/2010/main" val="40015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F92018-E49D-0643-203B-F690F0DA858A}"/>
              </a:ext>
            </a:extLst>
          </p:cNvPr>
          <p:cNvPicPr>
            <a:picLocks noChangeAspect="1"/>
          </p:cNvPicPr>
          <p:nvPr/>
        </p:nvPicPr>
        <p:blipFill rotWithShape="1">
          <a:blip r:embed="rId3">
            <a:extLst>
              <a:ext uri="{28A0092B-C50C-407E-A947-70E740481C1C}">
                <a14:useLocalDpi xmlns:a14="http://schemas.microsoft.com/office/drawing/2010/main" val="0"/>
              </a:ext>
            </a:extLst>
          </a:blip>
          <a:srcRect l="652" t="32033" r="4224" b="3899"/>
          <a:stretch/>
        </p:blipFill>
        <p:spPr>
          <a:xfrm>
            <a:off x="55307" y="4098800"/>
            <a:ext cx="9033386" cy="1044699"/>
          </a:xfrm>
          <a:prstGeom prst="rect">
            <a:avLst/>
          </a:prstGeom>
        </p:spPr>
      </p:pic>
      <p:pic>
        <p:nvPicPr>
          <p:cNvPr id="8" name="Picture 7">
            <a:extLst>
              <a:ext uri="{FF2B5EF4-FFF2-40B4-BE49-F238E27FC236}">
                <a16:creationId xmlns:a16="http://schemas.microsoft.com/office/drawing/2014/main" id="{3462FF1B-856F-04EE-C442-E42E57A4FF8A}"/>
              </a:ext>
            </a:extLst>
          </p:cNvPr>
          <p:cNvPicPr>
            <a:picLocks noChangeAspect="1"/>
          </p:cNvPicPr>
          <p:nvPr/>
        </p:nvPicPr>
        <p:blipFill rotWithShape="1">
          <a:blip r:embed="rId4">
            <a:extLst>
              <a:ext uri="{28A0092B-C50C-407E-A947-70E740481C1C}">
                <a14:useLocalDpi xmlns:a14="http://schemas.microsoft.com/office/drawing/2010/main" val="0"/>
              </a:ext>
            </a:extLst>
          </a:blip>
          <a:srcRect b="1893"/>
          <a:stretch/>
        </p:blipFill>
        <p:spPr>
          <a:xfrm>
            <a:off x="55307" y="-24234"/>
            <a:ext cx="9033386" cy="4123036"/>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18" y="281174"/>
            <a:ext cx="5497381" cy="763525"/>
          </a:xfrm>
        </p:spPr>
        <p:txBody>
          <a:bodyPr>
            <a:noAutofit/>
          </a:bodyPr>
          <a:lstStyle/>
          <a:p>
            <a:pPr algn="l"/>
            <a:r>
              <a:rPr lang="en-US" sz="2800" b="1" dirty="0"/>
              <a:t>Method 2 : </a:t>
            </a:r>
            <a:br>
              <a:rPr lang="en-US" sz="3600" b="1" dirty="0"/>
            </a:br>
            <a:r>
              <a:rPr lang="en-US" b="1" dirty="0"/>
              <a:t>Loading  data with </a:t>
            </a:r>
            <a:r>
              <a:rPr lang="en-US" b="1" dirty="0" err="1"/>
              <a:t>numpy</a:t>
            </a:r>
            <a:endParaRPr lang="en-US" b="1" dirty="0"/>
          </a:p>
        </p:txBody>
      </p:sp>
      <p:sp>
        <p:nvSpPr>
          <p:cNvPr id="3" name="Content Placeholder 2"/>
          <p:cNvSpPr>
            <a:spLocks noGrp="1"/>
          </p:cNvSpPr>
          <p:nvPr>
            <p:ph idx="1"/>
          </p:nvPr>
        </p:nvSpPr>
        <p:spPr>
          <a:xfrm>
            <a:off x="754375" y="1879053"/>
            <a:ext cx="8229600" cy="3264447"/>
          </a:xfrm>
        </p:spPr>
        <p:txBody>
          <a:bodyPr>
            <a:normAutofit/>
          </a:bodyPr>
          <a:lstStyle/>
          <a:p>
            <a:pPr marL="285750" indent="-285750">
              <a:buFont typeface="Arial" panose="020B0604020202020204" pitchFamily="34" charset="0"/>
              <a:buChar char="•"/>
            </a:pPr>
            <a:r>
              <a:rPr lang="en-IN" dirty="0"/>
              <a:t>We can use both types of data sets (containing header or not )</a:t>
            </a:r>
          </a:p>
          <a:p>
            <a:pPr marL="285750" indent="-285750">
              <a:buFont typeface="Arial" panose="020B0604020202020204" pitchFamily="34" charset="0"/>
              <a:buChar char="•"/>
            </a:pPr>
            <a:r>
              <a:rPr lang="en-IN" dirty="0"/>
              <a:t>We need to import </a:t>
            </a:r>
            <a:r>
              <a:rPr lang="en-IN" dirty="0" err="1"/>
              <a:t>loadtxt</a:t>
            </a:r>
            <a:r>
              <a:rPr lang="en-IN" dirty="0"/>
              <a:t> from </a:t>
            </a:r>
            <a:r>
              <a:rPr lang="en-IN" dirty="0" err="1"/>
              <a:t>numpy</a:t>
            </a:r>
            <a:r>
              <a:rPr lang="en-IN" dirty="0"/>
              <a:t> library </a:t>
            </a:r>
          </a:p>
          <a:p>
            <a:pPr marL="285750" indent="-285750">
              <a:buFont typeface="Arial" panose="020B0604020202020204" pitchFamily="34" charset="0"/>
              <a:buChar char="•"/>
            </a:pPr>
            <a:r>
              <a:rPr lang="en-IN" dirty="0"/>
              <a:t>Examples as shown</a:t>
            </a:r>
          </a:p>
          <a:p>
            <a:pPr marL="0" indent="0">
              <a:buNone/>
            </a:pPr>
            <a:endParaRPr lang="en-IN" dirty="0"/>
          </a:p>
          <a:p>
            <a:endParaRPr lang="en-US" dirty="0"/>
          </a:p>
        </p:txBody>
      </p:sp>
    </p:spTree>
    <p:extLst>
      <p:ext uri="{BB962C8B-B14F-4D97-AF65-F5344CB8AC3E}">
        <p14:creationId xmlns:p14="http://schemas.microsoft.com/office/powerpoint/2010/main" val="82345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2315</Words>
  <Application>Microsoft Office PowerPoint</Application>
  <PresentationFormat>On-screen Show (16:9)</PresentationFormat>
  <Paragraphs>223</Paragraphs>
  <Slides>49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Heebo</vt:lpstr>
      <vt:lpstr>Nunito</vt:lpstr>
      <vt:lpstr>Söhne</vt:lpstr>
      <vt:lpstr>Office Theme</vt:lpstr>
      <vt:lpstr>FUNDAMENTALS  OF MACHINE LEARNING </vt:lpstr>
      <vt:lpstr>PowerPoint Presentation</vt:lpstr>
      <vt:lpstr>What is machine learning </vt:lpstr>
      <vt:lpstr>How Machine Learning works here</vt:lpstr>
      <vt:lpstr>PowerPoint Presentation</vt:lpstr>
      <vt:lpstr>Data Loading for Machine  learning </vt:lpstr>
      <vt:lpstr>Method 1 : Loading  data with csv</vt:lpstr>
      <vt:lpstr>PowerPoint Presentation</vt:lpstr>
      <vt:lpstr>Method 2 :  Loading  data with numpy</vt:lpstr>
      <vt:lpstr>PowerPoint Presentation</vt:lpstr>
      <vt:lpstr>Loading  data with pandas</vt:lpstr>
      <vt:lpstr>PowerPoint Presentation</vt:lpstr>
      <vt:lpstr>ML - Understanding Data </vt:lpstr>
      <vt:lpstr>Understanding data with  statistics </vt:lpstr>
      <vt:lpstr>PowerPoint Presentation</vt:lpstr>
      <vt:lpstr>Statistical summery of data</vt:lpstr>
      <vt:lpstr>PowerPoint Presentation</vt:lpstr>
      <vt:lpstr>Reviewing Class Distribution </vt:lpstr>
      <vt:lpstr>Reviewing Skew of Attribute Distribution </vt:lpstr>
      <vt:lpstr>PowerPoint Presentation</vt:lpstr>
      <vt:lpstr>Reviewing Correlation between Attributes </vt:lpstr>
      <vt:lpstr>PowerPoint Presentation</vt:lpstr>
      <vt:lpstr>PowerPoint Presentation</vt:lpstr>
      <vt:lpstr>Univariate Plots: Understanding Attributes Independently  </vt:lpstr>
      <vt:lpstr>Histogram </vt:lpstr>
      <vt:lpstr>Density plots  It is also like histogram but having a smooth curve drawn  through the top of each bin.</vt:lpstr>
      <vt:lpstr>Box Plots</vt:lpstr>
      <vt:lpstr>PowerPoint Presentation</vt:lpstr>
      <vt:lpstr>Multivariate plots : interaction among Multiple Variables  Another type of visualization . With the help of this, we can understand interaction between multiple attributes of our dataset. . The following are some techniques. </vt:lpstr>
      <vt:lpstr>PowerPoint Presentation</vt:lpstr>
      <vt:lpstr>Scatter Matrix Plot</vt:lpstr>
      <vt:lpstr>Data Preparing / Data Preprocessing</vt:lpstr>
      <vt:lpstr>Data Pre-processing Techniques</vt:lpstr>
      <vt:lpstr>Scaling</vt:lpstr>
      <vt:lpstr>Data Pre-processing Techniques</vt:lpstr>
      <vt:lpstr>Normalizer</vt:lpstr>
      <vt:lpstr>Data Pre-processing Techniques</vt:lpstr>
      <vt:lpstr>Binarization</vt:lpstr>
      <vt:lpstr>Data Pre-processing Techniques</vt:lpstr>
      <vt:lpstr>Standardization</vt:lpstr>
      <vt:lpstr>Data Pre-processing Techniques</vt:lpstr>
      <vt:lpstr>Data labelling </vt:lpstr>
      <vt:lpstr>Data Feature Selection</vt:lpstr>
      <vt:lpstr>Data Feature Selection</vt:lpstr>
      <vt:lpstr>Univariate Selection </vt:lpstr>
      <vt:lpstr>Data Feature Selection</vt:lpstr>
      <vt:lpstr>Data Feature Selection</vt:lpstr>
      <vt:lpstr>Feature Importance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2023-07-15T17:08:07Z</dcterms:modified>
</cp:coreProperties>
</file>