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D642"/>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3390F-CFDF-407E-980E-4E2B4E7CC677}" type="datetimeFigureOut">
              <a:rPr lang="en-IN" smtClean="0"/>
              <a:t>11-07-2023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D5A6E8-98C2-408D-88BA-DF7BCFFCB56D}" type="slidenum">
              <a:rPr lang="en-IN" smtClean="0"/>
              <a:t>‹#›</a:t>
            </a:fld>
            <a:endParaRPr lang="en-IN"/>
          </a:p>
        </p:txBody>
      </p:sp>
    </p:spTree>
    <p:extLst>
      <p:ext uri="{BB962C8B-B14F-4D97-AF65-F5344CB8AC3E}">
        <p14:creationId xmlns:p14="http://schemas.microsoft.com/office/powerpoint/2010/main" val="150475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D5A6E8-98C2-408D-88BA-DF7BCFFCB56D}" type="slidenum">
              <a:rPr lang="en-IN" smtClean="0"/>
              <a:t>1</a:t>
            </a:fld>
            <a:endParaRPr lang="en-IN"/>
          </a:p>
        </p:txBody>
      </p:sp>
    </p:spTree>
    <p:extLst>
      <p:ext uri="{BB962C8B-B14F-4D97-AF65-F5344CB8AC3E}">
        <p14:creationId xmlns:p14="http://schemas.microsoft.com/office/powerpoint/2010/main" val="2952062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3D39649-EFE0-4907-BB21-1A20A798AF7A}" type="datetimeFigureOut">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A7BB36-8F6B-4158-B269-55E633059407}" type="slidenum">
              <a:rPr lang="en-IN" smtClean="0"/>
              <a:t>‹#›</a:t>
            </a:fld>
            <a:endParaRPr lang="en-IN"/>
          </a:p>
        </p:txBody>
      </p:sp>
    </p:spTree>
    <p:extLst>
      <p:ext uri="{BB962C8B-B14F-4D97-AF65-F5344CB8AC3E}">
        <p14:creationId xmlns:p14="http://schemas.microsoft.com/office/powerpoint/2010/main" val="2394017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39649-EFE0-4907-BB21-1A20A798AF7A}"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7BB36-8F6B-4158-B269-55E633059407}" type="slidenum">
              <a:rPr lang="en-IN" smtClean="0"/>
              <a:t>‹#›</a:t>
            </a:fld>
            <a:endParaRPr lang="en-IN"/>
          </a:p>
        </p:txBody>
      </p:sp>
    </p:spTree>
    <p:extLst>
      <p:ext uri="{BB962C8B-B14F-4D97-AF65-F5344CB8AC3E}">
        <p14:creationId xmlns:p14="http://schemas.microsoft.com/office/powerpoint/2010/main" val="424234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39649-EFE0-4907-BB21-1A20A798AF7A}"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7BB36-8F6B-4158-B269-55E633059407}" type="slidenum">
              <a:rPr lang="en-IN" smtClean="0"/>
              <a:t>‹#›</a:t>
            </a:fld>
            <a:endParaRPr lang="en-IN"/>
          </a:p>
        </p:txBody>
      </p:sp>
    </p:spTree>
    <p:extLst>
      <p:ext uri="{BB962C8B-B14F-4D97-AF65-F5344CB8AC3E}">
        <p14:creationId xmlns:p14="http://schemas.microsoft.com/office/powerpoint/2010/main" val="381868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39649-EFE0-4907-BB21-1A20A798AF7A}"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7BB36-8F6B-4158-B269-55E633059407}"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21301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39649-EFE0-4907-BB21-1A20A798AF7A}"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7BB36-8F6B-4158-B269-55E633059407}" type="slidenum">
              <a:rPr lang="en-IN" smtClean="0"/>
              <a:t>‹#›</a:t>
            </a:fld>
            <a:endParaRPr lang="en-IN"/>
          </a:p>
        </p:txBody>
      </p:sp>
    </p:spTree>
    <p:extLst>
      <p:ext uri="{BB962C8B-B14F-4D97-AF65-F5344CB8AC3E}">
        <p14:creationId xmlns:p14="http://schemas.microsoft.com/office/powerpoint/2010/main" val="2953765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D39649-EFE0-4907-BB21-1A20A798AF7A}" type="datetimeFigureOut">
              <a:rPr lang="en-IN" smtClean="0"/>
              <a:t>11-07-2023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A7BB36-8F6B-4158-B269-55E633059407}" type="slidenum">
              <a:rPr lang="en-IN" smtClean="0"/>
              <a:t>‹#›</a:t>
            </a:fld>
            <a:endParaRPr lang="en-IN"/>
          </a:p>
        </p:txBody>
      </p:sp>
    </p:spTree>
    <p:extLst>
      <p:ext uri="{BB962C8B-B14F-4D97-AF65-F5344CB8AC3E}">
        <p14:creationId xmlns:p14="http://schemas.microsoft.com/office/powerpoint/2010/main" val="1742820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D39649-EFE0-4907-BB21-1A20A798AF7A}" type="datetimeFigureOut">
              <a:rPr lang="en-IN" smtClean="0"/>
              <a:t>11-07-2023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A7BB36-8F6B-4158-B269-55E633059407}" type="slidenum">
              <a:rPr lang="en-IN" smtClean="0"/>
              <a:t>‹#›</a:t>
            </a:fld>
            <a:endParaRPr lang="en-IN"/>
          </a:p>
        </p:txBody>
      </p:sp>
    </p:spTree>
    <p:extLst>
      <p:ext uri="{BB962C8B-B14F-4D97-AF65-F5344CB8AC3E}">
        <p14:creationId xmlns:p14="http://schemas.microsoft.com/office/powerpoint/2010/main" val="2124338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39649-EFE0-4907-BB21-1A20A798AF7A}"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7BB36-8F6B-4158-B269-55E633059407}" type="slidenum">
              <a:rPr lang="en-IN" smtClean="0"/>
              <a:t>‹#›</a:t>
            </a:fld>
            <a:endParaRPr lang="en-IN"/>
          </a:p>
        </p:txBody>
      </p:sp>
    </p:spTree>
    <p:extLst>
      <p:ext uri="{BB962C8B-B14F-4D97-AF65-F5344CB8AC3E}">
        <p14:creationId xmlns:p14="http://schemas.microsoft.com/office/powerpoint/2010/main" val="2205427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39649-EFE0-4907-BB21-1A20A798AF7A}"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7BB36-8F6B-4158-B269-55E633059407}" type="slidenum">
              <a:rPr lang="en-IN" smtClean="0"/>
              <a:t>‹#›</a:t>
            </a:fld>
            <a:endParaRPr lang="en-IN"/>
          </a:p>
        </p:txBody>
      </p:sp>
    </p:spTree>
    <p:extLst>
      <p:ext uri="{BB962C8B-B14F-4D97-AF65-F5344CB8AC3E}">
        <p14:creationId xmlns:p14="http://schemas.microsoft.com/office/powerpoint/2010/main" val="1665130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39649-EFE0-4907-BB21-1A20A798AF7A}"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7BB36-8F6B-4158-B269-55E633059407}" type="slidenum">
              <a:rPr lang="en-IN" smtClean="0"/>
              <a:t>‹#›</a:t>
            </a:fld>
            <a:endParaRPr lang="en-IN"/>
          </a:p>
        </p:txBody>
      </p:sp>
    </p:spTree>
    <p:extLst>
      <p:ext uri="{BB962C8B-B14F-4D97-AF65-F5344CB8AC3E}">
        <p14:creationId xmlns:p14="http://schemas.microsoft.com/office/powerpoint/2010/main" val="3418430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D39649-EFE0-4907-BB21-1A20A798AF7A}"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7BB36-8F6B-4158-B269-55E633059407}" type="slidenum">
              <a:rPr lang="en-IN" smtClean="0"/>
              <a:t>‹#›</a:t>
            </a:fld>
            <a:endParaRPr lang="en-IN"/>
          </a:p>
        </p:txBody>
      </p:sp>
    </p:spTree>
    <p:extLst>
      <p:ext uri="{BB962C8B-B14F-4D97-AF65-F5344CB8AC3E}">
        <p14:creationId xmlns:p14="http://schemas.microsoft.com/office/powerpoint/2010/main" val="2056986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D39649-EFE0-4907-BB21-1A20A798AF7A}"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7BB36-8F6B-4158-B269-55E633059407}" type="slidenum">
              <a:rPr lang="en-IN" smtClean="0"/>
              <a:t>‹#›</a:t>
            </a:fld>
            <a:endParaRPr lang="en-IN"/>
          </a:p>
        </p:txBody>
      </p:sp>
    </p:spTree>
    <p:extLst>
      <p:ext uri="{BB962C8B-B14F-4D97-AF65-F5344CB8AC3E}">
        <p14:creationId xmlns:p14="http://schemas.microsoft.com/office/powerpoint/2010/main" val="3510175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D39649-EFE0-4907-BB21-1A20A798AF7A}" type="datetimeFigureOut">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A7BB36-8F6B-4158-B269-55E633059407}" type="slidenum">
              <a:rPr lang="en-IN" smtClean="0"/>
              <a:t>‹#›</a:t>
            </a:fld>
            <a:endParaRPr lang="en-IN"/>
          </a:p>
        </p:txBody>
      </p:sp>
    </p:spTree>
    <p:extLst>
      <p:ext uri="{BB962C8B-B14F-4D97-AF65-F5344CB8AC3E}">
        <p14:creationId xmlns:p14="http://schemas.microsoft.com/office/powerpoint/2010/main" val="149685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D39649-EFE0-4907-BB21-1A20A798AF7A}" type="datetimeFigureOut">
              <a:rPr lang="en-IN" smtClean="0"/>
              <a:t>11-07-2023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A7BB36-8F6B-4158-B269-55E633059407}" type="slidenum">
              <a:rPr lang="en-IN" smtClean="0"/>
              <a:t>‹#›</a:t>
            </a:fld>
            <a:endParaRPr lang="en-IN"/>
          </a:p>
        </p:txBody>
      </p:sp>
    </p:spTree>
    <p:extLst>
      <p:ext uri="{BB962C8B-B14F-4D97-AF65-F5344CB8AC3E}">
        <p14:creationId xmlns:p14="http://schemas.microsoft.com/office/powerpoint/2010/main" val="4014581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39649-EFE0-4907-BB21-1A20A798AF7A}" type="datetimeFigureOut">
              <a:rPr lang="en-IN" smtClean="0"/>
              <a:t>11-07-2023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A7BB36-8F6B-4158-B269-55E633059407}" type="slidenum">
              <a:rPr lang="en-IN" smtClean="0"/>
              <a:t>‹#›</a:t>
            </a:fld>
            <a:endParaRPr lang="en-IN"/>
          </a:p>
        </p:txBody>
      </p:sp>
    </p:spTree>
    <p:extLst>
      <p:ext uri="{BB962C8B-B14F-4D97-AF65-F5344CB8AC3E}">
        <p14:creationId xmlns:p14="http://schemas.microsoft.com/office/powerpoint/2010/main" val="3995385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39649-EFE0-4907-BB21-1A20A798AF7A}"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7BB36-8F6B-4158-B269-55E633059407}" type="slidenum">
              <a:rPr lang="en-IN" smtClean="0"/>
              <a:t>‹#›</a:t>
            </a:fld>
            <a:endParaRPr lang="en-IN"/>
          </a:p>
        </p:txBody>
      </p:sp>
    </p:spTree>
    <p:extLst>
      <p:ext uri="{BB962C8B-B14F-4D97-AF65-F5344CB8AC3E}">
        <p14:creationId xmlns:p14="http://schemas.microsoft.com/office/powerpoint/2010/main" val="4745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39649-EFE0-4907-BB21-1A20A798AF7A}"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7BB36-8F6B-4158-B269-55E633059407}" type="slidenum">
              <a:rPr lang="en-IN" smtClean="0"/>
              <a:t>‹#›</a:t>
            </a:fld>
            <a:endParaRPr lang="en-IN"/>
          </a:p>
        </p:txBody>
      </p:sp>
    </p:spTree>
    <p:extLst>
      <p:ext uri="{BB962C8B-B14F-4D97-AF65-F5344CB8AC3E}">
        <p14:creationId xmlns:p14="http://schemas.microsoft.com/office/powerpoint/2010/main" val="143109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3D39649-EFE0-4907-BB21-1A20A798AF7A}" type="datetimeFigureOut">
              <a:rPr lang="en-IN" smtClean="0"/>
              <a:t>11-07-2023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AA7BB36-8F6B-4158-B269-55E633059407}" type="slidenum">
              <a:rPr lang="en-IN" smtClean="0"/>
              <a:t>‹#›</a:t>
            </a:fld>
            <a:endParaRPr lang="en-IN"/>
          </a:p>
        </p:txBody>
      </p:sp>
    </p:spTree>
    <p:extLst>
      <p:ext uri="{BB962C8B-B14F-4D97-AF65-F5344CB8AC3E}">
        <p14:creationId xmlns:p14="http://schemas.microsoft.com/office/powerpoint/2010/main" val="3641031580"/>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AD98-CFFB-476E-D951-DFC048752312}"/>
              </a:ext>
            </a:extLst>
          </p:cNvPr>
          <p:cNvSpPr>
            <a:spLocks noGrp="1"/>
          </p:cNvSpPr>
          <p:nvPr>
            <p:ph type="ctrTitle"/>
          </p:nvPr>
        </p:nvSpPr>
        <p:spPr>
          <a:xfrm>
            <a:off x="1278468" y="355599"/>
            <a:ext cx="6587066" cy="1574801"/>
          </a:xfrm>
        </p:spPr>
        <p:txBody>
          <a:bodyPr>
            <a:normAutofit/>
          </a:bodyPr>
          <a:lstStyle/>
          <a:p>
            <a:pPr algn="l"/>
            <a:r>
              <a:rPr lang="en-US" sz="4000" b="1" u="sng" dirty="0">
                <a:solidFill>
                  <a:schemeClr val="accent1">
                    <a:lumMod val="60000"/>
                    <a:lumOff val="40000"/>
                  </a:schemeClr>
                </a:solidFill>
                <a:effectLst>
                  <a:outerShdw blurRad="38100" dist="38100" dir="2700000" algn="tl">
                    <a:srgbClr val="000000">
                      <a:alpha val="43137"/>
                    </a:srgbClr>
                  </a:outerShdw>
                </a:effectLst>
                <a:latin typeface="Heebo" pitchFamily="2" charset="-79"/>
                <a:cs typeface="Heebo" pitchFamily="2" charset="-79"/>
              </a:rPr>
              <a:t>DATA  Preparing /data preprocessing</a:t>
            </a:r>
            <a:br>
              <a:rPr lang="en-IN" sz="1100" b="0" i="0" dirty="0">
                <a:solidFill>
                  <a:srgbClr val="FFFFFF"/>
                </a:solidFill>
                <a:effectLst/>
                <a:latin typeface="Heebo" pitchFamily="2" charset="-79"/>
                <a:cs typeface="Heebo" pitchFamily="2" charset="-79"/>
              </a:rPr>
            </a:br>
            <a:endParaRPr lang="en-US" sz="4000" b="1" i="0" u="sng" dirty="0">
              <a:solidFill>
                <a:schemeClr val="accent1">
                  <a:lumMod val="60000"/>
                  <a:lumOff val="40000"/>
                </a:schemeClr>
              </a:solidFill>
              <a:effectLst>
                <a:outerShdw blurRad="38100" dist="38100" dir="2700000" algn="tl">
                  <a:srgbClr val="000000">
                    <a:alpha val="43137"/>
                  </a:srgbClr>
                </a:outerShdw>
              </a:effectLst>
              <a:latin typeface="Heebo" pitchFamily="2" charset="-79"/>
              <a:cs typeface="Heebo" pitchFamily="2" charset="-79"/>
            </a:endParaRPr>
          </a:p>
        </p:txBody>
      </p:sp>
      <p:sp>
        <p:nvSpPr>
          <p:cNvPr id="3" name="Subtitle 2">
            <a:extLst>
              <a:ext uri="{FF2B5EF4-FFF2-40B4-BE49-F238E27FC236}">
                <a16:creationId xmlns:a16="http://schemas.microsoft.com/office/drawing/2014/main" id="{309BF8E2-1653-ECFA-A878-F2EBB69D064C}"/>
              </a:ext>
            </a:extLst>
          </p:cNvPr>
          <p:cNvSpPr>
            <a:spLocks noGrp="1"/>
          </p:cNvSpPr>
          <p:nvPr>
            <p:ph type="subTitle" idx="1"/>
          </p:nvPr>
        </p:nvSpPr>
        <p:spPr>
          <a:xfrm>
            <a:off x="261258" y="1632857"/>
            <a:ext cx="10994570" cy="4996543"/>
          </a:xfrm>
        </p:spPr>
        <p:txBody>
          <a:bodyPr>
            <a:normAutofit fontScale="85000" lnSpcReduction="10000"/>
          </a:bodyPr>
          <a:lstStyle/>
          <a:p>
            <a:pPr marL="342900" indent="-342900" algn="l">
              <a:buFont typeface="Arial" panose="020B0604020202020204" pitchFamily="34" charset="0"/>
              <a:buChar char="•"/>
            </a:pPr>
            <a:r>
              <a:rPr lang="en-US" sz="2800" b="0" i="0" dirty="0">
                <a:solidFill>
                  <a:srgbClr val="E0E0E0"/>
                </a:solidFill>
                <a:effectLst/>
                <a:latin typeface="Nunito" pitchFamily="2" charset="0"/>
              </a:rPr>
              <a:t>we always need to feed right data</a:t>
            </a:r>
          </a:p>
          <a:p>
            <a:pPr marL="342900" indent="-342900" algn="l">
              <a:buFont typeface="Arial" panose="020B0604020202020204" pitchFamily="34" charset="0"/>
              <a:buChar char="•"/>
            </a:pPr>
            <a:r>
              <a:rPr lang="en-US" sz="2800" b="0" i="0" dirty="0">
                <a:solidFill>
                  <a:srgbClr val="E0E0E0"/>
                </a:solidFill>
                <a:effectLst/>
                <a:latin typeface="Nunito" pitchFamily="2" charset="0"/>
              </a:rPr>
              <a:t> i.e. the data in correct scale, format and containing meaningful features,</a:t>
            </a:r>
          </a:p>
          <a:p>
            <a:pPr marL="342900" indent="-342900" algn="l">
              <a:buFont typeface="Arial" panose="020B0604020202020204" pitchFamily="34" charset="0"/>
              <a:buChar char="•"/>
            </a:pPr>
            <a:r>
              <a:rPr lang="en-US" sz="2800" b="0" i="0" dirty="0">
                <a:solidFill>
                  <a:srgbClr val="E0E0E0"/>
                </a:solidFill>
                <a:effectLst/>
                <a:latin typeface="Nunito" pitchFamily="2" charset="0"/>
              </a:rPr>
              <a:t>Data  processing convert the selected data into a form which we can  feed to ML algorithms.</a:t>
            </a:r>
          </a:p>
          <a:p>
            <a:pPr marL="342900" indent="-342900" algn="l">
              <a:buFont typeface="Arial" panose="020B0604020202020204" pitchFamily="34" charset="0"/>
              <a:buChar char="•"/>
            </a:pPr>
            <a:r>
              <a:rPr lang="en-US" sz="2800" b="0" i="0" dirty="0">
                <a:solidFill>
                  <a:srgbClr val="E0E0E0"/>
                </a:solidFill>
                <a:effectLst/>
                <a:latin typeface="Nunito" pitchFamily="2" charset="0"/>
              </a:rPr>
              <a:t>On the other hand that  machine will be useless. </a:t>
            </a:r>
          </a:p>
          <a:p>
            <a:pPr marL="342900" indent="-342900" algn="l">
              <a:buFont typeface="Arial" panose="020B0604020202020204" pitchFamily="34" charset="0"/>
              <a:buChar char="•"/>
            </a:pPr>
            <a:r>
              <a:rPr lang="en-US" sz="2800" dirty="0">
                <a:solidFill>
                  <a:srgbClr val="C00000"/>
                </a:solidFill>
                <a:latin typeface="Nunito" pitchFamily="2" charset="0"/>
              </a:rPr>
              <a:t>//Code//</a:t>
            </a:r>
          </a:p>
          <a:p>
            <a:pPr marL="342900" indent="-342900" algn="l">
              <a:buFont typeface="Arial" panose="020B0604020202020204" pitchFamily="34" charset="0"/>
              <a:buChar char="•"/>
            </a:pPr>
            <a:r>
              <a:rPr lang="en-IN" dirty="0">
                <a:solidFill>
                  <a:srgbClr val="C00000"/>
                </a:solidFill>
              </a:rPr>
              <a:t>from pandas import </a:t>
            </a:r>
            <a:r>
              <a:rPr lang="en-IN" dirty="0" err="1">
                <a:solidFill>
                  <a:srgbClr val="C00000"/>
                </a:solidFill>
              </a:rPr>
              <a:t>read_csv</a:t>
            </a:r>
            <a:r>
              <a:rPr lang="en-IN" dirty="0">
                <a:solidFill>
                  <a:srgbClr val="C00000"/>
                </a:solidFill>
              </a:rPr>
              <a:t> </a:t>
            </a:r>
          </a:p>
          <a:p>
            <a:pPr marL="342900" indent="-342900" algn="l">
              <a:buFont typeface="Arial" panose="020B0604020202020204" pitchFamily="34" charset="0"/>
              <a:buChar char="•"/>
            </a:pPr>
            <a:r>
              <a:rPr lang="en-IN" dirty="0">
                <a:solidFill>
                  <a:srgbClr val="C00000"/>
                </a:solidFill>
              </a:rPr>
              <a:t>from </a:t>
            </a:r>
            <a:r>
              <a:rPr lang="en-IN" dirty="0" err="1">
                <a:solidFill>
                  <a:srgbClr val="C00000"/>
                </a:solidFill>
              </a:rPr>
              <a:t>numpy</a:t>
            </a:r>
            <a:r>
              <a:rPr lang="en-IN" dirty="0">
                <a:solidFill>
                  <a:srgbClr val="C00000"/>
                </a:solidFill>
              </a:rPr>
              <a:t> import </a:t>
            </a:r>
            <a:r>
              <a:rPr lang="en-IN" dirty="0" err="1">
                <a:solidFill>
                  <a:srgbClr val="C00000"/>
                </a:solidFill>
              </a:rPr>
              <a:t>set_printoptions</a:t>
            </a:r>
            <a:r>
              <a:rPr lang="en-IN" dirty="0">
                <a:solidFill>
                  <a:srgbClr val="C00000"/>
                </a:solidFill>
              </a:rPr>
              <a:t> </a:t>
            </a:r>
          </a:p>
          <a:p>
            <a:pPr marL="342900" indent="-342900" algn="l">
              <a:buFont typeface="Arial" panose="020B0604020202020204" pitchFamily="34" charset="0"/>
              <a:buChar char="•"/>
            </a:pPr>
            <a:r>
              <a:rPr lang="en-IN" dirty="0">
                <a:solidFill>
                  <a:srgbClr val="C00000"/>
                </a:solidFill>
              </a:rPr>
              <a:t>path = </a:t>
            </a:r>
            <a:r>
              <a:rPr lang="en-IN" dirty="0" err="1">
                <a:solidFill>
                  <a:srgbClr val="C00000"/>
                </a:solidFill>
              </a:rPr>
              <a:t>r’C:Dell</a:t>
            </a:r>
            <a:r>
              <a:rPr lang="en-IN" dirty="0">
                <a:solidFill>
                  <a:srgbClr val="C00000"/>
                </a:solidFill>
              </a:rPr>
              <a:t>\INTERN\pima-indians-diabetes.csv’ </a:t>
            </a:r>
          </a:p>
          <a:p>
            <a:pPr marL="342900" indent="-342900" algn="l">
              <a:buFont typeface="Arial" panose="020B0604020202020204" pitchFamily="34" charset="0"/>
              <a:buChar char="•"/>
            </a:pPr>
            <a:r>
              <a:rPr lang="en-IN" dirty="0">
                <a:solidFill>
                  <a:srgbClr val="C00000"/>
                </a:solidFill>
              </a:rPr>
              <a:t>names = ['</a:t>
            </a:r>
            <a:r>
              <a:rPr lang="en-IN" dirty="0" err="1">
                <a:solidFill>
                  <a:srgbClr val="C00000"/>
                </a:solidFill>
              </a:rPr>
              <a:t>preg</a:t>
            </a:r>
            <a:r>
              <a:rPr lang="en-IN" dirty="0">
                <a:solidFill>
                  <a:srgbClr val="C00000"/>
                </a:solidFill>
              </a:rPr>
              <a:t>', '</a:t>
            </a:r>
            <a:r>
              <a:rPr lang="en-IN" dirty="0" err="1">
                <a:solidFill>
                  <a:srgbClr val="C00000"/>
                </a:solidFill>
              </a:rPr>
              <a:t>plas</a:t>
            </a:r>
            <a:r>
              <a:rPr lang="en-IN" dirty="0">
                <a:solidFill>
                  <a:srgbClr val="C00000"/>
                </a:solidFill>
              </a:rPr>
              <a:t>', '</a:t>
            </a:r>
            <a:r>
              <a:rPr lang="en-IN" dirty="0" err="1">
                <a:solidFill>
                  <a:srgbClr val="C00000"/>
                </a:solidFill>
              </a:rPr>
              <a:t>pres</a:t>
            </a:r>
            <a:r>
              <a:rPr lang="en-IN" dirty="0">
                <a:solidFill>
                  <a:srgbClr val="C00000"/>
                </a:solidFill>
              </a:rPr>
              <a:t>', 'skin', 'test', 'mass', '</a:t>
            </a:r>
            <a:r>
              <a:rPr lang="en-IN" dirty="0" err="1">
                <a:solidFill>
                  <a:srgbClr val="C00000"/>
                </a:solidFill>
              </a:rPr>
              <a:t>pedi</a:t>
            </a:r>
            <a:r>
              <a:rPr lang="en-IN" dirty="0">
                <a:solidFill>
                  <a:srgbClr val="C00000"/>
                </a:solidFill>
              </a:rPr>
              <a:t>', 'age', 'class’] </a:t>
            </a:r>
          </a:p>
          <a:p>
            <a:pPr marL="342900" indent="-342900" algn="l">
              <a:buFont typeface="Arial" panose="020B0604020202020204" pitchFamily="34" charset="0"/>
              <a:buChar char="•"/>
            </a:pPr>
            <a:r>
              <a:rPr lang="en-IN" dirty="0" err="1">
                <a:solidFill>
                  <a:srgbClr val="C00000"/>
                </a:solidFill>
              </a:rPr>
              <a:t>dataframe</a:t>
            </a:r>
            <a:r>
              <a:rPr lang="en-IN" dirty="0">
                <a:solidFill>
                  <a:srgbClr val="C00000"/>
                </a:solidFill>
              </a:rPr>
              <a:t> = </a:t>
            </a:r>
            <a:r>
              <a:rPr lang="en-IN" dirty="0" err="1">
                <a:solidFill>
                  <a:srgbClr val="C00000"/>
                </a:solidFill>
              </a:rPr>
              <a:t>read_csv</a:t>
            </a:r>
            <a:r>
              <a:rPr lang="en-IN" dirty="0">
                <a:solidFill>
                  <a:srgbClr val="C00000"/>
                </a:solidFill>
              </a:rPr>
              <a:t> (path, names=names) array = </a:t>
            </a:r>
            <a:r>
              <a:rPr lang="en-IN" dirty="0" err="1">
                <a:solidFill>
                  <a:srgbClr val="C00000"/>
                </a:solidFill>
              </a:rPr>
              <a:t>dataframe.values</a:t>
            </a:r>
            <a:endParaRPr lang="en-US" sz="3200" b="0" i="0" dirty="0">
              <a:solidFill>
                <a:srgbClr val="C00000"/>
              </a:solidFill>
              <a:effectLst/>
              <a:latin typeface="Nunito" pitchFamily="2" charset="0"/>
            </a:endParaRPr>
          </a:p>
        </p:txBody>
      </p:sp>
    </p:spTree>
    <p:extLst>
      <p:ext uri="{BB962C8B-B14F-4D97-AF65-F5344CB8AC3E}">
        <p14:creationId xmlns:p14="http://schemas.microsoft.com/office/powerpoint/2010/main" val="1453474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A10E-A8F8-2B00-0F47-C73213C2D106}"/>
              </a:ext>
            </a:extLst>
          </p:cNvPr>
          <p:cNvSpPr>
            <a:spLocks noGrp="1"/>
          </p:cNvSpPr>
          <p:nvPr>
            <p:ph type="title"/>
          </p:nvPr>
        </p:nvSpPr>
        <p:spPr>
          <a:xfrm>
            <a:off x="838199" y="0"/>
            <a:ext cx="10625668" cy="6857999"/>
          </a:xfrm>
        </p:spPr>
        <p:txBody>
          <a:bodyPr>
            <a:normAutofit fontScale="90000"/>
          </a:bodyPr>
          <a:lstStyle/>
          <a:p>
            <a:r>
              <a:rPr lang="en-IN" sz="2000" b="1" dirty="0">
                <a:solidFill>
                  <a:schemeClr val="accent2">
                    <a:lumMod val="75000"/>
                  </a:schemeClr>
                </a:solidFill>
                <a:effectLst>
                  <a:outerShdw blurRad="38100" dist="38100" dir="2700000" algn="tl">
                    <a:srgbClr val="000000">
                      <a:alpha val="43137"/>
                    </a:srgbClr>
                  </a:outerShdw>
                </a:effectLst>
                <a:latin typeface="Heebo" pitchFamily="2" charset="-79"/>
                <a:cs typeface="Heebo" pitchFamily="2" charset="-79"/>
              </a:rPr>
              <a:t>Feature Selection Techniques </a:t>
            </a:r>
            <a:br>
              <a:rPr lang="en-IN" sz="2000" dirty="0">
                <a:solidFill>
                  <a:srgbClr val="FFFFFF"/>
                </a:solidFill>
                <a:latin typeface="Heebo" pitchFamily="2" charset="-79"/>
                <a:cs typeface="Heebo" pitchFamily="2" charset="-79"/>
              </a:rPr>
            </a:br>
            <a:r>
              <a:rPr lang="en-IN" sz="2000" b="1" dirty="0">
                <a:solidFill>
                  <a:srgbClr val="FF0000"/>
                </a:solidFill>
                <a:effectLst>
                  <a:outerShdw blurRad="38100" dist="38100" dir="2700000" algn="tl">
                    <a:srgbClr val="000000">
                      <a:alpha val="43137"/>
                    </a:srgbClr>
                  </a:outerShdw>
                </a:effectLst>
                <a:latin typeface="Heebo" pitchFamily="2" charset="-79"/>
                <a:cs typeface="Heebo" pitchFamily="2" charset="-79"/>
              </a:rPr>
              <a:t>Univariate Selection :</a:t>
            </a:r>
            <a:br>
              <a:rPr lang="en-IN" sz="2000" dirty="0">
                <a:solidFill>
                  <a:srgbClr val="FF0000"/>
                </a:solidFill>
                <a:latin typeface="Heebo" pitchFamily="2" charset="-79"/>
                <a:cs typeface="Heebo" pitchFamily="2" charset="-79"/>
              </a:rPr>
            </a:br>
            <a:r>
              <a:rPr lang="en-US" sz="2000" dirty="0">
                <a:solidFill>
                  <a:srgbClr val="E0E0E0"/>
                </a:solidFill>
                <a:latin typeface="Nunito" pitchFamily="2" charset="0"/>
              </a:rPr>
              <a:t>This technique is very useful in selecting those features, with the help of statistical testing,</a:t>
            </a:r>
            <a:br>
              <a:rPr lang="en-US" sz="2000" dirty="0">
                <a:solidFill>
                  <a:srgbClr val="E0E0E0"/>
                </a:solidFill>
                <a:latin typeface="Nunito" pitchFamily="2" charset="0"/>
              </a:rPr>
            </a:br>
            <a:r>
              <a:rPr lang="en-US" sz="2000" dirty="0">
                <a:solidFill>
                  <a:srgbClr val="E0E0E0"/>
                </a:solidFill>
                <a:latin typeface="Nunito" pitchFamily="2" charset="0"/>
              </a:rPr>
              <a:t> having strongest relationship with the prediction variables.</a:t>
            </a:r>
            <a:br>
              <a:rPr lang="en-US" sz="2000" dirty="0">
                <a:solidFill>
                  <a:srgbClr val="E0E0E0"/>
                </a:solidFill>
                <a:latin typeface="Nunito" pitchFamily="2" charset="0"/>
              </a:rPr>
            </a:br>
            <a:br>
              <a:rPr lang="en-US" sz="2000" dirty="0">
                <a:solidFill>
                  <a:srgbClr val="E0E0E0"/>
                </a:solidFill>
                <a:latin typeface="Nunito" pitchFamily="2" charset="0"/>
              </a:rPr>
            </a:br>
            <a:r>
              <a:rPr lang="en-US" sz="2000" dirty="0">
                <a:solidFill>
                  <a:srgbClr val="E0E0E0"/>
                </a:solidFill>
                <a:latin typeface="Nunito" pitchFamily="2" charset="0"/>
              </a:rPr>
              <a:t> We can implement it with the help of </a:t>
            </a:r>
            <a:r>
              <a:rPr lang="en-US" sz="2000" dirty="0" err="1">
                <a:solidFill>
                  <a:srgbClr val="E0E0E0"/>
                </a:solidFill>
                <a:latin typeface="Nunito" pitchFamily="2" charset="0"/>
              </a:rPr>
              <a:t>SelectKBest</a:t>
            </a:r>
            <a:r>
              <a:rPr lang="en-US" sz="2000" dirty="0">
                <a:solidFill>
                  <a:srgbClr val="E0E0E0"/>
                </a:solidFill>
                <a:latin typeface="Nunito" pitchFamily="2" charset="0"/>
              </a:rPr>
              <a:t> class of scikit-learn Python library.</a:t>
            </a:r>
            <a:br>
              <a:rPr lang="en-US" sz="2000" dirty="0">
                <a:solidFill>
                  <a:srgbClr val="E0E0E0"/>
                </a:solidFill>
                <a:latin typeface="Nunito" pitchFamily="2" charset="0"/>
              </a:rPr>
            </a:br>
            <a:br>
              <a:rPr lang="en-US" sz="2000" dirty="0">
                <a:solidFill>
                  <a:srgbClr val="E0E0E0"/>
                </a:solidFill>
                <a:latin typeface="Nunito" pitchFamily="2" charset="0"/>
              </a:rPr>
            </a:br>
            <a:r>
              <a:rPr lang="en-US" sz="2000" dirty="0">
                <a:solidFill>
                  <a:srgbClr val="F66F8B"/>
                </a:solidFill>
              </a:rPr>
              <a:t>from</a:t>
            </a:r>
            <a:r>
              <a:rPr lang="en-US" sz="2000" dirty="0">
                <a:solidFill>
                  <a:srgbClr val="EAEAEA"/>
                </a:solidFill>
              </a:rPr>
              <a:t> </a:t>
            </a:r>
            <a:r>
              <a:rPr lang="en-US" sz="2000" dirty="0" err="1">
                <a:solidFill>
                  <a:srgbClr val="EAEAEA"/>
                </a:solidFill>
              </a:rPr>
              <a:t>sklearn.feature_selection</a:t>
            </a:r>
            <a:r>
              <a:rPr lang="en-US" sz="2000" dirty="0">
                <a:solidFill>
                  <a:srgbClr val="EAEAEA"/>
                </a:solidFill>
              </a:rPr>
              <a:t> </a:t>
            </a:r>
            <a:r>
              <a:rPr lang="en-US" sz="2000" dirty="0">
                <a:solidFill>
                  <a:srgbClr val="F66F8B"/>
                </a:solidFill>
              </a:rPr>
              <a:t>import</a:t>
            </a:r>
            <a:r>
              <a:rPr lang="en-US" sz="2000" dirty="0">
                <a:solidFill>
                  <a:srgbClr val="EAEAEA"/>
                </a:solidFill>
              </a:rPr>
              <a:t> </a:t>
            </a:r>
            <a:r>
              <a:rPr lang="en-US" sz="2000" dirty="0" err="1">
                <a:solidFill>
                  <a:srgbClr val="7AA6DA"/>
                </a:solidFill>
              </a:rPr>
              <a:t>SelectKBest</a:t>
            </a:r>
            <a:br>
              <a:rPr lang="en-US" sz="2000" dirty="0">
                <a:solidFill>
                  <a:srgbClr val="7AA6DA"/>
                </a:solidFill>
              </a:rPr>
            </a:br>
            <a:r>
              <a:rPr lang="en-US" sz="2000" dirty="0">
                <a:solidFill>
                  <a:srgbClr val="EAEAEA"/>
                </a:solidFill>
              </a:rPr>
              <a:t> </a:t>
            </a:r>
            <a:r>
              <a:rPr lang="en-US" sz="2000" dirty="0">
                <a:solidFill>
                  <a:srgbClr val="F66F8B"/>
                </a:solidFill>
              </a:rPr>
              <a:t>from</a:t>
            </a:r>
            <a:r>
              <a:rPr lang="en-US" sz="2000" dirty="0">
                <a:solidFill>
                  <a:srgbClr val="EAEAEA"/>
                </a:solidFill>
              </a:rPr>
              <a:t> </a:t>
            </a:r>
            <a:r>
              <a:rPr lang="en-US" sz="2000" dirty="0" err="1">
                <a:solidFill>
                  <a:srgbClr val="EAEAEA"/>
                </a:solidFill>
              </a:rPr>
              <a:t>sklearn.feature_selection</a:t>
            </a:r>
            <a:r>
              <a:rPr lang="en-US" sz="2000" dirty="0">
                <a:solidFill>
                  <a:srgbClr val="EAEAEA"/>
                </a:solidFill>
              </a:rPr>
              <a:t> </a:t>
            </a:r>
            <a:r>
              <a:rPr lang="en-US" sz="2000" dirty="0">
                <a:solidFill>
                  <a:srgbClr val="F66F8B"/>
                </a:solidFill>
              </a:rPr>
              <a:t>import</a:t>
            </a:r>
            <a:r>
              <a:rPr lang="en-US" sz="2000" dirty="0">
                <a:solidFill>
                  <a:srgbClr val="EAEAEA"/>
                </a:solidFill>
              </a:rPr>
              <a:t> chi2</a:t>
            </a:r>
            <a:br>
              <a:rPr lang="en-US" sz="2000" dirty="0">
                <a:solidFill>
                  <a:srgbClr val="EAEAEA"/>
                </a:solidFill>
              </a:rPr>
            </a:br>
            <a:br>
              <a:rPr lang="en-US" sz="2000" dirty="0">
                <a:solidFill>
                  <a:schemeClr val="accent4">
                    <a:lumMod val="60000"/>
                    <a:lumOff val="40000"/>
                  </a:schemeClr>
                </a:solidFill>
              </a:rPr>
            </a:br>
            <a:r>
              <a:rPr lang="es-ES" sz="2000" dirty="0">
                <a:solidFill>
                  <a:srgbClr val="00B050"/>
                </a:solidFill>
              </a:rPr>
              <a:t>X = array[:,0:8] </a:t>
            </a:r>
            <a:br>
              <a:rPr lang="es-ES" sz="2000" dirty="0">
                <a:solidFill>
                  <a:srgbClr val="00B050"/>
                </a:solidFill>
              </a:rPr>
            </a:br>
            <a:r>
              <a:rPr lang="es-ES" sz="2000" dirty="0">
                <a:solidFill>
                  <a:srgbClr val="00B050"/>
                </a:solidFill>
              </a:rPr>
              <a:t>Y = array[:,8]</a:t>
            </a:r>
            <a:br>
              <a:rPr lang="en-US" sz="2000" dirty="0">
                <a:solidFill>
                  <a:srgbClr val="00B050"/>
                </a:solidFill>
              </a:rPr>
            </a:br>
            <a:r>
              <a:rPr lang="en-US" sz="2000" dirty="0">
                <a:solidFill>
                  <a:srgbClr val="00B050"/>
                </a:solidFill>
              </a:rPr>
              <a:t>test = </a:t>
            </a:r>
            <a:r>
              <a:rPr lang="en-US" sz="2000" dirty="0" err="1">
                <a:solidFill>
                  <a:srgbClr val="00B050"/>
                </a:solidFill>
              </a:rPr>
              <a:t>SelectKBest</a:t>
            </a:r>
            <a:r>
              <a:rPr lang="en-US" sz="2000" dirty="0">
                <a:solidFill>
                  <a:srgbClr val="00B050"/>
                </a:solidFill>
              </a:rPr>
              <a:t>(</a:t>
            </a:r>
            <a:r>
              <a:rPr lang="en-US" sz="2000" dirty="0" err="1">
                <a:solidFill>
                  <a:srgbClr val="00B050"/>
                </a:solidFill>
              </a:rPr>
              <a:t>score_func</a:t>
            </a:r>
            <a:r>
              <a:rPr lang="en-US" sz="2000" dirty="0">
                <a:solidFill>
                  <a:srgbClr val="00B050"/>
                </a:solidFill>
              </a:rPr>
              <a:t>=chi2, k=4)</a:t>
            </a:r>
            <a:br>
              <a:rPr lang="en-US" sz="2000" dirty="0">
                <a:solidFill>
                  <a:srgbClr val="00B050"/>
                </a:solidFill>
              </a:rPr>
            </a:br>
            <a:r>
              <a:rPr lang="en-US" sz="2000" dirty="0">
                <a:solidFill>
                  <a:srgbClr val="00B050"/>
                </a:solidFill>
              </a:rPr>
              <a:t>fit = </a:t>
            </a:r>
            <a:r>
              <a:rPr lang="en-US" sz="2000" dirty="0" err="1">
                <a:solidFill>
                  <a:srgbClr val="00B050"/>
                </a:solidFill>
              </a:rPr>
              <a:t>test.fit</a:t>
            </a:r>
            <a:r>
              <a:rPr lang="en-US" sz="2000" dirty="0">
                <a:solidFill>
                  <a:srgbClr val="00B050"/>
                </a:solidFill>
              </a:rPr>
              <a:t>(X,Y)</a:t>
            </a:r>
            <a:br>
              <a:rPr lang="en-IN" sz="2000" dirty="0">
                <a:solidFill>
                  <a:srgbClr val="00B050"/>
                </a:solidFill>
                <a:latin typeface="Heebo" pitchFamily="2" charset="-79"/>
                <a:cs typeface="Heebo" pitchFamily="2" charset="-79"/>
              </a:rPr>
            </a:br>
            <a:r>
              <a:rPr lang="en-US" sz="2000" dirty="0" err="1">
                <a:solidFill>
                  <a:srgbClr val="00B050"/>
                </a:solidFill>
              </a:rPr>
              <a:t>set_printoptions</a:t>
            </a:r>
            <a:r>
              <a:rPr lang="en-US" sz="2000" dirty="0">
                <a:solidFill>
                  <a:srgbClr val="00B050"/>
                </a:solidFill>
              </a:rPr>
              <a:t>(precision=2) </a:t>
            </a:r>
            <a:br>
              <a:rPr lang="en-US" sz="2000" dirty="0">
                <a:solidFill>
                  <a:srgbClr val="00B050"/>
                </a:solidFill>
              </a:rPr>
            </a:br>
            <a:r>
              <a:rPr lang="en-US" sz="2000" dirty="0">
                <a:solidFill>
                  <a:srgbClr val="00B050"/>
                </a:solidFill>
              </a:rPr>
              <a:t>print(</a:t>
            </a:r>
            <a:r>
              <a:rPr lang="en-US" sz="2000" dirty="0" err="1">
                <a:solidFill>
                  <a:srgbClr val="00B050"/>
                </a:solidFill>
              </a:rPr>
              <a:t>fit.scores</a:t>
            </a:r>
            <a:r>
              <a:rPr lang="en-US" sz="2000" dirty="0">
                <a:solidFill>
                  <a:srgbClr val="00B050"/>
                </a:solidFill>
              </a:rPr>
              <a:t>_) </a:t>
            </a:r>
            <a:br>
              <a:rPr lang="en-US" sz="2000" dirty="0">
                <a:solidFill>
                  <a:srgbClr val="00B050"/>
                </a:solidFill>
              </a:rPr>
            </a:br>
            <a:r>
              <a:rPr lang="en-US" sz="2000" dirty="0" err="1">
                <a:solidFill>
                  <a:srgbClr val="00B050"/>
                </a:solidFill>
              </a:rPr>
              <a:t>featured_data</a:t>
            </a:r>
            <a:r>
              <a:rPr lang="en-US" sz="2000" dirty="0">
                <a:solidFill>
                  <a:srgbClr val="00B050"/>
                </a:solidFill>
              </a:rPr>
              <a:t> = </a:t>
            </a:r>
            <a:r>
              <a:rPr lang="en-US" sz="2000" dirty="0" err="1">
                <a:solidFill>
                  <a:srgbClr val="00B050"/>
                </a:solidFill>
              </a:rPr>
              <a:t>fit.transform</a:t>
            </a:r>
            <a:r>
              <a:rPr lang="en-US" sz="2000" dirty="0">
                <a:solidFill>
                  <a:srgbClr val="00B050"/>
                </a:solidFill>
              </a:rPr>
              <a:t>(X)</a:t>
            </a:r>
            <a:br>
              <a:rPr lang="en-US" sz="2000" dirty="0">
                <a:solidFill>
                  <a:srgbClr val="00B050"/>
                </a:solidFill>
              </a:rPr>
            </a:br>
            <a:r>
              <a:rPr lang="en-US" sz="2000" dirty="0">
                <a:solidFill>
                  <a:srgbClr val="00B050"/>
                </a:solidFill>
              </a:rPr>
              <a:t> print ("\</a:t>
            </a:r>
            <a:r>
              <a:rPr lang="en-US" sz="2000" dirty="0" err="1">
                <a:solidFill>
                  <a:srgbClr val="00B050"/>
                </a:solidFill>
              </a:rPr>
              <a:t>nFeatured</a:t>
            </a:r>
            <a:r>
              <a:rPr lang="en-US" sz="2000" dirty="0">
                <a:solidFill>
                  <a:srgbClr val="00B050"/>
                </a:solidFill>
              </a:rPr>
              <a:t> data:\n", </a:t>
            </a:r>
            <a:r>
              <a:rPr lang="en-US" sz="2000" dirty="0" err="1">
                <a:solidFill>
                  <a:srgbClr val="00B050"/>
                </a:solidFill>
              </a:rPr>
              <a:t>featured_data</a:t>
            </a:r>
            <a:r>
              <a:rPr lang="en-US" sz="2000" dirty="0">
                <a:solidFill>
                  <a:srgbClr val="00B050"/>
                </a:solidFill>
              </a:rPr>
              <a:t>[0:4])</a:t>
            </a:r>
            <a:br>
              <a:rPr lang="en-US" sz="2000" dirty="0">
                <a:solidFill>
                  <a:schemeClr val="accent4">
                    <a:lumMod val="60000"/>
                    <a:lumOff val="40000"/>
                  </a:schemeClr>
                </a:solidFill>
              </a:rPr>
            </a:br>
            <a:r>
              <a:rPr lang="en-US" sz="2000" dirty="0">
                <a:solidFill>
                  <a:srgbClr val="FF0000"/>
                </a:solidFill>
              </a:rPr>
              <a:t>output</a:t>
            </a:r>
            <a:br>
              <a:rPr lang="en-IN" sz="2000" dirty="0">
                <a:solidFill>
                  <a:schemeClr val="accent4">
                    <a:lumMod val="60000"/>
                    <a:lumOff val="40000"/>
                  </a:schemeClr>
                </a:solidFill>
                <a:latin typeface="Heebo" pitchFamily="2" charset="-79"/>
                <a:cs typeface="Heebo" pitchFamily="2" charset="-79"/>
              </a:rPr>
            </a:br>
            <a:r>
              <a:rPr lang="en-US" sz="2000" dirty="0"/>
              <a:t>[ 111.52 1411.89 17.61 53.11 2175.57 127.67 5.39 181.3 ]</a:t>
            </a:r>
            <a:br>
              <a:rPr lang="en-US" sz="2000" dirty="0"/>
            </a:br>
            <a:r>
              <a:rPr lang="en-US" sz="2000" dirty="0"/>
              <a:t> Featured data:</a:t>
            </a:r>
            <a:br>
              <a:rPr lang="en-US" sz="2000" dirty="0"/>
            </a:br>
            <a:r>
              <a:rPr lang="en-US" sz="2000" dirty="0"/>
              <a:t> [ [148. 0. 33.6 50. ]</a:t>
            </a:r>
            <a:br>
              <a:rPr lang="en-US" sz="2000" dirty="0"/>
            </a:br>
            <a:r>
              <a:rPr lang="en-US" sz="2000" dirty="0"/>
              <a:t> [ 85. 0. 26.6 31. ]</a:t>
            </a:r>
            <a:br>
              <a:rPr lang="en-US" sz="2000" dirty="0"/>
            </a:br>
            <a:r>
              <a:rPr lang="en-US" sz="2000" dirty="0"/>
              <a:t> [183. 0. 23.3 32. ]</a:t>
            </a:r>
            <a:br>
              <a:rPr lang="en-US" sz="2000" dirty="0"/>
            </a:br>
            <a:r>
              <a:rPr lang="en-US" sz="2000" dirty="0"/>
              <a:t> [ 89. 94. 28.1 21. ] ]</a:t>
            </a:r>
            <a:endParaRPr lang="en-IN" sz="2000" dirty="0"/>
          </a:p>
        </p:txBody>
      </p:sp>
    </p:spTree>
    <p:extLst>
      <p:ext uri="{BB962C8B-B14F-4D97-AF65-F5344CB8AC3E}">
        <p14:creationId xmlns:p14="http://schemas.microsoft.com/office/powerpoint/2010/main" val="415176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07A9D-24CD-4AE1-B948-93FE07D5569C}"/>
              </a:ext>
            </a:extLst>
          </p:cNvPr>
          <p:cNvSpPr>
            <a:spLocks noGrp="1"/>
          </p:cNvSpPr>
          <p:nvPr>
            <p:ph type="ctrTitle"/>
          </p:nvPr>
        </p:nvSpPr>
        <p:spPr>
          <a:xfrm>
            <a:off x="157842" y="846667"/>
            <a:ext cx="12034157" cy="6146800"/>
          </a:xfrm>
        </p:spPr>
        <p:txBody>
          <a:bodyPr>
            <a:normAutofit fontScale="90000"/>
          </a:bodyPr>
          <a:lstStyle/>
          <a:p>
            <a:pPr algn="just"/>
            <a:r>
              <a:rPr lang="en-US" sz="2500" spc="0" dirty="0">
                <a:solidFill>
                  <a:srgbClr val="E0E0E0"/>
                </a:solidFill>
                <a:effectLst/>
                <a:latin typeface="Nunito" pitchFamily="2" charset="0"/>
              </a:rPr>
              <a:t>It  removes the attributes recursively and builds the model with remaining attributes.</a:t>
            </a:r>
            <a:br>
              <a:rPr lang="en-US" sz="2500" spc="0" dirty="0">
                <a:solidFill>
                  <a:srgbClr val="E0E0E0"/>
                </a:solidFill>
                <a:effectLst/>
                <a:latin typeface="Nunito" pitchFamily="2" charset="0"/>
              </a:rPr>
            </a:br>
            <a:br>
              <a:rPr lang="en-US" sz="2500" spc="0" dirty="0">
                <a:solidFill>
                  <a:srgbClr val="E0E0E0"/>
                </a:solidFill>
                <a:effectLst/>
                <a:latin typeface="Nunito" pitchFamily="2" charset="0"/>
              </a:rPr>
            </a:br>
            <a:r>
              <a:rPr lang="en-US" sz="2500" spc="0" dirty="0">
                <a:solidFill>
                  <a:srgbClr val="E0E0E0"/>
                </a:solidFill>
                <a:effectLst/>
                <a:latin typeface="Nunito" pitchFamily="2" charset="0"/>
              </a:rPr>
              <a:t>We can implement  It  with the help of RFE class of scikit-learn Python library.</a:t>
            </a:r>
            <a:br>
              <a:rPr lang="en-US" sz="2500" spc="0" dirty="0">
                <a:solidFill>
                  <a:srgbClr val="E0E0E0"/>
                </a:solidFill>
                <a:effectLst/>
                <a:latin typeface="Nunito" pitchFamily="2" charset="0"/>
              </a:rPr>
            </a:br>
            <a:br>
              <a:rPr lang="en-US" sz="2500" spc="0" dirty="0">
                <a:solidFill>
                  <a:srgbClr val="E0E0E0"/>
                </a:solidFill>
                <a:effectLst/>
                <a:latin typeface="Nunito" pitchFamily="2" charset="0"/>
              </a:rPr>
            </a:br>
            <a:r>
              <a:rPr lang="en-US" sz="2500" spc="0" dirty="0">
                <a:solidFill>
                  <a:srgbClr val="E0E0E0"/>
                </a:solidFill>
                <a:effectLst/>
                <a:latin typeface="Nunito" pitchFamily="2" charset="0"/>
              </a:rPr>
              <a:t>//code</a:t>
            </a:r>
            <a:br>
              <a:rPr lang="en-US" sz="2500" spc="0" dirty="0">
                <a:solidFill>
                  <a:srgbClr val="E0E0E0"/>
                </a:solidFill>
                <a:effectLst/>
                <a:latin typeface="Nunito" pitchFamily="2" charset="0"/>
              </a:rPr>
            </a:br>
            <a:r>
              <a:rPr lang="en-US" sz="2300" spc="0" dirty="0">
                <a:solidFill>
                  <a:srgbClr val="14D642"/>
                </a:solidFill>
              </a:rPr>
              <a:t>X = array[:,0:8] </a:t>
            </a:r>
            <a:br>
              <a:rPr lang="en-US" sz="2300" spc="0" dirty="0">
                <a:solidFill>
                  <a:srgbClr val="14D642"/>
                </a:solidFill>
              </a:rPr>
            </a:br>
            <a:r>
              <a:rPr lang="en-US" sz="2300" spc="0" dirty="0">
                <a:solidFill>
                  <a:srgbClr val="14D642"/>
                </a:solidFill>
              </a:rPr>
              <a:t>Y = array[:,8]</a:t>
            </a:r>
            <a:br>
              <a:rPr lang="en-US" sz="2300" spc="0" dirty="0">
                <a:solidFill>
                  <a:srgbClr val="14D642"/>
                </a:solidFill>
                <a:effectLst/>
                <a:latin typeface="Nunito" pitchFamily="2" charset="0"/>
              </a:rPr>
            </a:br>
            <a:r>
              <a:rPr lang="en-US" sz="2300" spc="0" dirty="0">
                <a:solidFill>
                  <a:srgbClr val="14D642"/>
                </a:solidFill>
                <a:effectLst/>
                <a:latin typeface="Nunito" pitchFamily="2" charset="0"/>
              </a:rPr>
              <a:t>model = </a:t>
            </a:r>
            <a:r>
              <a:rPr lang="en-US" sz="2300" spc="0" dirty="0" err="1">
                <a:solidFill>
                  <a:srgbClr val="14D642"/>
                </a:solidFill>
                <a:effectLst/>
                <a:latin typeface="Nunito" pitchFamily="2" charset="0"/>
              </a:rPr>
              <a:t>LogisticRegression</a:t>
            </a:r>
            <a:r>
              <a:rPr lang="en-US" sz="2300" spc="0" dirty="0">
                <a:solidFill>
                  <a:srgbClr val="14D642"/>
                </a:solidFill>
                <a:effectLst/>
                <a:latin typeface="Nunito" pitchFamily="2" charset="0"/>
              </a:rPr>
              <a:t>()</a:t>
            </a:r>
            <a:br>
              <a:rPr lang="en-US" sz="2300" spc="0" dirty="0">
                <a:solidFill>
                  <a:srgbClr val="14D642"/>
                </a:solidFill>
                <a:effectLst/>
                <a:latin typeface="Nunito" pitchFamily="2" charset="0"/>
              </a:rPr>
            </a:br>
            <a:r>
              <a:rPr lang="en-US" sz="2300" spc="0" dirty="0" err="1">
                <a:solidFill>
                  <a:srgbClr val="14D642"/>
                </a:solidFill>
                <a:effectLst/>
                <a:latin typeface="Nunito" pitchFamily="2" charset="0"/>
              </a:rPr>
              <a:t>rfe</a:t>
            </a:r>
            <a:r>
              <a:rPr lang="en-US" sz="2300" spc="0" dirty="0">
                <a:solidFill>
                  <a:srgbClr val="14D642"/>
                </a:solidFill>
                <a:effectLst/>
                <a:latin typeface="Nunito" pitchFamily="2" charset="0"/>
              </a:rPr>
              <a:t> = RFE(model, </a:t>
            </a:r>
            <a:r>
              <a:rPr lang="en-US" sz="2300" spc="0" dirty="0" err="1">
                <a:solidFill>
                  <a:srgbClr val="14D642"/>
                </a:solidFill>
                <a:effectLst/>
                <a:latin typeface="Nunito" pitchFamily="2" charset="0"/>
              </a:rPr>
              <a:t>n_features_to_select</a:t>
            </a:r>
            <a:r>
              <a:rPr lang="en-US" sz="2300" spc="0" dirty="0">
                <a:solidFill>
                  <a:srgbClr val="14D642"/>
                </a:solidFill>
                <a:effectLst/>
                <a:latin typeface="Nunito" pitchFamily="2" charset="0"/>
              </a:rPr>
              <a:t>=3)</a:t>
            </a:r>
            <a:br>
              <a:rPr lang="en-US" sz="2300" spc="0" dirty="0">
                <a:solidFill>
                  <a:srgbClr val="14D642"/>
                </a:solidFill>
                <a:effectLst/>
                <a:latin typeface="Nunito" pitchFamily="2" charset="0"/>
              </a:rPr>
            </a:br>
            <a:r>
              <a:rPr lang="en-US" sz="2300" spc="0" dirty="0">
                <a:solidFill>
                  <a:srgbClr val="14D642"/>
                </a:solidFill>
                <a:effectLst/>
                <a:latin typeface="Nunito" pitchFamily="2" charset="0"/>
              </a:rPr>
              <a:t>fit = </a:t>
            </a:r>
            <a:r>
              <a:rPr lang="en-US" sz="2300" spc="0" dirty="0" err="1">
                <a:solidFill>
                  <a:srgbClr val="14D642"/>
                </a:solidFill>
                <a:effectLst/>
                <a:latin typeface="Nunito" pitchFamily="2" charset="0"/>
              </a:rPr>
              <a:t>rfe.fit</a:t>
            </a:r>
            <a:r>
              <a:rPr lang="en-US" sz="2300" spc="0" dirty="0">
                <a:solidFill>
                  <a:srgbClr val="14D642"/>
                </a:solidFill>
                <a:effectLst/>
                <a:latin typeface="Nunito" pitchFamily="2" charset="0"/>
              </a:rPr>
              <a:t>(x, y)</a:t>
            </a:r>
            <a:br>
              <a:rPr lang="en-US" sz="2300" spc="0" dirty="0">
                <a:solidFill>
                  <a:srgbClr val="14D642"/>
                </a:solidFill>
                <a:effectLst/>
                <a:latin typeface="Nunito" pitchFamily="2" charset="0"/>
              </a:rPr>
            </a:br>
            <a:br>
              <a:rPr lang="en-US" sz="2300" spc="0" dirty="0">
                <a:solidFill>
                  <a:srgbClr val="14D642"/>
                </a:solidFill>
                <a:effectLst/>
                <a:latin typeface="Nunito" pitchFamily="2" charset="0"/>
              </a:rPr>
            </a:br>
            <a:r>
              <a:rPr lang="en-US" sz="2300" spc="0" dirty="0">
                <a:solidFill>
                  <a:srgbClr val="14D642"/>
                </a:solidFill>
                <a:effectLst/>
                <a:latin typeface="Nunito" pitchFamily="2" charset="0"/>
              </a:rPr>
              <a:t>print("Number of Features: %d" % </a:t>
            </a:r>
            <a:r>
              <a:rPr lang="en-US" sz="2300" spc="0" dirty="0" err="1">
                <a:solidFill>
                  <a:srgbClr val="14D642"/>
                </a:solidFill>
                <a:effectLst/>
                <a:latin typeface="Nunito" pitchFamily="2" charset="0"/>
              </a:rPr>
              <a:t>fit.n_features</a:t>
            </a:r>
            <a:r>
              <a:rPr lang="en-US" sz="2300" spc="0" dirty="0">
                <a:solidFill>
                  <a:srgbClr val="14D642"/>
                </a:solidFill>
                <a:effectLst/>
                <a:latin typeface="Nunito" pitchFamily="2" charset="0"/>
              </a:rPr>
              <a:t>_)</a:t>
            </a:r>
            <a:br>
              <a:rPr lang="en-US" sz="2300" spc="0" dirty="0">
                <a:solidFill>
                  <a:srgbClr val="14D642"/>
                </a:solidFill>
                <a:effectLst/>
                <a:latin typeface="Nunito" pitchFamily="2" charset="0"/>
              </a:rPr>
            </a:br>
            <a:r>
              <a:rPr lang="en-US" sz="2300" spc="0" dirty="0">
                <a:solidFill>
                  <a:srgbClr val="14D642"/>
                </a:solidFill>
                <a:effectLst/>
                <a:latin typeface="Nunito" pitchFamily="2" charset="0"/>
              </a:rPr>
              <a:t>print("Selected Features: %s" % </a:t>
            </a:r>
            <a:r>
              <a:rPr lang="en-US" sz="2300" spc="0" dirty="0" err="1">
                <a:solidFill>
                  <a:srgbClr val="14D642"/>
                </a:solidFill>
                <a:effectLst/>
                <a:latin typeface="Nunito" pitchFamily="2" charset="0"/>
              </a:rPr>
              <a:t>fit.support</a:t>
            </a:r>
            <a:r>
              <a:rPr lang="en-US" sz="2300" spc="0" dirty="0">
                <a:solidFill>
                  <a:srgbClr val="14D642"/>
                </a:solidFill>
                <a:effectLst/>
                <a:latin typeface="Nunito" pitchFamily="2" charset="0"/>
              </a:rPr>
              <a:t>_)</a:t>
            </a:r>
            <a:br>
              <a:rPr lang="en-US" sz="2300" spc="0" dirty="0">
                <a:solidFill>
                  <a:srgbClr val="14D642"/>
                </a:solidFill>
                <a:effectLst/>
                <a:latin typeface="Nunito" pitchFamily="2" charset="0"/>
              </a:rPr>
            </a:br>
            <a:r>
              <a:rPr lang="en-US" sz="2300" spc="0" dirty="0">
                <a:solidFill>
                  <a:srgbClr val="14D642"/>
                </a:solidFill>
                <a:effectLst/>
                <a:latin typeface="Nunito" pitchFamily="2" charset="0"/>
              </a:rPr>
              <a:t>print("Feature Ranking: %s" % </a:t>
            </a:r>
            <a:r>
              <a:rPr lang="en-US" sz="2300" spc="0" dirty="0" err="1">
                <a:solidFill>
                  <a:srgbClr val="14D642"/>
                </a:solidFill>
                <a:effectLst/>
                <a:latin typeface="Nunito" pitchFamily="2" charset="0"/>
              </a:rPr>
              <a:t>fit.ranking</a:t>
            </a:r>
            <a:r>
              <a:rPr lang="en-US" sz="2300" spc="0" dirty="0">
                <a:solidFill>
                  <a:srgbClr val="14D642"/>
                </a:solidFill>
                <a:effectLst/>
                <a:latin typeface="Nunito" pitchFamily="2" charset="0"/>
              </a:rPr>
              <a:t>_)</a:t>
            </a:r>
            <a:br>
              <a:rPr lang="en-US" sz="2500" spc="0" dirty="0">
                <a:solidFill>
                  <a:srgbClr val="14D642"/>
                </a:solidFill>
              </a:rPr>
            </a:br>
            <a:r>
              <a:rPr lang="en-US" sz="2500" spc="0" dirty="0">
                <a:solidFill>
                  <a:srgbClr val="FF0000"/>
                </a:solidFill>
              </a:rPr>
              <a:t>Output  </a:t>
            </a:r>
            <a:br>
              <a:rPr lang="en-US" sz="2500" spc="0" dirty="0">
                <a:solidFill>
                  <a:srgbClr val="E0E0E0"/>
                </a:solidFill>
                <a:effectLst/>
                <a:latin typeface="Nunito" pitchFamily="2" charset="0"/>
              </a:rPr>
            </a:br>
            <a:r>
              <a:rPr lang="en-US" sz="2500" spc="0" dirty="0"/>
              <a:t>Number of Features: 3 </a:t>
            </a:r>
            <a:br>
              <a:rPr lang="en-US" sz="2500" spc="0" dirty="0"/>
            </a:br>
            <a:r>
              <a:rPr lang="en-US" sz="2500" spc="0" dirty="0"/>
              <a:t>Selected Features: [ True False </a:t>
            </a:r>
            <a:r>
              <a:rPr lang="en-US" sz="2500" spc="0" dirty="0" err="1"/>
              <a:t>False</a:t>
            </a:r>
            <a:r>
              <a:rPr lang="en-US" sz="2500" spc="0" dirty="0"/>
              <a:t> </a:t>
            </a:r>
            <a:r>
              <a:rPr lang="en-US" sz="2500" spc="0" dirty="0" err="1"/>
              <a:t>False</a:t>
            </a:r>
            <a:r>
              <a:rPr lang="en-US" sz="2500" spc="0" dirty="0"/>
              <a:t> </a:t>
            </a:r>
            <a:r>
              <a:rPr lang="en-US" sz="2500" spc="0" dirty="0" err="1"/>
              <a:t>False</a:t>
            </a:r>
            <a:r>
              <a:rPr lang="en-US" sz="2500" spc="0" dirty="0"/>
              <a:t> True </a:t>
            </a:r>
            <a:r>
              <a:rPr lang="en-US" sz="2500" spc="0" dirty="0" err="1"/>
              <a:t>True</a:t>
            </a:r>
            <a:r>
              <a:rPr lang="en-US" sz="2500" spc="0" dirty="0"/>
              <a:t> False] </a:t>
            </a:r>
            <a:br>
              <a:rPr lang="en-US" sz="2500" spc="0" dirty="0"/>
            </a:br>
            <a:r>
              <a:rPr lang="en-US" sz="2500" spc="0" dirty="0"/>
              <a:t>Feature Ranking: [1 2 3 5 6 1 1 4]</a:t>
            </a:r>
            <a:r>
              <a:rPr lang="en-US" sz="2800" dirty="0">
                <a:solidFill>
                  <a:srgbClr val="E0E0E0"/>
                </a:solidFill>
                <a:effectLst/>
                <a:latin typeface="Nunito" pitchFamily="2" charset="0"/>
              </a:rPr>
              <a:t> </a:t>
            </a:r>
            <a:br>
              <a:rPr lang="en-US" sz="2800" dirty="0">
                <a:solidFill>
                  <a:srgbClr val="E0E0E0"/>
                </a:solidFill>
                <a:effectLst/>
                <a:latin typeface="Nunito" pitchFamily="2" charset="0"/>
              </a:rPr>
            </a:br>
            <a:r>
              <a:rPr lang="en-US" sz="2800" spc="0" dirty="0">
                <a:solidFill>
                  <a:srgbClr val="FF0000"/>
                </a:solidFill>
                <a:effectLst/>
                <a:latin typeface="Nunito" pitchFamily="2" charset="0"/>
              </a:rPr>
              <a:t>Note : </a:t>
            </a:r>
            <a:r>
              <a:rPr lang="en-US" sz="2000" spc="0" dirty="0">
                <a:solidFill>
                  <a:srgbClr val="E0E0E0"/>
                </a:solidFill>
                <a:effectLst/>
                <a:latin typeface="Nunito" pitchFamily="2" charset="0"/>
              </a:rPr>
              <a:t>We can see in above output, RFE choose </a:t>
            </a:r>
            <a:r>
              <a:rPr lang="en-US" sz="2000" spc="0" dirty="0" err="1">
                <a:solidFill>
                  <a:srgbClr val="E0E0E0"/>
                </a:solidFill>
                <a:effectLst/>
                <a:latin typeface="Nunito" pitchFamily="2" charset="0"/>
              </a:rPr>
              <a:t>preg</a:t>
            </a:r>
            <a:r>
              <a:rPr lang="en-US" sz="2000" spc="0" dirty="0">
                <a:solidFill>
                  <a:srgbClr val="E0E0E0"/>
                </a:solidFill>
                <a:effectLst/>
                <a:latin typeface="Nunito" pitchFamily="2" charset="0"/>
              </a:rPr>
              <a:t>, mass and </a:t>
            </a:r>
            <a:r>
              <a:rPr lang="en-US" sz="2000" spc="0" dirty="0" err="1">
                <a:solidFill>
                  <a:srgbClr val="E0E0E0"/>
                </a:solidFill>
                <a:effectLst/>
                <a:latin typeface="Nunito" pitchFamily="2" charset="0"/>
              </a:rPr>
              <a:t>pedi</a:t>
            </a:r>
            <a:r>
              <a:rPr lang="en-US" sz="2000" spc="0" dirty="0">
                <a:solidFill>
                  <a:srgbClr val="E0E0E0"/>
                </a:solidFill>
                <a:effectLst/>
                <a:latin typeface="Nunito" pitchFamily="2" charset="0"/>
              </a:rPr>
              <a:t> as the first 3 best features. </a:t>
            </a:r>
            <a:endParaRPr lang="en-IN" sz="2500" spc="0" dirty="0"/>
          </a:p>
        </p:txBody>
      </p:sp>
      <p:sp>
        <p:nvSpPr>
          <p:cNvPr id="3" name="Subtitle 2">
            <a:extLst>
              <a:ext uri="{FF2B5EF4-FFF2-40B4-BE49-F238E27FC236}">
                <a16:creationId xmlns:a16="http://schemas.microsoft.com/office/drawing/2014/main" id="{77B25672-A0AE-1FEF-C9C2-7D606E6401B2}"/>
              </a:ext>
            </a:extLst>
          </p:cNvPr>
          <p:cNvSpPr>
            <a:spLocks noGrp="1"/>
          </p:cNvSpPr>
          <p:nvPr>
            <p:ph type="subTitle" idx="1"/>
          </p:nvPr>
        </p:nvSpPr>
        <p:spPr>
          <a:xfrm>
            <a:off x="489856" y="-203200"/>
            <a:ext cx="5250543" cy="1485067"/>
          </a:xfrm>
        </p:spPr>
        <p:txBody>
          <a:bodyPr/>
          <a:lstStyle/>
          <a:p>
            <a:pPr algn="l"/>
            <a:r>
              <a:rPr lang="en-IN" sz="2800" dirty="0">
                <a:solidFill>
                  <a:srgbClr val="FF0000"/>
                </a:solidFill>
                <a:latin typeface="Heebo" pitchFamily="2" charset="-79"/>
                <a:cs typeface="Heebo" pitchFamily="2" charset="-79"/>
              </a:rPr>
              <a:t>Recursive Feature Elimination</a:t>
            </a:r>
          </a:p>
          <a:p>
            <a:pPr algn="l"/>
            <a:endParaRPr lang="en-IN" dirty="0"/>
          </a:p>
        </p:txBody>
      </p:sp>
      <p:pic>
        <p:nvPicPr>
          <p:cNvPr id="1026" name="Picture 2" descr="Recursive Feature Elimination: Working, Advantages &amp; Examples">
            <a:extLst>
              <a:ext uri="{FF2B5EF4-FFF2-40B4-BE49-F238E27FC236}">
                <a16:creationId xmlns:a16="http://schemas.microsoft.com/office/drawing/2014/main" id="{94D53B1D-2FCF-D7C2-CE7D-67D520E27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715" y="2286000"/>
            <a:ext cx="5303494" cy="3113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24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61533C-684A-C299-F110-DFA5D092528B}"/>
              </a:ext>
            </a:extLst>
          </p:cNvPr>
          <p:cNvSpPr>
            <a:spLocks noGrp="1"/>
          </p:cNvSpPr>
          <p:nvPr>
            <p:ph type="title"/>
          </p:nvPr>
        </p:nvSpPr>
        <p:spPr>
          <a:xfrm>
            <a:off x="446314" y="1155262"/>
            <a:ext cx="10315511" cy="4766567"/>
          </a:xfrm>
        </p:spPr>
        <p:txBody>
          <a:bodyPr>
            <a:noAutofit/>
          </a:bodyPr>
          <a:lstStyle/>
          <a:p>
            <a:r>
              <a:rPr lang="en-IN" sz="2200" dirty="0">
                <a:solidFill>
                  <a:srgbClr val="FF0000"/>
                </a:solidFill>
                <a:latin typeface="Heebo" pitchFamily="2" charset="-79"/>
                <a:cs typeface="Heebo" pitchFamily="2" charset="-79"/>
              </a:rPr>
              <a:t>Principal Component Analysis (PCA)</a:t>
            </a:r>
            <a:br>
              <a:rPr lang="en-IN" sz="2200" dirty="0">
                <a:solidFill>
                  <a:srgbClr val="FF0000"/>
                </a:solidFill>
                <a:latin typeface="Heebo" pitchFamily="2" charset="-79"/>
                <a:cs typeface="Heebo" pitchFamily="2" charset="-79"/>
              </a:rPr>
            </a:br>
            <a:r>
              <a:rPr lang="en-US" sz="2200" dirty="0">
                <a:solidFill>
                  <a:srgbClr val="E0E0E0"/>
                </a:solidFill>
                <a:latin typeface="Nunito" pitchFamily="2" charset="0"/>
              </a:rPr>
              <a:t> is very useful feature selection technique as it uses linear algebra to transform the dataset into a compressed form. </a:t>
            </a:r>
            <a:br>
              <a:rPr lang="en-US" sz="2200" dirty="0">
                <a:solidFill>
                  <a:srgbClr val="E0E0E0"/>
                </a:solidFill>
                <a:latin typeface="Nunito" pitchFamily="2" charset="0"/>
              </a:rPr>
            </a:br>
            <a:br>
              <a:rPr lang="en-US" sz="2200" dirty="0">
                <a:solidFill>
                  <a:srgbClr val="E0E0E0"/>
                </a:solidFill>
                <a:latin typeface="Nunito" pitchFamily="2" charset="0"/>
              </a:rPr>
            </a:br>
            <a:r>
              <a:rPr lang="en-US" sz="2200" dirty="0">
                <a:solidFill>
                  <a:srgbClr val="E0E0E0"/>
                </a:solidFill>
                <a:latin typeface="Nunito" pitchFamily="2" charset="0"/>
              </a:rPr>
              <a:t>We can implement PCA feature selection technique with the help of PCA class of scikit-learn Python library. </a:t>
            </a:r>
            <a:br>
              <a:rPr lang="en-IN" sz="2200" dirty="0">
                <a:solidFill>
                  <a:srgbClr val="FF0000"/>
                </a:solidFill>
                <a:latin typeface="Heebo" pitchFamily="2" charset="-79"/>
                <a:cs typeface="Heebo" pitchFamily="2" charset="-79"/>
              </a:rPr>
            </a:br>
            <a:r>
              <a:rPr lang="en-US" sz="2200" dirty="0">
                <a:solidFill>
                  <a:srgbClr val="F66F8B"/>
                </a:solidFill>
              </a:rPr>
              <a:t>from</a:t>
            </a:r>
            <a:r>
              <a:rPr lang="en-US" sz="2200" dirty="0">
                <a:solidFill>
                  <a:srgbClr val="EAEAEA"/>
                </a:solidFill>
              </a:rPr>
              <a:t> </a:t>
            </a:r>
            <a:r>
              <a:rPr lang="en-US" sz="2200" dirty="0" err="1">
                <a:solidFill>
                  <a:srgbClr val="EAEAEA"/>
                </a:solidFill>
              </a:rPr>
              <a:t>sklearn.decomposition</a:t>
            </a:r>
            <a:r>
              <a:rPr lang="en-US" sz="2200" dirty="0">
                <a:solidFill>
                  <a:srgbClr val="EAEAEA"/>
                </a:solidFill>
              </a:rPr>
              <a:t> </a:t>
            </a:r>
            <a:r>
              <a:rPr lang="en-US" sz="2200" dirty="0">
                <a:solidFill>
                  <a:srgbClr val="F66F8B"/>
                </a:solidFill>
              </a:rPr>
              <a:t>import</a:t>
            </a:r>
            <a:r>
              <a:rPr lang="en-US" sz="2200" dirty="0">
                <a:solidFill>
                  <a:srgbClr val="EAEAEA"/>
                </a:solidFill>
              </a:rPr>
              <a:t> PCA</a:t>
            </a:r>
            <a:br>
              <a:rPr lang="en-US" sz="2200" dirty="0">
                <a:solidFill>
                  <a:srgbClr val="EAEAEA"/>
                </a:solidFill>
              </a:rPr>
            </a:br>
            <a:r>
              <a:rPr lang="en-US" sz="2200" dirty="0">
                <a:solidFill>
                  <a:srgbClr val="EAEAEA"/>
                </a:solidFill>
              </a:rPr>
              <a:t>//code</a:t>
            </a:r>
            <a:br>
              <a:rPr lang="en-IN" sz="2200" dirty="0">
                <a:solidFill>
                  <a:srgbClr val="FF0000"/>
                </a:solidFill>
                <a:latin typeface="Heebo" pitchFamily="2" charset="-79"/>
                <a:cs typeface="Heebo" pitchFamily="2" charset="-79"/>
              </a:rPr>
            </a:br>
            <a:r>
              <a:rPr lang="en-US" sz="2200" dirty="0">
                <a:solidFill>
                  <a:srgbClr val="00B050"/>
                </a:solidFill>
              </a:rPr>
              <a:t>X = array[:,0:8]</a:t>
            </a:r>
            <a:br>
              <a:rPr lang="en-US" sz="2200" dirty="0">
                <a:solidFill>
                  <a:srgbClr val="00B050"/>
                </a:solidFill>
              </a:rPr>
            </a:br>
            <a:r>
              <a:rPr lang="en-US" sz="2200" dirty="0">
                <a:solidFill>
                  <a:srgbClr val="00B050"/>
                </a:solidFill>
              </a:rPr>
              <a:t> Y = array[:,8] </a:t>
            </a:r>
            <a:br>
              <a:rPr lang="en-US" sz="2200" dirty="0">
                <a:solidFill>
                  <a:srgbClr val="00B050"/>
                </a:solidFill>
                <a:latin typeface="Nunito" pitchFamily="2" charset="0"/>
              </a:rPr>
            </a:br>
            <a:r>
              <a:rPr lang="en-US" sz="2200" dirty="0" err="1">
                <a:solidFill>
                  <a:srgbClr val="00B050"/>
                </a:solidFill>
              </a:rPr>
              <a:t>pca</a:t>
            </a:r>
            <a:r>
              <a:rPr lang="en-US" sz="2200" dirty="0">
                <a:solidFill>
                  <a:srgbClr val="00B050"/>
                </a:solidFill>
              </a:rPr>
              <a:t> = PCA(</a:t>
            </a:r>
            <a:r>
              <a:rPr lang="en-US" sz="2200" dirty="0" err="1">
                <a:solidFill>
                  <a:srgbClr val="00B050"/>
                </a:solidFill>
              </a:rPr>
              <a:t>n_components</a:t>
            </a:r>
            <a:r>
              <a:rPr lang="en-US" sz="2200" dirty="0">
                <a:solidFill>
                  <a:srgbClr val="00B050"/>
                </a:solidFill>
              </a:rPr>
              <a:t>=3) </a:t>
            </a:r>
            <a:br>
              <a:rPr lang="en-US" sz="2200" dirty="0">
                <a:solidFill>
                  <a:srgbClr val="00B050"/>
                </a:solidFill>
              </a:rPr>
            </a:br>
            <a:r>
              <a:rPr lang="en-US" sz="2200" dirty="0">
                <a:solidFill>
                  <a:srgbClr val="00B050"/>
                </a:solidFill>
              </a:rPr>
              <a:t>fit = </a:t>
            </a:r>
            <a:r>
              <a:rPr lang="en-US" sz="2200" dirty="0" err="1">
                <a:solidFill>
                  <a:srgbClr val="00B050"/>
                </a:solidFill>
              </a:rPr>
              <a:t>pca.fit</a:t>
            </a:r>
            <a:r>
              <a:rPr lang="en-US" sz="2200" dirty="0">
                <a:solidFill>
                  <a:srgbClr val="00B050"/>
                </a:solidFill>
              </a:rPr>
              <a:t>(X) </a:t>
            </a:r>
            <a:br>
              <a:rPr lang="en-US" sz="2200" dirty="0">
                <a:solidFill>
                  <a:srgbClr val="00B050"/>
                </a:solidFill>
              </a:rPr>
            </a:br>
            <a:r>
              <a:rPr lang="en-US" sz="2200" dirty="0">
                <a:solidFill>
                  <a:srgbClr val="00B050"/>
                </a:solidFill>
              </a:rPr>
              <a:t>print("Explained Variance: %s" % </a:t>
            </a:r>
            <a:r>
              <a:rPr lang="en-US" sz="2200" dirty="0" err="1">
                <a:solidFill>
                  <a:srgbClr val="00B050"/>
                </a:solidFill>
              </a:rPr>
              <a:t>fit.explained_variance_ratio</a:t>
            </a:r>
            <a:r>
              <a:rPr lang="en-US" sz="2200" dirty="0">
                <a:solidFill>
                  <a:srgbClr val="00B050"/>
                </a:solidFill>
              </a:rPr>
              <a:t>_)</a:t>
            </a:r>
            <a:br>
              <a:rPr lang="en-US" sz="2200" dirty="0">
                <a:solidFill>
                  <a:srgbClr val="00B050"/>
                </a:solidFill>
              </a:rPr>
            </a:br>
            <a:r>
              <a:rPr lang="en-US" sz="2200" dirty="0">
                <a:solidFill>
                  <a:srgbClr val="00B050"/>
                </a:solidFill>
              </a:rPr>
              <a:t> print(</a:t>
            </a:r>
            <a:r>
              <a:rPr lang="en-US" sz="2200" dirty="0" err="1">
                <a:solidFill>
                  <a:srgbClr val="00B050"/>
                </a:solidFill>
              </a:rPr>
              <a:t>fit.components</a:t>
            </a:r>
            <a:r>
              <a:rPr lang="en-US" sz="2200" dirty="0">
                <a:solidFill>
                  <a:srgbClr val="00B050"/>
                </a:solidFill>
              </a:rPr>
              <a:t>_)</a:t>
            </a:r>
            <a:br>
              <a:rPr lang="en-US" sz="2200" dirty="0"/>
            </a:br>
            <a:r>
              <a:rPr lang="en-US" sz="2200" dirty="0">
                <a:solidFill>
                  <a:srgbClr val="FF0000"/>
                </a:solidFill>
              </a:rPr>
              <a:t>output</a:t>
            </a:r>
            <a:br>
              <a:rPr lang="en-IN" sz="2200" dirty="0">
                <a:solidFill>
                  <a:srgbClr val="FF0000"/>
                </a:solidFill>
                <a:latin typeface="Heebo" pitchFamily="2" charset="-79"/>
                <a:cs typeface="Heebo" pitchFamily="2" charset="-79"/>
              </a:rPr>
            </a:br>
            <a:r>
              <a:rPr lang="en-IN" sz="2200" dirty="0"/>
              <a:t>Explained Variance: [ 0.88854663 0.06159078 0.02579012]</a:t>
            </a:r>
            <a:br>
              <a:rPr lang="en-IN" sz="2200" dirty="0"/>
            </a:br>
            <a:r>
              <a:rPr lang="en-IN" sz="2200" dirty="0"/>
              <a:t> [ [ -2.02176587e-03 9.78115765e-02 1.60930503e-02 6.07566861e-02 9.93110844e-01 1.40108085e-02 5.37167919e-04 -3.56474430e-03 ]</a:t>
            </a:r>
            <a:br>
              <a:rPr lang="en-IN" sz="2200" dirty="0"/>
            </a:br>
            <a:r>
              <a:rPr lang="en-IN" sz="2200" dirty="0"/>
              <a:t> [ 2.26488861e-02 9.72210040e-01 1.41909330e-01 -5.78614699e-02 -9.46266913e-02 4.69729766e-02 8.16804621e-04 1.40168181e-01 ] </a:t>
            </a:r>
            <a:br>
              <a:rPr lang="en-IN" sz="2200" dirty="0"/>
            </a:br>
            <a:r>
              <a:rPr lang="en-IN" sz="2200" dirty="0"/>
              <a:t>[ -2.24649003e-02 1.43428710e-01 -9.22467192e-01 -3.07013055e-01 2.09773019e-02 -1.32444542e-01 -6.39983017e-04 -1.25454310e-01 ] ]</a:t>
            </a:r>
            <a:br>
              <a:rPr lang="en-IN" sz="2200" dirty="0"/>
            </a:br>
            <a:endParaRPr lang="en-IN" sz="2200" dirty="0"/>
          </a:p>
        </p:txBody>
      </p:sp>
      <p:pic>
        <p:nvPicPr>
          <p:cNvPr id="2050" name="Picture 2" descr="Principal component analysis (PCA): Explained and implemented | by Raghavan  | Medium">
            <a:extLst>
              <a:ext uri="{FF2B5EF4-FFF2-40B4-BE49-F238E27FC236}">
                <a16:creationId xmlns:a16="http://schemas.microsoft.com/office/drawing/2014/main" id="{54DF26B4-F788-ECA9-6555-B7653F5EC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925" y="1593170"/>
            <a:ext cx="4224075" cy="318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664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614E37-529B-115A-BF31-90ECB5A4F4F0}"/>
              </a:ext>
            </a:extLst>
          </p:cNvPr>
          <p:cNvSpPr>
            <a:spLocks noGrp="1"/>
          </p:cNvSpPr>
          <p:nvPr>
            <p:ph type="title"/>
          </p:nvPr>
        </p:nvSpPr>
        <p:spPr>
          <a:xfrm>
            <a:off x="838200" y="1"/>
            <a:ext cx="10515600" cy="6858000"/>
          </a:xfrm>
        </p:spPr>
        <p:txBody>
          <a:bodyPr>
            <a:noAutofit/>
          </a:bodyPr>
          <a:lstStyle/>
          <a:p>
            <a:r>
              <a:rPr lang="en-IN" sz="2800" dirty="0">
                <a:solidFill>
                  <a:srgbClr val="FF0000"/>
                </a:solidFill>
                <a:latin typeface="Heebo" pitchFamily="2" charset="-79"/>
                <a:cs typeface="Heebo" pitchFamily="2" charset="-79"/>
              </a:rPr>
              <a:t>Feature Importance</a:t>
            </a:r>
            <a:br>
              <a:rPr lang="en-IN" sz="2400" dirty="0">
                <a:solidFill>
                  <a:srgbClr val="FFFFFF"/>
                </a:solidFill>
                <a:latin typeface="Heebo" pitchFamily="2" charset="-79"/>
                <a:cs typeface="Heebo" pitchFamily="2" charset="-79"/>
              </a:rPr>
            </a:br>
            <a:r>
              <a:rPr lang="en-US" sz="2400" dirty="0">
                <a:solidFill>
                  <a:srgbClr val="E0E0E0"/>
                </a:solidFill>
                <a:latin typeface="Nunito" pitchFamily="2" charset="0"/>
                <a:cs typeface="Heebo" pitchFamily="2" charset="-79"/>
              </a:rPr>
              <a:t>F</a:t>
            </a:r>
            <a:r>
              <a:rPr lang="en-US" sz="2400" dirty="0">
                <a:solidFill>
                  <a:srgbClr val="E0E0E0"/>
                </a:solidFill>
                <a:latin typeface="Nunito" pitchFamily="2" charset="0"/>
              </a:rPr>
              <a:t>eature importance technique is used to choose the importance features</a:t>
            </a:r>
            <a:br>
              <a:rPr lang="en-US" sz="2400" dirty="0">
                <a:solidFill>
                  <a:srgbClr val="E0E0E0"/>
                </a:solidFill>
                <a:latin typeface="Nunito" pitchFamily="2" charset="0"/>
              </a:rPr>
            </a:br>
            <a:br>
              <a:rPr lang="en-US" sz="2400" dirty="0">
                <a:solidFill>
                  <a:srgbClr val="E0E0E0"/>
                </a:solidFill>
                <a:latin typeface="Nunito" pitchFamily="2" charset="0"/>
              </a:rPr>
            </a:br>
            <a:r>
              <a:rPr lang="en-US" sz="2400" dirty="0">
                <a:solidFill>
                  <a:srgbClr val="E0E0E0"/>
                </a:solidFill>
                <a:latin typeface="Nunito" pitchFamily="2" charset="0"/>
              </a:rPr>
              <a:t>It basically uses a trained supervised classifier to select features.</a:t>
            </a:r>
            <a:br>
              <a:rPr lang="en-US" sz="2400" dirty="0">
                <a:solidFill>
                  <a:srgbClr val="E0E0E0"/>
                </a:solidFill>
                <a:latin typeface="Nunito" pitchFamily="2" charset="0"/>
              </a:rPr>
            </a:br>
            <a:br>
              <a:rPr lang="en-US" sz="2400" dirty="0">
                <a:solidFill>
                  <a:srgbClr val="E0E0E0"/>
                </a:solidFill>
                <a:latin typeface="Nunito" pitchFamily="2" charset="0"/>
              </a:rPr>
            </a:br>
            <a:r>
              <a:rPr lang="en-US" sz="2400" dirty="0">
                <a:solidFill>
                  <a:srgbClr val="E0E0E0"/>
                </a:solidFill>
                <a:latin typeface="Nunito" pitchFamily="2" charset="0"/>
              </a:rPr>
              <a:t>We can implement this feature selection technique with the help of </a:t>
            </a:r>
            <a:r>
              <a:rPr lang="en-US" sz="2400" dirty="0" err="1">
                <a:solidFill>
                  <a:srgbClr val="E0E0E0"/>
                </a:solidFill>
                <a:latin typeface="Nunito" pitchFamily="2" charset="0"/>
              </a:rPr>
              <a:t>ExtraTreesClassifier</a:t>
            </a:r>
            <a:r>
              <a:rPr lang="en-US" sz="2400" dirty="0">
                <a:solidFill>
                  <a:srgbClr val="E0E0E0"/>
                </a:solidFill>
                <a:latin typeface="Nunito" pitchFamily="2" charset="0"/>
              </a:rPr>
              <a:t> class of scikit-learn Python library.</a:t>
            </a:r>
            <a:br>
              <a:rPr lang="en-US" sz="2400" dirty="0">
                <a:solidFill>
                  <a:srgbClr val="E0E0E0"/>
                </a:solidFill>
                <a:latin typeface="Nunito" pitchFamily="2" charset="0"/>
              </a:rPr>
            </a:br>
            <a:br>
              <a:rPr lang="en-US" sz="2400" dirty="0">
                <a:solidFill>
                  <a:srgbClr val="E0E0E0"/>
                </a:solidFill>
                <a:latin typeface="Nunito" pitchFamily="2" charset="0"/>
              </a:rPr>
            </a:br>
            <a:r>
              <a:rPr lang="en-IN" sz="2400" dirty="0">
                <a:solidFill>
                  <a:srgbClr val="F66F8B"/>
                </a:solidFill>
              </a:rPr>
              <a:t>from</a:t>
            </a:r>
            <a:r>
              <a:rPr lang="en-IN" sz="2400" dirty="0">
                <a:solidFill>
                  <a:srgbClr val="EAEAEA"/>
                </a:solidFill>
              </a:rPr>
              <a:t> </a:t>
            </a:r>
            <a:r>
              <a:rPr lang="en-IN" sz="2400" dirty="0" err="1">
                <a:solidFill>
                  <a:srgbClr val="EAEAEA"/>
                </a:solidFill>
              </a:rPr>
              <a:t>sklearn.ensemble</a:t>
            </a:r>
            <a:r>
              <a:rPr lang="en-IN" sz="2400" dirty="0">
                <a:solidFill>
                  <a:srgbClr val="EAEAEA"/>
                </a:solidFill>
              </a:rPr>
              <a:t> </a:t>
            </a:r>
            <a:r>
              <a:rPr lang="en-IN" sz="2400" dirty="0">
                <a:solidFill>
                  <a:srgbClr val="F66F8B"/>
                </a:solidFill>
              </a:rPr>
              <a:t>import</a:t>
            </a:r>
            <a:r>
              <a:rPr lang="en-IN" sz="2400" dirty="0">
                <a:solidFill>
                  <a:srgbClr val="EAEAEA"/>
                </a:solidFill>
              </a:rPr>
              <a:t> </a:t>
            </a:r>
            <a:r>
              <a:rPr lang="en-IN" sz="2400" dirty="0" err="1">
                <a:solidFill>
                  <a:srgbClr val="7AA6DA"/>
                </a:solidFill>
              </a:rPr>
              <a:t>ExtraTreesClassifier</a:t>
            </a:r>
            <a:br>
              <a:rPr lang="en-IN" sz="2400" dirty="0">
                <a:solidFill>
                  <a:srgbClr val="7AA6DA"/>
                </a:solidFill>
              </a:rPr>
            </a:br>
            <a:br>
              <a:rPr lang="en-IN" sz="2400" dirty="0">
                <a:solidFill>
                  <a:srgbClr val="7AA6DA"/>
                </a:solidFill>
              </a:rPr>
            </a:br>
            <a:r>
              <a:rPr lang="en-US" sz="2400" dirty="0">
                <a:solidFill>
                  <a:srgbClr val="14D642"/>
                </a:solidFill>
              </a:rPr>
              <a:t>X = array[:,0:8]</a:t>
            </a:r>
            <a:br>
              <a:rPr lang="en-US" sz="2400" dirty="0">
                <a:solidFill>
                  <a:srgbClr val="14D642"/>
                </a:solidFill>
              </a:rPr>
            </a:br>
            <a:r>
              <a:rPr lang="en-US" sz="2400" dirty="0">
                <a:solidFill>
                  <a:srgbClr val="14D642"/>
                </a:solidFill>
              </a:rPr>
              <a:t> Y = array[:,8] </a:t>
            </a:r>
            <a:br>
              <a:rPr lang="en-US" sz="2400" dirty="0">
                <a:solidFill>
                  <a:srgbClr val="14D642"/>
                </a:solidFill>
              </a:rPr>
            </a:br>
            <a:r>
              <a:rPr lang="en-US" sz="2400" dirty="0">
                <a:solidFill>
                  <a:srgbClr val="14D642"/>
                </a:solidFill>
              </a:rPr>
              <a:t>model = </a:t>
            </a:r>
            <a:r>
              <a:rPr lang="en-US" sz="2400" dirty="0" err="1">
                <a:solidFill>
                  <a:srgbClr val="14D642"/>
                </a:solidFill>
              </a:rPr>
              <a:t>ExtraTreesClassifier</a:t>
            </a:r>
            <a:r>
              <a:rPr lang="en-US" sz="2400" dirty="0">
                <a:solidFill>
                  <a:srgbClr val="14D642"/>
                </a:solidFill>
              </a:rPr>
              <a:t>()</a:t>
            </a:r>
            <a:br>
              <a:rPr lang="en-US" sz="2400" dirty="0">
                <a:solidFill>
                  <a:srgbClr val="14D642"/>
                </a:solidFill>
              </a:rPr>
            </a:br>
            <a:r>
              <a:rPr lang="en-US" sz="2400" dirty="0">
                <a:solidFill>
                  <a:srgbClr val="14D642"/>
                </a:solidFill>
              </a:rPr>
              <a:t> </a:t>
            </a:r>
            <a:r>
              <a:rPr lang="en-US" sz="2400" dirty="0" err="1">
                <a:solidFill>
                  <a:srgbClr val="14D642"/>
                </a:solidFill>
              </a:rPr>
              <a:t>model.fit</a:t>
            </a:r>
            <a:r>
              <a:rPr lang="en-US" sz="2400" dirty="0">
                <a:solidFill>
                  <a:srgbClr val="14D642"/>
                </a:solidFill>
              </a:rPr>
              <a:t>(X, Y) </a:t>
            </a:r>
            <a:br>
              <a:rPr lang="en-US" sz="2400" dirty="0">
                <a:solidFill>
                  <a:srgbClr val="14D642"/>
                </a:solidFill>
              </a:rPr>
            </a:br>
            <a:r>
              <a:rPr lang="en-US" sz="2400" dirty="0">
                <a:solidFill>
                  <a:srgbClr val="14D642"/>
                </a:solidFill>
              </a:rPr>
              <a:t>print(</a:t>
            </a:r>
            <a:r>
              <a:rPr lang="en-US" sz="2400" dirty="0" err="1">
                <a:solidFill>
                  <a:srgbClr val="14D642"/>
                </a:solidFill>
              </a:rPr>
              <a:t>model.feature_importances</a:t>
            </a:r>
            <a:r>
              <a:rPr lang="en-US" sz="2400" dirty="0">
                <a:solidFill>
                  <a:srgbClr val="14D642"/>
                </a:solidFill>
              </a:rPr>
              <a:t>_)</a:t>
            </a:r>
            <a:r>
              <a:rPr lang="en-IN" sz="2400" dirty="0">
                <a:solidFill>
                  <a:srgbClr val="14D642"/>
                </a:solidFill>
              </a:rPr>
              <a:t> </a:t>
            </a:r>
            <a:br>
              <a:rPr lang="en-IN" sz="2400" dirty="0">
                <a:solidFill>
                  <a:srgbClr val="14D642"/>
                </a:solidFill>
              </a:rPr>
            </a:br>
            <a:r>
              <a:rPr lang="en-IN" sz="2400" dirty="0">
                <a:solidFill>
                  <a:srgbClr val="FF0000"/>
                </a:solidFill>
              </a:rPr>
              <a:t>output</a:t>
            </a:r>
            <a:br>
              <a:rPr lang="en-IN" sz="2400" dirty="0">
                <a:solidFill>
                  <a:srgbClr val="FF0000"/>
                </a:solidFill>
              </a:rPr>
            </a:br>
            <a:br>
              <a:rPr lang="en-IN" sz="2400" dirty="0"/>
            </a:br>
            <a:r>
              <a:rPr lang="en-IN" sz="2400" dirty="0"/>
              <a:t>[ 0.11070069 0.2213717 0.08824115 0.08068703 0.07281761 0.14548537 0.12654214 0.15415431]</a:t>
            </a:r>
            <a:r>
              <a:rPr lang="en-US" sz="2400" dirty="0">
                <a:solidFill>
                  <a:srgbClr val="E0E0E0"/>
                </a:solidFill>
                <a:latin typeface="Nunito" pitchFamily="2" charset="0"/>
              </a:rPr>
              <a:t>  </a:t>
            </a:r>
            <a:br>
              <a:rPr lang="en-US" sz="2400" dirty="0">
                <a:solidFill>
                  <a:srgbClr val="E0E0E0"/>
                </a:solidFill>
                <a:latin typeface="Nunito" pitchFamily="2" charset="0"/>
              </a:rPr>
            </a:br>
            <a:r>
              <a:rPr lang="en-US" sz="2400" dirty="0">
                <a:solidFill>
                  <a:srgbClr val="FF0000"/>
                </a:solidFill>
                <a:latin typeface="Nunito" pitchFamily="2" charset="0"/>
              </a:rPr>
              <a:t>Note : </a:t>
            </a:r>
            <a:r>
              <a:rPr lang="en-US" sz="2400" dirty="0">
                <a:solidFill>
                  <a:srgbClr val="E0E0E0"/>
                </a:solidFill>
                <a:latin typeface="Nunito" pitchFamily="2" charset="0"/>
              </a:rPr>
              <a:t>The higher the score, higher is the importance of that attribute.</a:t>
            </a:r>
            <a:endParaRPr lang="en-IN" sz="2400" dirty="0"/>
          </a:p>
        </p:txBody>
      </p:sp>
    </p:spTree>
    <p:extLst>
      <p:ext uri="{BB962C8B-B14F-4D97-AF65-F5344CB8AC3E}">
        <p14:creationId xmlns:p14="http://schemas.microsoft.com/office/powerpoint/2010/main" val="422656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6D6B-DF48-49EF-A537-B191A72D3EBE}"/>
              </a:ext>
            </a:extLst>
          </p:cNvPr>
          <p:cNvSpPr>
            <a:spLocks noGrp="1"/>
          </p:cNvSpPr>
          <p:nvPr>
            <p:ph type="ctrTitle"/>
          </p:nvPr>
        </p:nvSpPr>
        <p:spPr>
          <a:xfrm>
            <a:off x="1710265" y="260651"/>
            <a:ext cx="7390191" cy="1631643"/>
          </a:xfrm>
        </p:spPr>
        <p:txBody>
          <a:bodyPr>
            <a:normAutofit fontScale="90000"/>
          </a:bodyPr>
          <a:lstStyle/>
          <a:p>
            <a:r>
              <a:rPr lang="en-IN" sz="4900" b="1" u="sng" dirty="0">
                <a:solidFill>
                  <a:schemeClr val="accent6">
                    <a:lumMod val="75000"/>
                  </a:schemeClr>
                </a:solidFill>
                <a:effectLst>
                  <a:outerShdw blurRad="38100" dist="38100" dir="2700000" algn="tl">
                    <a:srgbClr val="000000">
                      <a:alpha val="43137"/>
                    </a:srgbClr>
                  </a:outerShdw>
                </a:effectLst>
                <a:latin typeface="Heebo" pitchFamily="2" charset="-79"/>
                <a:cs typeface="Heebo" pitchFamily="2" charset="-79"/>
              </a:rPr>
              <a:t>Data Pre-processing Techniques</a:t>
            </a:r>
            <a:br>
              <a:rPr lang="en-IN" b="1" u="sng" dirty="0">
                <a:solidFill>
                  <a:srgbClr val="FFFFFF"/>
                </a:solidFill>
                <a:effectLst>
                  <a:outerShdw blurRad="38100" dist="38100" dir="2700000" algn="tl">
                    <a:srgbClr val="000000">
                      <a:alpha val="43137"/>
                    </a:srgbClr>
                  </a:outerShdw>
                </a:effectLst>
                <a:latin typeface="Heebo" pitchFamily="2" charset="-79"/>
                <a:cs typeface="Heebo" pitchFamily="2" charset="-79"/>
              </a:rPr>
            </a:br>
            <a:endParaRPr lang="en-IN" b="1" u="sng"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D0EFD8BA-096F-1593-0F06-27C33D417931}"/>
              </a:ext>
            </a:extLst>
          </p:cNvPr>
          <p:cNvSpPr>
            <a:spLocks noGrp="1"/>
          </p:cNvSpPr>
          <p:nvPr>
            <p:ph type="subTitle" idx="1"/>
          </p:nvPr>
        </p:nvSpPr>
        <p:spPr>
          <a:xfrm>
            <a:off x="816427" y="1230692"/>
            <a:ext cx="9808029" cy="5366657"/>
          </a:xfrm>
        </p:spPr>
        <p:txBody>
          <a:bodyPr>
            <a:normAutofit fontScale="77500" lnSpcReduction="20000"/>
          </a:bodyPr>
          <a:lstStyle/>
          <a:p>
            <a:pPr algn="l"/>
            <a:r>
              <a:rPr lang="en-IN" sz="2400" b="1" dirty="0">
                <a:solidFill>
                  <a:schemeClr val="accent6"/>
                </a:solidFill>
              </a:rPr>
              <a:t>1 : </a:t>
            </a:r>
            <a:r>
              <a:rPr lang="en-IN" sz="2400" b="1" i="0" dirty="0">
                <a:solidFill>
                  <a:schemeClr val="accent6"/>
                </a:solidFill>
                <a:effectLst/>
                <a:latin typeface="Heebo" pitchFamily="2" charset="-79"/>
                <a:cs typeface="Heebo" pitchFamily="2" charset="-79"/>
              </a:rPr>
              <a:t>Scaling</a:t>
            </a:r>
          </a:p>
          <a:p>
            <a:pPr algn="l"/>
            <a:r>
              <a:rPr lang="en-IN" dirty="0">
                <a:solidFill>
                  <a:schemeClr val="tx1"/>
                </a:solidFill>
              </a:rPr>
              <a:t>Generally:  </a:t>
            </a:r>
            <a:r>
              <a:rPr lang="en-IN" b="0" i="0" dirty="0">
                <a:solidFill>
                  <a:schemeClr val="tx1"/>
                </a:solidFill>
                <a:effectLst/>
                <a:latin typeface="Nunito" pitchFamily="2" charset="0"/>
              </a:rPr>
              <a:t>attributes are of varying scale,</a:t>
            </a:r>
          </a:p>
          <a:p>
            <a:pPr algn="l"/>
            <a:r>
              <a:rPr lang="en-IN" dirty="0">
                <a:solidFill>
                  <a:schemeClr val="tx1"/>
                </a:solidFill>
                <a:latin typeface="Nunito" pitchFamily="2" charset="0"/>
              </a:rPr>
              <a:t>Hence we  can’t it  feed to ml algorithm </a:t>
            </a:r>
            <a:endParaRPr lang="en-IN" b="0" i="0" dirty="0">
              <a:solidFill>
                <a:schemeClr val="tx1"/>
              </a:solidFill>
              <a:effectLst/>
              <a:latin typeface="Nunito" pitchFamily="2" charset="0"/>
            </a:endParaRPr>
          </a:p>
          <a:p>
            <a:pPr algn="l"/>
            <a:r>
              <a:rPr lang="en-IN" dirty="0">
                <a:solidFill>
                  <a:schemeClr val="tx1"/>
                </a:solidFill>
              </a:rPr>
              <a:t>But We can rescale it between range 0-1 using </a:t>
            </a:r>
            <a:r>
              <a:rPr lang="en-IN" dirty="0" err="1">
                <a:solidFill>
                  <a:schemeClr val="tx1"/>
                </a:solidFill>
              </a:rPr>
              <a:t>MinMax</a:t>
            </a:r>
            <a:r>
              <a:rPr lang="en-IN" dirty="0">
                <a:solidFill>
                  <a:schemeClr val="tx1"/>
                </a:solidFill>
              </a:rPr>
              <a:t> scaler of scikit learn python library</a:t>
            </a:r>
          </a:p>
          <a:p>
            <a:pPr algn="l"/>
            <a:r>
              <a:rPr lang="en-IN" dirty="0">
                <a:solidFill>
                  <a:schemeClr val="tx1"/>
                </a:solidFill>
              </a:rPr>
              <a:t> </a:t>
            </a:r>
            <a:r>
              <a:rPr lang="en-IN" dirty="0" err="1">
                <a:solidFill>
                  <a:schemeClr val="tx1"/>
                </a:solidFill>
              </a:rPr>
              <a:t>i.e</a:t>
            </a:r>
            <a:r>
              <a:rPr lang="en-IN" dirty="0">
                <a:solidFill>
                  <a:schemeClr val="tx1"/>
                </a:solidFill>
              </a:rPr>
              <a:t>, from </a:t>
            </a:r>
            <a:r>
              <a:rPr lang="en-IN" dirty="0" err="1">
                <a:solidFill>
                  <a:schemeClr val="tx1"/>
                </a:solidFill>
              </a:rPr>
              <a:t>sklearn</a:t>
            </a:r>
            <a:r>
              <a:rPr lang="en-IN" dirty="0">
                <a:solidFill>
                  <a:schemeClr val="tx1"/>
                </a:solidFill>
              </a:rPr>
              <a:t> import preprocessing</a:t>
            </a:r>
          </a:p>
          <a:p>
            <a:pPr algn="l"/>
            <a:r>
              <a:rPr lang="en-IN" dirty="0">
                <a:solidFill>
                  <a:schemeClr val="tx1"/>
                </a:solidFill>
              </a:rPr>
              <a:t>We can use following  lines of code </a:t>
            </a:r>
          </a:p>
          <a:p>
            <a:pPr algn="l"/>
            <a:r>
              <a:rPr lang="en-IN" sz="3100" dirty="0">
                <a:solidFill>
                  <a:srgbClr val="00B050"/>
                </a:solidFill>
              </a:rPr>
              <a:t>Array =</a:t>
            </a:r>
            <a:r>
              <a:rPr lang="en-IN" sz="3100" dirty="0" err="1">
                <a:solidFill>
                  <a:srgbClr val="00B050"/>
                </a:solidFill>
              </a:rPr>
              <a:t>data.values</a:t>
            </a:r>
            <a:endParaRPr lang="en-IN" sz="3100" dirty="0">
              <a:solidFill>
                <a:srgbClr val="00B050"/>
              </a:solidFill>
            </a:endParaRPr>
          </a:p>
          <a:p>
            <a:pPr algn="l"/>
            <a:r>
              <a:rPr lang="en-IN" dirty="0" err="1">
                <a:solidFill>
                  <a:srgbClr val="00B050"/>
                </a:solidFill>
              </a:rPr>
              <a:t>data_scaler</a:t>
            </a:r>
            <a:r>
              <a:rPr lang="en-IN" dirty="0">
                <a:solidFill>
                  <a:srgbClr val="00B050"/>
                </a:solidFill>
              </a:rPr>
              <a:t> = </a:t>
            </a:r>
            <a:r>
              <a:rPr lang="en-IN" dirty="0" err="1">
                <a:solidFill>
                  <a:srgbClr val="00B050"/>
                </a:solidFill>
              </a:rPr>
              <a:t>preprocessing.MinMaxScaler</a:t>
            </a:r>
            <a:r>
              <a:rPr lang="en-IN" dirty="0">
                <a:solidFill>
                  <a:srgbClr val="00B050"/>
                </a:solidFill>
              </a:rPr>
              <a:t>(</a:t>
            </a:r>
            <a:r>
              <a:rPr lang="en-IN" dirty="0" err="1">
                <a:solidFill>
                  <a:srgbClr val="00B050"/>
                </a:solidFill>
              </a:rPr>
              <a:t>feature_range</a:t>
            </a:r>
            <a:r>
              <a:rPr lang="en-IN" dirty="0">
                <a:solidFill>
                  <a:srgbClr val="00B050"/>
                </a:solidFill>
              </a:rPr>
              <a:t>=(0,1)) </a:t>
            </a:r>
            <a:r>
              <a:rPr lang="en-IN" dirty="0" err="1">
                <a:solidFill>
                  <a:srgbClr val="00B050"/>
                </a:solidFill>
              </a:rPr>
              <a:t>data_rescaled</a:t>
            </a:r>
            <a:r>
              <a:rPr lang="en-IN" dirty="0">
                <a:solidFill>
                  <a:srgbClr val="00B050"/>
                </a:solidFill>
              </a:rPr>
              <a:t> = </a:t>
            </a:r>
            <a:r>
              <a:rPr lang="en-IN" dirty="0" err="1">
                <a:solidFill>
                  <a:srgbClr val="00B050"/>
                </a:solidFill>
              </a:rPr>
              <a:t>data_scaler.fit_transform</a:t>
            </a:r>
            <a:r>
              <a:rPr lang="en-IN" dirty="0">
                <a:solidFill>
                  <a:srgbClr val="00B050"/>
                </a:solidFill>
              </a:rPr>
              <a:t>(array)</a:t>
            </a:r>
          </a:p>
          <a:p>
            <a:pPr algn="l"/>
            <a:r>
              <a:rPr lang="en-IN" dirty="0">
                <a:solidFill>
                  <a:srgbClr val="FF0000"/>
                </a:solidFill>
              </a:rPr>
              <a:t>Output:</a:t>
            </a:r>
          </a:p>
          <a:p>
            <a:pPr algn="l"/>
            <a:r>
              <a:rPr lang="en-IN" dirty="0">
                <a:solidFill>
                  <a:schemeClr val="tx1"/>
                </a:solidFill>
              </a:rPr>
              <a:t>[0.4 0.7 0.6 0.4 0. 0.5 0.2 0.5 1. ]</a:t>
            </a:r>
          </a:p>
          <a:p>
            <a:pPr algn="l"/>
            <a:r>
              <a:rPr lang="en-IN" dirty="0">
                <a:solidFill>
                  <a:schemeClr val="tx1"/>
                </a:solidFill>
              </a:rPr>
              <a:t> [0.1 0.4 0.5 0.3 0. 0.4 0.1 0.2 0. ]</a:t>
            </a:r>
          </a:p>
          <a:p>
            <a:pPr algn="l"/>
            <a:r>
              <a:rPr lang="en-IN" dirty="0">
                <a:solidFill>
                  <a:schemeClr val="tx1"/>
                </a:solidFill>
              </a:rPr>
              <a:t> [0.5 0.9 0.5 0. 0. 0.3 0.3 0.2 1. ]</a:t>
            </a:r>
          </a:p>
        </p:txBody>
      </p:sp>
    </p:spTree>
    <p:extLst>
      <p:ext uri="{BB962C8B-B14F-4D97-AF65-F5344CB8AC3E}">
        <p14:creationId xmlns:p14="http://schemas.microsoft.com/office/powerpoint/2010/main" val="4204488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B974-E8FC-2C6C-5FFA-F538A7E85BCC}"/>
              </a:ext>
            </a:extLst>
          </p:cNvPr>
          <p:cNvSpPr>
            <a:spLocks noGrp="1"/>
          </p:cNvSpPr>
          <p:nvPr>
            <p:ph type="ctrTitle"/>
          </p:nvPr>
        </p:nvSpPr>
        <p:spPr>
          <a:xfrm>
            <a:off x="522514" y="79828"/>
            <a:ext cx="7196667" cy="1540933"/>
          </a:xfrm>
        </p:spPr>
        <p:txBody>
          <a:bodyPr>
            <a:noAutofit/>
          </a:bodyPr>
          <a:lstStyle/>
          <a:p>
            <a:pPr algn="l"/>
            <a:r>
              <a:rPr lang="en-IN" sz="7200" b="1" dirty="0">
                <a:latin typeface="Heebo" pitchFamily="2" charset="-79"/>
                <a:cs typeface="Heebo" pitchFamily="2" charset="-79"/>
              </a:rPr>
              <a:t>Normalization</a:t>
            </a:r>
            <a:endParaRPr lang="en-IN" sz="7200" b="1" dirty="0"/>
          </a:p>
        </p:txBody>
      </p:sp>
      <p:sp>
        <p:nvSpPr>
          <p:cNvPr id="3" name="Subtitle 2">
            <a:extLst>
              <a:ext uri="{FF2B5EF4-FFF2-40B4-BE49-F238E27FC236}">
                <a16:creationId xmlns:a16="http://schemas.microsoft.com/office/drawing/2014/main" id="{8AB975A6-99CA-619F-0005-8610C4745B8C}"/>
              </a:ext>
            </a:extLst>
          </p:cNvPr>
          <p:cNvSpPr>
            <a:spLocks noGrp="1"/>
          </p:cNvSpPr>
          <p:nvPr>
            <p:ph type="subTitle" idx="1"/>
          </p:nvPr>
        </p:nvSpPr>
        <p:spPr>
          <a:xfrm>
            <a:off x="1099456" y="1219200"/>
            <a:ext cx="9653209" cy="5638800"/>
          </a:xfrm>
        </p:spPr>
        <p:txBody>
          <a:bodyPr>
            <a:normAutofit lnSpcReduction="10000"/>
          </a:bodyPr>
          <a:lstStyle/>
          <a:p>
            <a:pPr marL="342900" indent="-342900" algn="l">
              <a:buFont typeface="Arial" panose="020B0604020202020204" pitchFamily="34" charset="0"/>
              <a:buChar char="•"/>
            </a:pPr>
            <a:r>
              <a:rPr lang="en-US" sz="2400" dirty="0">
                <a:solidFill>
                  <a:srgbClr val="E0E0E0"/>
                </a:solidFill>
                <a:latin typeface="Nunito" pitchFamily="2" charset="0"/>
              </a:rPr>
              <a:t>To rescale each row of data to have a length of 1</a:t>
            </a:r>
          </a:p>
          <a:p>
            <a:pPr marL="342900" indent="-342900" algn="l">
              <a:buFont typeface="Arial" panose="020B0604020202020204" pitchFamily="34" charset="0"/>
              <a:buChar char="•"/>
            </a:pPr>
            <a:r>
              <a:rPr lang="en-IN" sz="2400" dirty="0">
                <a:solidFill>
                  <a:schemeClr val="tx1"/>
                </a:solidFill>
              </a:rPr>
              <a:t>Can be done by </a:t>
            </a:r>
            <a:r>
              <a:rPr lang="en-US" sz="2400" b="0" i="0" dirty="0">
                <a:solidFill>
                  <a:srgbClr val="E0E0E0"/>
                </a:solidFill>
                <a:effectLst/>
                <a:latin typeface="Nunito" pitchFamily="2" charset="0"/>
              </a:rPr>
              <a:t>Normalizer class of scikit-learn Python library.</a:t>
            </a:r>
          </a:p>
          <a:p>
            <a:pPr marL="342900" indent="-342900" algn="l">
              <a:buFont typeface="Arial" panose="020B0604020202020204" pitchFamily="34" charset="0"/>
              <a:buChar char="•"/>
            </a:pPr>
            <a:r>
              <a:rPr lang="en-US" sz="2400" b="1" i="0" dirty="0">
                <a:solidFill>
                  <a:schemeClr val="tx2"/>
                </a:solidFill>
                <a:effectLst/>
                <a:latin typeface="Nunito" pitchFamily="2" charset="0"/>
              </a:rPr>
              <a:t>TYPES of</a:t>
            </a:r>
            <a:r>
              <a:rPr lang="en-US" sz="2800" b="1" i="0" dirty="0">
                <a:solidFill>
                  <a:schemeClr val="tx2"/>
                </a:solidFill>
                <a:effectLst/>
                <a:latin typeface="Nunito" pitchFamily="2" charset="0"/>
              </a:rPr>
              <a:t> </a:t>
            </a:r>
            <a:r>
              <a:rPr lang="en-US" sz="2400" b="1" i="0" dirty="0" err="1">
                <a:solidFill>
                  <a:schemeClr val="tx2"/>
                </a:solidFill>
                <a:effectLst/>
                <a:latin typeface="Nunito" pitchFamily="2" charset="0"/>
              </a:rPr>
              <a:t>Normalizer</a:t>
            </a:r>
            <a:r>
              <a:rPr lang="en-US" sz="2400" dirty="0" err="1">
                <a:solidFill>
                  <a:srgbClr val="F66F8B"/>
                </a:solidFill>
              </a:rPr>
              <a:t>from</a:t>
            </a:r>
            <a:r>
              <a:rPr lang="en-US" sz="2400" dirty="0">
                <a:solidFill>
                  <a:srgbClr val="EAEAEA"/>
                </a:solidFill>
              </a:rPr>
              <a:t> </a:t>
            </a:r>
            <a:r>
              <a:rPr lang="en-US" sz="2400" dirty="0" err="1">
                <a:solidFill>
                  <a:srgbClr val="EAEAEA"/>
                </a:solidFill>
              </a:rPr>
              <a:t>sklearn.preprocessing</a:t>
            </a:r>
            <a:r>
              <a:rPr lang="en-US" sz="2400" dirty="0">
                <a:solidFill>
                  <a:srgbClr val="EAEAEA"/>
                </a:solidFill>
              </a:rPr>
              <a:t> </a:t>
            </a:r>
            <a:r>
              <a:rPr lang="en-US" sz="2400" dirty="0">
                <a:solidFill>
                  <a:srgbClr val="F66F8B"/>
                </a:solidFill>
              </a:rPr>
              <a:t>import</a:t>
            </a:r>
            <a:r>
              <a:rPr lang="en-US" sz="2400" dirty="0">
                <a:solidFill>
                  <a:srgbClr val="EAEAEA"/>
                </a:solidFill>
              </a:rPr>
              <a:t> </a:t>
            </a:r>
            <a:r>
              <a:rPr lang="en-US" sz="2400" dirty="0">
                <a:solidFill>
                  <a:srgbClr val="7AA6DA"/>
                </a:solidFill>
              </a:rPr>
              <a:t>Normalizer</a:t>
            </a:r>
            <a:endParaRPr lang="en-US" sz="2400" b="0" i="0" dirty="0">
              <a:solidFill>
                <a:srgbClr val="E0E0E0"/>
              </a:solidFill>
              <a:effectLst/>
              <a:latin typeface="Nunito" pitchFamily="2" charset="0"/>
            </a:endParaRPr>
          </a:p>
          <a:p>
            <a:pPr marL="342900" indent="-342900" algn="l">
              <a:buFont typeface="Arial" panose="020B0604020202020204" pitchFamily="34" charset="0"/>
              <a:buChar char="•"/>
            </a:pPr>
            <a:r>
              <a:rPr lang="en-US" sz="2800" b="1" dirty="0">
                <a:solidFill>
                  <a:schemeClr val="tx2"/>
                </a:solidFill>
                <a:effectLst>
                  <a:outerShdw blurRad="38100" dist="38100" dir="2700000" algn="tl">
                    <a:srgbClr val="000000">
                      <a:alpha val="43137"/>
                    </a:srgbClr>
                  </a:outerShdw>
                </a:effectLst>
                <a:latin typeface="Nunito" pitchFamily="2" charset="0"/>
              </a:rPr>
              <a:t>1</a:t>
            </a:r>
            <a:r>
              <a:rPr lang="en-US" sz="2400" b="1" dirty="0">
                <a:solidFill>
                  <a:schemeClr val="tx2"/>
                </a:solidFill>
                <a:effectLst>
                  <a:outerShdw blurRad="38100" dist="38100" dir="2700000" algn="tl">
                    <a:srgbClr val="000000">
                      <a:alpha val="43137"/>
                    </a:srgbClr>
                  </a:outerShdw>
                </a:effectLst>
                <a:latin typeface="Nunito" pitchFamily="2" charset="0"/>
              </a:rPr>
              <a:t>: L1</a:t>
            </a:r>
            <a:r>
              <a:rPr lang="en-IN" sz="2400" b="1" dirty="0">
                <a:solidFill>
                  <a:schemeClr val="tx2"/>
                </a:solidFill>
                <a:effectLst>
                  <a:outerShdw blurRad="38100" dist="38100" dir="2700000" algn="tl">
                    <a:srgbClr val="000000">
                      <a:alpha val="43137"/>
                    </a:srgbClr>
                  </a:outerShdw>
                </a:effectLst>
                <a:latin typeface="Heebo" pitchFamily="2" charset="-79"/>
                <a:cs typeface="Heebo" pitchFamily="2" charset="-79"/>
              </a:rPr>
              <a:t> Normalization</a:t>
            </a:r>
            <a:r>
              <a:rPr lang="en-US" sz="2400" b="1" i="0" dirty="0">
                <a:solidFill>
                  <a:schemeClr val="tx2"/>
                </a:solidFill>
                <a:effectLst/>
                <a:latin typeface="Nunito" pitchFamily="2" charset="0"/>
              </a:rPr>
              <a:t>(</a:t>
            </a:r>
            <a:r>
              <a:rPr lang="en-IN" sz="2400" dirty="0">
                <a:solidFill>
                  <a:srgbClr val="E0E0E0"/>
                </a:solidFill>
                <a:latin typeface="Nunito" pitchFamily="2" charset="0"/>
              </a:rPr>
              <a:t> Least Absolute Deviations.</a:t>
            </a:r>
            <a:r>
              <a:rPr lang="en-US" sz="2400" b="1" i="0" dirty="0">
                <a:solidFill>
                  <a:schemeClr val="tx2"/>
                </a:solidFill>
                <a:effectLst/>
                <a:latin typeface="Nunito" pitchFamily="2" charset="0"/>
              </a:rPr>
              <a:t>)</a:t>
            </a:r>
          </a:p>
          <a:p>
            <a:pPr marL="342900" indent="-342900" algn="l">
              <a:buFont typeface="Arial" panose="020B0604020202020204" pitchFamily="34" charset="0"/>
              <a:buChar char="•"/>
            </a:pPr>
            <a:endParaRPr lang="en-IN" sz="2400" b="1" dirty="0">
              <a:solidFill>
                <a:schemeClr val="tx2"/>
              </a:solidFill>
              <a:effectLst>
                <a:outerShdw blurRad="38100" dist="38100" dir="2700000" algn="tl">
                  <a:srgbClr val="000000">
                    <a:alpha val="43137"/>
                  </a:srgbClr>
                </a:outerShdw>
              </a:effectLst>
              <a:latin typeface="Heebo" pitchFamily="2" charset="-79"/>
              <a:cs typeface="Heebo" pitchFamily="2" charset="-79"/>
            </a:endParaRPr>
          </a:p>
          <a:p>
            <a:pPr marL="342900" indent="-342900" algn="l">
              <a:buFont typeface="Arial" panose="020B0604020202020204" pitchFamily="34" charset="0"/>
              <a:buChar char="•"/>
            </a:pPr>
            <a:r>
              <a:rPr lang="en-US" sz="2400" dirty="0">
                <a:solidFill>
                  <a:srgbClr val="E0E0E0"/>
                </a:solidFill>
                <a:latin typeface="Nunito" pitchFamily="2" charset="0"/>
              </a:rPr>
              <a:t>RESCALE</a:t>
            </a:r>
            <a:r>
              <a:rPr lang="en-US" dirty="0">
                <a:solidFill>
                  <a:srgbClr val="E0E0E0"/>
                </a:solidFill>
                <a:latin typeface="Nunito" pitchFamily="2" charset="0"/>
              </a:rPr>
              <a:t> </a:t>
            </a:r>
            <a:r>
              <a:rPr lang="en-US" sz="2400" b="0" i="0" dirty="0">
                <a:solidFill>
                  <a:srgbClr val="E0E0E0"/>
                </a:solidFill>
                <a:effectLst/>
                <a:latin typeface="Nunito" pitchFamily="2" charset="0"/>
              </a:rPr>
              <a:t>in a way that in each row the sum of the absolute values will always be up to 1</a:t>
            </a:r>
            <a:r>
              <a:rPr lang="en-US" sz="2000" b="0" i="0" dirty="0">
                <a:solidFill>
                  <a:srgbClr val="E0E0E0"/>
                </a:solidFill>
                <a:effectLst/>
                <a:latin typeface="Nunito" pitchFamily="2" charset="0"/>
              </a:rPr>
              <a:t>.</a:t>
            </a:r>
          </a:p>
          <a:p>
            <a:pPr marL="342900" indent="-342900" algn="l">
              <a:buFont typeface="Arial" panose="020B0604020202020204" pitchFamily="34" charset="0"/>
              <a:buChar char="•"/>
            </a:pPr>
            <a:r>
              <a:rPr lang="en-IN" sz="2400" dirty="0" err="1">
                <a:solidFill>
                  <a:srgbClr val="00B050"/>
                </a:solidFill>
              </a:rPr>
              <a:t>Data_normalizer</a:t>
            </a:r>
            <a:r>
              <a:rPr lang="en-IN" sz="2400" dirty="0">
                <a:solidFill>
                  <a:srgbClr val="00B050"/>
                </a:solidFill>
              </a:rPr>
              <a:t> = Normalizer(norm='l1').fit(array) </a:t>
            </a:r>
          </a:p>
          <a:p>
            <a:pPr marL="342900" indent="-342900" algn="l">
              <a:buFont typeface="Arial" panose="020B0604020202020204" pitchFamily="34" charset="0"/>
              <a:buChar char="•"/>
            </a:pPr>
            <a:r>
              <a:rPr lang="en-IN" sz="2400" dirty="0" err="1">
                <a:solidFill>
                  <a:srgbClr val="00B050"/>
                </a:solidFill>
              </a:rPr>
              <a:t>Data_normalized</a:t>
            </a:r>
            <a:r>
              <a:rPr lang="en-IN" sz="2400" dirty="0">
                <a:solidFill>
                  <a:srgbClr val="00B050"/>
                </a:solidFill>
              </a:rPr>
              <a:t> = </a:t>
            </a:r>
            <a:r>
              <a:rPr lang="en-IN" sz="2400" dirty="0" err="1">
                <a:solidFill>
                  <a:srgbClr val="00B050"/>
                </a:solidFill>
              </a:rPr>
              <a:t>Data_normalizer.transform</a:t>
            </a:r>
            <a:r>
              <a:rPr lang="en-IN" sz="2400" dirty="0">
                <a:solidFill>
                  <a:srgbClr val="00B050"/>
                </a:solidFill>
              </a:rPr>
              <a:t>(array)</a:t>
            </a:r>
            <a:br>
              <a:rPr lang="en-IN" sz="2400" dirty="0">
                <a:solidFill>
                  <a:srgbClr val="00B050"/>
                </a:solidFill>
              </a:rPr>
            </a:br>
            <a:r>
              <a:rPr lang="en-IN" sz="2400" dirty="0">
                <a:solidFill>
                  <a:srgbClr val="FF0000"/>
                </a:solidFill>
              </a:rPr>
              <a:t>OUTPUT</a:t>
            </a:r>
            <a:endParaRPr lang="en-IN" sz="2400" dirty="0">
              <a:solidFill>
                <a:srgbClr val="FF0000"/>
              </a:solidFill>
              <a:latin typeface="Heebo" pitchFamily="2" charset="-79"/>
              <a:cs typeface="Heebo" pitchFamily="2" charset="-79"/>
            </a:endParaRPr>
          </a:p>
          <a:p>
            <a:pPr marL="342900" indent="-342900" algn="l">
              <a:buFont typeface="Arial" panose="020B0604020202020204" pitchFamily="34" charset="0"/>
              <a:buChar char="•"/>
            </a:pPr>
            <a:r>
              <a:rPr lang="en-IN" sz="2400" dirty="0">
                <a:solidFill>
                  <a:schemeClr val="tx1"/>
                </a:solidFill>
              </a:rPr>
              <a:t>[0.02 0.43 0.21 0.1 0. 0.1 0. 0.14 0. ]</a:t>
            </a:r>
          </a:p>
          <a:p>
            <a:pPr marL="342900" indent="-342900" algn="l">
              <a:buFont typeface="Arial" panose="020B0604020202020204" pitchFamily="34" charset="0"/>
              <a:buChar char="•"/>
            </a:pPr>
            <a:r>
              <a:rPr lang="en-IN" sz="2400" dirty="0">
                <a:solidFill>
                  <a:schemeClr val="tx1"/>
                </a:solidFill>
              </a:rPr>
              <a:t> [0. 0.36 0.28 0.12 0. 0.11 0. 0.13 0. ] </a:t>
            </a:r>
          </a:p>
          <a:p>
            <a:pPr marL="342900" indent="-342900" algn="l">
              <a:buFont typeface="Arial" panose="020B0604020202020204" pitchFamily="34" charset="0"/>
              <a:buChar char="•"/>
            </a:pPr>
            <a:r>
              <a:rPr lang="en-IN" sz="2400" dirty="0">
                <a:solidFill>
                  <a:schemeClr val="tx1"/>
                </a:solidFill>
              </a:rPr>
              <a:t>[0.03 0.59 0.21 0. 0. 0.07 0. 0.1 0. ]</a:t>
            </a:r>
            <a:endParaRPr lang="en-US" sz="2400" b="0" i="0" dirty="0">
              <a:solidFill>
                <a:schemeClr val="tx1"/>
              </a:solidFill>
              <a:effectLst/>
              <a:latin typeface="Nunito" pitchFamily="2" charset="0"/>
            </a:endParaRPr>
          </a:p>
        </p:txBody>
      </p:sp>
    </p:spTree>
    <p:extLst>
      <p:ext uri="{BB962C8B-B14F-4D97-AF65-F5344CB8AC3E}">
        <p14:creationId xmlns:p14="http://schemas.microsoft.com/office/powerpoint/2010/main" val="219159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E597-D068-3620-7379-C61177C98BA8}"/>
              </a:ext>
            </a:extLst>
          </p:cNvPr>
          <p:cNvSpPr>
            <a:spLocks noGrp="1"/>
          </p:cNvSpPr>
          <p:nvPr>
            <p:ph type="ctrTitle"/>
          </p:nvPr>
        </p:nvSpPr>
        <p:spPr>
          <a:xfrm>
            <a:off x="35377" y="1032934"/>
            <a:ext cx="9339943" cy="5072584"/>
          </a:xfrm>
        </p:spPr>
        <p:txBody>
          <a:bodyPr>
            <a:normAutofit/>
          </a:bodyPr>
          <a:lstStyle/>
          <a:p>
            <a:pPr marL="457200" indent="-457200" algn="l">
              <a:buFont typeface="Arial" panose="020B0604020202020204" pitchFamily="34" charset="0"/>
              <a:buChar char="•"/>
            </a:pPr>
            <a:r>
              <a:rPr lang="en-US" sz="2800" spc="100" dirty="0">
                <a:solidFill>
                  <a:srgbClr val="E0E0E0"/>
                </a:solidFill>
                <a:effectLst/>
                <a:latin typeface="Nunito" pitchFamily="2" charset="0"/>
              </a:rPr>
              <a:t>In a way that in each row the sum of the squares </a:t>
            </a:r>
            <a:br>
              <a:rPr lang="en-US" sz="2800" spc="100" dirty="0">
                <a:solidFill>
                  <a:srgbClr val="E0E0E0"/>
                </a:solidFill>
                <a:effectLst/>
                <a:latin typeface="Nunito" pitchFamily="2" charset="0"/>
              </a:rPr>
            </a:br>
            <a:r>
              <a:rPr lang="en-US" sz="2800" spc="100" dirty="0">
                <a:solidFill>
                  <a:srgbClr val="E0E0E0"/>
                </a:solidFill>
                <a:effectLst/>
                <a:latin typeface="Nunito" pitchFamily="2" charset="0"/>
              </a:rPr>
              <a:t>will always be up to 1.</a:t>
            </a:r>
            <a:br>
              <a:rPr lang="en-US" sz="2800" spc="100" dirty="0">
                <a:solidFill>
                  <a:srgbClr val="E0E0E0"/>
                </a:solidFill>
                <a:effectLst/>
                <a:latin typeface="Nunito" pitchFamily="2" charset="0"/>
              </a:rPr>
            </a:br>
            <a:r>
              <a:rPr lang="en-US" sz="2800" i="1" u="sng" spc="100" dirty="0">
                <a:solidFill>
                  <a:srgbClr val="E0E0E0"/>
                </a:solidFill>
                <a:effectLst/>
                <a:latin typeface="Nunito" pitchFamily="2" charset="0"/>
              </a:rPr>
              <a:t>code</a:t>
            </a:r>
            <a:br>
              <a:rPr lang="en-US" sz="2800" i="1" u="sng" spc="100" dirty="0">
                <a:solidFill>
                  <a:srgbClr val="E0E0E0"/>
                </a:solidFill>
                <a:effectLst/>
                <a:latin typeface="Nunito" pitchFamily="2" charset="0"/>
              </a:rPr>
            </a:br>
            <a:br>
              <a:rPr lang="en-US" sz="2800" i="1" u="sng" spc="100" dirty="0">
                <a:solidFill>
                  <a:srgbClr val="E0E0E0"/>
                </a:solidFill>
                <a:effectLst/>
                <a:latin typeface="Nunito" pitchFamily="2" charset="0"/>
              </a:rPr>
            </a:br>
            <a:r>
              <a:rPr lang="en-IN" sz="2800" spc="100" dirty="0">
                <a:solidFill>
                  <a:srgbClr val="00B050"/>
                </a:solidFill>
                <a:effectLst/>
              </a:rPr>
              <a:t>array = </a:t>
            </a:r>
            <a:r>
              <a:rPr lang="en-IN" sz="2800" spc="100" dirty="0" err="1">
                <a:solidFill>
                  <a:srgbClr val="00B050"/>
                </a:solidFill>
                <a:effectLst/>
              </a:rPr>
              <a:t>dataframe.values</a:t>
            </a:r>
            <a:br>
              <a:rPr lang="en-US" sz="2800" spc="100" dirty="0">
                <a:solidFill>
                  <a:srgbClr val="00B050"/>
                </a:solidFill>
                <a:effectLst/>
                <a:latin typeface="Nunito" pitchFamily="2" charset="0"/>
              </a:rPr>
            </a:br>
            <a:r>
              <a:rPr lang="en-IN" sz="2800" spc="100" dirty="0" err="1">
                <a:solidFill>
                  <a:srgbClr val="00B050"/>
                </a:solidFill>
              </a:rPr>
              <a:t>Data_normalizer</a:t>
            </a:r>
            <a:r>
              <a:rPr lang="en-IN" sz="2800" spc="100" dirty="0">
                <a:solidFill>
                  <a:srgbClr val="00B050"/>
                </a:solidFill>
              </a:rPr>
              <a:t> = Normalizer(norm='l2').fit(array) </a:t>
            </a:r>
            <a:br>
              <a:rPr lang="en-IN" sz="2800" spc="100" dirty="0">
                <a:solidFill>
                  <a:srgbClr val="00B050"/>
                </a:solidFill>
              </a:rPr>
            </a:br>
            <a:r>
              <a:rPr lang="en-IN" sz="2800" spc="100" dirty="0" err="1">
                <a:solidFill>
                  <a:srgbClr val="00B050"/>
                </a:solidFill>
              </a:rPr>
              <a:t>Data_normalized</a:t>
            </a:r>
            <a:r>
              <a:rPr lang="en-IN" sz="2800" spc="100" dirty="0">
                <a:solidFill>
                  <a:srgbClr val="00B050"/>
                </a:solidFill>
              </a:rPr>
              <a:t> = </a:t>
            </a:r>
            <a:r>
              <a:rPr lang="en-IN" sz="2800" spc="100" dirty="0" err="1">
                <a:solidFill>
                  <a:srgbClr val="00B050"/>
                </a:solidFill>
              </a:rPr>
              <a:t>Data_normalizer.transform</a:t>
            </a:r>
            <a:r>
              <a:rPr lang="en-IN" sz="2800" spc="100" dirty="0">
                <a:solidFill>
                  <a:srgbClr val="00B050"/>
                </a:solidFill>
              </a:rPr>
              <a:t>(array)</a:t>
            </a:r>
            <a:br>
              <a:rPr lang="en-IN" sz="2800" spc="100" dirty="0">
                <a:solidFill>
                  <a:srgbClr val="00B050"/>
                </a:solidFill>
              </a:rPr>
            </a:br>
            <a:r>
              <a:rPr lang="en-IN" sz="2800" spc="100" dirty="0">
                <a:solidFill>
                  <a:srgbClr val="FF0000"/>
                </a:solidFill>
              </a:rPr>
              <a:t>output</a:t>
            </a:r>
            <a:r>
              <a:rPr lang="en-IN" sz="2800" spc="100" dirty="0">
                <a:solidFill>
                  <a:schemeClr val="accent3"/>
                </a:solidFill>
              </a:rPr>
              <a:t>  </a:t>
            </a:r>
            <a:br>
              <a:rPr lang="en-IN" sz="2800" spc="100" dirty="0">
                <a:solidFill>
                  <a:schemeClr val="accent3"/>
                </a:solidFill>
              </a:rPr>
            </a:br>
            <a:r>
              <a:rPr lang="en-IN" sz="2800" spc="100" dirty="0"/>
              <a:t> [0.03 0.83 0.4 0.2 0. 0.19 0. 0.28 0.01]</a:t>
            </a:r>
            <a:br>
              <a:rPr lang="en-IN" sz="2800" spc="100" dirty="0"/>
            </a:br>
            <a:r>
              <a:rPr lang="en-IN" sz="2800" spc="100" dirty="0"/>
              <a:t> [0.01 0.72 0.56 0.24 0. 0.22 0. 0.26 0. ]</a:t>
            </a:r>
            <a:br>
              <a:rPr lang="en-US" sz="2800" dirty="0">
                <a:solidFill>
                  <a:srgbClr val="E0E0E0"/>
                </a:solidFill>
                <a:effectLst/>
                <a:latin typeface="Nunito" pitchFamily="2" charset="0"/>
              </a:rPr>
            </a:br>
            <a:r>
              <a:rPr lang="en-US" sz="2800" dirty="0">
                <a:solidFill>
                  <a:srgbClr val="E0E0E0"/>
                </a:solidFill>
                <a:effectLst/>
                <a:latin typeface="Nunito" pitchFamily="2" charset="0"/>
              </a:rPr>
              <a:t>I</a:t>
            </a:r>
            <a:r>
              <a:rPr lang="en-IN" sz="2800" spc="100" dirty="0"/>
              <a:t>[0.04 0.92 0.32 0. 0. 0.12 0. 0.16 0.01]</a:t>
            </a:r>
            <a:endParaRPr lang="en-IN" sz="2400" b="1" spc="100" dirty="0"/>
          </a:p>
        </p:txBody>
      </p:sp>
      <p:sp>
        <p:nvSpPr>
          <p:cNvPr id="3" name="Subtitle 2">
            <a:extLst>
              <a:ext uri="{FF2B5EF4-FFF2-40B4-BE49-F238E27FC236}">
                <a16:creationId xmlns:a16="http://schemas.microsoft.com/office/drawing/2014/main" id="{EC33E626-CC07-9F84-81E0-2724DC1E397B}"/>
              </a:ext>
            </a:extLst>
          </p:cNvPr>
          <p:cNvSpPr>
            <a:spLocks noGrp="1"/>
          </p:cNvSpPr>
          <p:nvPr>
            <p:ph type="subTitle" idx="1"/>
          </p:nvPr>
        </p:nvSpPr>
        <p:spPr>
          <a:xfrm>
            <a:off x="893232" y="176749"/>
            <a:ext cx="7624235" cy="1151468"/>
          </a:xfrm>
        </p:spPr>
        <p:txBody>
          <a:bodyPr>
            <a:normAutofit/>
          </a:bodyPr>
          <a:lstStyle/>
          <a:p>
            <a:pPr algn="l"/>
            <a:r>
              <a:rPr lang="en-IN" b="0" i="0" dirty="0">
                <a:solidFill>
                  <a:schemeClr val="accent2">
                    <a:lumMod val="75000"/>
                  </a:schemeClr>
                </a:solidFill>
                <a:effectLst/>
                <a:latin typeface="Heebo" pitchFamily="2" charset="-79"/>
                <a:cs typeface="Heebo" pitchFamily="2" charset="-79"/>
              </a:rPr>
              <a:t>L2 Normalization</a:t>
            </a:r>
            <a:r>
              <a:rPr lang="en-IN" dirty="0">
                <a:solidFill>
                  <a:srgbClr val="E0E0E0"/>
                </a:solidFill>
                <a:latin typeface="Nunito" pitchFamily="2" charset="0"/>
              </a:rPr>
              <a:t> (least squares.)</a:t>
            </a:r>
          </a:p>
          <a:p>
            <a:pPr algn="l"/>
            <a:endParaRPr lang="en-IN" dirty="0"/>
          </a:p>
        </p:txBody>
      </p:sp>
    </p:spTree>
    <p:extLst>
      <p:ext uri="{BB962C8B-B14F-4D97-AF65-F5344CB8AC3E}">
        <p14:creationId xmlns:p14="http://schemas.microsoft.com/office/powerpoint/2010/main" val="2996005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7DCB-883B-F5FC-07AB-D215ED207B71}"/>
              </a:ext>
            </a:extLst>
          </p:cNvPr>
          <p:cNvSpPr>
            <a:spLocks noGrp="1"/>
          </p:cNvSpPr>
          <p:nvPr>
            <p:ph type="ctrTitle"/>
          </p:nvPr>
        </p:nvSpPr>
        <p:spPr>
          <a:xfrm>
            <a:off x="336853" y="876301"/>
            <a:ext cx="11038114" cy="5611586"/>
          </a:xfrm>
        </p:spPr>
        <p:txBody>
          <a:bodyPr>
            <a:normAutofit/>
          </a:bodyPr>
          <a:lstStyle/>
          <a:p>
            <a:pPr algn="l"/>
            <a:r>
              <a:rPr lang="en-US" sz="2000" spc="0" dirty="0">
                <a:solidFill>
                  <a:srgbClr val="E0E0E0"/>
                </a:solidFill>
                <a:effectLst/>
                <a:latin typeface="Nunito" pitchFamily="2" charset="0"/>
              </a:rPr>
              <a:t>this is the technique with the help of which we can make our data binary.</a:t>
            </a:r>
            <a:br>
              <a:rPr lang="en-US" sz="2000" spc="0" dirty="0">
                <a:solidFill>
                  <a:srgbClr val="E0E0E0"/>
                </a:solidFill>
                <a:effectLst/>
                <a:latin typeface="Nunito" pitchFamily="2" charset="0"/>
              </a:rPr>
            </a:br>
            <a:br>
              <a:rPr lang="en-US" sz="2000" spc="0" dirty="0">
                <a:solidFill>
                  <a:srgbClr val="E0E0E0"/>
                </a:solidFill>
                <a:effectLst/>
                <a:latin typeface="Nunito" pitchFamily="2" charset="0"/>
              </a:rPr>
            </a:br>
            <a:r>
              <a:rPr lang="en-US" sz="2000" spc="0" dirty="0">
                <a:solidFill>
                  <a:srgbClr val="E0E0E0"/>
                </a:solidFill>
                <a:effectLst/>
                <a:latin typeface="Nunito" pitchFamily="2" charset="0"/>
              </a:rPr>
              <a:t>We can use a binary threshold for making our data binary. </a:t>
            </a:r>
            <a:br>
              <a:rPr lang="en-US" sz="2000" spc="0" dirty="0">
                <a:solidFill>
                  <a:srgbClr val="E0E0E0"/>
                </a:solidFill>
                <a:effectLst/>
                <a:latin typeface="Nunito" pitchFamily="2" charset="0"/>
              </a:rPr>
            </a:br>
            <a:br>
              <a:rPr lang="en-US" sz="2000" spc="0" dirty="0">
                <a:solidFill>
                  <a:srgbClr val="E0E0E0"/>
                </a:solidFill>
                <a:effectLst/>
                <a:latin typeface="Nunito" pitchFamily="2" charset="0"/>
              </a:rPr>
            </a:br>
            <a:r>
              <a:rPr lang="en-US" sz="2000" spc="0" dirty="0">
                <a:solidFill>
                  <a:srgbClr val="E0E0E0"/>
                </a:solidFill>
                <a:effectLst/>
                <a:latin typeface="Nunito" pitchFamily="2" charset="0"/>
              </a:rPr>
              <a:t>The values above that threshold value will be converted to 1 </a:t>
            </a:r>
            <a:br>
              <a:rPr lang="en-US" sz="2000" spc="0" dirty="0">
                <a:solidFill>
                  <a:srgbClr val="E0E0E0"/>
                </a:solidFill>
                <a:effectLst/>
                <a:latin typeface="Nunito" pitchFamily="2" charset="0"/>
              </a:rPr>
            </a:br>
            <a:r>
              <a:rPr lang="en-US" sz="2000" spc="0" dirty="0">
                <a:solidFill>
                  <a:srgbClr val="E0E0E0"/>
                </a:solidFill>
                <a:effectLst/>
                <a:latin typeface="Nunito" pitchFamily="2" charset="0"/>
              </a:rPr>
              <a:t>and below that threshold will be converted to 0.</a:t>
            </a:r>
            <a:br>
              <a:rPr lang="en-US" sz="2000" spc="0" dirty="0">
                <a:solidFill>
                  <a:srgbClr val="E0E0E0"/>
                </a:solidFill>
                <a:effectLst/>
                <a:latin typeface="Nunito" pitchFamily="2" charset="0"/>
              </a:rPr>
            </a:br>
            <a:br>
              <a:rPr lang="en-US" sz="2000" spc="0" dirty="0">
                <a:solidFill>
                  <a:srgbClr val="E0E0E0"/>
                </a:solidFill>
                <a:effectLst/>
                <a:latin typeface="Nunito" pitchFamily="2" charset="0"/>
              </a:rPr>
            </a:br>
            <a:r>
              <a:rPr lang="en-US" sz="2000" spc="0" dirty="0">
                <a:solidFill>
                  <a:srgbClr val="E0E0E0"/>
                </a:solidFill>
                <a:effectLst/>
                <a:latin typeface="Nunito" pitchFamily="2" charset="0"/>
              </a:rPr>
              <a:t> We can binarize the data with the help of </a:t>
            </a:r>
            <a:r>
              <a:rPr lang="en-US" sz="2000" spc="0" dirty="0" err="1">
                <a:solidFill>
                  <a:srgbClr val="E0E0E0"/>
                </a:solidFill>
                <a:effectLst/>
                <a:latin typeface="Nunito" pitchFamily="2" charset="0"/>
              </a:rPr>
              <a:t>Binarizer</a:t>
            </a:r>
            <a:r>
              <a:rPr lang="en-US" sz="2000" spc="0" dirty="0">
                <a:solidFill>
                  <a:srgbClr val="E0E0E0"/>
                </a:solidFill>
                <a:effectLst/>
                <a:latin typeface="Nunito" pitchFamily="2" charset="0"/>
              </a:rPr>
              <a:t> class of scikit-learn</a:t>
            </a:r>
            <a:br>
              <a:rPr lang="en-US" sz="2000" spc="0" dirty="0">
                <a:solidFill>
                  <a:srgbClr val="E0E0E0"/>
                </a:solidFill>
                <a:effectLst/>
                <a:latin typeface="Nunito" pitchFamily="2" charset="0"/>
              </a:rPr>
            </a:br>
            <a:r>
              <a:rPr lang="en-US" sz="2000" spc="0" dirty="0">
                <a:solidFill>
                  <a:srgbClr val="E0E0E0"/>
                </a:solidFill>
                <a:effectLst/>
                <a:latin typeface="Nunito" pitchFamily="2" charset="0"/>
              </a:rPr>
              <a:t> Python library.</a:t>
            </a:r>
            <a:br>
              <a:rPr lang="en-US" sz="2000" spc="0" dirty="0">
                <a:solidFill>
                  <a:srgbClr val="E0E0E0"/>
                </a:solidFill>
                <a:effectLst/>
                <a:latin typeface="Nunito" pitchFamily="2" charset="0"/>
              </a:rPr>
            </a:br>
            <a:br>
              <a:rPr lang="en-US" sz="2000" spc="0" dirty="0">
                <a:solidFill>
                  <a:srgbClr val="E0E0E0"/>
                </a:solidFill>
                <a:effectLst/>
                <a:latin typeface="Nunito" pitchFamily="2" charset="0"/>
              </a:rPr>
            </a:br>
            <a:r>
              <a:rPr lang="en-US" sz="2000" spc="0" dirty="0" err="1">
                <a:solidFill>
                  <a:srgbClr val="E0E0E0"/>
                </a:solidFill>
                <a:effectLst/>
                <a:latin typeface="Nunito" pitchFamily="2" charset="0"/>
              </a:rPr>
              <a:t>i.e</a:t>
            </a:r>
            <a:r>
              <a:rPr lang="en-US" sz="2000" spc="0" dirty="0">
                <a:solidFill>
                  <a:srgbClr val="E0E0E0"/>
                </a:solidFill>
                <a:effectLst/>
                <a:latin typeface="Nunito" pitchFamily="2" charset="0"/>
              </a:rPr>
              <a:t>,</a:t>
            </a:r>
            <a:r>
              <a:rPr lang="en-US" sz="2000" spc="0" dirty="0">
                <a:solidFill>
                  <a:srgbClr val="F66F8B"/>
                </a:solidFill>
                <a:effectLst/>
              </a:rPr>
              <a:t> from</a:t>
            </a:r>
            <a:r>
              <a:rPr lang="en-US" sz="2000" spc="0" dirty="0">
                <a:solidFill>
                  <a:srgbClr val="EAEAEA"/>
                </a:solidFill>
                <a:effectLst/>
              </a:rPr>
              <a:t> </a:t>
            </a:r>
            <a:r>
              <a:rPr lang="en-US" sz="2000" spc="0" dirty="0" err="1">
                <a:solidFill>
                  <a:srgbClr val="EAEAEA"/>
                </a:solidFill>
                <a:effectLst/>
              </a:rPr>
              <a:t>sklearn.preprocessing</a:t>
            </a:r>
            <a:r>
              <a:rPr lang="en-US" sz="2000" spc="0" dirty="0">
                <a:solidFill>
                  <a:srgbClr val="EAEAEA"/>
                </a:solidFill>
                <a:effectLst/>
              </a:rPr>
              <a:t> </a:t>
            </a:r>
            <a:r>
              <a:rPr lang="en-US" sz="2000" spc="0" dirty="0">
                <a:solidFill>
                  <a:srgbClr val="F66F8B"/>
                </a:solidFill>
                <a:effectLst/>
              </a:rPr>
              <a:t>import</a:t>
            </a:r>
            <a:r>
              <a:rPr lang="en-US" sz="2000" spc="0" dirty="0">
                <a:solidFill>
                  <a:srgbClr val="EAEAEA"/>
                </a:solidFill>
                <a:effectLst/>
              </a:rPr>
              <a:t> </a:t>
            </a:r>
            <a:r>
              <a:rPr lang="en-US" sz="2000" spc="0" dirty="0" err="1">
                <a:solidFill>
                  <a:srgbClr val="7AA6DA"/>
                </a:solidFill>
                <a:effectLst/>
              </a:rPr>
              <a:t>Binarizer</a:t>
            </a:r>
            <a:br>
              <a:rPr lang="en-US" sz="2000" spc="0" dirty="0">
                <a:solidFill>
                  <a:srgbClr val="7AA6DA"/>
                </a:solidFill>
                <a:effectLst/>
              </a:rPr>
            </a:br>
            <a:br>
              <a:rPr lang="en-US" sz="2000" spc="0" dirty="0">
                <a:solidFill>
                  <a:srgbClr val="7AA6DA"/>
                </a:solidFill>
                <a:effectLst/>
              </a:rPr>
            </a:br>
            <a:r>
              <a:rPr lang="en-IN" sz="2000" spc="0" dirty="0">
                <a:solidFill>
                  <a:srgbClr val="00B050"/>
                </a:solidFill>
                <a:effectLst/>
              </a:rPr>
              <a:t>array = </a:t>
            </a:r>
            <a:r>
              <a:rPr lang="en-IN" sz="2000" spc="0" dirty="0" err="1">
                <a:solidFill>
                  <a:srgbClr val="00B050"/>
                </a:solidFill>
                <a:effectLst/>
              </a:rPr>
              <a:t>dataframe.values</a:t>
            </a:r>
            <a:br>
              <a:rPr lang="en-US" sz="2000" spc="0" dirty="0">
                <a:solidFill>
                  <a:srgbClr val="00B050"/>
                </a:solidFill>
                <a:effectLst/>
              </a:rPr>
            </a:br>
            <a:r>
              <a:rPr lang="en-US" sz="2000" spc="0" dirty="0" err="1">
                <a:solidFill>
                  <a:srgbClr val="00B050"/>
                </a:solidFill>
              </a:rPr>
              <a:t>binarizer</a:t>
            </a:r>
            <a:r>
              <a:rPr lang="en-US" sz="2000" spc="0" dirty="0">
                <a:solidFill>
                  <a:srgbClr val="00B050"/>
                </a:solidFill>
              </a:rPr>
              <a:t> = </a:t>
            </a:r>
            <a:r>
              <a:rPr lang="en-US" sz="2000" spc="0" dirty="0" err="1">
                <a:solidFill>
                  <a:srgbClr val="00B050"/>
                </a:solidFill>
              </a:rPr>
              <a:t>Binarizer</a:t>
            </a:r>
            <a:r>
              <a:rPr lang="en-US" sz="2000" spc="0" dirty="0">
                <a:solidFill>
                  <a:srgbClr val="00B050"/>
                </a:solidFill>
              </a:rPr>
              <a:t>(threshold=0.5).fit(array) </a:t>
            </a:r>
            <a:br>
              <a:rPr lang="en-US" sz="2000" spc="0" dirty="0">
                <a:solidFill>
                  <a:srgbClr val="00B050"/>
                </a:solidFill>
              </a:rPr>
            </a:br>
            <a:r>
              <a:rPr lang="en-US" sz="2000" spc="0" dirty="0" err="1">
                <a:solidFill>
                  <a:srgbClr val="00B050"/>
                </a:solidFill>
              </a:rPr>
              <a:t>Data_binarized</a:t>
            </a:r>
            <a:r>
              <a:rPr lang="en-US" sz="2000" spc="0" dirty="0">
                <a:solidFill>
                  <a:srgbClr val="00B050"/>
                </a:solidFill>
              </a:rPr>
              <a:t> = </a:t>
            </a:r>
            <a:r>
              <a:rPr lang="en-US" sz="2000" spc="0" dirty="0" err="1">
                <a:solidFill>
                  <a:srgbClr val="00B050"/>
                </a:solidFill>
              </a:rPr>
              <a:t>binarizer.transform</a:t>
            </a:r>
            <a:r>
              <a:rPr lang="en-US" sz="2000" spc="0" dirty="0">
                <a:solidFill>
                  <a:srgbClr val="00B050"/>
                </a:solidFill>
              </a:rPr>
              <a:t>(array)</a:t>
            </a:r>
            <a:br>
              <a:rPr lang="en-US" sz="2000" spc="0" dirty="0">
                <a:solidFill>
                  <a:schemeClr val="accent3"/>
                </a:solidFill>
              </a:rPr>
            </a:br>
            <a:r>
              <a:rPr lang="en-IN" sz="2000" spc="0" dirty="0">
                <a:solidFill>
                  <a:srgbClr val="FF0000"/>
                </a:solidFill>
              </a:rPr>
              <a:t>output </a:t>
            </a:r>
            <a:br>
              <a:rPr lang="en-US" sz="2000" spc="0" dirty="0">
                <a:solidFill>
                  <a:schemeClr val="accent3"/>
                </a:solidFill>
              </a:rPr>
            </a:br>
            <a:r>
              <a:rPr lang="en-IN" sz="2000" spc="0" dirty="0"/>
              <a:t>[1. 1. 1. 1. 0. 1. 1. 1. 1.] </a:t>
            </a:r>
            <a:br>
              <a:rPr lang="en-IN" sz="2000" spc="0" dirty="0"/>
            </a:br>
            <a:r>
              <a:rPr lang="en-IN" sz="2000" spc="0" dirty="0"/>
              <a:t>[1. 1. 1. 1. 0. 1. 0. 1. 0.]</a:t>
            </a:r>
            <a:br>
              <a:rPr lang="en-IN" sz="2000" spc="0" dirty="0"/>
            </a:br>
            <a:r>
              <a:rPr lang="en-IN" sz="2000" spc="0" dirty="0"/>
              <a:t> [1. 1. 1. 0. 0. 1. 1. 1. 1.]</a:t>
            </a:r>
          </a:p>
        </p:txBody>
      </p:sp>
      <p:sp>
        <p:nvSpPr>
          <p:cNvPr id="3" name="Subtitle 2">
            <a:extLst>
              <a:ext uri="{FF2B5EF4-FFF2-40B4-BE49-F238E27FC236}">
                <a16:creationId xmlns:a16="http://schemas.microsoft.com/office/drawing/2014/main" id="{1991C3A8-590E-04BA-540C-06A8BD5FA28B}"/>
              </a:ext>
            </a:extLst>
          </p:cNvPr>
          <p:cNvSpPr>
            <a:spLocks noGrp="1"/>
          </p:cNvSpPr>
          <p:nvPr>
            <p:ph type="subTitle" idx="1"/>
          </p:nvPr>
        </p:nvSpPr>
        <p:spPr>
          <a:xfrm>
            <a:off x="817033" y="185215"/>
            <a:ext cx="10083800" cy="1134534"/>
          </a:xfrm>
        </p:spPr>
        <p:txBody>
          <a:bodyPr/>
          <a:lstStyle/>
          <a:p>
            <a:pPr algn="l"/>
            <a:r>
              <a:rPr lang="en-IN" sz="3600" b="1" dirty="0">
                <a:solidFill>
                  <a:schemeClr val="accent6">
                    <a:lumMod val="75000"/>
                  </a:schemeClr>
                </a:solidFill>
                <a:latin typeface="Heebo" pitchFamily="2" charset="-79"/>
                <a:cs typeface="Heebo" pitchFamily="2" charset="-79"/>
              </a:rPr>
              <a:t>Binarization</a:t>
            </a:r>
          </a:p>
          <a:p>
            <a:pPr algn="l"/>
            <a:endParaRPr lang="en-IN" dirty="0"/>
          </a:p>
        </p:txBody>
      </p:sp>
    </p:spTree>
    <p:extLst>
      <p:ext uri="{BB962C8B-B14F-4D97-AF65-F5344CB8AC3E}">
        <p14:creationId xmlns:p14="http://schemas.microsoft.com/office/powerpoint/2010/main" val="284989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3434-6E51-A98D-1672-37018BA813C6}"/>
              </a:ext>
            </a:extLst>
          </p:cNvPr>
          <p:cNvSpPr>
            <a:spLocks noGrp="1"/>
          </p:cNvSpPr>
          <p:nvPr>
            <p:ph type="ctrTitle"/>
          </p:nvPr>
        </p:nvSpPr>
        <p:spPr>
          <a:xfrm>
            <a:off x="491066" y="1055915"/>
            <a:ext cx="9618133" cy="5689110"/>
          </a:xfrm>
        </p:spPr>
        <p:txBody>
          <a:bodyPr>
            <a:normAutofit fontScale="90000"/>
          </a:bodyPr>
          <a:lstStyle/>
          <a:p>
            <a:pPr algn="just"/>
            <a:r>
              <a:rPr lang="en-US" sz="2000" spc="0" dirty="0">
                <a:solidFill>
                  <a:srgbClr val="E0E0E0"/>
                </a:solidFill>
                <a:effectLst/>
                <a:latin typeface="Nunito" pitchFamily="2" charset="0"/>
              </a:rPr>
              <a:t>used to transform the data attributes with a Gaussian distribution</a:t>
            </a:r>
            <a:br>
              <a:rPr lang="en-US" sz="2000" spc="0" dirty="0">
                <a:solidFill>
                  <a:srgbClr val="E0E0E0"/>
                </a:solidFill>
                <a:effectLst/>
                <a:latin typeface="Nunito" pitchFamily="2" charset="0"/>
              </a:rPr>
            </a:br>
            <a:r>
              <a:rPr lang="en-US" sz="2000" spc="0" dirty="0">
                <a:solidFill>
                  <a:srgbClr val="E0E0E0"/>
                </a:solidFill>
                <a:effectLst/>
                <a:latin typeface="Nunito" pitchFamily="2" charset="0"/>
              </a:rPr>
              <a:t> It differs the mean and SD (Standard Deviation) to a standard Gaussian distribution with </a:t>
            </a:r>
            <a:br>
              <a:rPr lang="en-US" sz="2000" spc="0" dirty="0">
                <a:solidFill>
                  <a:srgbClr val="E0E0E0"/>
                </a:solidFill>
                <a:effectLst/>
                <a:latin typeface="Nunito" pitchFamily="2" charset="0"/>
              </a:rPr>
            </a:br>
            <a:r>
              <a:rPr lang="en-US" sz="2000" spc="0" dirty="0">
                <a:solidFill>
                  <a:srgbClr val="E0E0E0"/>
                </a:solidFill>
                <a:effectLst/>
                <a:latin typeface="Nunito" pitchFamily="2" charset="0"/>
              </a:rPr>
              <a:t>a mean of 0 and a SD of 1.</a:t>
            </a:r>
            <a:br>
              <a:rPr lang="en-US" sz="2000" spc="0" dirty="0">
                <a:solidFill>
                  <a:srgbClr val="E0E0E0"/>
                </a:solidFill>
                <a:effectLst/>
                <a:latin typeface="Nunito" pitchFamily="2" charset="0"/>
              </a:rPr>
            </a:br>
            <a:br>
              <a:rPr lang="en-US" sz="2000" spc="0" dirty="0">
                <a:solidFill>
                  <a:srgbClr val="E0E0E0"/>
                </a:solidFill>
                <a:effectLst/>
                <a:latin typeface="Nunito" pitchFamily="2" charset="0"/>
              </a:rPr>
            </a:br>
            <a:r>
              <a:rPr lang="en-US" sz="2000" spc="0" dirty="0">
                <a:solidFill>
                  <a:srgbClr val="E0E0E0"/>
                </a:solidFill>
                <a:effectLst/>
                <a:latin typeface="Nunito" pitchFamily="2" charset="0"/>
              </a:rPr>
              <a:t>This technique is useful in ML algorithms like linear regression</a:t>
            </a:r>
            <a:br>
              <a:rPr lang="en-US" sz="2000" spc="0" dirty="0">
                <a:solidFill>
                  <a:srgbClr val="E0E0E0"/>
                </a:solidFill>
                <a:effectLst/>
                <a:latin typeface="Nunito" pitchFamily="2" charset="0"/>
              </a:rPr>
            </a:br>
            <a:r>
              <a:rPr lang="en-US" sz="2000" spc="0" dirty="0">
                <a:solidFill>
                  <a:srgbClr val="E0E0E0"/>
                </a:solidFill>
                <a:effectLst/>
                <a:latin typeface="Nunito" pitchFamily="2" charset="0"/>
              </a:rPr>
              <a:t>, logistic regression that assumes a Gaussian distribution</a:t>
            </a:r>
            <a:br>
              <a:rPr lang="en-US" sz="2000" spc="0" dirty="0">
                <a:solidFill>
                  <a:srgbClr val="E0E0E0"/>
                </a:solidFill>
                <a:effectLst/>
                <a:latin typeface="Nunito" pitchFamily="2" charset="0"/>
              </a:rPr>
            </a:br>
            <a:br>
              <a:rPr lang="en-US" sz="2000" spc="0" dirty="0">
                <a:solidFill>
                  <a:srgbClr val="E0E0E0"/>
                </a:solidFill>
                <a:effectLst/>
                <a:latin typeface="Nunito" pitchFamily="2" charset="0"/>
              </a:rPr>
            </a:br>
            <a:br>
              <a:rPr lang="en-US" sz="2000" spc="0" dirty="0">
                <a:solidFill>
                  <a:srgbClr val="E0E0E0"/>
                </a:solidFill>
                <a:effectLst/>
                <a:latin typeface="Nunito" pitchFamily="2" charset="0"/>
              </a:rPr>
            </a:br>
            <a:r>
              <a:rPr lang="en-US" sz="2000" spc="0" dirty="0">
                <a:solidFill>
                  <a:srgbClr val="E0E0E0"/>
                </a:solidFill>
                <a:effectLst/>
                <a:latin typeface="Nunito" pitchFamily="2" charset="0"/>
              </a:rPr>
              <a:t> In input dataset and produce better results with rescaled data.</a:t>
            </a:r>
            <a:br>
              <a:rPr lang="en-US" sz="2000" spc="0" dirty="0">
                <a:solidFill>
                  <a:srgbClr val="E0E0E0"/>
                </a:solidFill>
                <a:effectLst/>
                <a:latin typeface="Nunito" pitchFamily="2" charset="0"/>
              </a:rPr>
            </a:br>
            <a:r>
              <a:rPr lang="en-US" sz="2000" spc="0" dirty="0">
                <a:solidFill>
                  <a:srgbClr val="E0E0E0"/>
                </a:solidFill>
                <a:effectLst/>
                <a:latin typeface="Nunito" pitchFamily="2" charset="0"/>
              </a:rPr>
              <a:t>We can standardize the data (mean = 0 and SD =1) with the help of </a:t>
            </a:r>
            <a:br>
              <a:rPr lang="en-US" sz="2000" spc="0" dirty="0">
                <a:solidFill>
                  <a:srgbClr val="E0E0E0"/>
                </a:solidFill>
                <a:effectLst/>
                <a:latin typeface="Nunito" pitchFamily="2" charset="0"/>
              </a:rPr>
            </a:br>
            <a:r>
              <a:rPr lang="en-US" sz="2000" spc="0" dirty="0" err="1">
                <a:solidFill>
                  <a:srgbClr val="E0E0E0"/>
                </a:solidFill>
                <a:effectLst/>
                <a:latin typeface="Nunito" pitchFamily="2" charset="0"/>
              </a:rPr>
              <a:t>StandardScaler</a:t>
            </a:r>
            <a:r>
              <a:rPr lang="en-US" sz="2000" spc="0" dirty="0">
                <a:solidFill>
                  <a:srgbClr val="E0E0E0"/>
                </a:solidFill>
                <a:effectLst/>
                <a:latin typeface="Nunito" pitchFamily="2" charset="0"/>
              </a:rPr>
              <a:t> class of scikit-learn Python library.</a:t>
            </a:r>
            <a:br>
              <a:rPr lang="en-US" sz="2000" spc="0" dirty="0">
                <a:solidFill>
                  <a:srgbClr val="E0E0E0"/>
                </a:solidFill>
                <a:effectLst/>
                <a:latin typeface="Nunito" pitchFamily="2" charset="0"/>
              </a:rPr>
            </a:br>
            <a:br>
              <a:rPr lang="en-US" sz="2000" spc="0" dirty="0">
                <a:solidFill>
                  <a:srgbClr val="E0E0E0"/>
                </a:solidFill>
                <a:effectLst/>
                <a:latin typeface="Nunito" pitchFamily="2" charset="0"/>
              </a:rPr>
            </a:br>
            <a:br>
              <a:rPr lang="en-US" sz="2000" spc="0" dirty="0">
                <a:solidFill>
                  <a:srgbClr val="FFFFFF"/>
                </a:solidFill>
                <a:effectLst/>
                <a:latin typeface="Heebo" pitchFamily="2" charset="-79"/>
                <a:cs typeface="Heebo" pitchFamily="2" charset="-79"/>
              </a:rPr>
            </a:br>
            <a:r>
              <a:rPr lang="en-US" sz="2400" spc="0" dirty="0">
                <a:solidFill>
                  <a:srgbClr val="00B050"/>
                </a:solidFill>
                <a:effectLst/>
              </a:rPr>
              <a:t>from </a:t>
            </a:r>
            <a:r>
              <a:rPr lang="en-US" sz="2400" spc="0" dirty="0" err="1">
                <a:solidFill>
                  <a:srgbClr val="00B050"/>
                </a:solidFill>
                <a:effectLst/>
              </a:rPr>
              <a:t>sklearn.preprocessing</a:t>
            </a:r>
            <a:r>
              <a:rPr lang="en-US" sz="2400" spc="0" dirty="0">
                <a:solidFill>
                  <a:srgbClr val="00B050"/>
                </a:solidFill>
                <a:effectLst/>
              </a:rPr>
              <a:t> import </a:t>
            </a:r>
            <a:r>
              <a:rPr lang="en-US" sz="2400" spc="0" dirty="0" err="1">
                <a:solidFill>
                  <a:srgbClr val="00B050"/>
                </a:solidFill>
                <a:effectLst/>
              </a:rPr>
              <a:t>StandardScaler</a:t>
            </a:r>
            <a:br>
              <a:rPr lang="en-US" sz="2400" spc="0" dirty="0">
                <a:solidFill>
                  <a:srgbClr val="00B050"/>
                </a:solidFill>
                <a:effectLst/>
              </a:rPr>
            </a:br>
            <a:r>
              <a:rPr lang="en-IN" sz="2400" spc="0" dirty="0" err="1">
                <a:solidFill>
                  <a:srgbClr val="00B050"/>
                </a:solidFill>
              </a:rPr>
              <a:t>data_scaler</a:t>
            </a:r>
            <a:r>
              <a:rPr lang="en-IN" sz="2400" spc="0" dirty="0">
                <a:solidFill>
                  <a:srgbClr val="00B050"/>
                </a:solidFill>
              </a:rPr>
              <a:t> = </a:t>
            </a:r>
            <a:r>
              <a:rPr lang="en-IN" sz="2400" spc="0" dirty="0" err="1">
                <a:solidFill>
                  <a:srgbClr val="00B050"/>
                </a:solidFill>
              </a:rPr>
              <a:t>StandardScaler</a:t>
            </a:r>
            <a:r>
              <a:rPr lang="en-IN" sz="2400" spc="0" dirty="0">
                <a:solidFill>
                  <a:srgbClr val="00B050"/>
                </a:solidFill>
              </a:rPr>
              <a:t>().fit(array) </a:t>
            </a:r>
            <a:br>
              <a:rPr lang="en-IN" sz="2400" spc="0" dirty="0">
                <a:solidFill>
                  <a:srgbClr val="00B050"/>
                </a:solidFill>
              </a:rPr>
            </a:br>
            <a:r>
              <a:rPr lang="en-IN" sz="2400" spc="0" dirty="0" err="1">
                <a:solidFill>
                  <a:srgbClr val="00B050"/>
                </a:solidFill>
              </a:rPr>
              <a:t>data_rescaled</a:t>
            </a:r>
            <a:r>
              <a:rPr lang="en-IN" sz="2400" spc="0" dirty="0">
                <a:solidFill>
                  <a:srgbClr val="00B050"/>
                </a:solidFill>
              </a:rPr>
              <a:t> = </a:t>
            </a:r>
            <a:r>
              <a:rPr lang="en-IN" sz="2400" spc="0" dirty="0" err="1">
                <a:solidFill>
                  <a:srgbClr val="00B050"/>
                </a:solidFill>
              </a:rPr>
              <a:t>data_scaler.transform</a:t>
            </a:r>
            <a:r>
              <a:rPr lang="en-IN" sz="2400" spc="0" dirty="0">
                <a:solidFill>
                  <a:srgbClr val="00B050"/>
                </a:solidFill>
              </a:rPr>
              <a:t>(array)</a:t>
            </a:r>
            <a:br>
              <a:rPr lang="en-IN" sz="2400" spc="0" dirty="0">
                <a:solidFill>
                  <a:schemeClr val="accent3"/>
                </a:solidFill>
              </a:rPr>
            </a:br>
            <a:r>
              <a:rPr lang="en-IN" sz="2400" spc="0" dirty="0">
                <a:solidFill>
                  <a:srgbClr val="FF0000"/>
                </a:solidFill>
              </a:rPr>
              <a:t>output</a:t>
            </a:r>
            <a:br>
              <a:rPr lang="en-IN" sz="2400" spc="0" dirty="0">
                <a:solidFill>
                  <a:schemeClr val="accent3"/>
                </a:solidFill>
              </a:rPr>
            </a:br>
            <a:r>
              <a:rPr lang="en-IN" sz="2400" spc="0" dirty="0"/>
              <a:t>[ 0.64 0.85 0.15 0.91 -0.69 0.2 0.47 1.43 1.37] </a:t>
            </a:r>
            <a:br>
              <a:rPr lang="en-IN" sz="2400" spc="0" dirty="0"/>
            </a:br>
            <a:r>
              <a:rPr lang="en-IN" sz="2400" spc="0" dirty="0"/>
              <a:t>[-0.84 -1.12 -0.16 0.53 -0.69 -0.68 -0.37 -0.19 -0.73] </a:t>
            </a:r>
            <a:br>
              <a:rPr lang="en-IN" sz="2400" spc="0" dirty="0"/>
            </a:br>
            <a:r>
              <a:rPr lang="en-IN" sz="2400" spc="0" dirty="0"/>
              <a:t>[ 1.23 1.94 -0.26 -1.29 -0.69 -1.1 0.6 -0.11 1.37]</a:t>
            </a:r>
            <a:endParaRPr lang="en-IN" sz="2000" spc="0" dirty="0"/>
          </a:p>
        </p:txBody>
      </p:sp>
      <p:sp>
        <p:nvSpPr>
          <p:cNvPr id="3" name="Subtitle 2">
            <a:extLst>
              <a:ext uri="{FF2B5EF4-FFF2-40B4-BE49-F238E27FC236}">
                <a16:creationId xmlns:a16="http://schemas.microsoft.com/office/drawing/2014/main" id="{874F2943-77D6-44D3-2E11-226527576E7F}"/>
              </a:ext>
            </a:extLst>
          </p:cNvPr>
          <p:cNvSpPr>
            <a:spLocks noGrp="1"/>
          </p:cNvSpPr>
          <p:nvPr>
            <p:ph type="subTitle" idx="1"/>
          </p:nvPr>
        </p:nvSpPr>
        <p:spPr>
          <a:xfrm>
            <a:off x="664028" y="112975"/>
            <a:ext cx="4077305" cy="1495692"/>
          </a:xfrm>
        </p:spPr>
        <p:txBody>
          <a:bodyPr/>
          <a:lstStyle/>
          <a:p>
            <a:pPr algn="l"/>
            <a:r>
              <a:rPr lang="en-IN" b="1" dirty="0">
                <a:solidFill>
                  <a:schemeClr val="tx2">
                    <a:lumMod val="75000"/>
                  </a:schemeClr>
                </a:solidFill>
                <a:latin typeface="Heebo" pitchFamily="2" charset="-79"/>
                <a:cs typeface="Heebo" pitchFamily="2" charset="-79"/>
              </a:rPr>
              <a:t>Standardization</a:t>
            </a:r>
          </a:p>
          <a:p>
            <a:pPr algn="l"/>
            <a:endParaRPr lang="en-IN" dirty="0">
              <a:solidFill>
                <a:schemeClr val="tx2">
                  <a:lumMod val="75000"/>
                </a:schemeClr>
              </a:solidFill>
            </a:endParaRPr>
          </a:p>
        </p:txBody>
      </p:sp>
    </p:spTree>
    <p:extLst>
      <p:ext uri="{BB962C8B-B14F-4D97-AF65-F5344CB8AC3E}">
        <p14:creationId xmlns:p14="http://schemas.microsoft.com/office/powerpoint/2010/main" val="77120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6EAD-010E-7AE7-470E-40B5E891A215}"/>
              </a:ext>
            </a:extLst>
          </p:cNvPr>
          <p:cNvSpPr>
            <a:spLocks noGrp="1"/>
          </p:cNvSpPr>
          <p:nvPr>
            <p:ph type="ctrTitle"/>
          </p:nvPr>
        </p:nvSpPr>
        <p:spPr>
          <a:xfrm>
            <a:off x="266095" y="718457"/>
            <a:ext cx="9775371" cy="6004076"/>
          </a:xfrm>
        </p:spPr>
        <p:txBody>
          <a:bodyPr>
            <a:normAutofit fontScale="90000"/>
          </a:bodyPr>
          <a:lstStyle/>
          <a:p>
            <a:pPr algn="l"/>
            <a:r>
              <a:rPr lang="en-US" sz="2400" spc="0" dirty="0">
                <a:solidFill>
                  <a:srgbClr val="E0E0E0"/>
                </a:solidFill>
                <a:effectLst/>
                <a:latin typeface="Nunito" pitchFamily="2" charset="0"/>
              </a:rPr>
              <a:t>It is also very important to send the data to ML algorithms having proper labeling.</a:t>
            </a:r>
            <a:br>
              <a:rPr lang="en-US" sz="2400" spc="0" dirty="0">
                <a:solidFill>
                  <a:srgbClr val="E0E0E0"/>
                </a:solidFill>
                <a:effectLst/>
                <a:latin typeface="Nunito" pitchFamily="2" charset="0"/>
              </a:rPr>
            </a:br>
            <a:br>
              <a:rPr lang="en-US" sz="2400" spc="0" dirty="0">
                <a:solidFill>
                  <a:srgbClr val="E0E0E0"/>
                </a:solidFill>
                <a:effectLst/>
                <a:latin typeface="Nunito" pitchFamily="2" charset="0"/>
              </a:rPr>
            </a:br>
            <a:r>
              <a:rPr lang="en-US" sz="2400" spc="0" dirty="0">
                <a:solidFill>
                  <a:srgbClr val="E0E0E0"/>
                </a:solidFill>
                <a:effectLst/>
                <a:latin typeface="Nunito" pitchFamily="2" charset="0"/>
              </a:rPr>
              <a:t>In case of classification problems, lot of labels in the form of words, </a:t>
            </a:r>
            <a:br>
              <a:rPr lang="en-US" sz="2400" spc="0" dirty="0">
                <a:solidFill>
                  <a:srgbClr val="E0E0E0"/>
                </a:solidFill>
                <a:effectLst/>
                <a:latin typeface="Nunito" pitchFamily="2" charset="0"/>
              </a:rPr>
            </a:br>
            <a:r>
              <a:rPr lang="en-US" sz="2400" spc="0" dirty="0">
                <a:solidFill>
                  <a:srgbClr val="E0E0E0"/>
                </a:solidFill>
                <a:effectLst/>
                <a:latin typeface="Nunito" pitchFamily="2" charset="0"/>
              </a:rPr>
              <a:t>numbers etc. are there on the data.</a:t>
            </a:r>
            <a:br>
              <a:rPr lang="en-US" sz="2400" spc="0" dirty="0">
                <a:solidFill>
                  <a:srgbClr val="E0E0E0"/>
                </a:solidFill>
                <a:effectLst/>
                <a:latin typeface="Nunito" pitchFamily="2" charset="0"/>
              </a:rPr>
            </a:br>
            <a:br>
              <a:rPr lang="en-US" sz="2400" spc="0" dirty="0">
                <a:solidFill>
                  <a:srgbClr val="E0E0E0"/>
                </a:solidFill>
                <a:effectLst/>
                <a:latin typeface="Nunito" pitchFamily="2" charset="0"/>
              </a:rPr>
            </a:br>
            <a:r>
              <a:rPr lang="en-IN" sz="2400" spc="0" dirty="0">
                <a:solidFill>
                  <a:srgbClr val="FFFFFF"/>
                </a:solidFill>
                <a:effectLst/>
                <a:latin typeface="Heebo" pitchFamily="2" charset="-79"/>
                <a:cs typeface="Heebo" pitchFamily="2" charset="-79"/>
              </a:rPr>
              <a:t> Label Encoding: ? </a:t>
            </a:r>
            <a:br>
              <a:rPr lang="en-IN" sz="2400" spc="0" dirty="0">
                <a:solidFill>
                  <a:srgbClr val="FFFFFF"/>
                </a:solidFill>
                <a:effectLst/>
                <a:latin typeface="Heebo" pitchFamily="2" charset="-79"/>
                <a:cs typeface="Heebo" pitchFamily="2" charset="-79"/>
              </a:rPr>
            </a:br>
            <a:br>
              <a:rPr lang="en-IN" sz="2400" spc="0" dirty="0">
                <a:solidFill>
                  <a:srgbClr val="FFFFFF"/>
                </a:solidFill>
                <a:effectLst/>
                <a:latin typeface="Heebo" pitchFamily="2" charset="-79"/>
                <a:cs typeface="Heebo" pitchFamily="2" charset="-79"/>
              </a:rPr>
            </a:br>
            <a:r>
              <a:rPr lang="en-US" sz="2400" spc="0" dirty="0">
                <a:solidFill>
                  <a:srgbClr val="E0E0E0"/>
                </a:solidFill>
                <a:effectLst/>
                <a:latin typeface="Nunito" pitchFamily="2" charset="0"/>
              </a:rPr>
              <a:t>Most of the </a:t>
            </a:r>
            <a:r>
              <a:rPr lang="en-US" sz="2400" spc="0" dirty="0" err="1">
                <a:solidFill>
                  <a:srgbClr val="E0E0E0"/>
                </a:solidFill>
                <a:effectLst/>
                <a:latin typeface="Nunito" pitchFamily="2" charset="0"/>
              </a:rPr>
              <a:t>sklearn</a:t>
            </a:r>
            <a:r>
              <a:rPr lang="en-US" sz="2400" spc="0" dirty="0">
                <a:solidFill>
                  <a:srgbClr val="E0E0E0"/>
                </a:solidFill>
                <a:effectLst/>
                <a:latin typeface="Nunito" pitchFamily="2" charset="0"/>
              </a:rPr>
              <a:t> functions expect that the data with number labels rather </a:t>
            </a:r>
            <a:br>
              <a:rPr lang="en-US" sz="2400" spc="0" dirty="0">
                <a:solidFill>
                  <a:srgbClr val="E0E0E0"/>
                </a:solidFill>
                <a:effectLst/>
                <a:latin typeface="Nunito" pitchFamily="2" charset="0"/>
              </a:rPr>
            </a:br>
            <a:r>
              <a:rPr lang="en-US" sz="2400" spc="0" dirty="0">
                <a:solidFill>
                  <a:srgbClr val="E0E0E0"/>
                </a:solidFill>
                <a:effectLst/>
                <a:latin typeface="Nunito" pitchFamily="2" charset="0"/>
              </a:rPr>
              <a:t>than word labels.</a:t>
            </a:r>
            <a:br>
              <a:rPr lang="en-US" sz="2400" spc="0" dirty="0">
                <a:solidFill>
                  <a:srgbClr val="E0E0E0"/>
                </a:solidFill>
                <a:effectLst/>
                <a:latin typeface="Nunito" pitchFamily="2" charset="0"/>
              </a:rPr>
            </a:br>
            <a:br>
              <a:rPr lang="en-US" sz="2400" spc="0" dirty="0">
                <a:solidFill>
                  <a:srgbClr val="E0E0E0"/>
                </a:solidFill>
                <a:effectLst/>
                <a:latin typeface="Nunito" pitchFamily="2" charset="0"/>
              </a:rPr>
            </a:br>
            <a:r>
              <a:rPr lang="en-US" sz="2400" spc="0" dirty="0">
                <a:solidFill>
                  <a:srgbClr val="E0E0E0"/>
                </a:solidFill>
                <a:effectLst/>
                <a:latin typeface="Nunito" pitchFamily="2" charset="0"/>
              </a:rPr>
              <a:t>Hence, we need to convert such labels into number labels. This process is called label</a:t>
            </a:r>
            <a:br>
              <a:rPr lang="en-US" sz="2400" spc="0" dirty="0">
                <a:solidFill>
                  <a:srgbClr val="E0E0E0"/>
                </a:solidFill>
                <a:effectLst/>
                <a:latin typeface="Nunito" pitchFamily="2" charset="0"/>
              </a:rPr>
            </a:br>
            <a:r>
              <a:rPr lang="en-US" sz="2400" spc="0" dirty="0">
                <a:solidFill>
                  <a:srgbClr val="E0E0E0"/>
                </a:solidFill>
                <a:effectLst/>
                <a:latin typeface="Nunito" pitchFamily="2" charset="0"/>
              </a:rPr>
              <a:t> encoding.</a:t>
            </a:r>
            <a:br>
              <a:rPr lang="en-US" sz="2400" spc="0" dirty="0">
                <a:solidFill>
                  <a:srgbClr val="E0E0E0"/>
                </a:solidFill>
                <a:effectLst/>
                <a:latin typeface="Nunito" pitchFamily="2" charset="0"/>
              </a:rPr>
            </a:br>
            <a:r>
              <a:rPr lang="en-US" sz="2400" spc="0" dirty="0">
                <a:solidFill>
                  <a:srgbClr val="E0E0E0"/>
                </a:solidFill>
                <a:effectLst/>
                <a:latin typeface="Nunito" pitchFamily="2" charset="0"/>
              </a:rPr>
              <a:t> </a:t>
            </a:r>
            <a:br>
              <a:rPr lang="en-US" sz="2400" spc="0" dirty="0">
                <a:solidFill>
                  <a:srgbClr val="E0E0E0"/>
                </a:solidFill>
                <a:effectLst/>
                <a:latin typeface="Nunito" pitchFamily="2" charset="0"/>
              </a:rPr>
            </a:br>
            <a:r>
              <a:rPr lang="en-US" sz="2400" spc="0" dirty="0">
                <a:solidFill>
                  <a:srgbClr val="E0E0E0"/>
                </a:solidFill>
                <a:effectLst/>
                <a:latin typeface="Nunito" pitchFamily="2" charset="0"/>
              </a:rPr>
              <a:t>We   can  do this by using </a:t>
            </a:r>
            <a:r>
              <a:rPr lang="en-US" sz="2400" spc="0" dirty="0" err="1">
                <a:solidFill>
                  <a:srgbClr val="E0E0E0"/>
                </a:solidFill>
                <a:effectLst/>
                <a:latin typeface="Nunito" pitchFamily="2" charset="0"/>
              </a:rPr>
              <a:t>LablelEncoder</a:t>
            </a:r>
            <a:r>
              <a:rPr lang="en-US" sz="2400" spc="0" dirty="0">
                <a:solidFill>
                  <a:srgbClr val="E0E0E0"/>
                </a:solidFill>
                <a:effectLst/>
                <a:latin typeface="Nunito" pitchFamily="2" charset="0"/>
              </a:rPr>
              <a:t> of  scikit learn  library</a:t>
            </a:r>
            <a:br>
              <a:rPr lang="en-US" sz="2400" dirty="0">
                <a:solidFill>
                  <a:srgbClr val="E0E0E0"/>
                </a:solidFill>
                <a:effectLst/>
                <a:latin typeface="Nunito" pitchFamily="2" charset="0"/>
              </a:rPr>
            </a:br>
            <a:r>
              <a:rPr lang="en-US" sz="2400" spc="0" dirty="0">
                <a:solidFill>
                  <a:srgbClr val="E0E0E0"/>
                </a:solidFill>
                <a:effectLst/>
                <a:latin typeface="Nunito" pitchFamily="2" charset="0"/>
              </a:rPr>
              <a:t>//code</a:t>
            </a:r>
            <a:br>
              <a:rPr lang="en-US" sz="2400" spc="0" dirty="0">
                <a:solidFill>
                  <a:srgbClr val="E0E0E0"/>
                </a:solidFill>
                <a:effectLst/>
                <a:latin typeface="Nunito" pitchFamily="2" charset="0"/>
              </a:rPr>
            </a:br>
            <a:r>
              <a:rPr lang="en-IN" sz="2400" spc="0" dirty="0" err="1">
                <a:solidFill>
                  <a:srgbClr val="00B050"/>
                </a:solidFill>
              </a:rPr>
              <a:t>input_labels</a:t>
            </a:r>
            <a:r>
              <a:rPr lang="en-IN" sz="2400" spc="0" dirty="0">
                <a:solidFill>
                  <a:srgbClr val="00B050"/>
                </a:solidFill>
              </a:rPr>
              <a:t> = ['</a:t>
            </a:r>
            <a:r>
              <a:rPr lang="en-IN" sz="2400" spc="0" dirty="0" err="1">
                <a:solidFill>
                  <a:srgbClr val="00B050"/>
                </a:solidFill>
              </a:rPr>
              <a:t>red','black','red','green','black','yellow','white</a:t>
            </a:r>
            <a:r>
              <a:rPr lang="en-IN" sz="2400" spc="0" dirty="0">
                <a:solidFill>
                  <a:srgbClr val="00B050"/>
                </a:solidFill>
              </a:rPr>
              <a:t>’] </a:t>
            </a:r>
            <a:br>
              <a:rPr lang="en-IN" sz="2400" spc="0" dirty="0">
                <a:solidFill>
                  <a:srgbClr val="00B050"/>
                </a:solidFill>
              </a:rPr>
            </a:br>
            <a:br>
              <a:rPr lang="en-IN" sz="2400" spc="0" dirty="0">
                <a:solidFill>
                  <a:srgbClr val="00B050"/>
                </a:solidFill>
              </a:rPr>
            </a:br>
            <a:r>
              <a:rPr lang="en-IN" sz="2400" spc="0" dirty="0">
                <a:solidFill>
                  <a:srgbClr val="00B050"/>
                </a:solidFill>
              </a:rPr>
              <a:t>encoder = </a:t>
            </a:r>
            <a:r>
              <a:rPr lang="en-IN" sz="2400" spc="0" dirty="0" err="1">
                <a:solidFill>
                  <a:srgbClr val="00B050"/>
                </a:solidFill>
              </a:rPr>
              <a:t>preprocessing.LabelEncoder</a:t>
            </a:r>
            <a:r>
              <a:rPr lang="en-IN" sz="2400" spc="0" dirty="0">
                <a:solidFill>
                  <a:srgbClr val="00B050"/>
                </a:solidFill>
              </a:rPr>
              <a:t>()</a:t>
            </a:r>
            <a:br>
              <a:rPr lang="en-IN" sz="2400" spc="0" dirty="0">
                <a:solidFill>
                  <a:srgbClr val="00B050"/>
                </a:solidFill>
              </a:rPr>
            </a:br>
            <a:r>
              <a:rPr lang="en-IN" sz="2400" spc="0" dirty="0">
                <a:solidFill>
                  <a:srgbClr val="00B050"/>
                </a:solidFill>
              </a:rPr>
              <a:t> </a:t>
            </a:r>
            <a:r>
              <a:rPr lang="en-IN" sz="2400" spc="0" dirty="0" err="1">
                <a:solidFill>
                  <a:srgbClr val="00B050"/>
                </a:solidFill>
              </a:rPr>
              <a:t>encoder.fit</a:t>
            </a:r>
            <a:r>
              <a:rPr lang="en-IN" sz="2400" spc="0" dirty="0">
                <a:solidFill>
                  <a:srgbClr val="00B050"/>
                </a:solidFill>
              </a:rPr>
              <a:t>(</a:t>
            </a:r>
            <a:r>
              <a:rPr lang="en-IN" sz="2400" spc="0" dirty="0" err="1">
                <a:solidFill>
                  <a:srgbClr val="00B050"/>
                </a:solidFill>
              </a:rPr>
              <a:t>input_labels</a:t>
            </a:r>
            <a:r>
              <a:rPr lang="en-IN" sz="2400" spc="0" dirty="0">
                <a:solidFill>
                  <a:srgbClr val="00B050"/>
                </a:solidFill>
              </a:rPr>
              <a:t>)</a:t>
            </a:r>
            <a:br>
              <a:rPr lang="en-IN" sz="2400" spc="0" dirty="0">
                <a:solidFill>
                  <a:schemeClr val="accent3"/>
                </a:solidFill>
              </a:rPr>
            </a:br>
            <a:br>
              <a:rPr lang="en-IN" sz="2400" spc="0" dirty="0"/>
            </a:br>
            <a:endParaRPr lang="en-IN" sz="2400" spc="0" dirty="0"/>
          </a:p>
        </p:txBody>
      </p:sp>
      <p:sp>
        <p:nvSpPr>
          <p:cNvPr id="3" name="Subtitle 2">
            <a:extLst>
              <a:ext uri="{FF2B5EF4-FFF2-40B4-BE49-F238E27FC236}">
                <a16:creationId xmlns:a16="http://schemas.microsoft.com/office/drawing/2014/main" id="{845AB4E9-AAE9-82B4-EEF6-E36223AC376B}"/>
              </a:ext>
            </a:extLst>
          </p:cNvPr>
          <p:cNvSpPr>
            <a:spLocks noGrp="1"/>
          </p:cNvSpPr>
          <p:nvPr>
            <p:ph type="subTitle" idx="1"/>
          </p:nvPr>
        </p:nvSpPr>
        <p:spPr>
          <a:xfrm>
            <a:off x="1436915" y="-609600"/>
            <a:ext cx="2884714" cy="1219199"/>
          </a:xfrm>
        </p:spPr>
        <p:txBody>
          <a:bodyPr/>
          <a:lstStyle/>
          <a:p>
            <a:pPr algn="l"/>
            <a:r>
              <a:rPr lang="en-IN" b="1" dirty="0">
                <a:solidFill>
                  <a:srgbClr val="FFFFFF"/>
                </a:solidFill>
                <a:latin typeface="Heebo" pitchFamily="2" charset="-79"/>
                <a:cs typeface="Heebo" pitchFamily="2" charset="-79"/>
              </a:rPr>
              <a:t>Data</a:t>
            </a:r>
            <a:r>
              <a:rPr lang="en-IN" dirty="0">
                <a:solidFill>
                  <a:srgbClr val="FFFFFF"/>
                </a:solidFill>
                <a:latin typeface="Heebo" pitchFamily="2" charset="-79"/>
                <a:cs typeface="Heebo" pitchFamily="2" charset="-79"/>
              </a:rPr>
              <a:t> </a:t>
            </a:r>
            <a:r>
              <a:rPr lang="en-IN" b="1" dirty="0" err="1">
                <a:solidFill>
                  <a:srgbClr val="FFFFFF"/>
                </a:solidFill>
                <a:latin typeface="Heebo" pitchFamily="2" charset="-79"/>
                <a:cs typeface="Heebo" pitchFamily="2" charset="-79"/>
              </a:rPr>
              <a:t>Labeling</a:t>
            </a:r>
            <a:endParaRPr lang="en-IN" b="1" dirty="0">
              <a:solidFill>
                <a:srgbClr val="FFFFFF"/>
              </a:solidFill>
              <a:latin typeface="Heebo" pitchFamily="2" charset="-79"/>
              <a:cs typeface="Heebo" pitchFamily="2" charset="-79"/>
            </a:endParaRPr>
          </a:p>
        </p:txBody>
      </p:sp>
    </p:spTree>
    <p:extLst>
      <p:ext uri="{BB962C8B-B14F-4D97-AF65-F5344CB8AC3E}">
        <p14:creationId xmlns:p14="http://schemas.microsoft.com/office/powerpoint/2010/main" val="228800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BF132A9-CEA9-E398-0D1F-6F215CB70106}"/>
              </a:ext>
            </a:extLst>
          </p:cNvPr>
          <p:cNvSpPr txBox="1"/>
          <p:nvPr/>
        </p:nvSpPr>
        <p:spPr>
          <a:xfrm>
            <a:off x="592667" y="609600"/>
            <a:ext cx="10075333" cy="6124754"/>
          </a:xfrm>
          <a:prstGeom prst="rect">
            <a:avLst/>
          </a:prstGeom>
          <a:noFill/>
        </p:spPr>
        <p:txBody>
          <a:bodyPr wrap="square" rtlCol="0">
            <a:spAutoFit/>
          </a:bodyPr>
          <a:lstStyle/>
          <a:p>
            <a:r>
              <a:rPr lang="en-IN" sz="2800" dirty="0">
                <a:solidFill>
                  <a:srgbClr val="FF0000"/>
                </a:solidFill>
              </a:rPr>
              <a:t>To verify </a:t>
            </a:r>
          </a:p>
          <a:p>
            <a:r>
              <a:rPr lang="en-IN" sz="2800" dirty="0" err="1">
                <a:solidFill>
                  <a:srgbClr val="00B050"/>
                </a:solidFill>
              </a:rPr>
              <a:t>test_labels</a:t>
            </a:r>
            <a:r>
              <a:rPr lang="en-IN" sz="2800" dirty="0">
                <a:solidFill>
                  <a:srgbClr val="00B050"/>
                </a:solidFill>
              </a:rPr>
              <a:t> = ['</a:t>
            </a:r>
            <a:r>
              <a:rPr lang="en-IN" sz="2800" dirty="0" err="1">
                <a:solidFill>
                  <a:srgbClr val="00B050"/>
                </a:solidFill>
              </a:rPr>
              <a:t>green','red','black</a:t>
            </a:r>
            <a:r>
              <a:rPr lang="en-IN" sz="2800" dirty="0">
                <a:solidFill>
                  <a:srgbClr val="00B050"/>
                </a:solidFill>
              </a:rPr>
              <a:t>’]</a:t>
            </a:r>
          </a:p>
          <a:p>
            <a:r>
              <a:rPr lang="en-IN" sz="2800" dirty="0">
                <a:solidFill>
                  <a:srgbClr val="00B050"/>
                </a:solidFill>
              </a:rPr>
              <a:t> </a:t>
            </a:r>
            <a:r>
              <a:rPr lang="en-IN" sz="2800" dirty="0" err="1">
                <a:solidFill>
                  <a:srgbClr val="00B050"/>
                </a:solidFill>
              </a:rPr>
              <a:t>encoded_values</a:t>
            </a:r>
            <a:r>
              <a:rPr lang="en-IN" sz="2800" dirty="0">
                <a:solidFill>
                  <a:srgbClr val="00B050"/>
                </a:solidFill>
              </a:rPr>
              <a:t> = </a:t>
            </a:r>
            <a:r>
              <a:rPr lang="en-IN" sz="2800" dirty="0" err="1">
                <a:solidFill>
                  <a:srgbClr val="00B050"/>
                </a:solidFill>
              </a:rPr>
              <a:t>encoder.transform</a:t>
            </a:r>
            <a:r>
              <a:rPr lang="en-IN" sz="2800" dirty="0">
                <a:solidFill>
                  <a:srgbClr val="00B050"/>
                </a:solidFill>
              </a:rPr>
              <a:t>(</a:t>
            </a:r>
            <a:r>
              <a:rPr lang="en-IN" sz="2800" dirty="0" err="1">
                <a:solidFill>
                  <a:srgbClr val="00B050"/>
                </a:solidFill>
              </a:rPr>
              <a:t>test_labels</a:t>
            </a:r>
            <a:r>
              <a:rPr lang="en-IN" sz="2800" dirty="0">
                <a:solidFill>
                  <a:srgbClr val="00B050"/>
                </a:solidFill>
              </a:rPr>
              <a:t>)</a:t>
            </a:r>
          </a:p>
          <a:p>
            <a:r>
              <a:rPr lang="en-IN" sz="2800" dirty="0">
                <a:solidFill>
                  <a:srgbClr val="00B050"/>
                </a:solidFill>
              </a:rPr>
              <a:t> print("\</a:t>
            </a:r>
            <a:r>
              <a:rPr lang="en-IN" sz="2800" dirty="0" err="1">
                <a:solidFill>
                  <a:srgbClr val="00B050"/>
                </a:solidFill>
              </a:rPr>
              <a:t>nLabels</a:t>
            </a:r>
            <a:r>
              <a:rPr lang="en-IN" sz="2800" dirty="0">
                <a:solidFill>
                  <a:srgbClr val="00B050"/>
                </a:solidFill>
              </a:rPr>
              <a:t> =", </a:t>
            </a:r>
            <a:r>
              <a:rPr lang="en-IN" sz="2800" dirty="0" err="1">
                <a:solidFill>
                  <a:srgbClr val="00B050"/>
                </a:solidFill>
              </a:rPr>
              <a:t>test_labels</a:t>
            </a:r>
            <a:r>
              <a:rPr lang="en-IN" sz="2800" dirty="0">
                <a:solidFill>
                  <a:srgbClr val="00B050"/>
                </a:solidFill>
              </a:rPr>
              <a:t>) </a:t>
            </a:r>
          </a:p>
          <a:p>
            <a:r>
              <a:rPr lang="en-IN" sz="2800" dirty="0">
                <a:solidFill>
                  <a:srgbClr val="00B050"/>
                </a:solidFill>
              </a:rPr>
              <a:t>print("Encoded values =", list(</a:t>
            </a:r>
            <a:r>
              <a:rPr lang="en-IN" sz="2800" dirty="0" err="1">
                <a:solidFill>
                  <a:srgbClr val="00B050"/>
                </a:solidFill>
              </a:rPr>
              <a:t>encoded_values</a:t>
            </a:r>
            <a:r>
              <a:rPr lang="en-IN" sz="2800" dirty="0">
                <a:solidFill>
                  <a:srgbClr val="00B050"/>
                </a:solidFill>
              </a:rPr>
              <a:t>))</a:t>
            </a:r>
          </a:p>
          <a:p>
            <a:r>
              <a:rPr lang="en-IN" sz="2800" dirty="0">
                <a:solidFill>
                  <a:srgbClr val="00B050"/>
                </a:solidFill>
              </a:rPr>
              <a:t> </a:t>
            </a:r>
            <a:r>
              <a:rPr lang="en-IN" sz="2800" dirty="0" err="1">
                <a:solidFill>
                  <a:srgbClr val="00B050"/>
                </a:solidFill>
              </a:rPr>
              <a:t>encoded_values</a:t>
            </a:r>
            <a:r>
              <a:rPr lang="en-IN" sz="2800" dirty="0">
                <a:solidFill>
                  <a:srgbClr val="00B050"/>
                </a:solidFill>
              </a:rPr>
              <a:t> = [3,0,4,1]</a:t>
            </a:r>
          </a:p>
          <a:p>
            <a:r>
              <a:rPr lang="en-IN" sz="2800" dirty="0">
                <a:solidFill>
                  <a:srgbClr val="00B050"/>
                </a:solidFill>
              </a:rPr>
              <a:t> </a:t>
            </a:r>
            <a:r>
              <a:rPr lang="en-IN" sz="2800" dirty="0" err="1">
                <a:solidFill>
                  <a:srgbClr val="00B050"/>
                </a:solidFill>
              </a:rPr>
              <a:t>decoded_list</a:t>
            </a:r>
            <a:r>
              <a:rPr lang="en-IN" sz="2800" dirty="0">
                <a:solidFill>
                  <a:srgbClr val="00B050"/>
                </a:solidFill>
              </a:rPr>
              <a:t> = </a:t>
            </a:r>
            <a:r>
              <a:rPr lang="en-IN" sz="2800" dirty="0" err="1">
                <a:solidFill>
                  <a:srgbClr val="00B050"/>
                </a:solidFill>
              </a:rPr>
              <a:t>encoder.inverse_transform</a:t>
            </a:r>
            <a:r>
              <a:rPr lang="en-IN" sz="2800" dirty="0">
                <a:solidFill>
                  <a:srgbClr val="00B050"/>
                </a:solidFill>
              </a:rPr>
              <a:t>(</a:t>
            </a:r>
            <a:r>
              <a:rPr lang="en-IN" sz="2800" dirty="0" err="1">
                <a:solidFill>
                  <a:srgbClr val="00B050"/>
                </a:solidFill>
              </a:rPr>
              <a:t>encoded_values</a:t>
            </a:r>
            <a:r>
              <a:rPr lang="en-IN" sz="2800" dirty="0">
                <a:solidFill>
                  <a:srgbClr val="00B050"/>
                </a:solidFill>
              </a:rPr>
              <a:t>)</a:t>
            </a:r>
          </a:p>
          <a:p>
            <a:r>
              <a:rPr lang="en-IN" sz="2800" dirty="0">
                <a:solidFill>
                  <a:srgbClr val="00B050"/>
                </a:solidFill>
              </a:rPr>
              <a:t>print("\</a:t>
            </a:r>
            <a:r>
              <a:rPr lang="en-IN" sz="2800" dirty="0" err="1">
                <a:solidFill>
                  <a:srgbClr val="00B050"/>
                </a:solidFill>
              </a:rPr>
              <a:t>nEncoded</a:t>
            </a:r>
            <a:r>
              <a:rPr lang="en-IN" sz="2800" dirty="0">
                <a:solidFill>
                  <a:srgbClr val="00B050"/>
                </a:solidFill>
              </a:rPr>
              <a:t> values =", </a:t>
            </a:r>
            <a:r>
              <a:rPr lang="en-IN" sz="2800" dirty="0" err="1">
                <a:solidFill>
                  <a:srgbClr val="00B050"/>
                </a:solidFill>
              </a:rPr>
              <a:t>encoded_values</a:t>
            </a:r>
            <a:r>
              <a:rPr lang="en-IN" sz="2800" dirty="0">
                <a:solidFill>
                  <a:srgbClr val="00B050"/>
                </a:solidFill>
              </a:rPr>
              <a:t>) </a:t>
            </a:r>
          </a:p>
          <a:p>
            <a:r>
              <a:rPr lang="en-IN" sz="2800" dirty="0">
                <a:solidFill>
                  <a:srgbClr val="00B050"/>
                </a:solidFill>
              </a:rPr>
              <a:t>print("\</a:t>
            </a:r>
            <a:r>
              <a:rPr lang="en-IN" sz="2800" dirty="0" err="1">
                <a:solidFill>
                  <a:srgbClr val="00B050"/>
                </a:solidFill>
              </a:rPr>
              <a:t>nDecoded</a:t>
            </a:r>
            <a:r>
              <a:rPr lang="en-IN" sz="2800" dirty="0">
                <a:solidFill>
                  <a:srgbClr val="00B050"/>
                </a:solidFill>
              </a:rPr>
              <a:t> labels =", list(</a:t>
            </a:r>
            <a:r>
              <a:rPr lang="en-IN" sz="2800" dirty="0" err="1">
                <a:solidFill>
                  <a:srgbClr val="00B050"/>
                </a:solidFill>
              </a:rPr>
              <a:t>decoded_list</a:t>
            </a:r>
            <a:r>
              <a:rPr lang="en-IN" sz="2800" dirty="0">
                <a:solidFill>
                  <a:srgbClr val="00B050"/>
                </a:solidFill>
              </a:rPr>
              <a:t>))</a:t>
            </a:r>
          </a:p>
          <a:p>
            <a:r>
              <a:rPr lang="en-IN" sz="2800" dirty="0">
                <a:solidFill>
                  <a:srgbClr val="FF0000"/>
                </a:solidFill>
              </a:rPr>
              <a:t>Output</a:t>
            </a:r>
          </a:p>
          <a:p>
            <a:r>
              <a:rPr lang="en-IN" sz="2800" dirty="0"/>
              <a:t>Labels = ['green', 'red', 'black’] </a:t>
            </a:r>
          </a:p>
          <a:p>
            <a:r>
              <a:rPr lang="en-IN" sz="2800" dirty="0"/>
              <a:t>Encoded values = [1, 2, 0] </a:t>
            </a:r>
          </a:p>
          <a:p>
            <a:r>
              <a:rPr lang="en-IN" sz="2800" dirty="0"/>
              <a:t>Encoded values = [3, 0, 4, 1]</a:t>
            </a:r>
          </a:p>
          <a:p>
            <a:r>
              <a:rPr lang="en-IN" sz="2800" dirty="0"/>
              <a:t> Decoded labels = ['white', 'black', 'yellow', 'green']</a:t>
            </a:r>
          </a:p>
        </p:txBody>
      </p:sp>
    </p:spTree>
    <p:extLst>
      <p:ext uri="{BB962C8B-B14F-4D97-AF65-F5344CB8AC3E}">
        <p14:creationId xmlns:p14="http://schemas.microsoft.com/office/powerpoint/2010/main" val="234600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E296-8B8C-7F10-543A-77605301D319}"/>
              </a:ext>
            </a:extLst>
          </p:cNvPr>
          <p:cNvSpPr>
            <a:spLocks noGrp="1"/>
          </p:cNvSpPr>
          <p:nvPr>
            <p:ph type="ctrTitle"/>
          </p:nvPr>
        </p:nvSpPr>
        <p:spPr>
          <a:xfrm>
            <a:off x="767446" y="1753889"/>
            <a:ext cx="9111342" cy="5517689"/>
          </a:xfrm>
        </p:spPr>
        <p:txBody>
          <a:bodyPr>
            <a:normAutofit/>
          </a:bodyPr>
          <a:lstStyle/>
          <a:p>
            <a:r>
              <a:rPr lang="en-US" sz="2400" spc="0" dirty="0">
                <a:solidFill>
                  <a:srgbClr val="E0E0E0"/>
                </a:solidFill>
                <a:effectLst/>
                <a:latin typeface="Nunito" pitchFamily="2" charset="0"/>
              </a:rPr>
              <a:t>The performance of machine learning model is directly proportional </a:t>
            </a:r>
            <a:br>
              <a:rPr lang="en-US" sz="2400" spc="0" dirty="0">
                <a:solidFill>
                  <a:srgbClr val="E0E0E0"/>
                </a:solidFill>
                <a:effectLst/>
                <a:latin typeface="Nunito" pitchFamily="2" charset="0"/>
              </a:rPr>
            </a:br>
            <a:r>
              <a:rPr lang="en-US" sz="2400" spc="0" dirty="0">
                <a:solidFill>
                  <a:srgbClr val="E0E0E0"/>
                </a:solidFill>
                <a:effectLst/>
                <a:latin typeface="Nunito" pitchFamily="2" charset="0"/>
              </a:rPr>
              <a:t>to the data features used to train it.</a:t>
            </a:r>
            <a:br>
              <a:rPr lang="en-US" sz="2400" spc="0" dirty="0">
                <a:solidFill>
                  <a:srgbClr val="E0E0E0"/>
                </a:solidFill>
                <a:effectLst/>
                <a:latin typeface="Nunito" pitchFamily="2" charset="0"/>
              </a:rPr>
            </a:br>
            <a:br>
              <a:rPr lang="en-US" sz="2400" spc="0" dirty="0">
                <a:solidFill>
                  <a:srgbClr val="E0E0E0"/>
                </a:solidFill>
                <a:effectLst/>
                <a:latin typeface="Nunito" pitchFamily="2" charset="0"/>
              </a:rPr>
            </a:br>
            <a:r>
              <a:rPr lang="en-US" sz="2400" spc="0" dirty="0">
                <a:solidFill>
                  <a:srgbClr val="E0E0E0"/>
                </a:solidFill>
                <a:effectLst/>
                <a:latin typeface="Nunito" pitchFamily="2" charset="0"/>
              </a:rPr>
              <a:t>The performance of ML model will be affected </a:t>
            </a:r>
            <a:br>
              <a:rPr lang="en-US" sz="2400" spc="0" dirty="0">
                <a:solidFill>
                  <a:srgbClr val="E0E0E0"/>
                </a:solidFill>
                <a:effectLst/>
                <a:latin typeface="Nunito" pitchFamily="2" charset="0"/>
              </a:rPr>
            </a:br>
            <a:r>
              <a:rPr lang="en-US" sz="2400" spc="0" dirty="0">
                <a:solidFill>
                  <a:srgbClr val="E0E0E0"/>
                </a:solidFill>
                <a:effectLst/>
                <a:latin typeface="Nunito" pitchFamily="2" charset="0"/>
              </a:rPr>
              <a:t>negatively if the data features provided to it are irrelevant. </a:t>
            </a:r>
            <a:br>
              <a:rPr lang="en-US" sz="2400" spc="0" dirty="0">
                <a:solidFill>
                  <a:srgbClr val="E0E0E0"/>
                </a:solidFill>
                <a:effectLst/>
                <a:latin typeface="Nunito" pitchFamily="2" charset="0"/>
              </a:rPr>
            </a:br>
            <a:br>
              <a:rPr lang="en-US" sz="2400" spc="0" dirty="0">
                <a:solidFill>
                  <a:srgbClr val="E0E0E0"/>
                </a:solidFill>
                <a:effectLst/>
                <a:latin typeface="Nunito" pitchFamily="2" charset="0"/>
              </a:rPr>
            </a:br>
            <a:r>
              <a:rPr lang="en-IN" sz="2400" b="1" spc="0" dirty="0">
                <a:solidFill>
                  <a:srgbClr val="FF0000"/>
                </a:solidFill>
              </a:rPr>
              <a:t>Importance</a:t>
            </a:r>
            <a:br>
              <a:rPr lang="en-IN" sz="2400" b="1" spc="0" dirty="0">
                <a:solidFill>
                  <a:srgbClr val="FF0000"/>
                </a:solidFill>
              </a:rPr>
            </a:br>
            <a:r>
              <a:rPr lang="en-IN" sz="2400" spc="0" dirty="0">
                <a:solidFill>
                  <a:srgbClr val="E0E0E0"/>
                </a:solidFill>
                <a:effectLst/>
                <a:latin typeface="Nunito" pitchFamily="2" charset="0"/>
              </a:rPr>
              <a:t>reduce the overfitting.</a:t>
            </a:r>
            <a:br>
              <a:rPr lang="en-IN" sz="2400" spc="0" dirty="0">
                <a:solidFill>
                  <a:srgbClr val="E0E0E0"/>
                </a:solidFill>
                <a:effectLst/>
                <a:latin typeface="Nunito" pitchFamily="2" charset="0"/>
              </a:rPr>
            </a:br>
            <a:r>
              <a:rPr lang="en-US" sz="2400" spc="0" dirty="0">
                <a:solidFill>
                  <a:srgbClr val="E0E0E0"/>
                </a:solidFill>
                <a:effectLst/>
                <a:latin typeface="Nunito" pitchFamily="2" charset="0"/>
              </a:rPr>
              <a:t>increases the accuracy of ML model.</a:t>
            </a:r>
            <a:br>
              <a:rPr lang="en-US" sz="2400" spc="0" dirty="0">
                <a:solidFill>
                  <a:srgbClr val="E0E0E0"/>
                </a:solidFill>
                <a:effectLst/>
                <a:latin typeface="Nunito" pitchFamily="2" charset="0"/>
              </a:rPr>
            </a:br>
            <a:r>
              <a:rPr lang="en-IN" sz="2400" spc="0" dirty="0">
                <a:solidFill>
                  <a:srgbClr val="E0E0E0"/>
                </a:solidFill>
                <a:effectLst/>
                <a:latin typeface="Nunito" pitchFamily="2" charset="0"/>
              </a:rPr>
              <a:t> reduce the training time</a:t>
            </a:r>
            <a:br>
              <a:rPr lang="en-IN" sz="2400" spc="0" dirty="0">
                <a:solidFill>
                  <a:srgbClr val="E0E0E0"/>
                </a:solidFill>
                <a:effectLst/>
                <a:latin typeface="Nunito" pitchFamily="2" charset="0"/>
              </a:rPr>
            </a:br>
            <a:endParaRPr lang="en-IN" sz="2400" b="1" spc="0" dirty="0">
              <a:solidFill>
                <a:srgbClr val="FF0000"/>
              </a:solidFill>
            </a:endParaRPr>
          </a:p>
        </p:txBody>
      </p:sp>
      <p:sp>
        <p:nvSpPr>
          <p:cNvPr id="3" name="Subtitle 2">
            <a:extLst>
              <a:ext uri="{FF2B5EF4-FFF2-40B4-BE49-F238E27FC236}">
                <a16:creationId xmlns:a16="http://schemas.microsoft.com/office/drawing/2014/main" id="{4B07683B-B3A6-62A9-47A7-12FBCF41E3CC}"/>
              </a:ext>
            </a:extLst>
          </p:cNvPr>
          <p:cNvSpPr>
            <a:spLocks noGrp="1"/>
          </p:cNvSpPr>
          <p:nvPr>
            <p:ph type="subTitle" idx="1"/>
          </p:nvPr>
        </p:nvSpPr>
        <p:spPr>
          <a:xfrm>
            <a:off x="1143001" y="315687"/>
            <a:ext cx="7949322" cy="1460072"/>
          </a:xfrm>
        </p:spPr>
        <p:txBody>
          <a:bodyPr>
            <a:normAutofit/>
          </a:bodyPr>
          <a:lstStyle/>
          <a:p>
            <a:r>
              <a:rPr lang="en-IN" dirty="0">
                <a:solidFill>
                  <a:srgbClr val="CC00CC"/>
                </a:solidFill>
                <a:latin typeface="Heebo" pitchFamily="2" charset="-79"/>
                <a:cs typeface="Heebo" pitchFamily="2" charset="-79"/>
              </a:rPr>
              <a:t>Data Feature Selection</a:t>
            </a:r>
            <a:br>
              <a:rPr lang="en-IN" dirty="0">
                <a:solidFill>
                  <a:srgbClr val="CC00CC"/>
                </a:solidFill>
                <a:latin typeface="Heebo" pitchFamily="2" charset="-79"/>
                <a:cs typeface="Heebo" pitchFamily="2" charset="-79"/>
              </a:rPr>
            </a:br>
            <a:endParaRPr lang="en-IN" dirty="0">
              <a:solidFill>
                <a:srgbClr val="CC00CC"/>
              </a:solidFill>
            </a:endParaRPr>
          </a:p>
        </p:txBody>
      </p:sp>
      <p:pic>
        <p:nvPicPr>
          <p:cNvPr id="3074" name="Picture 2" descr="ULB Machine Learning Group | Computer Science Department">
            <a:extLst>
              <a:ext uri="{FF2B5EF4-FFF2-40B4-BE49-F238E27FC236}">
                <a16:creationId xmlns:a16="http://schemas.microsoft.com/office/drawing/2014/main" id="{21034C0E-0FAE-5CB9-54AE-5EB152BF7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660" y="3732439"/>
            <a:ext cx="4375786" cy="312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50929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537</TotalTime>
  <Words>1938</Words>
  <Application>Microsoft Office PowerPoint</Application>
  <PresentationFormat>Widescreen</PresentationFormat>
  <Paragraphs>66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Heebo</vt:lpstr>
      <vt:lpstr>Nunito</vt:lpstr>
      <vt:lpstr>Depth</vt:lpstr>
      <vt:lpstr>DATA  Preparing /data preprocessing </vt:lpstr>
      <vt:lpstr>Data Pre-processing Techniques </vt:lpstr>
      <vt:lpstr>Normalization</vt:lpstr>
      <vt:lpstr>In a way that in each row the sum of the squares  will always be up to 1. code  array = dataframe.values Data_normalizer = Normalizer(norm='l2').fit(array)  Data_normalized = Data_normalizer.transform(array) output    [0.03 0.83 0.4 0.2 0. 0.19 0. 0.28 0.01]  [0.01 0.72 0.56 0.24 0. 0.22 0. 0.26 0. ] I[0.04 0.92 0.32 0. 0. 0.12 0. 0.16 0.01]</vt:lpstr>
      <vt:lpstr>this is the technique with the help of which we can make our data binary.  We can use a binary threshold for making our data binary.   The values above that threshold value will be converted to 1  and below that threshold will be converted to 0.   We can binarize the data with the help of Binarizer class of scikit-learn  Python library.  i.e, from sklearn.preprocessing import Binarizer  array = dataframe.values binarizer = Binarizer(threshold=0.5).fit(array)  Data_binarized = binarizer.transform(array) output  [1. 1. 1. 1. 0. 1. 1. 1. 1.]  [1. 1. 1. 1. 0. 1. 0. 1. 0.]  [1. 1. 1. 0. 0. 1. 1. 1. 1.]</vt:lpstr>
      <vt:lpstr>used to transform the data attributes with a Gaussian distribution  It differs the mean and SD (Standard Deviation) to a standard Gaussian distribution with  a mean of 0 and a SD of 1.  This technique is useful in ML algorithms like linear regression , logistic regression that assumes a Gaussian distribution    In input dataset and produce better results with rescaled data. We can standardize the data (mean = 0 and SD =1) with the help of  StandardScaler class of scikit-learn Python library.   from sklearn.preprocessing import StandardScaler data_scaler = StandardScaler().fit(array)  data_rescaled = data_scaler.transform(array) output [ 0.64 0.85 0.15 0.91 -0.69 0.2 0.47 1.43 1.37]  [-0.84 -1.12 -0.16 0.53 -0.69 -0.68 -0.37 -0.19 -0.73]  [ 1.23 1.94 -0.26 -1.29 -0.69 -1.1 0.6 -0.11 1.37]</vt:lpstr>
      <vt:lpstr>It is also very important to send the data to ML algorithms having proper labeling.  In case of classification problems, lot of labels in the form of words,  numbers etc. are there on the data.   Label Encoding: ?   Most of the sklearn functions expect that the data with number labels rather  than word labels.  Hence, we need to convert such labels into number labels. This process is called label  encoding.   We   can  do this by using LablelEncoder of  scikit learn  library //code input_labels = ['red','black','red','green','black','yellow','white’]   encoder = preprocessing.LabelEncoder()  encoder.fit(input_labels)  </vt:lpstr>
      <vt:lpstr>PowerPoint Presentation</vt:lpstr>
      <vt:lpstr>The performance of machine learning model is directly proportional  to the data features used to train it.  The performance of ML model will be affected  negatively if the data features provided to it are irrelevant.   Importance reduce the overfitting. increases the accuracy of ML model.  reduce the training time </vt:lpstr>
      <vt:lpstr>Feature Selection Techniques  Univariate Selection : This technique is very useful in selecting those features, with the help of statistical testing,  having strongest relationship with the prediction variables.   We can implement it with the help of SelectKBest class of scikit-learn Python library.  from sklearn.feature_selection import SelectKBest  from sklearn.feature_selection import chi2  X = array[:,0:8]  Y = array[:,8] test = SelectKBest(score_func=chi2, k=4) fit = test.fit(X,Y) set_printoptions(precision=2)  print(fit.scores_)  featured_data = fit.transform(X)  print ("\nFeatured data:\n", featured_data[0:4]) output [ 111.52 1411.89 17.61 53.11 2175.57 127.67 5.39 181.3 ]  Featured data:  [ [148. 0. 33.6 50. ]  [ 85. 0. 26.6 31. ]  [183. 0. 23.3 32. ]  [ 89. 94. 28.1 21. ] ]</vt:lpstr>
      <vt:lpstr>It  removes the attributes recursively and builds the model with remaining attributes.  We can implement  It  with the help of RFE class of scikit-learn Python library.  //code X = array[:,0:8]  Y = array[:,8] model = LogisticRegression() rfe = RFE(model, n_features_to_select=3) fit = rfe.fit(x, y)  print("Number of Features: %d" % fit.n_features_) print("Selected Features: %s" % fit.support_) print("Feature Ranking: %s" % fit.ranking_) Output   Number of Features: 3  Selected Features: [ True False False False False True True False]  Feature Ranking: [1 2 3 5 6 1 1 4]  Note : We can see in above output, RFE choose preg, mass and pedi as the first 3 best features. </vt:lpstr>
      <vt:lpstr>Principal Component Analysis (PCA)  is very useful feature selection technique as it uses linear algebra to transform the dataset into a compressed form.   We can implement PCA feature selection technique with the help of PCA class of scikit-learn Python library.  from sklearn.decomposition import PCA //code X = array[:,0:8]  Y = array[:,8]  pca = PCA(n_components=3)  fit = pca.fit(X)  print("Explained Variance: %s" % fit.explained_variance_ratio_)  print(fit.components_) output Explained Variance: [ 0.88854663 0.06159078 0.02579012]  [ [ -2.02176587e-03 9.78115765e-02 1.60930503e-02 6.07566861e-02 9.93110844e-01 1.40108085e-02 5.37167919e-04 -3.56474430e-03 ]  [ 2.26488861e-02 9.72210040e-01 1.41909330e-01 -5.78614699e-02 -9.46266913e-02 4.69729766e-02 8.16804621e-04 1.40168181e-01 ]  [ -2.24649003e-02 1.43428710e-01 -9.22467192e-01 -3.07013055e-01 2.09773019e-02 -1.32444542e-01 -6.39983017e-04 -1.25454310e-01 ] ] </vt:lpstr>
      <vt:lpstr>Feature Importance Feature importance technique is used to choose the importance features  It basically uses a trained supervised classifier to select features.  We can implement this feature selection technique with the help of ExtraTreesClassifier class of scikit-learn Python library.  from sklearn.ensemble import ExtraTreesClassifier  X = array[:,0:8]  Y = array[:,8]  model = ExtraTreesClassifier()  model.fit(X, Y)  print(model.feature_importances_)  output  [ 0.11070069 0.2213717 0.08824115 0.08068703 0.07281761 0.14548537 0.12654214 0.15415431]   Note : The higher the score, higher is the importance of that attribute.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Preparing /data preprocessing </dc:title>
  <dc:creator>DANISH YOUSUF</dc:creator>
  <cp:lastModifiedBy>DANISH YOUSUF</cp:lastModifiedBy>
  <cp:revision>5</cp:revision>
  <dcterms:created xsi:type="dcterms:W3CDTF">2023-07-09T08:47:05Z</dcterms:created>
  <dcterms:modified xsi:type="dcterms:W3CDTF">2023-07-11T10:01:35Z</dcterms:modified>
</cp:coreProperties>
</file>