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9"/>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86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9A561F-6F6F-488C-A669-D4A4F256B651}" type="datetimeFigureOut">
              <a:rPr lang="en-IN" smtClean="0"/>
              <a:t>06-07-2023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3A022-8467-4599-8CCA-B18F3FC45120}" type="slidenum">
              <a:rPr lang="en-IN" smtClean="0"/>
              <a:t>‹#›</a:t>
            </a:fld>
            <a:endParaRPr lang="en-IN"/>
          </a:p>
        </p:txBody>
      </p:sp>
    </p:spTree>
    <p:extLst>
      <p:ext uri="{BB962C8B-B14F-4D97-AF65-F5344CB8AC3E}">
        <p14:creationId xmlns:p14="http://schemas.microsoft.com/office/powerpoint/2010/main" val="3546965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B93A022-8467-4599-8CCA-B18F3FC45120}" type="slidenum">
              <a:rPr lang="en-IN" smtClean="0"/>
              <a:t>10</a:t>
            </a:fld>
            <a:endParaRPr lang="en-IN"/>
          </a:p>
        </p:txBody>
      </p:sp>
    </p:spTree>
    <p:extLst>
      <p:ext uri="{BB962C8B-B14F-4D97-AF65-F5344CB8AC3E}">
        <p14:creationId xmlns:p14="http://schemas.microsoft.com/office/powerpoint/2010/main" val="3512824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C8BD0F-8685-4764-9706-0511EE1035A2}"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F21893-2BAD-4D73-8F11-80207CF661E8}" type="slidenum">
              <a:rPr lang="en-IN" smtClean="0"/>
              <a:t>‹#›</a:t>
            </a:fld>
            <a:endParaRPr lang="en-IN"/>
          </a:p>
        </p:txBody>
      </p:sp>
    </p:spTree>
    <p:extLst>
      <p:ext uri="{BB962C8B-B14F-4D97-AF65-F5344CB8AC3E}">
        <p14:creationId xmlns:p14="http://schemas.microsoft.com/office/powerpoint/2010/main" val="1684967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C8BD0F-8685-4764-9706-0511EE1035A2}"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F21893-2BAD-4D73-8F11-80207CF661E8}" type="slidenum">
              <a:rPr lang="en-IN" smtClean="0"/>
              <a:t>‹#›</a:t>
            </a:fld>
            <a:endParaRPr lang="en-IN"/>
          </a:p>
        </p:txBody>
      </p:sp>
    </p:spTree>
    <p:extLst>
      <p:ext uri="{BB962C8B-B14F-4D97-AF65-F5344CB8AC3E}">
        <p14:creationId xmlns:p14="http://schemas.microsoft.com/office/powerpoint/2010/main" val="371813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C8BD0F-8685-4764-9706-0511EE1035A2}"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F21893-2BAD-4D73-8F11-80207CF661E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57001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C8BD0F-8685-4764-9706-0511EE1035A2}"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F21893-2BAD-4D73-8F11-80207CF661E8}" type="slidenum">
              <a:rPr lang="en-IN" smtClean="0"/>
              <a:t>‹#›</a:t>
            </a:fld>
            <a:endParaRPr lang="en-IN"/>
          </a:p>
        </p:txBody>
      </p:sp>
    </p:spTree>
    <p:extLst>
      <p:ext uri="{BB962C8B-B14F-4D97-AF65-F5344CB8AC3E}">
        <p14:creationId xmlns:p14="http://schemas.microsoft.com/office/powerpoint/2010/main" val="345261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C8BD0F-8685-4764-9706-0511EE1035A2}"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F21893-2BAD-4D73-8F11-80207CF661E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47701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C8BD0F-8685-4764-9706-0511EE1035A2}"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F21893-2BAD-4D73-8F11-80207CF661E8}" type="slidenum">
              <a:rPr lang="en-IN" smtClean="0"/>
              <a:t>‹#›</a:t>
            </a:fld>
            <a:endParaRPr lang="en-IN"/>
          </a:p>
        </p:txBody>
      </p:sp>
    </p:spTree>
    <p:extLst>
      <p:ext uri="{BB962C8B-B14F-4D97-AF65-F5344CB8AC3E}">
        <p14:creationId xmlns:p14="http://schemas.microsoft.com/office/powerpoint/2010/main" val="4191468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C8BD0F-8685-4764-9706-0511EE1035A2}"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F21893-2BAD-4D73-8F11-80207CF661E8}" type="slidenum">
              <a:rPr lang="en-IN" smtClean="0"/>
              <a:t>‹#›</a:t>
            </a:fld>
            <a:endParaRPr lang="en-IN"/>
          </a:p>
        </p:txBody>
      </p:sp>
    </p:spTree>
    <p:extLst>
      <p:ext uri="{BB962C8B-B14F-4D97-AF65-F5344CB8AC3E}">
        <p14:creationId xmlns:p14="http://schemas.microsoft.com/office/powerpoint/2010/main" val="240399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C8BD0F-8685-4764-9706-0511EE1035A2}"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F21893-2BAD-4D73-8F11-80207CF661E8}" type="slidenum">
              <a:rPr lang="en-IN" smtClean="0"/>
              <a:t>‹#›</a:t>
            </a:fld>
            <a:endParaRPr lang="en-IN"/>
          </a:p>
        </p:txBody>
      </p:sp>
    </p:spTree>
    <p:extLst>
      <p:ext uri="{BB962C8B-B14F-4D97-AF65-F5344CB8AC3E}">
        <p14:creationId xmlns:p14="http://schemas.microsoft.com/office/powerpoint/2010/main" val="1584202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C8BD0F-8685-4764-9706-0511EE1035A2}"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F21893-2BAD-4D73-8F11-80207CF661E8}" type="slidenum">
              <a:rPr lang="en-IN" smtClean="0"/>
              <a:t>‹#›</a:t>
            </a:fld>
            <a:endParaRPr lang="en-IN"/>
          </a:p>
        </p:txBody>
      </p:sp>
    </p:spTree>
    <p:extLst>
      <p:ext uri="{BB962C8B-B14F-4D97-AF65-F5344CB8AC3E}">
        <p14:creationId xmlns:p14="http://schemas.microsoft.com/office/powerpoint/2010/main" val="4086535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C8BD0F-8685-4764-9706-0511EE1035A2}"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F21893-2BAD-4D73-8F11-80207CF661E8}" type="slidenum">
              <a:rPr lang="en-IN" smtClean="0"/>
              <a:t>‹#›</a:t>
            </a:fld>
            <a:endParaRPr lang="en-IN"/>
          </a:p>
        </p:txBody>
      </p:sp>
    </p:spTree>
    <p:extLst>
      <p:ext uri="{BB962C8B-B14F-4D97-AF65-F5344CB8AC3E}">
        <p14:creationId xmlns:p14="http://schemas.microsoft.com/office/powerpoint/2010/main" val="2570711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C8BD0F-8685-4764-9706-0511EE1035A2}" type="datetimeFigureOut">
              <a:rPr lang="en-IN" smtClean="0"/>
              <a:t>06-07-2023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F21893-2BAD-4D73-8F11-80207CF661E8}" type="slidenum">
              <a:rPr lang="en-IN" smtClean="0"/>
              <a:t>‹#›</a:t>
            </a:fld>
            <a:endParaRPr lang="en-IN"/>
          </a:p>
        </p:txBody>
      </p:sp>
    </p:spTree>
    <p:extLst>
      <p:ext uri="{BB962C8B-B14F-4D97-AF65-F5344CB8AC3E}">
        <p14:creationId xmlns:p14="http://schemas.microsoft.com/office/powerpoint/2010/main" val="2433393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C8BD0F-8685-4764-9706-0511EE1035A2}" type="datetimeFigureOut">
              <a:rPr lang="en-IN" smtClean="0"/>
              <a:t>06-07-2023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F21893-2BAD-4D73-8F11-80207CF661E8}" type="slidenum">
              <a:rPr lang="en-IN" smtClean="0"/>
              <a:t>‹#›</a:t>
            </a:fld>
            <a:endParaRPr lang="en-IN"/>
          </a:p>
        </p:txBody>
      </p:sp>
    </p:spTree>
    <p:extLst>
      <p:ext uri="{BB962C8B-B14F-4D97-AF65-F5344CB8AC3E}">
        <p14:creationId xmlns:p14="http://schemas.microsoft.com/office/powerpoint/2010/main" val="547877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C8BD0F-8685-4764-9706-0511EE1035A2}" type="datetimeFigureOut">
              <a:rPr lang="en-IN" smtClean="0"/>
              <a:t>06-07-2023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F21893-2BAD-4D73-8F11-80207CF661E8}" type="slidenum">
              <a:rPr lang="en-IN" smtClean="0"/>
              <a:t>‹#›</a:t>
            </a:fld>
            <a:endParaRPr lang="en-IN"/>
          </a:p>
        </p:txBody>
      </p:sp>
    </p:spTree>
    <p:extLst>
      <p:ext uri="{BB962C8B-B14F-4D97-AF65-F5344CB8AC3E}">
        <p14:creationId xmlns:p14="http://schemas.microsoft.com/office/powerpoint/2010/main" val="408111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C8BD0F-8685-4764-9706-0511EE1035A2}" type="datetimeFigureOut">
              <a:rPr lang="en-IN" smtClean="0"/>
              <a:t>06-07-2023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F21893-2BAD-4D73-8F11-80207CF661E8}" type="slidenum">
              <a:rPr lang="en-IN" smtClean="0"/>
              <a:t>‹#›</a:t>
            </a:fld>
            <a:endParaRPr lang="en-IN"/>
          </a:p>
        </p:txBody>
      </p:sp>
    </p:spTree>
    <p:extLst>
      <p:ext uri="{BB962C8B-B14F-4D97-AF65-F5344CB8AC3E}">
        <p14:creationId xmlns:p14="http://schemas.microsoft.com/office/powerpoint/2010/main" val="1253550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C8BD0F-8685-4764-9706-0511EE1035A2}" type="datetimeFigureOut">
              <a:rPr lang="en-IN" smtClean="0"/>
              <a:t>06-07-2023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F21893-2BAD-4D73-8F11-80207CF661E8}" type="slidenum">
              <a:rPr lang="en-IN" smtClean="0"/>
              <a:t>‹#›</a:t>
            </a:fld>
            <a:endParaRPr lang="en-IN"/>
          </a:p>
        </p:txBody>
      </p:sp>
    </p:spTree>
    <p:extLst>
      <p:ext uri="{BB962C8B-B14F-4D97-AF65-F5344CB8AC3E}">
        <p14:creationId xmlns:p14="http://schemas.microsoft.com/office/powerpoint/2010/main" val="3555721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C8BD0F-8685-4764-9706-0511EE1035A2}" type="datetimeFigureOut">
              <a:rPr lang="en-IN" smtClean="0"/>
              <a:t>06-07-2023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F21893-2BAD-4D73-8F11-80207CF661E8}" type="slidenum">
              <a:rPr lang="en-IN" smtClean="0"/>
              <a:t>‹#›</a:t>
            </a:fld>
            <a:endParaRPr lang="en-IN"/>
          </a:p>
        </p:txBody>
      </p:sp>
    </p:spTree>
    <p:extLst>
      <p:ext uri="{BB962C8B-B14F-4D97-AF65-F5344CB8AC3E}">
        <p14:creationId xmlns:p14="http://schemas.microsoft.com/office/powerpoint/2010/main" val="3385038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CC8BD0F-8685-4764-9706-0511EE1035A2}" type="datetimeFigureOut">
              <a:rPr lang="en-IN" smtClean="0"/>
              <a:t>06-07-2023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1F21893-2BAD-4D73-8F11-80207CF661E8}" type="slidenum">
              <a:rPr lang="en-IN" smtClean="0"/>
              <a:t>‹#›</a:t>
            </a:fld>
            <a:endParaRPr lang="en-IN"/>
          </a:p>
        </p:txBody>
      </p:sp>
    </p:spTree>
    <p:extLst>
      <p:ext uri="{BB962C8B-B14F-4D97-AF65-F5344CB8AC3E}">
        <p14:creationId xmlns:p14="http://schemas.microsoft.com/office/powerpoint/2010/main" val="417702301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5B9D2-8616-A0C6-FF0E-BD63F3A11A48}"/>
              </a:ext>
            </a:extLst>
          </p:cNvPr>
          <p:cNvSpPr>
            <a:spLocks noGrp="1"/>
          </p:cNvSpPr>
          <p:nvPr>
            <p:ph type="ctrTitle"/>
          </p:nvPr>
        </p:nvSpPr>
        <p:spPr>
          <a:xfrm>
            <a:off x="2999015" y="-228599"/>
            <a:ext cx="6689271" cy="1534885"/>
          </a:xfrm>
        </p:spPr>
        <p:txBody>
          <a:bodyPr>
            <a:normAutofit/>
          </a:bodyPr>
          <a:lstStyle/>
          <a:p>
            <a:pPr algn="l"/>
            <a:r>
              <a:rPr lang="en-IN" dirty="0"/>
              <a:t>MACHINE LEARNING</a:t>
            </a:r>
          </a:p>
        </p:txBody>
      </p:sp>
      <p:sp>
        <p:nvSpPr>
          <p:cNvPr id="3" name="Subtitle 2">
            <a:extLst>
              <a:ext uri="{FF2B5EF4-FFF2-40B4-BE49-F238E27FC236}">
                <a16:creationId xmlns:a16="http://schemas.microsoft.com/office/drawing/2014/main" id="{E041C7CB-9A58-6B60-4104-EB12A3F6F607}"/>
              </a:ext>
            </a:extLst>
          </p:cNvPr>
          <p:cNvSpPr>
            <a:spLocks noGrp="1"/>
          </p:cNvSpPr>
          <p:nvPr>
            <p:ph type="subTitle" idx="1"/>
          </p:nvPr>
        </p:nvSpPr>
        <p:spPr>
          <a:xfrm>
            <a:off x="772885" y="1707922"/>
            <a:ext cx="4985657" cy="2112963"/>
          </a:xfrm>
        </p:spPr>
        <p:txBody>
          <a:bodyPr>
            <a:normAutofit fontScale="92500" lnSpcReduction="20000"/>
          </a:bodyPr>
          <a:lstStyle/>
          <a:p>
            <a:pPr algn="l"/>
            <a:r>
              <a:rPr lang="en-IN" sz="2600" i="1" dirty="0">
                <a:solidFill>
                  <a:srgbClr val="0070C0"/>
                </a:solidFill>
              </a:rPr>
              <a:t>Machine Learning  is  a branch of Artificial Intelligence that leverages ( </a:t>
            </a:r>
            <a:r>
              <a:rPr lang="en-US" sz="2200" b="1" i="1" dirty="0">
                <a:solidFill>
                  <a:srgbClr val="0070C0"/>
                </a:solidFill>
                <a:effectLst/>
                <a:latin typeface="Google Sans"/>
              </a:rPr>
              <a:t>to use something that you already )</a:t>
            </a:r>
            <a:r>
              <a:rPr lang="en-IN" sz="2600" i="1" dirty="0">
                <a:solidFill>
                  <a:schemeClr val="accent5">
                    <a:lumMod val="75000"/>
                  </a:schemeClr>
                </a:solidFill>
              </a:rPr>
              <a:t> </a:t>
            </a:r>
            <a:r>
              <a:rPr lang="en-IN" sz="2600" i="1" dirty="0">
                <a:solidFill>
                  <a:srgbClr val="0070C0"/>
                </a:solidFill>
              </a:rPr>
              <a:t>data to improve computer performance by giving machines the ability to learn</a:t>
            </a:r>
            <a:r>
              <a:rPr lang="en-IN" sz="3500" i="1" dirty="0">
                <a:solidFill>
                  <a:srgbClr val="0070C0"/>
                </a:solidFill>
              </a:rPr>
              <a:t>.</a:t>
            </a:r>
          </a:p>
          <a:p>
            <a:endParaRPr lang="en-IN" dirty="0"/>
          </a:p>
        </p:txBody>
      </p:sp>
      <p:pic>
        <p:nvPicPr>
          <p:cNvPr id="1026" name="Picture 2" descr="An Introduction to Machine Learning">
            <a:extLst>
              <a:ext uri="{FF2B5EF4-FFF2-40B4-BE49-F238E27FC236}">
                <a16:creationId xmlns:a16="http://schemas.microsoft.com/office/drawing/2014/main" id="{8519759E-496A-3CAC-9E7C-FDA71ED4F54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044132" y="1164772"/>
            <a:ext cx="91487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194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1E5D7-E1FE-95DD-DF60-EADBFDA96B8D}"/>
              </a:ext>
            </a:extLst>
          </p:cNvPr>
          <p:cNvSpPr>
            <a:spLocks noGrp="1"/>
          </p:cNvSpPr>
          <p:nvPr>
            <p:ph type="title"/>
          </p:nvPr>
        </p:nvSpPr>
        <p:spPr>
          <a:xfrm>
            <a:off x="468508" y="958095"/>
            <a:ext cx="5845206" cy="626961"/>
          </a:xfrm>
        </p:spPr>
        <p:txBody>
          <a:bodyPr>
            <a:normAutofit fontScale="90000"/>
          </a:bodyPr>
          <a:lstStyle/>
          <a:p>
            <a:r>
              <a:rPr lang="en-IN" b="1" i="1" dirty="0">
                <a:solidFill>
                  <a:schemeClr val="accent5">
                    <a:lumMod val="50000"/>
                  </a:schemeClr>
                </a:solidFill>
                <a:effectLst>
                  <a:outerShdw blurRad="38100" dist="38100" dir="2700000" algn="tl">
                    <a:srgbClr val="000000">
                      <a:alpha val="43137"/>
                    </a:srgbClr>
                  </a:outerShdw>
                </a:effectLst>
                <a:latin typeface="Heebo" pitchFamily="2" charset="-79"/>
                <a:cs typeface="Heebo" pitchFamily="2" charset="-79"/>
              </a:rPr>
              <a:t>Load CSV with NumPy</a:t>
            </a:r>
            <a:br>
              <a:rPr lang="en-IN" b="1" i="1" dirty="0">
                <a:solidFill>
                  <a:schemeClr val="accent5">
                    <a:lumMod val="50000"/>
                  </a:schemeClr>
                </a:solidFill>
                <a:effectLst>
                  <a:outerShdw blurRad="38100" dist="38100" dir="2700000" algn="tl">
                    <a:srgbClr val="000000">
                      <a:alpha val="43137"/>
                    </a:srgbClr>
                  </a:outerShdw>
                </a:effectLst>
                <a:latin typeface="Heebo" pitchFamily="2" charset="-79"/>
                <a:cs typeface="Heebo" pitchFamily="2" charset="-79"/>
              </a:rPr>
            </a:br>
            <a:endParaRPr lang="en-IN" b="1" i="1" dirty="0">
              <a:solidFill>
                <a:schemeClr val="accent5">
                  <a:lumMod val="50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4191B175-D961-A58C-5CB0-18CA525989D6}"/>
              </a:ext>
            </a:extLst>
          </p:cNvPr>
          <p:cNvSpPr>
            <a:spLocks noGrp="1"/>
          </p:cNvSpPr>
          <p:nvPr>
            <p:ph type="body" idx="1"/>
          </p:nvPr>
        </p:nvSpPr>
        <p:spPr>
          <a:xfrm>
            <a:off x="185479" y="785911"/>
            <a:ext cx="10197073" cy="5951211"/>
          </a:xfrm>
        </p:spPr>
        <p:txBody>
          <a:bodyPr>
            <a:normAutofit lnSpcReduction="10000"/>
          </a:bodyPr>
          <a:lstStyle/>
          <a:p>
            <a:r>
              <a:rPr lang="en-IN" b="1" i="0" dirty="0">
                <a:solidFill>
                  <a:schemeClr val="accent5">
                    <a:lumMod val="50000"/>
                  </a:schemeClr>
                </a:solidFill>
                <a:effectLst/>
                <a:latin typeface="Heebo" pitchFamily="2" charset="-79"/>
                <a:cs typeface="Heebo" pitchFamily="2" charset="-79"/>
              </a:rPr>
              <a:t>Example :</a:t>
            </a:r>
            <a:r>
              <a:rPr lang="en-US" dirty="0">
                <a:solidFill>
                  <a:srgbClr val="000000"/>
                </a:solidFill>
                <a:latin typeface="Nunito" pitchFamily="2" charset="0"/>
              </a:rPr>
              <a:t>we are using the Pima Indians Dataset having the data of diabetic patients.</a:t>
            </a:r>
          </a:p>
          <a:p>
            <a:r>
              <a:rPr lang="en-US" dirty="0">
                <a:solidFill>
                  <a:srgbClr val="000000"/>
                </a:solidFill>
                <a:latin typeface="Nunito" pitchFamily="2" charset="0"/>
              </a:rPr>
              <a:t>It does not have any header </a:t>
            </a:r>
          </a:p>
          <a:p>
            <a:r>
              <a:rPr lang="en-US" b="0" i="0" dirty="0">
                <a:solidFill>
                  <a:srgbClr val="000000"/>
                </a:solidFill>
                <a:effectLst/>
                <a:latin typeface="Nunito" pitchFamily="2" charset="0"/>
              </a:rPr>
              <a:t>After loading the data file, we can convert it into NumPy array and use it for ML projects</a:t>
            </a:r>
            <a:r>
              <a:rPr lang="en-US" dirty="0">
                <a:solidFill>
                  <a:srgbClr val="000000"/>
                </a:solidFill>
                <a:latin typeface="Nunito" pitchFamily="2" charset="0"/>
              </a:rPr>
              <a:t> </a:t>
            </a:r>
          </a:p>
          <a:p>
            <a:r>
              <a:rPr kumimoji="0" lang="en-US" altLang="en-US" sz="2000" b="0" i="0" u="none" strike="noStrike" cap="none" normalizeH="0" baseline="0" dirty="0">
                <a:ln>
                  <a:noFill/>
                </a:ln>
                <a:solidFill>
                  <a:srgbClr val="000088"/>
                </a:solidFill>
                <a:effectLst/>
                <a:latin typeface="var(--bs-font-monospace)"/>
              </a:rPr>
              <a:t>from</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000000"/>
                </a:solidFill>
                <a:effectLst/>
                <a:latin typeface="var(--bs-font-monospace)"/>
              </a:rPr>
              <a:t>numpy</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0088"/>
                </a:solidFill>
                <a:effectLst/>
                <a:latin typeface="var(--bs-font-monospace)"/>
              </a:rPr>
              <a:t>import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000000"/>
                </a:solidFill>
                <a:effectLst/>
                <a:latin typeface="var(--bs-font-monospace)"/>
              </a:rPr>
              <a:t>loadtxt</a:t>
            </a:r>
            <a:r>
              <a:rPr kumimoji="0" lang="en-US" altLang="en-US" sz="2000" b="0" i="0" u="none" strike="noStrike" cap="none" normalizeH="0" baseline="0" dirty="0">
                <a:ln>
                  <a:noFill/>
                </a:ln>
                <a:solidFill>
                  <a:srgbClr val="000000"/>
                </a:solidFill>
                <a:effectLst/>
                <a:latin typeface="var(--bs-font-monospace)"/>
              </a:rPr>
              <a:t> </a:t>
            </a:r>
          </a:p>
          <a:p>
            <a:r>
              <a:rPr lang="en-US" altLang="en-US" dirty="0">
                <a:solidFill>
                  <a:srgbClr val="000000"/>
                </a:solidFill>
                <a:latin typeface="var(--bs-font-monospace)"/>
              </a:rPr>
              <a:t>p</a:t>
            </a:r>
            <a:r>
              <a:rPr kumimoji="0" lang="en-US" altLang="en-US" sz="2000" b="0" i="0" u="none" strike="noStrike" cap="none" normalizeH="0" baseline="0" dirty="0">
                <a:ln>
                  <a:noFill/>
                </a:ln>
                <a:solidFill>
                  <a:srgbClr val="000000"/>
                </a:solidFill>
                <a:effectLst/>
                <a:latin typeface="var(--bs-font-monospace)"/>
              </a:rPr>
              <a:t>ath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000000"/>
                </a:solidFill>
                <a:effectLst/>
                <a:latin typeface="var(--bs-font-monospace)"/>
              </a:rPr>
              <a:t>r</a:t>
            </a:r>
            <a:r>
              <a:rPr kumimoji="0" lang="en-US" altLang="en-US" sz="2000" b="0" i="0" u="none" strike="noStrike" cap="none" normalizeH="0" baseline="0" dirty="0" err="1">
                <a:ln>
                  <a:noFill/>
                </a:ln>
                <a:solidFill>
                  <a:srgbClr val="008800"/>
                </a:solidFill>
                <a:effectLst/>
                <a:latin typeface="var(--bs-font-monospace)"/>
              </a:rPr>
              <a:t>"C</a:t>
            </a:r>
            <a:r>
              <a:rPr kumimoji="0" lang="en-US" altLang="en-US" sz="2000" b="0" i="0" u="none" strike="noStrike" cap="none" normalizeH="0" baseline="0" dirty="0">
                <a:ln>
                  <a:noFill/>
                </a:ln>
                <a:solidFill>
                  <a:srgbClr val="008800"/>
                </a:solidFill>
                <a:effectLst/>
                <a:latin typeface="var(--bs-font-monospace)"/>
              </a:rPr>
              <a:t>:\pima-indians-diabetes.csv“</a:t>
            </a:r>
          </a:p>
          <a:p>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000000"/>
                </a:solidFill>
                <a:effectLst/>
                <a:latin typeface="var(--bs-font-monospace)"/>
              </a:rPr>
              <a:t>datapath</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open</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path</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8800"/>
                </a:solidFill>
                <a:effectLst/>
                <a:latin typeface="var(--bs-font-monospace)"/>
              </a:rPr>
              <a:t>'r’</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r>
              <a:rPr kumimoji="0" lang="en-US" altLang="en-US" sz="2000" b="0" i="0" u="none" strike="noStrike" cap="none" normalizeH="0" baseline="0" dirty="0">
                <a:ln>
                  <a:noFill/>
                </a:ln>
                <a:solidFill>
                  <a:srgbClr val="000000"/>
                </a:solidFill>
                <a:effectLst/>
                <a:latin typeface="var(--bs-font-monospace)"/>
              </a:rPr>
              <a:t>data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000000"/>
                </a:solidFill>
                <a:effectLst/>
                <a:latin typeface="var(--bs-font-monospace)"/>
              </a:rPr>
              <a:t>loadtxt</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err="1">
                <a:ln>
                  <a:noFill/>
                </a:ln>
                <a:solidFill>
                  <a:srgbClr val="000000"/>
                </a:solidFill>
                <a:effectLst/>
                <a:latin typeface="var(--bs-font-monospace)"/>
              </a:rPr>
              <a:t>datapath</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delimiter</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8800"/>
                </a:solidFill>
                <a:effectLst/>
                <a:latin typeface="var(--bs-font-monospace)"/>
              </a:rPr>
              <a:t>","</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r>
              <a:rPr kumimoji="0" lang="en-US" altLang="en-US" sz="2000" b="0" i="0" u="none" strike="noStrike" cap="none" normalizeH="0" baseline="0" dirty="0">
                <a:ln>
                  <a:noFill/>
                </a:ln>
                <a:solidFill>
                  <a:srgbClr val="000088"/>
                </a:solidFill>
                <a:effectLst/>
                <a:latin typeface="var(--bs-font-monospace)"/>
              </a:rPr>
              <a:t>print</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err="1">
                <a:ln>
                  <a:noFill/>
                </a:ln>
                <a:solidFill>
                  <a:srgbClr val="000000"/>
                </a:solidFill>
                <a:effectLst/>
                <a:latin typeface="var(--bs-font-monospace)"/>
              </a:rPr>
              <a:t>data</a:t>
            </a:r>
            <a:r>
              <a:rPr kumimoji="0" lang="en-US" altLang="en-US" sz="2000" b="0" i="0" u="none" strike="noStrike" cap="none" normalizeH="0" baseline="0" dirty="0" err="1">
                <a:ln>
                  <a:noFill/>
                </a:ln>
                <a:solidFill>
                  <a:srgbClr val="666600"/>
                </a:solidFill>
                <a:effectLst/>
                <a:latin typeface="var(--bs-font-monospace)"/>
              </a:rPr>
              <a:t>.</a:t>
            </a:r>
            <a:r>
              <a:rPr kumimoji="0" lang="en-US" altLang="en-US" sz="2000" b="0" i="0" u="none" strike="noStrike" cap="none" normalizeH="0" baseline="0" dirty="0" err="1">
                <a:ln>
                  <a:noFill/>
                </a:ln>
                <a:solidFill>
                  <a:srgbClr val="000000"/>
                </a:solidFill>
                <a:effectLst/>
                <a:latin typeface="var(--bs-font-monospace)"/>
              </a:rPr>
              <a:t>shape</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r>
              <a:rPr kumimoji="0" lang="en-US" altLang="en-US" sz="2000" b="0" i="0" u="none" strike="noStrike" cap="none" normalizeH="0" baseline="0" dirty="0">
                <a:ln>
                  <a:noFill/>
                </a:ln>
                <a:solidFill>
                  <a:srgbClr val="000088"/>
                </a:solidFill>
                <a:effectLst/>
                <a:latin typeface="var(--bs-font-monospace)"/>
              </a:rPr>
              <a:t>print</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data</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6666"/>
                </a:solidFill>
                <a:effectLst/>
                <a:latin typeface="var(--bs-font-monospace)"/>
              </a:rPr>
              <a:t>3</a:t>
            </a:r>
            <a:r>
              <a:rPr kumimoji="0" lang="en-US" altLang="en-US" sz="2000" b="0" i="0" u="none" strike="noStrike" cap="none" normalizeH="0" baseline="0" dirty="0">
                <a:ln>
                  <a:noFill/>
                </a:ln>
                <a:solidFill>
                  <a:srgbClr val="666600"/>
                </a:solidFill>
                <a:effectLst/>
                <a:latin typeface="var(--bs-font-monospace)"/>
              </a:rPr>
              <a:t>])</a:t>
            </a:r>
          </a:p>
          <a:p>
            <a:r>
              <a:rPr lang="en-US" altLang="en-US" dirty="0">
                <a:solidFill>
                  <a:srgbClr val="666600"/>
                </a:solidFill>
                <a:latin typeface="var(--bs-font-monospace)"/>
              </a:rPr>
              <a:t>Output </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a:p>
            <a:r>
              <a:rPr kumimoji="0" lang="en-US" altLang="en-US" sz="2000" b="0" i="0" u="none" strike="noStrike" cap="none" normalizeH="0" baseline="0" dirty="0">
                <a:ln>
                  <a:noFill/>
                </a:ln>
                <a:solidFill>
                  <a:srgbClr val="000000"/>
                </a:solidFill>
                <a:effectLst/>
                <a:latin typeface="var(--bs-font-monospace)"/>
              </a:rPr>
              <a:t>(768, 9)</a:t>
            </a:r>
          </a:p>
          <a:p>
            <a:r>
              <a:rPr kumimoji="0" lang="en-US" altLang="en-US" sz="2000" b="0" i="0" u="none" strike="noStrike" cap="none" normalizeH="0" baseline="0" dirty="0">
                <a:ln>
                  <a:noFill/>
                </a:ln>
                <a:solidFill>
                  <a:srgbClr val="000000"/>
                </a:solidFill>
                <a:effectLst/>
                <a:latin typeface="var(--bs-font-monospace)"/>
              </a:rPr>
              <a:t> [ [ 6. 148. 72. 35. 0. 33.6 0.627 50. 1.]</a:t>
            </a:r>
          </a:p>
          <a:p>
            <a:r>
              <a:rPr kumimoji="0" lang="en-US" altLang="en-US" sz="2000" b="0" i="0" u="none" strike="noStrike" cap="none" normalizeH="0" baseline="0" dirty="0">
                <a:ln>
                  <a:noFill/>
                </a:ln>
                <a:solidFill>
                  <a:srgbClr val="000000"/>
                </a:solidFill>
                <a:effectLst/>
                <a:latin typeface="var(--bs-font-monospace)"/>
              </a:rPr>
              <a:t> [ 1. 85. 66. 29. 0. 26.6 0.351 31. 0.]</a:t>
            </a:r>
          </a:p>
          <a:p>
            <a:r>
              <a:rPr kumimoji="0" lang="en-US" altLang="en-US" sz="2000" b="0" i="0" u="none" strike="noStrike" cap="none" normalizeH="0" baseline="0" dirty="0">
                <a:ln>
                  <a:noFill/>
                </a:ln>
                <a:solidFill>
                  <a:srgbClr val="000000"/>
                </a:solidFill>
                <a:effectLst/>
                <a:latin typeface="var(--bs-font-monospace)"/>
              </a:rPr>
              <a:t> [ 8. 183. 64. 0. 0. 23.3 0.672 32. 1.] ]</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a:p>
            <a:endParaRPr lang="en-US" dirty="0">
              <a:solidFill>
                <a:srgbClr val="000000"/>
              </a:solidFill>
              <a:latin typeface="Nunito" pitchFamily="2" charset="0"/>
            </a:endParaRPr>
          </a:p>
          <a:p>
            <a:endParaRPr lang="en-IN" b="1" i="0" dirty="0">
              <a:solidFill>
                <a:schemeClr val="accent5">
                  <a:lumMod val="50000"/>
                </a:schemeClr>
              </a:solidFill>
              <a:effectLst/>
              <a:latin typeface="Heebo" pitchFamily="2" charset="-79"/>
              <a:cs typeface="Heebo" pitchFamily="2" charset="-79"/>
            </a:endParaRPr>
          </a:p>
          <a:p>
            <a:endParaRPr lang="en-IN" dirty="0"/>
          </a:p>
        </p:txBody>
      </p:sp>
    </p:spTree>
    <p:extLst>
      <p:ext uri="{BB962C8B-B14F-4D97-AF65-F5344CB8AC3E}">
        <p14:creationId xmlns:p14="http://schemas.microsoft.com/office/powerpoint/2010/main" val="1986452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1C191-68AC-09A9-14BE-7C5ABD519FA9}"/>
              </a:ext>
            </a:extLst>
          </p:cNvPr>
          <p:cNvSpPr>
            <a:spLocks noGrp="1"/>
          </p:cNvSpPr>
          <p:nvPr>
            <p:ph type="title"/>
          </p:nvPr>
        </p:nvSpPr>
        <p:spPr>
          <a:xfrm>
            <a:off x="254001" y="118534"/>
            <a:ext cx="5096932" cy="1185334"/>
          </a:xfrm>
        </p:spPr>
        <p:txBody>
          <a:bodyPr>
            <a:normAutofit fontScale="90000"/>
          </a:bodyPr>
          <a:lstStyle/>
          <a:p>
            <a:r>
              <a:rPr lang="en-IN" b="1" i="0" dirty="0">
                <a:solidFill>
                  <a:schemeClr val="accent2">
                    <a:lumMod val="75000"/>
                  </a:schemeClr>
                </a:solidFill>
                <a:effectLst>
                  <a:outerShdw blurRad="38100" dist="38100" dir="2700000" algn="tl">
                    <a:srgbClr val="000000">
                      <a:alpha val="43137"/>
                    </a:srgbClr>
                  </a:outerShdw>
                </a:effectLst>
                <a:latin typeface="Heebo" pitchFamily="2" charset="-79"/>
                <a:cs typeface="Heebo" pitchFamily="2" charset="-79"/>
              </a:rPr>
              <a:t>Load CSV with Pandas</a:t>
            </a:r>
            <a:br>
              <a:rPr lang="en-IN" b="1" i="0" dirty="0">
                <a:solidFill>
                  <a:schemeClr val="accent2">
                    <a:lumMod val="75000"/>
                  </a:schemeClr>
                </a:solidFill>
                <a:effectLst>
                  <a:outerShdw blurRad="38100" dist="38100" dir="2700000" algn="tl">
                    <a:srgbClr val="000000">
                      <a:alpha val="43137"/>
                    </a:srgbClr>
                  </a:outerShdw>
                </a:effectLst>
                <a:latin typeface="Heebo" pitchFamily="2" charset="-79"/>
                <a:cs typeface="Heebo" pitchFamily="2" charset="-79"/>
              </a:rPr>
            </a:br>
            <a:endParaRPr lang="en-IN" b="1" dirty="0">
              <a:solidFill>
                <a:schemeClr val="accent2">
                  <a:lumMod val="75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F47A02F1-A2A5-6E7A-F99A-A8DDCE61C22C}"/>
              </a:ext>
            </a:extLst>
          </p:cNvPr>
          <p:cNvSpPr>
            <a:spLocks noGrp="1"/>
          </p:cNvSpPr>
          <p:nvPr>
            <p:ph type="body" idx="1"/>
          </p:nvPr>
        </p:nvSpPr>
        <p:spPr>
          <a:xfrm>
            <a:off x="134258" y="683395"/>
            <a:ext cx="9250373" cy="6107588"/>
          </a:xfrm>
        </p:spPr>
        <p:txBody>
          <a:bodyPr>
            <a:normAutofit fontScale="70000" lnSpcReduction="20000"/>
          </a:bodyPr>
          <a:lstStyle/>
          <a:p>
            <a:r>
              <a:rPr lang="en-IN" sz="1700" dirty="0"/>
              <a:t>1 </a:t>
            </a:r>
            <a:r>
              <a:rPr lang="en-IN" sz="2300" dirty="0"/>
              <a:t>: </a:t>
            </a:r>
            <a:r>
              <a:rPr lang="en-IN" sz="1600" b="1" dirty="0">
                <a:solidFill>
                  <a:schemeClr val="accent2">
                    <a:lumMod val="75000"/>
                  </a:schemeClr>
                </a:solidFill>
                <a:effectLst>
                  <a:outerShdw blurRad="38100" dist="38100" dir="2700000" algn="tl">
                    <a:srgbClr val="000000">
                      <a:alpha val="43137"/>
                    </a:srgbClr>
                  </a:outerShdw>
                </a:effectLst>
              </a:rPr>
              <a:t>IRIS DATA</a:t>
            </a:r>
            <a:endParaRPr lang="en-IN" sz="1300" b="1" dirty="0">
              <a:solidFill>
                <a:schemeClr val="accent2">
                  <a:lumMod val="75000"/>
                </a:schemeClr>
              </a:solidFill>
              <a:effectLst>
                <a:outerShdw blurRad="38100" dist="38100" dir="2700000" algn="tl">
                  <a:srgbClr val="000000">
                    <a:alpha val="43137"/>
                  </a:srgbClr>
                </a:outerShdw>
              </a:effectLst>
            </a:endParaRPr>
          </a:p>
          <a:p>
            <a:r>
              <a:rPr kumimoji="0" lang="en-US" altLang="en-US" sz="2300" b="0" i="0" u="none" strike="noStrike" cap="none" normalizeH="0" baseline="0" dirty="0">
                <a:ln>
                  <a:noFill/>
                </a:ln>
                <a:solidFill>
                  <a:srgbClr val="000088"/>
                </a:solidFill>
                <a:effectLst/>
                <a:latin typeface="var(--bs-font-monospace)"/>
              </a:rPr>
              <a:t>from</a:t>
            </a:r>
            <a:r>
              <a:rPr kumimoji="0" lang="en-US" altLang="en-US" sz="2300" b="0" i="0" u="none" strike="noStrike" cap="none" normalizeH="0" baseline="0" dirty="0">
                <a:ln>
                  <a:noFill/>
                </a:ln>
                <a:solidFill>
                  <a:srgbClr val="000000"/>
                </a:solidFill>
                <a:effectLst/>
                <a:latin typeface="var(--bs-font-monospace)"/>
              </a:rPr>
              <a:t> pandas </a:t>
            </a:r>
            <a:r>
              <a:rPr kumimoji="0" lang="en-US" altLang="en-US" sz="2300" b="0" i="0" u="none" strike="noStrike" cap="none" normalizeH="0" baseline="0" dirty="0">
                <a:ln>
                  <a:noFill/>
                </a:ln>
                <a:solidFill>
                  <a:srgbClr val="000088"/>
                </a:solidFill>
                <a:effectLst/>
                <a:latin typeface="var(--bs-font-monospace)"/>
              </a:rPr>
              <a:t>import</a:t>
            </a:r>
            <a:r>
              <a:rPr kumimoji="0" lang="en-US" altLang="en-US" sz="2300" b="0" i="0" u="none" strike="noStrike" cap="none" normalizeH="0" baseline="0" dirty="0">
                <a:ln>
                  <a:noFill/>
                </a:ln>
                <a:solidFill>
                  <a:srgbClr val="000000"/>
                </a:solidFill>
                <a:effectLst/>
                <a:latin typeface="var(--bs-font-monospace)"/>
              </a:rPr>
              <a:t> </a:t>
            </a:r>
            <a:r>
              <a:rPr kumimoji="0" lang="en-US" altLang="en-US" sz="2300" b="0" i="0" u="none" strike="noStrike" cap="none" normalizeH="0" baseline="0" dirty="0" err="1">
                <a:ln>
                  <a:noFill/>
                </a:ln>
                <a:solidFill>
                  <a:srgbClr val="000000"/>
                </a:solidFill>
                <a:effectLst/>
                <a:latin typeface="var(--bs-font-monospace)"/>
              </a:rPr>
              <a:t>read_csv</a:t>
            </a:r>
            <a:endParaRPr kumimoji="0" lang="en-US" altLang="en-US" sz="2300" b="0" i="0" u="none" strike="noStrike" cap="none" normalizeH="0" baseline="0" dirty="0">
              <a:ln>
                <a:noFill/>
              </a:ln>
              <a:solidFill>
                <a:srgbClr val="000000"/>
              </a:solidFill>
              <a:effectLst/>
              <a:latin typeface="var(--bs-font-monospace)"/>
            </a:endParaRPr>
          </a:p>
          <a:p>
            <a:r>
              <a:rPr kumimoji="0" lang="en-US" altLang="en-US" sz="2300" b="0" i="0" u="none" strike="noStrike" cap="none" normalizeH="0" baseline="0" dirty="0">
                <a:ln>
                  <a:noFill/>
                </a:ln>
                <a:solidFill>
                  <a:srgbClr val="000000"/>
                </a:solidFill>
                <a:effectLst/>
                <a:latin typeface="var(--bs-font-monospace)"/>
              </a:rPr>
              <a:t> path </a:t>
            </a:r>
            <a:r>
              <a:rPr kumimoji="0" lang="en-US" altLang="en-US" sz="2300" b="0" i="0" u="none" strike="noStrike" cap="none" normalizeH="0" baseline="0" dirty="0">
                <a:ln>
                  <a:noFill/>
                </a:ln>
                <a:solidFill>
                  <a:srgbClr val="666600"/>
                </a:solidFill>
                <a:effectLst/>
                <a:latin typeface="var(--bs-font-monospace)"/>
              </a:rPr>
              <a:t>=</a:t>
            </a:r>
            <a:r>
              <a:rPr kumimoji="0" lang="en-US" altLang="en-US" sz="2300" b="0" i="0" u="none" strike="noStrike" cap="none" normalizeH="0" baseline="0" dirty="0">
                <a:ln>
                  <a:noFill/>
                </a:ln>
                <a:solidFill>
                  <a:srgbClr val="000000"/>
                </a:solidFill>
                <a:effectLst/>
                <a:latin typeface="var(--bs-font-monospace)"/>
              </a:rPr>
              <a:t> </a:t>
            </a:r>
            <a:r>
              <a:rPr kumimoji="0" lang="en-US" altLang="en-US" sz="2300" b="0" i="0" u="none" strike="noStrike" cap="none" normalizeH="0" baseline="0" dirty="0" err="1">
                <a:ln>
                  <a:noFill/>
                </a:ln>
                <a:solidFill>
                  <a:srgbClr val="000000"/>
                </a:solidFill>
                <a:effectLst/>
                <a:latin typeface="var(--bs-font-monospace)"/>
              </a:rPr>
              <a:t>r</a:t>
            </a:r>
            <a:r>
              <a:rPr kumimoji="0" lang="en-US" altLang="en-US" sz="2300" b="0" i="0" u="none" strike="noStrike" cap="none" normalizeH="0" baseline="0" dirty="0" err="1">
                <a:ln>
                  <a:noFill/>
                </a:ln>
                <a:solidFill>
                  <a:srgbClr val="008800"/>
                </a:solidFill>
                <a:effectLst/>
                <a:latin typeface="var(--bs-font-monospace)"/>
              </a:rPr>
              <a:t>"C:Dell</a:t>
            </a:r>
            <a:r>
              <a:rPr kumimoji="0" lang="en-US" altLang="en-US" sz="2300" b="0" i="0" u="none" strike="noStrike" cap="none" normalizeH="0" baseline="0" dirty="0">
                <a:ln>
                  <a:noFill/>
                </a:ln>
                <a:solidFill>
                  <a:srgbClr val="008800"/>
                </a:solidFill>
                <a:effectLst/>
                <a:latin typeface="var(--bs-font-monospace)"/>
              </a:rPr>
              <a:t>\download\INTERN\iris.csv“</a:t>
            </a:r>
          </a:p>
          <a:p>
            <a:r>
              <a:rPr kumimoji="0" lang="en-US" altLang="en-US" sz="2300" b="0" i="0" u="none" strike="noStrike" cap="none" normalizeH="0" baseline="0" dirty="0">
                <a:ln>
                  <a:noFill/>
                </a:ln>
                <a:solidFill>
                  <a:srgbClr val="000000"/>
                </a:solidFill>
                <a:effectLst/>
                <a:latin typeface="var(--bs-font-monospace)"/>
              </a:rPr>
              <a:t> data </a:t>
            </a:r>
            <a:r>
              <a:rPr kumimoji="0" lang="en-US" altLang="en-US" sz="2300" b="0" i="0" u="none" strike="noStrike" cap="none" normalizeH="0" baseline="0" dirty="0">
                <a:ln>
                  <a:noFill/>
                </a:ln>
                <a:solidFill>
                  <a:srgbClr val="666600"/>
                </a:solidFill>
                <a:effectLst/>
                <a:latin typeface="var(--bs-font-monospace)"/>
              </a:rPr>
              <a:t>=</a:t>
            </a:r>
            <a:r>
              <a:rPr kumimoji="0" lang="en-US" altLang="en-US" sz="2300" b="0" i="0" u="none" strike="noStrike" cap="none" normalizeH="0" baseline="0" dirty="0">
                <a:ln>
                  <a:noFill/>
                </a:ln>
                <a:solidFill>
                  <a:srgbClr val="000000"/>
                </a:solidFill>
                <a:effectLst/>
                <a:latin typeface="var(--bs-font-monospace)"/>
              </a:rPr>
              <a:t> </a:t>
            </a:r>
            <a:r>
              <a:rPr kumimoji="0" lang="en-US" altLang="en-US" sz="2300" b="0" i="0" u="none" strike="noStrike" cap="none" normalizeH="0" baseline="0" dirty="0" err="1">
                <a:ln>
                  <a:noFill/>
                </a:ln>
                <a:solidFill>
                  <a:srgbClr val="000000"/>
                </a:solidFill>
                <a:effectLst/>
                <a:latin typeface="var(--bs-font-monospace)"/>
              </a:rPr>
              <a:t>read_csv</a:t>
            </a:r>
            <a:r>
              <a:rPr kumimoji="0" lang="en-US" altLang="en-US" sz="2300" b="0" i="0" u="none" strike="noStrike" cap="none" normalizeH="0" baseline="0" dirty="0">
                <a:ln>
                  <a:noFill/>
                </a:ln>
                <a:solidFill>
                  <a:srgbClr val="666600"/>
                </a:solidFill>
                <a:effectLst/>
                <a:latin typeface="var(--bs-font-monospace)"/>
              </a:rPr>
              <a:t>(</a:t>
            </a:r>
            <a:r>
              <a:rPr kumimoji="0" lang="en-US" altLang="en-US" sz="2300" b="0" i="0" u="none" strike="noStrike" cap="none" normalizeH="0" baseline="0" dirty="0">
                <a:ln>
                  <a:noFill/>
                </a:ln>
                <a:solidFill>
                  <a:srgbClr val="000000"/>
                </a:solidFill>
                <a:effectLst/>
                <a:latin typeface="var(--bs-font-monospace)"/>
              </a:rPr>
              <a:t>path</a:t>
            </a:r>
            <a:r>
              <a:rPr kumimoji="0" lang="en-US" altLang="en-US" sz="2300" b="0" i="0" u="none" strike="noStrike" cap="none" normalizeH="0" baseline="0" dirty="0">
                <a:ln>
                  <a:noFill/>
                </a:ln>
                <a:solidFill>
                  <a:srgbClr val="666600"/>
                </a:solidFill>
                <a:effectLst/>
                <a:latin typeface="var(--bs-font-monospace)"/>
              </a:rPr>
              <a:t>)</a:t>
            </a:r>
            <a:r>
              <a:rPr kumimoji="0" lang="en-US" altLang="en-US" sz="2300" b="0" i="0" u="none" strike="noStrike" cap="none" normalizeH="0" baseline="0" dirty="0">
                <a:ln>
                  <a:noFill/>
                </a:ln>
                <a:solidFill>
                  <a:srgbClr val="000000"/>
                </a:solidFill>
                <a:effectLst/>
                <a:latin typeface="var(--bs-font-monospace)"/>
              </a:rPr>
              <a:t> </a:t>
            </a:r>
          </a:p>
          <a:p>
            <a:r>
              <a:rPr kumimoji="0" lang="en-US" altLang="en-US" sz="2300" b="0" i="0" u="none" strike="noStrike" cap="none" normalizeH="0" baseline="0" dirty="0">
                <a:ln>
                  <a:noFill/>
                </a:ln>
                <a:solidFill>
                  <a:srgbClr val="000088"/>
                </a:solidFill>
                <a:effectLst/>
                <a:latin typeface="var(--bs-font-monospace)"/>
              </a:rPr>
              <a:t>print</a:t>
            </a:r>
            <a:r>
              <a:rPr kumimoji="0" lang="en-US" altLang="en-US" sz="2300" b="0" i="0" u="none" strike="noStrike" cap="none" normalizeH="0" baseline="0" dirty="0">
                <a:ln>
                  <a:noFill/>
                </a:ln>
                <a:solidFill>
                  <a:srgbClr val="666600"/>
                </a:solidFill>
                <a:effectLst/>
                <a:latin typeface="var(--bs-font-monospace)"/>
              </a:rPr>
              <a:t>(</a:t>
            </a:r>
            <a:r>
              <a:rPr kumimoji="0" lang="en-US" altLang="en-US" sz="2300" b="0" i="0" u="none" strike="noStrike" cap="none" normalizeH="0" baseline="0" dirty="0" err="1">
                <a:ln>
                  <a:noFill/>
                </a:ln>
                <a:solidFill>
                  <a:srgbClr val="000000"/>
                </a:solidFill>
                <a:effectLst/>
                <a:latin typeface="var(--bs-font-monospace)"/>
              </a:rPr>
              <a:t>data</a:t>
            </a:r>
            <a:r>
              <a:rPr kumimoji="0" lang="en-US" altLang="en-US" sz="2300" b="0" i="0" u="none" strike="noStrike" cap="none" normalizeH="0" baseline="0" dirty="0" err="1">
                <a:ln>
                  <a:noFill/>
                </a:ln>
                <a:solidFill>
                  <a:srgbClr val="666600"/>
                </a:solidFill>
                <a:effectLst/>
                <a:latin typeface="var(--bs-font-monospace)"/>
              </a:rPr>
              <a:t>.</a:t>
            </a:r>
            <a:r>
              <a:rPr kumimoji="0" lang="en-US" altLang="en-US" sz="2300" b="0" i="0" u="none" strike="noStrike" cap="none" normalizeH="0" baseline="0" dirty="0" err="1">
                <a:ln>
                  <a:noFill/>
                </a:ln>
                <a:solidFill>
                  <a:srgbClr val="000000"/>
                </a:solidFill>
                <a:effectLst/>
                <a:latin typeface="var(--bs-font-monospace)"/>
              </a:rPr>
              <a:t>shape</a:t>
            </a:r>
            <a:r>
              <a:rPr kumimoji="0" lang="en-US" altLang="en-US" sz="2300" b="0" i="0" u="none" strike="noStrike" cap="none" normalizeH="0" baseline="0" dirty="0">
                <a:ln>
                  <a:noFill/>
                </a:ln>
                <a:solidFill>
                  <a:srgbClr val="666600"/>
                </a:solidFill>
                <a:effectLst/>
                <a:latin typeface="var(--bs-font-monospace)"/>
              </a:rPr>
              <a:t>)</a:t>
            </a:r>
            <a:r>
              <a:rPr kumimoji="0" lang="en-US" altLang="en-US" sz="2300" b="0" i="0" u="none" strike="noStrike" cap="none" normalizeH="0" baseline="0" dirty="0">
                <a:ln>
                  <a:noFill/>
                </a:ln>
                <a:solidFill>
                  <a:srgbClr val="000000"/>
                </a:solidFill>
                <a:effectLst/>
                <a:latin typeface="var(--bs-font-monospace)"/>
              </a:rPr>
              <a:t> </a:t>
            </a:r>
          </a:p>
          <a:p>
            <a:r>
              <a:rPr kumimoji="0" lang="en-US" altLang="en-US" sz="2300" b="0" i="0" u="none" strike="noStrike" cap="none" normalizeH="0" baseline="0" dirty="0">
                <a:ln>
                  <a:noFill/>
                </a:ln>
                <a:solidFill>
                  <a:srgbClr val="000088"/>
                </a:solidFill>
                <a:effectLst/>
                <a:latin typeface="var(--bs-font-monospace)"/>
              </a:rPr>
              <a:t>print</a:t>
            </a:r>
            <a:r>
              <a:rPr kumimoji="0" lang="en-US" altLang="en-US" sz="2300" b="0" i="0" u="none" strike="noStrike" cap="none" normalizeH="0" baseline="0" dirty="0">
                <a:ln>
                  <a:noFill/>
                </a:ln>
                <a:solidFill>
                  <a:srgbClr val="666600"/>
                </a:solidFill>
                <a:effectLst/>
                <a:latin typeface="var(--bs-font-monospace)"/>
              </a:rPr>
              <a:t>(</a:t>
            </a:r>
            <a:r>
              <a:rPr kumimoji="0" lang="en-US" altLang="en-US" sz="2300" b="0" i="0" u="none" strike="noStrike" cap="none" normalizeH="0" baseline="0" dirty="0">
                <a:ln>
                  <a:noFill/>
                </a:ln>
                <a:solidFill>
                  <a:srgbClr val="000000"/>
                </a:solidFill>
                <a:effectLst/>
                <a:latin typeface="var(--bs-font-monospace)"/>
              </a:rPr>
              <a:t>data</a:t>
            </a:r>
            <a:r>
              <a:rPr kumimoji="0" lang="en-US" altLang="en-US" sz="2300" b="0" i="0" u="none" strike="noStrike" cap="none" normalizeH="0" baseline="0" dirty="0">
                <a:ln>
                  <a:noFill/>
                </a:ln>
                <a:solidFill>
                  <a:srgbClr val="666600"/>
                </a:solidFill>
                <a:effectLst/>
                <a:latin typeface="var(--bs-font-monospace)"/>
              </a:rPr>
              <a:t>[:</a:t>
            </a:r>
            <a:r>
              <a:rPr lang="en-US" altLang="en-US" sz="2300" dirty="0">
                <a:solidFill>
                  <a:srgbClr val="006666"/>
                </a:solidFill>
                <a:latin typeface="var(--bs-font-monospace)"/>
              </a:rPr>
              <a:t>2]</a:t>
            </a:r>
            <a:r>
              <a:rPr kumimoji="0" lang="en-US" altLang="en-US" sz="2300" b="0" i="0" u="none" strike="noStrike" cap="none" normalizeH="0" baseline="0" dirty="0">
                <a:ln>
                  <a:noFill/>
                </a:ln>
                <a:solidFill>
                  <a:srgbClr val="666600"/>
                </a:solidFill>
                <a:effectLst/>
                <a:latin typeface="var(--bs-font-monospace)"/>
              </a:rPr>
              <a:t>)</a:t>
            </a:r>
          </a:p>
          <a:p>
            <a:r>
              <a:rPr kumimoji="0" lang="en-US" altLang="en-US" sz="2300" b="0" i="0" u="none" strike="noStrike" cap="none" normalizeH="0" baseline="0" dirty="0">
                <a:ln>
                  <a:noFill/>
                </a:ln>
                <a:solidFill>
                  <a:srgbClr val="000000"/>
                </a:solidFill>
                <a:effectLst/>
                <a:latin typeface="var(--bs-font-monospace)"/>
              </a:rPr>
              <a:t> </a:t>
            </a:r>
            <a:r>
              <a:rPr kumimoji="0" lang="en-US" altLang="en-US" sz="2300" b="0" i="0" u="none" strike="noStrike" cap="none" normalizeH="0" baseline="0" dirty="0">
                <a:ln>
                  <a:noFill/>
                </a:ln>
                <a:solidFill>
                  <a:srgbClr val="660066"/>
                </a:solidFill>
                <a:effectLst/>
                <a:latin typeface="var(--bs-font-monospace)"/>
              </a:rPr>
              <a:t>Output</a:t>
            </a:r>
            <a:r>
              <a:rPr kumimoji="0" lang="en-US" altLang="en-US" sz="2300" b="0" i="0" u="none" strike="noStrike" cap="none" normalizeH="0" baseline="0" dirty="0">
                <a:ln>
                  <a:noFill/>
                </a:ln>
                <a:solidFill>
                  <a:srgbClr val="666600"/>
                </a:solidFill>
                <a:effectLst/>
                <a:latin typeface="var(--bs-font-monospace)"/>
              </a:rPr>
              <a:t>:</a:t>
            </a:r>
            <a:r>
              <a:rPr kumimoji="0" lang="en-US" altLang="en-US" sz="2300" b="0" i="0" u="none" strike="noStrike" cap="none" normalizeH="0" baseline="0" dirty="0">
                <a:ln>
                  <a:noFill/>
                </a:ln>
                <a:solidFill>
                  <a:srgbClr val="000000"/>
                </a:solidFill>
                <a:effectLst/>
                <a:latin typeface="var(--bs-font-monospace)"/>
              </a:rPr>
              <a:t> </a:t>
            </a:r>
            <a:r>
              <a:rPr kumimoji="0" lang="en-US" altLang="en-US" sz="2300" b="0" i="0" u="none" strike="noStrike" cap="none" normalizeH="0" baseline="0" dirty="0">
                <a:ln>
                  <a:noFill/>
                </a:ln>
                <a:solidFill>
                  <a:srgbClr val="666600"/>
                </a:solidFill>
                <a:effectLst/>
                <a:latin typeface="var(--bs-font-monospace)"/>
              </a:rPr>
              <a:t>(</a:t>
            </a:r>
            <a:r>
              <a:rPr kumimoji="0" lang="en-US" altLang="en-US" sz="2300" b="0" i="0" u="none" strike="noStrike" cap="none" normalizeH="0" baseline="0" dirty="0">
                <a:ln>
                  <a:noFill/>
                </a:ln>
                <a:solidFill>
                  <a:srgbClr val="006666"/>
                </a:solidFill>
                <a:effectLst/>
                <a:latin typeface="var(--bs-font-monospace)"/>
              </a:rPr>
              <a:t>150</a:t>
            </a:r>
            <a:r>
              <a:rPr kumimoji="0" lang="en-US" altLang="en-US" sz="2300" b="0" i="0" u="none" strike="noStrike" cap="none" normalizeH="0" baseline="0" dirty="0">
                <a:ln>
                  <a:noFill/>
                </a:ln>
                <a:solidFill>
                  <a:srgbClr val="666600"/>
                </a:solidFill>
                <a:effectLst/>
                <a:latin typeface="var(--bs-font-monospace)"/>
              </a:rPr>
              <a:t>,</a:t>
            </a:r>
            <a:r>
              <a:rPr kumimoji="0" lang="en-US" altLang="en-US" sz="2300" b="0" i="0" u="none" strike="noStrike" cap="none" normalizeH="0" baseline="0" dirty="0">
                <a:ln>
                  <a:noFill/>
                </a:ln>
                <a:solidFill>
                  <a:srgbClr val="000000"/>
                </a:solidFill>
                <a:effectLst/>
                <a:latin typeface="var(--bs-font-monospace)"/>
              </a:rPr>
              <a:t> </a:t>
            </a:r>
            <a:r>
              <a:rPr kumimoji="0" lang="en-US" altLang="en-US" sz="2300" b="0" i="0" u="none" strike="noStrike" cap="none" normalizeH="0" baseline="0" dirty="0">
                <a:ln>
                  <a:noFill/>
                </a:ln>
                <a:solidFill>
                  <a:srgbClr val="006666"/>
                </a:solidFill>
                <a:effectLst/>
                <a:latin typeface="var(--bs-font-monospace)"/>
              </a:rPr>
              <a:t>4</a:t>
            </a:r>
            <a:r>
              <a:rPr kumimoji="0" lang="en-US" altLang="en-US" sz="2300" b="0" i="0" u="none" strike="noStrike" cap="none" normalizeH="0" baseline="0" dirty="0">
                <a:ln>
                  <a:noFill/>
                </a:ln>
                <a:solidFill>
                  <a:srgbClr val="666600"/>
                </a:solidFill>
                <a:effectLst/>
                <a:latin typeface="var(--bs-font-monospace)"/>
              </a:rPr>
              <a:t>)</a:t>
            </a:r>
          </a:p>
          <a:p>
            <a:r>
              <a:rPr kumimoji="0" lang="en-US" altLang="en-US" sz="2300" b="0" i="0" u="none" strike="noStrike" cap="none" normalizeH="0" baseline="0" dirty="0">
                <a:ln>
                  <a:noFill/>
                </a:ln>
                <a:solidFill>
                  <a:srgbClr val="000000"/>
                </a:solidFill>
                <a:effectLst/>
                <a:latin typeface="var(--bs-font-monospace)"/>
              </a:rPr>
              <a:t> </a:t>
            </a:r>
            <a:r>
              <a:rPr kumimoji="0" lang="en-US" altLang="en-US" sz="2300" b="0" i="0" u="none" strike="noStrike" cap="none" normalizeH="0" baseline="0" dirty="0" err="1">
                <a:ln>
                  <a:noFill/>
                </a:ln>
                <a:solidFill>
                  <a:srgbClr val="000000"/>
                </a:solidFill>
                <a:effectLst/>
                <a:latin typeface="var(--bs-font-monospace)"/>
              </a:rPr>
              <a:t>sepal_length</a:t>
            </a:r>
            <a:r>
              <a:rPr kumimoji="0" lang="en-US" altLang="en-US" sz="2300" b="0" i="0" u="none" strike="noStrike" cap="none" normalizeH="0" baseline="0" dirty="0">
                <a:ln>
                  <a:noFill/>
                </a:ln>
                <a:solidFill>
                  <a:srgbClr val="000000"/>
                </a:solidFill>
                <a:effectLst/>
                <a:latin typeface="var(--bs-font-monospace)"/>
              </a:rPr>
              <a:t> </a:t>
            </a:r>
            <a:r>
              <a:rPr kumimoji="0" lang="en-US" altLang="en-US" sz="2300" b="0" i="0" u="none" strike="noStrike" cap="none" normalizeH="0" baseline="0" dirty="0" err="1">
                <a:ln>
                  <a:noFill/>
                </a:ln>
                <a:solidFill>
                  <a:srgbClr val="000000"/>
                </a:solidFill>
                <a:effectLst/>
                <a:latin typeface="var(--bs-font-monospace)"/>
              </a:rPr>
              <a:t>sepal_width</a:t>
            </a:r>
            <a:r>
              <a:rPr kumimoji="0" lang="en-US" altLang="en-US" sz="2300" b="0" i="0" u="none" strike="noStrike" cap="none" normalizeH="0" baseline="0" dirty="0">
                <a:ln>
                  <a:noFill/>
                </a:ln>
                <a:solidFill>
                  <a:srgbClr val="000000"/>
                </a:solidFill>
                <a:effectLst/>
                <a:latin typeface="var(--bs-font-monospace)"/>
              </a:rPr>
              <a:t> </a:t>
            </a:r>
            <a:r>
              <a:rPr kumimoji="0" lang="en-US" altLang="en-US" sz="2300" b="0" i="0" u="none" strike="noStrike" cap="none" normalizeH="0" baseline="0" dirty="0" err="1">
                <a:ln>
                  <a:noFill/>
                </a:ln>
                <a:solidFill>
                  <a:srgbClr val="000000"/>
                </a:solidFill>
                <a:effectLst/>
                <a:latin typeface="var(--bs-font-monospace)"/>
              </a:rPr>
              <a:t>petal_length</a:t>
            </a:r>
            <a:r>
              <a:rPr kumimoji="0" lang="en-US" altLang="en-US" sz="2300" b="0" i="0" u="none" strike="noStrike" cap="none" normalizeH="0" baseline="0" dirty="0">
                <a:ln>
                  <a:noFill/>
                </a:ln>
                <a:solidFill>
                  <a:srgbClr val="000000"/>
                </a:solidFill>
                <a:effectLst/>
                <a:latin typeface="var(--bs-font-monospace)"/>
              </a:rPr>
              <a:t> </a:t>
            </a:r>
            <a:r>
              <a:rPr kumimoji="0" lang="en-US" altLang="en-US" sz="2300" b="0" i="0" u="none" strike="noStrike" cap="none" normalizeH="0" baseline="0" dirty="0" err="1">
                <a:ln>
                  <a:noFill/>
                </a:ln>
                <a:solidFill>
                  <a:srgbClr val="000000"/>
                </a:solidFill>
                <a:effectLst/>
                <a:latin typeface="var(--bs-font-monospace)"/>
              </a:rPr>
              <a:t>petal_width</a:t>
            </a:r>
            <a:endParaRPr kumimoji="0" lang="en-US" altLang="en-US" sz="2300" b="0" i="0" u="none" strike="noStrike" cap="none" normalizeH="0" baseline="0" dirty="0">
              <a:ln>
                <a:noFill/>
              </a:ln>
              <a:solidFill>
                <a:srgbClr val="000000"/>
              </a:solidFill>
              <a:effectLst/>
              <a:latin typeface="var(--bs-font-monospace)"/>
            </a:endParaRPr>
          </a:p>
          <a:p>
            <a:r>
              <a:rPr kumimoji="0" lang="en-US" altLang="en-US" sz="1700" b="0" i="0" u="none" strike="noStrike" cap="none" normalizeH="0" baseline="0" dirty="0">
                <a:ln>
                  <a:noFill/>
                </a:ln>
                <a:solidFill>
                  <a:schemeClr val="tx1"/>
                </a:solidFill>
                <a:effectLst/>
                <a:latin typeface="var(--bs-font-monospace)"/>
              </a:rPr>
              <a:t>0 5.1 3.5 1.4 0.2</a:t>
            </a:r>
            <a:r>
              <a:rPr kumimoji="0" lang="en-US" altLang="en-US" sz="1400" b="0" i="0" u="none" strike="noStrike" cap="none" normalizeH="0" baseline="0" dirty="0">
                <a:ln>
                  <a:noFill/>
                </a:ln>
                <a:solidFill>
                  <a:schemeClr val="tx1"/>
                </a:solidFill>
                <a:effectLst/>
              </a:rPr>
              <a:t> </a:t>
            </a:r>
          </a:p>
          <a:p>
            <a:r>
              <a:rPr kumimoji="0" lang="en-US" altLang="en-US" sz="1700" b="0" i="0" u="none" strike="noStrike" cap="none" normalizeH="0" baseline="0" dirty="0">
                <a:ln>
                  <a:noFill/>
                </a:ln>
                <a:solidFill>
                  <a:schemeClr val="tx1"/>
                </a:solidFill>
                <a:effectLst/>
                <a:latin typeface="var(--bs-font-monospace)"/>
              </a:rPr>
              <a:t>1 4.9 3.0 1.4 0.2 </a:t>
            </a:r>
            <a:br>
              <a:rPr kumimoji="0" lang="en-US" altLang="en-US" sz="1700" b="0" i="0" u="none" strike="noStrike" cap="none" normalizeH="0" baseline="0" dirty="0">
                <a:ln>
                  <a:noFill/>
                </a:ln>
                <a:solidFill>
                  <a:schemeClr val="tx1"/>
                </a:solidFill>
                <a:effectLst/>
                <a:latin typeface="var(--bs-font-monospace)"/>
              </a:rPr>
            </a:br>
            <a:r>
              <a:rPr kumimoji="0" lang="en-US" altLang="en-US" sz="1700" b="0" i="0" u="none" strike="noStrike" cap="none" normalizeH="0" baseline="0" dirty="0">
                <a:ln>
                  <a:noFill/>
                </a:ln>
                <a:solidFill>
                  <a:schemeClr val="tx1"/>
                </a:solidFill>
                <a:effectLst/>
                <a:latin typeface="var(--bs-font-monospace)"/>
              </a:rPr>
              <a:t>2  : </a:t>
            </a:r>
            <a:r>
              <a:rPr kumimoji="0" lang="en-IN" altLang="en-US" sz="1700" b="1" i="0" u="none" strike="noStrike" cap="none" normalizeH="0" baseline="0" dirty="0">
                <a:ln>
                  <a:noFill/>
                </a:ln>
                <a:solidFill>
                  <a:schemeClr val="accent2">
                    <a:lumMod val="75000"/>
                  </a:schemeClr>
                </a:solidFill>
                <a:effectLst>
                  <a:outerShdw blurRad="38100" dist="38100" dir="2700000" algn="tl">
                    <a:srgbClr val="000000">
                      <a:alpha val="43137"/>
                    </a:srgbClr>
                  </a:outerShdw>
                </a:effectLst>
                <a:latin typeface="var(--bs-font-monospace)"/>
              </a:rPr>
              <a:t>DIABETES DATA</a:t>
            </a:r>
            <a:br>
              <a:rPr kumimoji="0" lang="en-IN" altLang="en-US" sz="1700" b="1" i="0" u="none" strike="noStrike" cap="none" normalizeH="0" baseline="0" dirty="0">
                <a:ln>
                  <a:noFill/>
                </a:ln>
                <a:solidFill>
                  <a:schemeClr val="accent2">
                    <a:lumMod val="75000"/>
                  </a:schemeClr>
                </a:solidFill>
                <a:effectLst>
                  <a:outerShdw blurRad="38100" dist="38100" dir="2700000" algn="tl">
                    <a:srgbClr val="000000">
                      <a:alpha val="43137"/>
                    </a:srgbClr>
                  </a:outerShdw>
                </a:effectLst>
                <a:latin typeface="var(--bs-font-monospace)"/>
              </a:rPr>
            </a:br>
            <a:r>
              <a:rPr kumimoji="0" lang="en-US" altLang="en-US" sz="1700" b="0" i="0" u="none" strike="noStrike" cap="none" normalizeH="0" baseline="0" dirty="0">
                <a:ln>
                  <a:noFill/>
                </a:ln>
                <a:solidFill>
                  <a:srgbClr val="000088"/>
                </a:solidFill>
                <a:effectLst/>
                <a:latin typeface="var(--bs-font-monospace)"/>
              </a:rPr>
              <a:t>from</a:t>
            </a:r>
            <a:r>
              <a:rPr kumimoji="0" lang="en-US" altLang="en-US" sz="1700" b="0" i="0" u="none" strike="noStrike" cap="none" normalizeH="0" baseline="0" dirty="0">
                <a:ln>
                  <a:noFill/>
                </a:ln>
                <a:solidFill>
                  <a:srgbClr val="000000"/>
                </a:solidFill>
                <a:effectLst/>
                <a:latin typeface="var(--bs-font-monospace)"/>
              </a:rPr>
              <a:t> pandas </a:t>
            </a:r>
            <a:r>
              <a:rPr kumimoji="0" lang="en-US" altLang="en-US" sz="1700" b="0" i="0" u="none" strike="noStrike" cap="none" normalizeH="0" baseline="0" dirty="0">
                <a:ln>
                  <a:noFill/>
                </a:ln>
                <a:solidFill>
                  <a:srgbClr val="000088"/>
                </a:solidFill>
                <a:effectLst/>
                <a:latin typeface="var(--bs-font-monospace)"/>
              </a:rPr>
              <a:t>import</a:t>
            </a:r>
            <a:r>
              <a:rPr kumimoji="0" lang="en-US" altLang="en-US" sz="1700" b="0" i="0" u="none" strike="noStrike" cap="none" normalizeH="0" baseline="0" dirty="0">
                <a:ln>
                  <a:noFill/>
                </a:ln>
                <a:solidFill>
                  <a:srgbClr val="000000"/>
                </a:solidFill>
                <a:effectLst/>
                <a:latin typeface="var(--bs-font-monospace)"/>
              </a:rPr>
              <a:t> </a:t>
            </a:r>
            <a:r>
              <a:rPr kumimoji="0" lang="en-US" altLang="en-US" sz="1700" b="0" i="0" u="none" strike="noStrike" cap="none" normalizeH="0" baseline="0" dirty="0" err="1">
                <a:ln>
                  <a:noFill/>
                </a:ln>
                <a:solidFill>
                  <a:srgbClr val="000000"/>
                </a:solidFill>
                <a:effectLst/>
                <a:latin typeface="var(--bs-font-monospace)"/>
              </a:rPr>
              <a:t>read_csv</a:t>
            </a:r>
            <a:endParaRPr kumimoji="0" lang="en-US" altLang="en-US" sz="1700" b="0" i="0" u="none" strike="noStrike" cap="none" normalizeH="0" baseline="0" dirty="0">
              <a:ln>
                <a:noFill/>
              </a:ln>
              <a:solidFill>
                <a:srgbClr val="000000"/>
              </a:solidFill>
              <a:effectLst/>
              <a:latin typeface="var(--bs-font-monospace)"/>
            </a:endParaRPr>
          </a:p>
          <a:p>
            <a:r>
              <a:rPr kumimoji="0" lang="en-US" altLang="en-US" sz="1700" b="0" i="0" u="none" strike="noStrike" cap="none" normalizeH="0" baseline="0" dirty="0">
                <a:ln>
                  <a:noFill/>
                </a:ln>
                <a:solidFill>
                  <a:srgbClr val="000000"/>
                </a:solidFill>
                <a:effectLst/>
                <a:latin typeface="var(--bs-font-monospace)"/>
              </a:rPr>
              <a:t> path </a:t>
            </a:r>
            <a:r>
              <a:rPr kumimoji="0" lang="en-US" altLang="en-US" sz="1700" b="0" i="0" u="none" strike="noStrike" cap="none" normalizeH="0" baseline="0" dirty="0">
                <a:ln>
                  <a:noFill/>
                </a:ln>
                <a:solidFill>
                  <a:srgbClr val="666600"/>
                </a:solidFill>
                <a:effectLst/>
                <a:latin typeface="var(--bs-font-monospace)"/>
              </a:rPr>
              <a:t>=</a:t>
            </a:r>
            <a:r>
              <a:rPr kumimoji="0" lang="en-US" altLang="en-US" sz="1700" b="0" i="0" u="none" strike="noStrike" cap="none" normalizeH="0" baseline="0" dirty="0">
                <a:ln>
                  <a:noFill/>
                </a:ln>
                <a:solidFill>
                  <a:srgbClr val="000000"/>
                </a:solidFill>
                <a:effectLst/>
                <a:latin typeface="var(--bs-font-monospace)"/>
              </a:rPr>
              <a:t> </a:t>
            </a:r>
            <a:r>
              <a:rPr kumimoji="0" lang="en-US" altLang="en-US" sz="1700" b="0" i="0" u="none" strike="noStrike" cap="none" normalizeH="0" baseline="0" dirty="0" err="1">
                <a:ln>
                  <a:noFill/>
                </a:ln>
                <a:solidFill>
                  <a:srgbClr val="000000"/>
                </a:solidFill>
                <a:effectLst/>
                <a:latin typeface="var(--bs-font-monospace)"/>
              </a:rPr>
              <a:t>r</a:t>
            </a:r>
            <a:r>
              <a:rPr kumimoji="0" lang="en-US" altLang="en-US" sz="1700" b="0" i="0" u="none" strike="noStrike" cap="none" normalizeH="0" baseline="0" dirty="0" err="1">
                <a:ln>
                  <a:noFill/>
                </a:ln>
                <a:solidFill>
                  <a:srgbClr val="008800"/>
                </a:solidFill>
                <a:effectLst/>
                <a:latin typeface="var(--bs-font-monospace)"/>
              </a:rPr>
              <a:t>"C</a:t>
            </a:r>
            <a:r>
              <a:rPr kumimoji="0" lang="en-US" altLang="en-US" sz="1700" b="0" i="0" u="none" strike="noStrike" cap="none" normalizeH="0" baseline="0" dirty="0">
                <a:ln>
                  <a:noFill/>
                </a:ln>
                <a:solidFill>
                  <a:srgbClr val="008800"/>
                </a:solidFill>
                <a:effectLst/>
                <a:latin typeface="var(--bs-font-monospace)"/>
              </a:rPr>
              <a:t>:\pima-indians-diabetes.csv"</a:t>
            </a:r>
            <a:r>
              <a:rPr kumimoji="0" lang="en-US" altLang="en-US" sz="1700" b="0" i="0" u="none" strike="noStrike" cap="none" normalizeH="0" baseline="0" dirty="0">
                <a:ln>
                  <a:noFill/>
                </a:ln>
                <a:solidFill>
                  <a:srgbClr val="000000"/>
                </a:solidFill>
                <a:effectLst/>
                <a:latin typeface="var(--bs-font-monospace)"/>
              </a:rPr>
              <a:t> </a:t>
            </a:r>
          </a:p>
          <a:p>
            <a:r>
              <a:rPr kumimoji="0" lang="en-US" altLang="en-US" sz="1700" b="0" i="0" u="none" strike="noStrike" cap="none" normalizeH="0" baseline="0" dirty="0" err="1">
                <a:ln>
                  <a:noFill/>
                </a:ln>
                <a:solidFill>
                  <a:srgbClr val="000000"/>
                </a:solidFill>
                <a:effectLst/>
                <a:latin typeface="var(--bs-font-monospace)"/>
              </a:rPr>
              <a:t>headernames</a:t>
            </a:r>
            <a:r>
              <a:rPr kumimoji="0" lang="en-US" altLang="en-US" sz="1700" b="0" i="0" u="none" strike="noStrike" cap="none" normalizeH="0" baseline="0" dirty="0">
                <a:ln>
                  <a:noFill/>
                </a:ln>
                <a:solidFill>
                  <a:srgbClr val="000000"/>
                </a:solidFill>
                <a:effectLst/>
                <a:latin typeface="var(--bs-font-monospace)"/>
              </a:rPr>
              <a:t> </a:t>
            </a:r>
            <a:r>
              <a:rPr kumimoji="0" lang="en-US" altLang="en-US" sz="1700" b="0" i="0" u="none" strike="noStrike" cap="none" normalizeH="0" baseline="0" dirty="0">
                <a:ln>
                  <a:noFill/>
                </a:ln>
                <a:solidFill>
                  <a:srgbClr val="666600"/>
                </a:solidFill>
                <a:effectLst/>
                <a:latin typeface="var(--bs-font-monospace)"/>
              </a:rPr>
              <a:t>=</a:t>
            </a:r>
            <a:r>
              <a:rPr kumimoji="0" lang="en-US" altLang="en-US" sz="1700" b="0" i="0" u="none" strike="noStrike" cap="none" normalizeH="0" baseline="0" dirty="0">
                <a:ln>
                  <a:noFill/>
                </a:ln>
                <a:solidFill>
                  <a:srgbClr val="000000"/>
                </a:solidFill>
                <a:effectLst/>
                <a:latin typeface="var(--bs-font-monospace)"/>
              </a:rPr>
              <a:t> </a:t>
            </a:r>
            <a:r>
              <a:rPr kumimoji="0" lang="en-US" altLang="en-US" sz="1700" b="0" i="0" u="none" strike="noStrike" cap="none" normalizeH="0" baseline="0" dirty="0">
                <a:ln>
                  <a:noFill/>
                </a:ln>
                <a:solidFill>
                  <a:srgbClr val="666600"/>
                </a:solidFill>
                <a:effectLst/>
                <a:latin typeface="var(--bs-font-monospace)"/>
              </a:rPr>
              <a:t>[</a:t>
            </a:r>
            <a:r>
              <a:rPr kumimoji="0" lang="en-US" altLang="en-US" sz="1700" b="0" i="0" u="none" strike="noStrike" cap="none" normalizeH="0" baseline="0" dirty="0">
                <a:ln>
                  <a:noFill/>
                </a:ln>
                <a:solidFill>
                  <a:srgbClr val="008800"/>
                </a:solidFill>
                <a:effectLst/>
                <a:latin typeface="var(--bs-font-monospace)"/>
              </a:rPr>
              <a:t>'</a:t>
            </a:r>
            <a:r>
              <a:rPr kumimoji="0" lang="en-US" altLang="en-US" sz="1700" b="0" i="0" u="none" strike="noStrike" cap="none" normalizeH="0" baseline="0" dirty="0" err="1">
                <a:ln>
                  <a:noFill/>
                </a:ln>
                <a:solidFill>
                  <a:srgbClr val="008800"/>
                </a:solidFill>
                <a:effectLst/>
                <a:latin typeface="var(--bs-font-monospace)"/>
              </a:rPr>
              <a:t>preg</a:t>
            </a:r>
            <a:r>
              <a:rPr kumimoji="0" lang="en-US" altLang="en-US" sz="1700" b="0" i="0" u="none" strike="noStrike" cap="none" normalizeH="0" baseline="0" dirty="0">
                <a:ln>
                  <a:noFill/>
                </a:ln>
                <a:solidFill>
                  <a:srgbClr val="008800"/>
                </a:solidFill>
                <a:effectLst/>
                <a:latin typeface="var(--bs-font-monospace)"/>
              </a:rPr>
              <a:t>'</a:t>
            </a:r>
            <a:r>
              <a:rPr kumimoji="0" lang="en-US" altLang="en-US" sz="1700" b="0" i="0" u="none" strike="noStrike" cap="none" normalizeH="0" baseline="0" dirty="0">
                <a:ln>
                  <a:noFill/>
                </a:ln>
                <a:solidFill>
                  <a:srgbClr val="666600"/>
                </a:solidFill>
                <a:effectLst/>
                <a:latin typeface="var(--bs-font-monospace)"/>
              </a:rPr>
              <a:t>,</a:t>
            </a:r>
            <a:r>
              <a:rPr kumimoji="0" lang="en-US" altLang="en-US" sz="1700" b="0" i="0" u="none" strike="noStrike" cap="none" normalizeH="0" baseline="0" dirty="0">
                <a:ln>
                  <a:noFill/>
                </a:ln>
                <a:solidFill>
                  <a:srgbClr val="000000"/>
                </a:solidFill>
                <a:effectLst/>
                <a:latin typeface="var(--bs-font-monospace)"/>
              </a:rPr>
              <a:t> </a:t>
            </a:r>
            <a:r>
              <a:rPr kumimoji="0" lang="en-US" altLang="en-US" sz="1700" b="0" i="0" u="none" strike="noStrike" cap="none" normalizeH="0" baseline="0" dirty="0">
                <a:ln>
                  <a:noFill/>
                </a:ln>
                <a:solidFill>
                  <a:srgbClr val="008800"/>
                </a:solidFill>
                <a:effectLst/>
                <a:latin typeface="var(--bs-font-monospace)"/>
              </a:rPr>
              <a:t>'</a:t>
            </a:r>
            <a:r>
              <a:rPr kumimoji="0" lang="en-US" altLang="en-US" sz="1700" b="0" i="0" u="none" strike="noStrike" cap="none" normalizeH="0" baseline="0" dirty="0" err="1">
                <a:ln>
                  <a:noFill/>
                </a:ln>
                <a:solidFill>
                  <a:srgbClr val="008800"/>
                </a:solidFill>
                <a:effectLst/>
                <a:latin typeface="var(--bs-font-monospace)"/>
              </a:rPr>
              <a:t>plas</a:t>
            </a:r>
            <a:r>
              <a:rPr kumimoji="0" lang="en-US" altLang="en-US" sz="1700" b="0" i="0" u="none" strike="noStrike" cap="none" normalizeH="0" baseline="0" dirty="0">
                <a:ln>
                  <a:noFill/>
                </a:ln>
                <a:solidFill>
                  <a:srgbClr val="008800"/>
                </a:solidFill>
                <a:effectLst/>
                <a:latin typeface="var(--bs-font-monospace)"/>
              </a:rPr>
              <a:t>'</a:t>
            </a:r>
            <a:r>
              <a:rPr kumimoji="0" lang="en-US" altLang="en-US" sz="1700" b="0" i="0" u="none" strike="noStrike" cap="none" normalizeH="0" baseline="0" dirty="0">
                <a:ln>
                  <a:noFill/>
                </a:ln>
                <a:solidFill>
                  <a:srgbClr val="666600"/>
                </a:solidFill>
                <a:effectLst/>
                <a:latin typeface="var(--bs-font-monospace)"/>
              </a:rPr>
              <a:t>,</a:t>
            </a:r>
            <a:r>
              <a:rPr kumimoji="0" lang="en-US" altLang="en-US" sz="1700" b="0" i="0" u="none" strike="noStrike" cap="none" normalizeH="0" baseline="0" dirty="0">
                <a:ln>
                  <a:noFill/>
                </a:ln>
                <a:solidFill>
                  <a:srgbClr val="000000"/>
                </a:solidFill>
                <a:effectLst/>
                <a:latin typeface="var(--bs-font-monospace)"/>
              </a:rPr>
              <a:t> </a:t>
            </a:r>
            <a:r>
              <a:rPr kumimoji="0" lang="en-US" altLang="en-US" sz="1700" b="0" i="0" u="none" strike="noStrike" cap="none" normalizeH="0" baseline="0" dirty="0">
                <a:ln>
                  <a:noFill/>
                </a:ln>
                <a:solidFill>
                  <a:srgbClr val="008800"/>
                </a:solidFill>
                <a:effectLst/>
                <a:latin typeface="var(--bs-font-monospace)"/>
              </a:rPr>
              <a:t>'</a:t>
            </a:r>
            <a:r>
              <a:rPr kumimoji="0" lang="en-US" altLang="en-US" sz="1700" b="0" i="0" u="none" strike="noStrike" cap="none" normalizeH="0" baseline="0" dirty="0" err="1">
                <a:ln>
                  <a:noFill/>
                </a:ln>
                <a:solidFill>
                  <a:srgbClr val="008800"/>
                </a:solidFill>
                <a:effectLst/>
                <a:latin typeface="var(--bs-font-monospace)"/>
              </a:rPr>
              <a:t>pres</a:t>
            </a:r>
            <a:r>
              <a:rPr kumimoji="0" lang="en-US" altLang="en-US" sz="1700" b="0" i="0" u="none" strike="noStrike" cap="none" normalizeH="0" baseline="0" dirty="0">
                <a:ln>
                  <a:noFill/>
                </a:ln>
                <a:solidFill>
                  <a:srgbClr val="008800"/>
                </a:solidFill>
                <a:effectLst/>
                <a:latin typeface="var(--bs-font-monospace)"/>
              </a:rPr>
              <a:t>'</a:t>
            </a:r>
            <a:r>
              <a:rPr kumimoji="0" lang="en-US" altLang="en-US" sz="1700" b="0" i="0" u="none" strike="noStrike" cap="none" normalizeH="0" baseline="0" dirty="0">
                <a:ln>
                  <a:noFill/>
                </a:ln>
                <a:solidFill>
                  <a:srgbClr val="666600"/>
                </a:solidFill>
                <a:effectLst/>
                <a:latin typeface="var(--bs-font-monospace)"/>
              </a:rPr>
              <a:t>,</a:t>
            </a:r>
            <a:r>
              <a:rPr kumimoji="0" lang="en-US" altLang="en-US" sz="1700" b="0" i="0" u="none" strike="noStrike" cap="none" normalizeH="0" baseline="0" dirty="0">
                <a:ln>
                  <a:noFill/>
                </a:ln>
                <a:solidFill>
                  <a:srgbClr val="000000"/>
                </a:solidFill>
                <a:effectLst/>
                <a:latin typeface="var(--bs-font-monospace)"/>
              </a:rPr>
              <a:t> </a:t>
            </a:r>
            <a:r>
              <a:rPr kumimoji="0" lang="en-US" altLang="en-US" sz="1700" b="0" i="0" u="none" strike="noStrike" cap="none" normalizeH="0" baseline="0" dirty="0">
                <a:ln>
                  <a:noFill/>
                </a:ln>
                <a:solidFill>
                  <a:srgbClr val="008800"/>
                </a:solidFill>
                <a:effectLst/>
                <a:latin typeface="var(--bs-font-monospace)"/>
              </a:rPr>
              <a:t>'skin'</a:t>
            </a:r>
            <a:r>
              <a:rPr kumimoji="0" lang="en-US" altLang="en-US" sz="1700" b="0" i="0" u="none" strike="noStrike" cap="none" normalizeH="0" baseline="0" dirty="0">
                <a:ln>
                  <a:noFill/>
                </a:ln>
                <a:solidFill>
                  <a:srgbClr val="666600"/>
                </a:solidFill>
                <a:effectLst/>
                <a:latin typeface="var(--bs-font-monospace)"/>
              </a:rPr>
              <a:t>,</a:t>
            </a:r>
            <a:r>
              <a:rPr kumimoji="0" lang="en-US" altLang="en-US" sz="1700" b="0" i="0" u="none" strike="noStrike" cap="none" normalizeH="0" baseline="0" dirty="0">
                <a:ln>
                  <a:noFill/>
                </a:ln>
                <a:solidFill>
                  <a:srgbClr val="000000"/>
                </a:solidFill>
                <a:effectLst/>
                <a:latin typeface="var(--bs-font-monospace)"/>
              </a:rPr>
              <a:t> </a:t>
            </a:r>
            <a:r>
              <a:rPr kumimoji="0" lang="en-US" altLang="en-US" sz="1700" b="0" i="0" u="none" strike="noStrike" cap="none" normalizeH="0" baseline="0" dirty="0">
                <a:ln>
                  <a:noFill/>
                </a:ln>
                <a:solidFill>
                  <a:srgbClr val="008800"/>
                </a:solidFill>
                <a:effectLst/>
                <a:latin typeface="var(--bs-font-monospace)"/>
              </a:rPr>
              <a:t>'test'</a:t>
            </a:r>
            <a:r>
              <a:rPr kumimoji="0" lang="en-US" altLang="en-US" sz="1700" b="0" i="0" u="none" strike="noStrike" cap="none" normalizeH="0" baseline="0" dirty="0">
                <a:ln>
                  <a:noFill/>
                </a:ln>
                <a:solidFill>
                  <a:srgbClr val="666600"/>
                </a:solidFill>
                <a:effectLst/>
                <a:latin typeface="var(--bs-font-monospace)"/>
              </a:rPr>
              <a:t>,</a:t>
            </a:r>
            <a:r>
              <a:rPr kumimoji="0" lang="en-US" altLang="en-US" sz="1700" b="0" i="0" u="none" strike="noStrike" cap="none" normalizeH="0" baseline="0" dirty="0">
                <a:ln>
                  <a:noFill/>
                </a:ln>
                <a:solidFill>
                  <a:srgbClr val="000000"/>
                </a:solidFill>
                <a:effectLst/>
                <a:latin typeface="var(--bs-font-monospace)"/>
              </a:rPr>
              <a:t> </a:t>
            </a:r>
            <a:r>
              <a:rPr kumimoji="0" lang="en-US" altLang="en-US" sz="1700" b="0" i="0" u="none" strike="noStrike" cap="none" normalizeH="0" baseline="0" dirty="0">
                <a:ln>
                  <a:noFill/>
                </a:ln>
                <a:solidFill>
                  <a:srgbClr val="008800"/>
                </a:solidFill>
                <a:effectLst/>
                <a:latin typeface="var(--bs-font-monospace)"/>
              </a:rPr>
              <a:t>'mass'</a:t>
            </a:r>
            <a:r>
              <a:rPr kumimoji="0" lang="en-US" altLang="en-US" sz="1700" b="0" i="0" u="none" strike="noStrike" cap="none" normalizeH="0" baseline="0" dirty="0">
                <a:ln>
                  <a:noFill/>
                </a:ln>
                <a:solidFill>
                  <a:srgbClr val="666600"/>
                </a:solidFill>
                <a:effectLst/>
                <a:latin typeface="var(--bs-font-monospace)"/>
              </a:rPr>
              <a:t>,</a:t>
            </a:r>
            <a:r>
              <a:rPr kumimoji="0" lang="en-US" altLang="en-US" sz="1700" b="0" i="0" u="none" strike="noStrike" cap="none" normalizeH="0" baseline="0" dirty="0">
                <a:ln>
                  <a:noFill/>
                </a:ln>
                <a:solidFill>
                  <a:srgbClr val="000000"/>
                </a:solidFill>
                <a:effectLst/>
                <a:latin typeface="var(--bs-font-monospace)"/>
              </a:rPr>
              <a:t> </a:t>
            </a:r>
            <a:r>
              <a:rPr kumimoji="0" lang="en-US" altLang="en-US" sz="1700" b="0" i="0" u="none" strike="noStrike" cap="none" normalizeH="0" baseline="0" dirty="0">
                <a:ln>
                  <a:noFill/>
                </a:ln>
                <a:solidFill>
                  <a:srgbClr val="008800"/>
                </a:solidFill>
                <a:effectLst/>
                <a:latin typeface="var(--bs-font-monospace)"/>
              </a:rPr>
              <a:t>'</a:t>
            </a:r>
            <a:r>
              <a:rPr kumimoji="0" lang="en-US" altLang="en-US" sz="1700" b="0" i="0" u="none" strike="noStrike" cap="none" normalizeH="0" baseline="0" dirty="0" err="1">
                <a:ln>
                  <a:noFill/>
                </a:ln>
                <a:solidFill>
                  <a:srgbClr val="008800"/>
                </a:solidFill>
                <a:effectLst/>
                <a:latin typeface="var(--bs-font-monospace)"/>
              </a:rPr>
              <a:t>pedi</a:t>
            </a:r>
            <a:r>
              <a:rPr kumimoji="0" lang="en-US" altLang="en-US" sz="1700" b="0" i="0" u="none" strike="noStrike" cap="none" normalizeH="0" baseline="0" dirty="0">
                <a:ln>
                  <a:noFill/>
                </a:ln>
                <a:solidFill>
                  <a:srgbClr val="008800"/>
                </a:solidFill>
                <a:effectLst/>
                <a:latin typeface="var(--bs-font-monospace)"/>
              </a:rPr>
              <a:t>'</a:t>
            </a:r>
            <a:r>
              <a:rPr kumimoji="0" lang="en-US" altLang="en-US" sz="1700" b="0" i="0" u="none" strike="noStrike" cap="none" normalizeH="0" baseline="0" dirty="0">
                <a:ln>
                  <a:noFill/>
                </a:ln>
                <a:solidFill>
                  <a:srgbClr val="666600"/>
                </a:solidFill>
                <a:effectLst/>
                <a:latin typeface="var(--bs-font-monospace)"/>
              </a:rPr>
              <a:t>,</a:t>
            </a:r>
            <a:r>
              <a:rPr kumimoji="0" lang="en-US" altLang="en-US" sz="1700" b="0" i="0" u="none" strike="noStrike" cap="none" normalizeH="0" baseline="0" dirty="0">
                <a:ln>
                  <a:noFill/>
                </a:ln>
                <a:solidFill>
                  <a:srgbClr val="000000"/>
                </a:solidFill>
                <a:effectLst/>
                <a:latin typeface="var(--bs-font-monospace)"/>
              </a:rPr>
              <a:t> </a:t>
            </a:r>
            <a:r>
              <a:rPr kumimoji="0" lang="en-US" altLang="en-US" sz="1700" b="0" i="0" u="none" strike="noStrike" cap="none" normalizeH="0" baseline="0" dirty="0">
                <a:ln>
                  <a:noFill/>
                </a:ln>
                <a:solidFill>
                  <a:srgbClr val="008800"/>
                </a:solidFill>
                <a:effectLst/>
                <a:latin typeface="var(--bs-font-monospace)"/>
              </a:rPr>
              <a:t>'age'</a:t>
            </a:r>
            <a:r>
              <a:rPr kumimoji="0" lang="en-US" altLang="en-US" sz="1700" b="0" i="0" u="none" strike="noStrike" cap="none" normalizeH="0" baseline="0" dirty="0">
                <a:ln>
                  <a:noFill/>
                </a:ln>
                <a:solidFill>
                  <a:srgbClr val="666600"/>
                </a:solidFill>
                <a:effectLst/>
                <a:latin typeface="var(--bs-font-monospace)"/>
              </a:rPr>
              <a:t>,</a:t>
            </a:r>
            <a:r>
              <a:rPr kumimoji="0" lang="en-US" altLang="en-US" sz="1700" b="0" i="0" u="none" strike="noStrike" cap="none" normalizeH="0" baseline="0" dirty="0">
                <a:ln>
                  <a:noFill/>
                </a:ln>
                <a:solidFill>
                  <a:srgbClr val="000000"/>
                </a:solidFill>
                <a:effectLst/>
                <a:latin typeface="var(--bs-font-monospace)"/>
              </a:rPr>
              <a:t> </a:t>
            </a:r>
            <a:r>
              <a:rPr kumimoji="0" lang="en-US" altLang="en-US" sz="1700" b="0" i="0" u="none" strike="noStrike" cap="none" normalizeH="0" baseline="0" dirty="0">
                <a:ln>
                  <a:noFill/>
                </a:ln>
                <a:solidFill>
                  <a:srgbClr val="008800"/>
                </a:solidFill>
                <a:effectLst/>
                <a:latin typeface="var(--bs-font-monospace)"/>
              </a:rPr>
              <a:t>'class’</a:t>
            </a:r>
            <a:r>
              <a:rPr kumimoji="0" lang="en-US" altLang="en-US" sz="1700" b="0" i="0" u="none" strike="noStrike" cap="none" normalizeH="0" baseline="0" dirty="0">
                <a:ln>
                  <a:noFill/>
                </a:ln>
                <a:solidFill>
                  <a:srgbClr val="666600"/>
                </a:solidFill>
                <a:effectLst/>
                <a:latin typeface="var(--bs-font-monospace)"/>
              </a:rPr>
              <a:t>]</a:t>
            </a:r>
          </a:p>
          <a:p>
            <a:r>
              <a:rPr kumimoji="0" lang="en-US" altLang="en-US" sz="1700" b="0" i="0" u="none" strike="noStrike" cap="none" normalizeH="0" baseline="0" dirty="0">
                <a:ln>
                  <a:noFill/>
                </a:ln>
                <a:solidFill>
                  <a:srgbClr val="000000"/>
                </a:solidFill>
                <a:effectLst/>
                <a:latin typeface="var(--bs-font-monospace)"/>
              </a:rPr>
              <a:t> data </a:t>
            </a:r>
            <a:r>
              <a:rPr kumimoji="0" lang="en-US" altLang="en-US" sz="1700" b="0" i="0" u="none" strike="noStrike" cap="none" normalizeH="0" baseline="0" dirty="0">
                <a:ln>
                  <a:noFill/>
                </a:ln>
                <a:solidFill>
                  <a:srgbClr val="666600"/>
                </a:solidFill>
                <a:effectLst/>
                <a:latin typeface="var(--bs-font-monospace)"/>
              </a:rPr>
              <a:t>=</a:t>
            </a:r>
            <a:r>
              <a:rPr kumimoji="0" lang="en-US" altLang="en-US" sz="1700" b="0" i="0" u="none" strike="noStrike" cap="none" normalizeH="0" baseline="0" dirty="0">
                <a:ln>
                  <a:noFill/>
                </a:ln>
                <a:solidFill>
                  <a:srgbClr val="000000"/>
                </a:solidFill>
                <a:effectLst/>
                <a:latin typeface="var(--bs-font-monospace)"/>
              </a:rPr>
              <a:t> </a:t>
            </a:r>
            <a:r>
              <a:rPr kumimoji="0" lang="en-US" altLang="en-US" sz="1700" b="0" i="0" u="none" strike="noStrike" cap="none" normalizeH="0" baseline="0" dirty="0" err="1">
                <a:ln>
                  <a:noFill/>
                </a:ln>
                <a:solidFill>
                  <a:srgbClr val="000000"/>
                </a:solidFill>
                <a:effectLst/>
                <a:latin typeface="var(--bs-font-monospace)"/>
              </a:rPr>
              <a:t>read_csv</a:t>
            </a:r>
            <a:r>
              <a:rPr kumimoji="0" lang="en-US" altLang="en-US" sz="1700" b="0" i="0" u="none" strike="noStrike" cap="none" normalizeH="0" baseline="0" dirty="0">
                <a:ln>
                  <a:noFill/>
                </a:ln>
                <a:solidFill>
                  <a:srgbClr val="666600"/>
                </a:solidFill>
                <a:effectLst/>
                <a:latin typeface="var(--bs-font-monospace)"/>
              </a:rPr>
              <a:t>(</a:t>
            </a:r>
            <a:r>
              <a:rPr kumimoji="0" lang="en-US" altLang="en-US" sz="1700" b="0" i="0" u="none" strike="noStrike" cap="none" normalizeH="0" baseline="0" dirty="0">
                <a:ln>
                  <a:noFill/>
                </a:ln>
                <a:solidFill>
                  <a:srgbClr val="000000"/>
                </a:solidFill>
                <a:effectLst/>
                <a:latin typeface="var(--bs-font-monospace)"/>
              </a:rPr>
              <a:t>path</a:t>
            </a:r>
            <a:r>
              <a:rPr kumimoji="0" lang="en-US" altLang="en-US" sz="1700" b="0" i="0" u="none" strike="noStrike" cap="none" normalizeH="0" baseline="0" dirty="0">
                <a:ln>
                  <a:noFill/>
                </a:ln>
                <a:solidFill>
                  <a:srgbClr val="666600"/>
                </a:solidFill>
                <a:effectLst/>
                <a:latin typeface="var(--bs-font-monospace)"/>
              </a:rPr>
              <a:t>,</a:t>
            </a:r>
            <a:r>
              <a:rPr kumimoji="0" lang="en-US" altLang="en-US" sz="1700" b="0" i="0" u="none" strike="noStrike" cap="none" normalizeH="0" baseline="0" dirty="0">
                <a:ln>
                  <a:noFill/>
                </a:ln>
                <a:solidFill>
                  <a:srgbClr val="000000"/>
                </a:solidFill>
                <a:effectLst/>
                <a:latin typeface="var(--bs-font-monospace)"/>
              </a:rPr>
              <a:t> names</a:t>
            </a:r>
            <a:r>
              <a:rPr kumimoji="0" lang="en-US" altLang="en-US" sz="1700" b="0" i="0" u="none" strike="noStrike" cap="none" normalizeH="0" baseline="0" dirty="0">
                <a:ln>
                  <a:noFill/>
                </a:ln>
                <a:solidFill>
                  <a:srgbClr val="666600"/>
                </a:solidFill>
                <a:effectLst/>
                <a:latin typeface="var(--bs-font-monospace)"/>
              </a:rPr>
              <a:t>=</a:t>
            </a:r>
            <a:r>
              <a:rPr kumimoji="0" lang="en-US" altLang="en-US" sz="1700" b="0" i="0" u="none" strike="noStrike" cap="none" normalizeH="0" baseline="0" dirty="0" err="1">
                <a:ln>
                  <a:noFill/>
                </a:ln>
                <a:solidFill>
                  <a:srgbClr val="000000"/>
                </a:solidFill>
                <a:effectLst/>
                <a:latin typeface="var(--bs-font-monospace)"/>
              </a:rPr>
              <a:t>headernames</a:t>
            </a:r>
            <a:r>
              <a:rPr kumimoji="0" lang="en-US" altLang="en-US" sz="1700" b="0" i="0" u="none" strike="noStrike" cap="none" normalizeH="0" baseline="0" dirty="0">
                <a:ln>
                  <a:noFill/>
                </a:ln>
                <a:solidFill>
                  <a:srgbClr val="666600"/>
                </a:solidFill>
                <a:effectLst/>
                <a:latin typeface="var(--bs-font-monospace)"/>
              </a:rPr>
              <a:t>)</a:t>
            </a:r>
            <a:r>
              <a:rPr kumimoji="0" lang="en-US" altLang="en-US" sz="1700" b="0" i="0" u="none" strike="noStrike" cap="none" normalizeH="0" baseline="0" dirty="0">
                <a:ln>
                  <a:noFill/>
                </a:ln>
                <a:solidFill>
                  <a:srgbClr val="000000"/>
                </a:solidFill>
                <a:effectLst/>
                <a:latin typeface="var(--bs-font-monospace)"/>
              </a:rPr>
              <a:t> </a:t>
            </a:r>
          </a:p>
          <a:p>
            <a:r>
              <a:rPr kumimoji="0" lang="en-US" altLang="en-US" sz="1700" b="0" i="0" u="none" strike="noStrike" cap="none" normalizeH="0" baseline="0" dirty="0">
                <a:ln>
                  <a:noFill/>
                </a:ln>
                <a:solidFill>
                  <a:srgbClr val="000088"/>
                </a:solidFill>
                <a:effectLst/>
                <a:latin typeface="var(--bs-font-monospace)"/>
              </a:rPr>
              <a:t>print</a:t>
            </a:r>
            <a:r>
              <a:rPr kumimoji="0" lang="en-US" altLang="en-US" sz="1700" b="0" i="0" u="none" strike="noStrike" cap="none" normalizeH="0" baseline="0" dirty="0">
                <a:ln>
                  <a:noFill/>
                </a:ln>
                <a:solidFill>
                  <a:srgbClr val="666600"/>
                </a:solidFill>
                <a:effectLst/>
                <a:latin typeface="var(--bs-font-monospace)"/>
              </a:rPr>
              <a:t>(</a:t>
            </a:r>
            <a:r>
              <a:rPr kumimoji="0" lang="en-US" altLang="en-US" sz="1700" b="0" i="0" u="none" strike="noStrike" cap="none" normalizeH="0" baseline="0" dirty="0" err="1">
                <a:ln>
                  <a:noFill/>
                </a:ln>
                <a:solidFill>
                  <a:srgbClr val="000000"/>
                </a:solidFill>
                <a:effectLst/>
                <a:latin typeface="var(--bs-font-monospace)"/>
              </a:rPr>
              <a:t>data</a:t>
            </a:r>
            <a:r>
              <a:rPr kumimoji="0" lang="en-US" altLang="en-US" sz="1700" b="0" i="0" u="none" strike="noStrike" cap="none" normalizeH="0" baseline="0" dirty="0" err="1">
                <a:ln>
                  <a:noFill/>
                </a:ln>
                <a:solidFill>
                  <a:srgbClr val="666600"/>
                </a:solidFill>
                <a:effectLst/>
                <a:latin typeface="var(--bs-font-monospace)"/>
              </a:rPr>
              <a:t>.</a:t>
            </a:r>
            <a:r>
              <a:rPr kumimoji="0" lang="en-US" altLang="en-US" sz="1700" b="0" i="0" u="none" strike="noStrike" cap="none" normalizeH="0" baseline="0" dirty="0" err="1">
                <a:ln>
                  <a:noFill/>
                </a:ln>
                <a:solidFill>
                  <a:srgbClr val="000000"/>
                </a:solidFill>
                <a:effectLst/>
                <a:latin typeface="var(--bs-font-monospace)"/>
              </a:rPr>
              <a:t>shape</a:t>
            </a:r>
            <a:r>
              <a:rPr kumimoji="0" lang="en-US" altLang="en-US" sz="1700" b="0" i="0" u="none" strike="noStrike" cap="none" normalizeH="0" baseline="0" dirty="0">
                <a:ln>
                  <a:noFill/>
                </a:ln>
                <a:solidFill>
                  <a:srgbClr val="666600"/>
                </a:solidFill>
                <a:effectLst/>
                <a:latin typeface="var(--bs-font-monospace)"/>
              </a:rPr>
              <a:t>)</a:t>
            </a:r>
          </a:p>
          <a:p>
            <a:r>
              <a:rPr kumimoji="0" lang="en-US" altLang="en-US" sz="1700" b="0" i="0" u="none" strike="noStrike" cap="none" normalizeH="0" baseline="0" dirty="0">
                <a:ln>
                  <a:noFill/>
                </a:ln>
                <a:solidFill>
                  <a:srgbClr val="000000"/>
                </a:solidFill>
                <a:effectLst/>
                <a:latin typeface="var(--bs-font-monospace)"/>
              </a:rPr>
              <a:t> </a:t>
            </a:r>
            <a:r>
              <a:rPr kumimoji="0" lang="en-US" altLang="en-US" sz="1700" b="0" i="0" u="none" strike="noStrike" cap="none" normalizeH="0" baseline="0" dirty="0">
                <a:ln>
                  <a:noFill/>
                </a:ln>
                <a:solidFill>
                  <a:srgbClr val="000088"/>
                </a:solidFill>
                <a:effectLst/>
                <a:latin typeface="var(--bs-font-monospace)"/>
              </a:rPr>
              <a:t>print</a:t>
            </a:r>
            <a:r>
              <a:rPr kumimoji="0" lang="en-US" altLang="en-US" sz="1700" b="0" i="0" u="none" strike="noStrike" cap="none" normalizeH="0" baseline="0" dirty="0">
                <a:ln>
                  <a:noFill/>
                </a:ln>
                <a:solidFill>
                  <a:srgbClr val="666600"/>
                </a:solidFill>
                <a:effectLst/>
                <a:latin typeface="var(--bs-font-monospace)"/>
              </a:rPr>
              <a:t>(</a:t>
            </a:r>
            <a:r>
              <a:rPr kumimoji="0" lang="en-US" altLang="en-US" sz="1700" b="0" i="0" u="none" strike="noStrike" cap="none" normalizeH="0" baseline="0" dirty="0">
                <a:ln>
                  <a:noFill/>
                </a:ln>
                <a:solidFill>
                  <a:srgbClr val="000000"/>
                </a:solidFill>
                <a:effectLst/>
                <a:latin typeface="var(--bs-font-monospace)"/>
              </a:rPr>
              <a:t>data</a:t>
            </a:r>
            <a:r>
              <a:rPr kumimoji="0" lang="en-US" altLang="en-US" sz="1700" b="0" i="0" u="none" strike="noStrike" cap="none" normalizeH="0" baseline="0" dirty="0">
                <a:ln>
                  <a:noFill/>
                </a:ln>
                <a:solidFill>
                  <a:srgbClr val="666600"/>
                </a:solidFill>
                <a:effectLst/>
                <a:latin typeface="var(--bs-font-monospace)"/>
              </a:rPr>
              <a:t>[:</a:t>
            </a:r>
            <a:r>
              <a:rPr lang="en-US" altLang="en-US" sz="1700" dirty="0">
                <a:solidFill>
                  <a:srgbClr val="006666"/>
                </a:solidFill>
                <a:latin typeface="var(--bs-font-monospace)"/>
              </a:rPr>
              <a:t>2</a:t>
            </a:r>
            <a:r>
              <a:rPr kumimoji="0" lang="en-US" altLang="en-US" sz="17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chemeClr val="tx1"/>
                </a:solidFill>
                <a:effectLst/>
              </a:rPr>
              <a:t> </a:t>
            </a:r>
          </a:p>
          <a:p>
            <a:r>
              <a:rPr kumimoji="0" lang="en-US" altLang="en-US" sz="2300" b="0" i="0" u="none" strike="noStrike" cap="none" normalizeH="0" baseline="0" dirty="0">
                <a:ln>
                  <a:noFill/>
                </a:ln>
                <a:solidFill>
                  <a:srgbClr val="000000"/>
                </a:solidFill>
                <a:effectLst/>
                <a:latin typeface="var(--bs-font-monospace)"/>
              </a:rPr>
              <a:t>(768, 9)</a:t>
            </a:r>
          </a:p>
          <a:p>
            <a:r>
              <a:rPr kumimoji="0" lang="en-US" altLang="en-US" sz="2600" b="0" i="0" u="none" strike="noStrike" cap="none" normalizeH="0" baseline="0" dirty="0" err="1">
                <a:ln>
                  <a:noFill/>
                </a:ln>
                <a:solidFill>
                  <a:srgbClr val="000000"/>
                </a:solidFill>
                <a:effectLst/>
                <a:latin typeface="var(--bs-font-monospace)"/>
              </a:rPr>
              <a:t>preg</a:t>
            </a:r>
            <a:r>
              <a:rPr kumimoji="0" lang="en-US" altLang="en-US" sz="2600" b="0" i="0" u="none" strike="noStrike" cap="none" normalizeH="0" baseline="0" dirty="0">
                <a:ln>
                  <a:noFill/>
                </a:ln>
                <a:solidFill>
                  <a:srgbClr val="000000"/>
                </a:solidFill>
                <a:effectLst/>
                <a:latin typeface="var(--bs-font-monospace)"/>
              </a:rPr>
              <a:t> </a:t>
            </a:r>
            <a:r>
              <a:rPr kumimoji="0" lang="en-US" altLang="en-US" sz="2600" b="0" i="0" u="none" strike="noStrike" cap="none" normalizeH="0" baseline="0" dirty="0" err="1">
                <a:ln>
                  <a:noFill/>
                </a:ln>
                <a:solidFill>
                  <a:srgbClr val="000000"/>
                </a:solidFill>
                <a:effectLst/>
                <a:latin typeface="var(--bs-font-monospace)"/>
              </a:rPr>
              <a:t>plas</a:t>
            </a:r>
            <a:r>
              <a:rPr kumimoji="0" lang="en-US" altLang="en-US" sz="2600" b="0" i="0" u="none" strike="noStrike" cap="none" normalizeH="0" baseline="0" dirty="0">
                <a:ln>
                  <a:noFill/>
                </a:ln>
                <a:solidFill>
                  <a:srgbClr val="000000"/>
                </a:solidFill>
                <a:effectLst/>
                <a:latin typeface="var(--bs-font-monospace)"/>
              </a:rPr>
              <a:t> </a:t>
            </a:r>
            <a:r>
              <a:rPr kumimoji="0" lang="en-US" altLang="en-US" sz="2600" b="0" i="0" u="none" strike="noStrike" cap="none" normalizeH="0" baseline="0" dirty="0" err="1">
                <a:ln>
                  <a:noFill/>
                </a:ln>
                <a:solidFill>
                  <a:srgbClr val="000000"/>
                </a:solidFill>
                <a:effectLst/>
                <a:latin typeface="var(--bs-font-monospace)"/>
              </a:rPr>
              <a:t>pres</a:t>
            </a:r>
            <a:r>
              <a:rPr kumimoji="0" lang="en-US" altLang="en-US" sz="2600" b="0" i="0" u="none" strike="noStrike" cap="none" normalizeH="0" baseline="0" dirty="0">
                <a:ln>
                  <a:noFill/>
                </a:ln>
                <a:solidFill>
                  <a:srgbClr val="000000"/>
                </a:solidFill>
                <a:effectLst/>
                <a:latin typeface="var(--bs-font-monospace)"/>
              </a:rPr>
              <a:t> skin test mass </a:t>
            </a:r>
            <a:r>
              <a:rPr kumimoji="0" lang="en-US" altLang="en-US" sz="2600" b="0" i="0" u="none" strike="noStrike" cap="none" normalizeH="0" baseline="0" dirty="0" err="1">
                <a:ln>
                  <a:noFill/>
                </a:ln>
                <a:solidFill>
                  <a:srgbClr val="000000"/>
                </a:solidFill>
                <a:effectLst/>
                <a:latin typeface="var(--bs-font-monospace)"/>
              </a:rPr>
              <a:t>pedi</a:t>
            </a:r>
            <a:r>
              <a:rPr kumimoji="0" lang="en-US" altLang="en-US" sz="2600" b="0" i="0" u="none" strike="noStrike" cap="none" normalizeH="0" baseline="0" dirty="0">
                <a:ln>
                  <a:noFill/>
                </a:ln>
                <a:solidFill>
                  <a:srgbClr val="000000"/>
                </a:solidFill>
                <a:effectLst/>
                <a:latin typeface="var(--bs-font-monospace)"/>
              </a:rPr>
              <a:t> age class</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r>
              <a:rPr lang="en-IN" sz="2300" dirty="0">
                <a:solidFill>
                  <a:schemeClr val="tx1"/>
                </a:solidFill>
              </a:rPr>
              <a:t>0 6 148 72 35 0 33.6 0.627 50 1</a:t>
            </a:r>
            <a:endParaRPr kumimoji="0" lang="en-IN" altLang="en-US" sz="1400" b="1" i="0" u="none" strike="noStrike" cap="none" normalizeH="0" baseline="0" dirty="0">
              <a:ln>
                <a:noFill/>
              </a:ln>
              <a:solidFill>
                <a:schemeClr val="tx1"/>
              </a:solidFill>
              <a:effectLst>
                <a:outerShdw blurRad="38100" dist="38100" dir="2700000" algn="tl">
                  <a:srgbClr val="000000">
                    <a:alpha val="43137"/>
                  </a:srgbClr>
                </a:outerShdw>
              </a:effectLst>
              <a:latin typeface="var(--bs-font-monospace)"/>
            </a:endParaRPr>
          </a:p>
          <a:p>
            <a:r>
              <a:rPr lang="en-IN" sz="2300" dirty="0">
                <a:solidFill>
                  <a:schemeClr val="tx1"/>
                </a:solidFill>
              </a:rPr>
              <a:t> 1 1 85 66 29 0 26.6 0.351 31 0</a:t>
            </a:r>
            <a:endParaRPr kumimoji="0" lang="en-US" altLang="en-US" sz="2800" b="0" i="0" u="none" strike="noStrike" cap="none" normalizeH="0" baseline="0" dirty="0">
              <a:ln>
                <a:noFill/>
              </a:ln>
              <a:solidFill>
                <a:schemeClr val="tx1"/>
              </a:solidFill>
              <a:effectLst/>
              <a:latin typeface="Arial" panose="020B0604020202020204" pitchFamily="34" charset="0"/>
            </a:endParaRPr>
          </a:p>
          <a:p>
            <a:endParaRPr kumimoji="0" lang="en-US" altLang="en-US" sz="2400" b="0" i="0" u="none" strike="noStrike" cap="none" normalizeH="0" baseline="0" dirty="0">
              <a:ln>
                <a:noFill/>
              </a:ln>
              <a:solidFill>
                <a:schemeClr val="tx1"/>
              </a:solidFill>
              <a:effectLst/>
              <a:latin typeface="Arial" panose="020B0604020202020204" pitchFamily="34" charset="0"/>
            </a:endParaRPr>
          </a:p>
          <a:p>
            <a:endParaRPr lang="en-IN" sz="1400" dirty="0"/>
          </a:p>
        </p:txBody>
      </p:sp>
      <p:sp>
        <p:nvSpPr>
          <p:cNvPr id="4" name="Rectangle 1">
            <a:extLst>
              <a:ext uri="{FF2B5EF4-FFF2-40B4-BE49-F238E27FC236}">
                <a16:creationId xmlns:a16="http://schemas.microsoft.com/office/drawing/2014/main" id="{1B6236C6-B99D-4BEA-039B-2AEA4DEF7928}"/>
              </a:ext>
            </a:extLst>
          </p:cNvPr>
          <p:cNvSpPr>
            <a:spLocks noChangeArrowheads="1"/>
          </p:cNvSpPr>
          <p:nvPr/>
        </p:nvSpPr>
        <p:spPr bwMode="auto">
          <a:xfrm>
            <a:off x="0" y="67017"/>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F5B6E915-0196-6236-593E-AA3B1D37838B}"/>
              </a:ext>
            </a:extLst>
          </p:cNvPr>
          <p:cNvSpPr>
            <a:spLocks noChangeArrowheads="1"/>
          </p:cNvSpPr>
          <p:nvPr/>
        </p:nvSpPr>
        <p:spPr bwMode="auto">
          <a:xfrm>
            <a:off x="0" y="67017"/>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3089BAF7-97B5-0CB5-A75B-72101320D474}"/>
              </a:ext>
            </a:extLst>
          </p:cNvPr>
          <p:cNvSpPr>
            <a:spLocks noChangeArrowheads="1"/>
          </p:cNvSpPr>
          <p:nvPr/>
        </p:nvSpPr>
        <p:spPr bwMode="auto">
          <a:xfrm>
            <a:off x="0" y="67017"/>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7CBD1916-1849-9045-5F95-A87EA5AA8B36}"/>
              </a:ext>
            </a:extLst>
          </p:cNvPr>
          <p:cNvSpPr>
            <a:spLocks noChangeArrowheads="1"/>
          </p:cNvSpPr>
          <p:nvPr/>
        </p:nvSpPr>
        <p:spPr bwMode="auto">
          <a:xfrm>
            <a:off x="0" y="67017"/>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A8B0F1CF-5D99-E2FE-368B-A9A118DDA168}"/>
              </a:ext>
            </a:extLst>
          </p:cNvPr>
          <p:cNvSpPr>
            <a:spLocks noChangeArrowheads="1"/>
          </p:cNvSpPr>
          <p:nvPr/>
        </p:nvSpPr>
        <p:spPr bwMode="auto">
          <a:xfrm>
            <a:off x="-119742" y="78397"/>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0506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077EA-405B-B3A3-B27C-306036458BD7}"/>
              </a:ext>
            </a:extLst>
          </p:cNvPr>
          <p:cNvSpPr>
            <a:spLocks noGrp="1"/>
          </p:cNvSpPr>
          <p:nvPr>
            <p:ph type="title"/>
          </p:nvPr>
        </p:nvSpPr>
        <p:spPr>
          <a:xfrm>
            <a:off x="542581" y="183942"/>
            <a:ext cx="4279676" cy="606392"/>
          </a:xfrm>
        </p:spPr>
        <p:txBody>
          <a:bodyPr>
            <a:normAutofit fontScale="90000"/>
          </a:bodyPr>
          <a:lstStyle/>
          <a:p>
            <a:r>
              <a:rPr lang="en-IN" sz="2000" b="1" i="0" dirty="0">
                <a:solidFill>
                  <a:schemeClr val="accent5">
                    <a:lumMod val="75000"/>
                  </a:schemeClr>
                </a:solidFill>
                <a:effectLst>
                  <a:outerShdw blurRad="38100" dist="38100" dir="2700000" algn="tl">
                    <a:srgbClr val="000000">
                      <a:alpha val="43137"/>
                    </a:srgbClr>
                  </a:outerShdw>
                </a:effectLst>
                <a:latin typeface="Heebo" pitchFamily="2" charset="-79"/>
                <a:cs typeface="Heebo" pitchFamily="2" charset="-79"/>
              </a:rPr>
              <a:t>Understanding Data with Statistics</a:t>
            </a:r>
            <a:br>
              <a:rPr lang="en-IN" sz="2000" b="1" i="0" dirty="0">
                <a:solidFill>
                  <a:schemeClr val="accent5">
                    <a:lumMod val="75000"/>
                  </a:schemeClr>
                </a:solidFill>
                <a:effectLst>
                  <a:outerShdw blurRad="38100" dist="38100" dir="2700000" algn="tl">
                    <a:srgbClr val="000000">
                      <a:alpha val="43137"/>
                    </a:srgbClr>
                  </a:outerShdw>
                </a:effectLst>
                <a:latin typeface="Heebo" pitchFamily="2" charset="-79"/>
                <a:cs typeface="Heebo" pitchFamily="2" charset="-79"/>
              </a:rPr>
            </a:br>
            <a:endParaRPr lang="en-IN" sz="2000" b="1" dirty="0">
              <a:solidFill>
                <a:schemeClr val="accent5">
                  <a:lumMod val="75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68E20B61-94E9-46C3-33F6-2A4E13076068}"/>
              </a:ext>
            </a:extLst>
          </p:cNvPr>
          <p:cNvSpPr>
            <a:spLocks noGrp="1"/>
          </p:cNvSpPr>
          <p:nvPr>
            <p:ph type="body" idx="1"/>
          </p:nvPr>
        </p:nvSpPr>
        <p:spPr>
          <a:xfrm>
            <a:off x="86627" y="644893"/>
            <a:ext cx="9187376" cy="6213107"/>
          </a:xfrm>
        </p:spPr>
        <p:txBody>
          <a:bodyPr/>
          <a:lstStyle/>
          <a:p>
            <a:r>
              <a:rPr lang="en-IN" b="1" dirty="0">
                <a:solidFill>
                  <a:schemeClr val="accent5">
                    <a:lumMod val="50000"/>
                  </a:schemeClr>
                </a:solidFill>
                <a:effectLst>
                  <a:outerShdw blurRad="38100" dist="38100" dir="2700000" algn="tl">
                    <a:srgbClr val="000000">
                      <a:alpha val="43137"/>
                    </a:srgbClr>
                  </a:outerShdw>
                </a:effectLst>
              </a:rPr>
              <a:t>1:</a:t>
            </a:r>
            <a:r>
              <a:rPr lang="en-IN" b="1" i="0" dirty="0">
                <a:solidFill>
                  <a:schemeClr val="accent5">
                    <a:lumMod val="50000"/>
                  </a:schemeClr>
                </a:solidFill>
                <a:effectLst>
                  <a:outerShdw blurRad="38100" dist="38100" dir="2700000" algn="tl">
                    <a:srgbClr val="000000">
                      <a:alpha val="43137"/>
                    </a:srgbClr>
                  </a:outerShdw>
                </a:effectLst>
                <a:latin typeface="Heebo" pitchFamily="2" charset="-79"/>
                <a:cs typeface="Heebo" pitchFamily="2" charset="-79"/>
              </a:rPr>
              <a:t>Looking at Raw Data</a:t>
            </a:r>
          </a:p>
          <a:p>
            <a:r>
              <a:rPr lang="en-US" sz="1800" dirty="0">
                <a:solidFill>
                  <a:srgbClr val="000000"/>
                </a:solidFill>
                <a:latin typeface="Nunito" pitchFamily="2" charset="0"/>
              </a:rPr>
              <a:t>The very first recipe is for looking at your raw data. It is important to look at raw data because the insight we will get after looking at raw data will boost our chances to better pre-processing as well as handling of data for ML projects.</a:t>
            </a:r>
            <a:endParaRPr lang="en-IN" sz="1800" b="0" i="0" dirty="0">
              <a:solidFill>
                <a:srgbClr val="000000"/>
              </a:solidFill>
              <a:effectLst/>
              <a:latin typeface="Heebo" pitchFamily="2" charset="-79"/>
              <a:cs typeface="Heebo" pitchFamily="2" charset="-79"/>
            </a:endParaRPr>
          </a:p>
          <a:p>
            <a:r>
              <a:rPr lang="en-IN" sz="1600" dirty="0">
                <a:solidFill>
                  <a:srgbClr val="000088"/>
                </a:solidFill>
              </a:rPr>
              <a:t>from</a:t>
            </a:r>
            <a:r>
              <a:rPr lang="en-IN" sz="1600" dirty="0">
                <a:solidFill>
                  <a:srgbClr val="000000"/>
                </a:solidFill>
              </a:rPr>
              <a:t> pandas </a:t>
            </a:r>
            <a:r>
              <a:rPr lang="en-IN" sz="1600" dirty="0">
                <a:solidFill>
                  <a:srgbClr val="000088"/>
                </a:solidFill>
              </a:rPr>
              <a:t>import</a:t>
            </a:r>
            <a:r>
              <a:rPr lang="en-IN" sz="1600" dirty="0">
                <a:solidFill>
                  <a:srgbClr val="000000"/>
                </a:solidFill>
              </a:rPr>
              <a:t> </a:t>
            </a:r>
            <a:r>
              <a:rPr lang="en-IN" sz="1600" dirty="0" err="1">
                <a:solidFill>
                  <a:srgbClr val="000000"/>
                </a:solidFill>
              </a:rPr>
              <a:t>read_csv</a:t>
            </a:r>
            <a:r>
              <a:rPr lang="en-IN" sz="1600" dirty="0">
                <a:solidFill>
                  <a:srgbClr val="000000"/>
                </a:solidFill>
              </a:rPr>
              <a:t> </a:t>
            </a:r>
          </a:p>
          <a:p>
            <a:r>
              <a:rPr lang="en-IN" sz="1600" dirty="0">
                <a:solidFill>
                  <a:srgbClr val="000000"/>
                </a:solidFill>
              </a:rPr>
              <a:t>path </a:t>
            </a:r>
            <a:r>
              <a:rPr lang="en-IN" sz="1600" dirty="0">
                <a:solidFill>
                  <a:srgbClr val="666600"/>
                </a:solidFill>
              </a:rPr>
              <a:t>=</a:t>
            </a:r>
            <a:r>
              <a:rPr lang="en-IN" sz="1600" dirty="0">
                <a:solidFill>
                  <a:srgbClr val="000000"/>
                </a:solidFill>
              </a:rPr>
              <a:t> </a:t>
            </a:r>
            <a:r>
              <a:rPr lang="en-IN" sz="1600" dirty="0" err="1">
                <a:solidFill>
                  <a:srgbClr val="000000"/>
                </a:solidFill>
              </a:rPr>
              <a:t>r</a:t>
            </a:r>
            <a:r>
              <a:rPr lang="en-IN" sz="1600" dirty="0" err="1">
                <a:solidFill>
                  <a:srgbClr val="008800"/>
                </a:solidFill>
              </a:rPr>
              <a:t>"C</a:t>
            </a:r>
            <a:r>
              <a:rPr lang="en-IN" sz="1600" dirty="0">
                <a:solidFill>
                  <a:srgbClr val="008800"/>
                </a:solidFill>
              </a:rPr>
              <a:t>:\pima-indians-diabetes.csv"</a:t>
            </a:r>
            <a:r>
              <a:rPr lang="en-IN" sz="1600" dirty="0">
                <a:solidFill>
                  <a:srgbClr val="000000"/>
                </a:solidFill>
              </a:rPr>
              <a:t> </a:t>
            </a:r>
          </a:p>
          <a:p>
            <a:r>
              <a:rPr lang="en-IN" sz="1600" dirty="0" err="1">
                <a:solidFill>
                  <a:srgbClr val="000000"/>
                </a:solidFill>
              </a:rPr>
              <a:t>headernames</a:t>
            </a:r>
            <a:r>
              <a:rPr lang="en-IN" sz="1600" dirty="0">
                <a:solidFill>
                  <a:srgbClr val="000000"/>
                </a:solidFill>
              </a:rPr>
              <a:t> </a:t>
            </a:r>
            <a:r>
              <a:rPr lang="en-IN" sz="1600" dirty="0">
                <a:solidFill>
                  <a:srgbClr val="666600"/>
                </a:solidFill>
              </a:rPr>
              <a:t>=</a:t>
            </a:r>
            <a:r>
              <a:rPr lang="en-IN" sz="1600" dirty="0">
                <a:solidFill>
                  <a:srgbClr val="000000"/>
                </a:solidFill>
              </a:rPr>
              <a:t> </a:t>
            </a:r>
            <a:r>
              <a:rPr lang="en-IN" sz="1600" dirty="0">
                <a:solidFill>
                  <a:srgbClr val="666600"/>
                </a:solidFill>
              </a:rPr>
              <a:t>[</a:t>
            </a:r>
            <a:r>
              <a:rPr lang="en-IN" sz="1600" dirty="0">
                <a:solidFill>
                  <a:srgbClr val="008800"/>
                </a:solidFill>
              </a:rPr>
              <a:t>'</a:t>
            </a:r>
            <a:r>
              <a:rPr lang="en-IN" sz="1600" dirty="0" err="1">
                <a:solidFill>
                  <a:srgbClr val="008800"/>
                </a:solidFill>
              </a:rPr>
              <a:t>preg</a:t>
            </a:r>
            <a:r>
              <a:rPr lang="en-IN" sz="1600" dirty="0">
                <a:solidFill>
                  <a:srgbClr val="008800"/>
                </a:solidFill>
              </a:rPr>
              <a:t>'</a:t>
            </a:r>
            <a:r>
              <a:rPr lang="en-IN" sz="1600" dirty="0">
                <a:solidFill>
                  <a:srgbClr val="666600"/>
                </a:solidFill>
              </a:rPr>
              <a:t>,</a:t>
            </a:r>
            <a:r>
              <a:rPr lang="en-IN" sz="1600" dirty="0">
                <a:solidFill>
                  <a:srgbClr val="000000"/>
                </a:solidFill>
              </a:rPr>
              <a:t> </a:t>
            </a:r>
            <a:r>
              <a:rPr lang="en-IN" sz="1600" dirty="0">
                <a:solidFill>
                  <a:srgbClr val="008800"/>
                </a:solidFill>
              </a:rPr>
              <a:t>'</a:t>
            </a:r>
            <a:r>
              <a:rPr lang="en-IN" sz="1600" dirty="0" err="1">
                <a:solidFill>
                  <a:srgbClr val="008800"/>
                </a:solidFill>
              </a:rPr>
              <a:t>plas</a:t>
            </a:r>
            <a:r>
              <a:rPr lang="en-IN" sz="1600" dirty="0">
                <a:solidFill>
                  <a:srgbClr val="008800"/>
                </a:solidFill>
              </a:rPr>
              <a:t>'</a:t>
            </a:r>
            <a:r>
              <a:rPr lang="en-IN" sz="1600" dirty="0">
                <a:solidFill>
                  <a:srgbClr val="666600"/>
                </a:solidFill>
              </a:rPr>
              <a:t>,</a:t>
            </a:r>
            <a:r>
              <a:rPr lang="en-IN" sz="1600" dirty="0">
                <a:solidFill>
                  <a:srgbClr val="000000"/>
                </a:solidFill>
              </a:rPr>
              <a:t> </a:t>
            </a:r>
            <a:r>
              <a:rPr lang="en-IN" sz="1600" dirty="0">
                <a:solidFill>
                  <a:srgbClr val="008800"/>
                </a:solidFill>
              </a:rPr>
              <a:t>'</a:t>
            </a:r>
            <a:r>
              <a:rPr lang="en-IN" sz="1600" dirty="0" err="1">
                <a:solidFill>
                  <a:srgbClr val="008800"/>
                </a:solidFill>
              </a:rPr>
              <a:t>pres</a:t>
            </a:r>
            <a:r>
              <a:rPr lang="en-IN" sz="1600" dirty="0">
                <a:solidFill>
                  <a:srgbClr val="008800"/>
                </a:solidFill>
              </a:rPr>
              <a:t>'</a:t>
            </a:r>
            <a:r>
              <a:rPr lang="en-IN" sz="1600" dirty="0">
                <a:solidFill>
                  <a:srgbClr val="666600"/>
                </a:solidFill>
              </a:rPr>
              <a:t>,</a:t>
            </a:r>
            <a:r>
              <a:rPr lang="en-IN" sz="1600" dirty="0">
                <a:solidFill>
                  <a:srgbClr val="000000"/>
                </a:solidFill>
              </a:rPr>
              <a:t> </a:t>
            </a:r>
            <a:r>
              <a:rPr lang="en-IN" sz="1600" dirty="0">
                <a:solidFill>
                  <a:srgbClr val="008800"/>
                </a:solidFill>
              </a:rPr>
              <a:t>'skin'</a:t>
            </a:r>
            <a:r>
              <a:rPr lang="en-IN" sz="1600" dirty="0">
                <a:solidFill>
                  <a:srgbClr val="666600"/>
                </a:solidFill>
              </a:rPr>
              <a:t>,</a:t>
            </a:r>
            <a:r>
              <a:rPr lang="en-IN" sz="1600" dirty="0">
                <a:solidFill>
                  <a:srgbClr val="000000"/>
                </a:solidFill>
              </a:rPr>
              <a:t> </a:t>
            </a:r>
            <a:r>
              <a:rPr lang="en-IN" sz="1600" dirty="0">
                <a:solidFill>
                  <a:srgbClr val="008800"/>
                </a:solidFill>
              </a:rPr>
              <a:t>'test'</a:t>
            </a:r>
            <a:r>
              <a:rPr lang="en-IN" sz="1600" dirty="0">
                <a:solidFill>
                  <a:srgbClr val="666600"/>
                </a:solidFill>
              </a:rPr>
              <a:t>,</a:t>
            </a:r>
            <a:r>
              <a:rPr lang="en-IN" sz="1600" dirty="0">
                <a:solidFill>
                  <a:srgbClr val="000000"/>
                </a:solidFill>
              </a:rPr>
              <a:t> </a:t>
            </a:r>
            <a:r>
              <a:rPr lang="en-IN" sz="1600" dirty="0">
                <a:solidFill>
                  <a:srgbClr val="008800"/>
                </a:solidFill>
              </a:rPr>
              <a:t>'mass'</a:t>
            </a:r>
            <a:r>
              <a:rPr lang="en-IN" sz="1600" dirty="0">
                <a:solidFill>
                  <a:srgbClr val="666600"/>
                </a:solidFill>
              </a:rPr>
              <a:t>,</a:t>
            </a:r>
            <a:r>
              <a:rPr lang="en-IN" sz="1600" dirty="0">
                <a:solidFill>
                  <a:srgbClr val="000000"/>
                </a:solidFill>
              </a:rPr>
              <a:t> </a:t>
            </a:r>
            <a:r>
              <a:rPr lang="en-IN" sz="1600" dirty="0">
                <a:solidFill>
                  <a:srgbClr val="008800"/>
                </a:solidFill>
              </a:rPr>
              <a:t>'</a:t>
            </a:r>
            <a:r>
              <a:rPr lang="en-IN" sz="1600" dirty="0" err="1">
                <a:solidFill>
                  <a:srgbClr val="008800"/>
                </a:solidFill>
              </a:rPr>
              <a:t>pedi</a:t>
            </a:r>
            <a:r>
              <a:rPr lang="en-IN" sz="1600" dirty="0">
                <a:solidFill>
                  <a:srgbClr val="008800"/>
                </a:solidFill>
              </a:rPr>
              <a:t>'</a:t>
            </a:r>
            <a:r>
              <a:rPr lang="en-IN" sz="1600" dirty="0">
                <a:solidFill>
                  <a:srgbClr val="666600"/>
                </a:solidFill>
              </a:rPr>
              <a:t>,</a:t>
            </a:r>
            <a:r>
              <a:rPr lang="en-IN" sz="1600" dirty="0">
                <a:solidFill>
                  <a:srgbClr val="000000"/>
                </a:solidFill>
              </a:rPr>
              <a:t> </a:t>
            </a:r>
            <a:r>
              <a:rPr lang="en-IN" sz="1600" dirty="0">
                <a:solidFill>
                  <a:srgbClr val="008800"/>
                </a:solidFill>
              </a:rPr>
              <a:t>'age'</a:t>
            </a:r>
            <a:r>
              <a:rPr lang="en-IN" sz="1600" dirty="0">
                <a:solidFill>
                  <a:srgbClr val="666600"/>
                </a:solidFill>
              </a:rPr>
              <a:t>,</a:t>
            </a:r>
            <a:r>
              <a:rPr lang="en-IN" sz="1600" dirty="0">
                <a:solidFill>
                  <a:srgbClr val="000000"/>
                </a:solidFill>
              </a:rPr>
              <a:t> </a:t>
            </a:r>
            <a:r>
              <a:rPr lang="en-IN" sz="1600" dirty="0">
                <a:solidFill>
                  <a:srgbClr val="008800"/>
                </a:solidFill>
              </a:rPr>
              <a:t>'class’</a:t>
            </a:r>
            <a:r>
              <a:rPr lang="en-IN" sz="1600" dirty="0">
                <a:solidFill>
                  <a:srgbClr val="666600"/>
                </a:solidFill>
              </a:rPr>
              <a:t>]</a:t>
            </a:r>
          </a:p>
          <a:p>
            <a:r>
              <a:rPr lang="en-IN" sz="1600" dirty="0">
                <a:solidFill>
                  <a:srgbClr val="000000"/>
                </a:solidFill>
              </a:rPr>
              <a:t>data </a:t>
            </a:r>
            <a:r>
              <a:rPr lang="en-IN" sz="1600" dirty="0">
                <a:solidFill>
                  <a:srgbClr val="666600"/>
                </a:solidFill>
              </a:rPr>
              <a:t>=</a:t>
            </a:r>
            <a:r>
              <a:rPr lang="en-IN" sz="1600" dirty="0">
                <a:solidFill>
                  <a:srgbClr val="000000"/>
                </a:solidFill>
              </a:rPr>
              <a:t> </a:t>
            </a:r>
            <a:r>
              <a:rPr lang="en-IN" sz="1600" dirty="0" err="1">
                <a:solidFill>
                  <a:srgbClr val="000000"/>
                </a:solidFill>
              </a:rPr>
              <a:t>read_csv</a:t>
            </a:r>
            <a:r>
              <a:rPr lang="en-IN" sz="1600" dirty="0">
                <a:solidFill>
                  <a:srgbClr val="666600"/>
                </a:solidFill>
              </a:rPr>
              <a:t>(</a:t>
            </a:r>
            <a:r>
              <a:rPr lang="en-IN" sz="1600" dirty="0">
                <a:solidFill>
                  <a:srgbClr val="000000"/>
                </a:solidFill>
              </a:rPr>
              <a:t>path</a:t>
            </a:r>
            <a:r>
              <a:rPr lang="en-IN" sz="1600" dirty="0">
                <a:solidFill>
                  <a:srgbClr val="666600"/>
                </a:solidFill>
              </a:rPr>
              <a:t>,</a:t>
            </a:r>
            <a:r>
              <a:rPr lang="en-IN" sz="1600" dirty="0">
                <a:solidFill>
                  <a:srgbClr val="000000"/>
                </a:solidFill>
              </a:rPr>
              <a:t> names</a:t>
            </a:r>
            <a:r>
              <a:rPr lang="en-IN" sz="1600" dirty="0">
                <a:solidFill>
                  <a:srgbClr val="666600"/>
                </a:solidFill>
              </a:rPr>
              <a:t>=</a:t>
            </a:r>
            <a:r>
              <a:rPr lang="en-IN" sz="1600" dirty="0" err="1">
                <a:solidFill>
                  <a:srgbClr val="000000"/>
                </a:solidFill>
              </a:rPr>
              <a:t>headernames</a:t>
            </a:r>
            <a:r>
              <a:rPr lang="en-IN" sz="1600" dirty="0">
                <a:solidFill>
                  <a:srgbClr val="666600"/>
                </a:solidFill>
              </a:rPr>
              <a:t>)</a:t>
            </a:r>
            <a:r>
              <a:rPr lang="en-IN" sz="1600" dirty="0">
                <a:solidFill>
                  <a:srgbClr val="000000"/>
                </a:solidFill>
              </a:rPr>
              <a:t> </a:t>
            </a:r>
          </a:p>
          <a:p>
            <a:r>
              <a:rPr lang="en-IN" sz="1600" dirty="0">
                <a:solidFill>
                  <a:srgbClr val="000088"/>
                </a:solidFill>
              </a:rPr>
              <a:t>print</a:t>
            </a:r>
            <a:r>
              <a:rPr lang="en-IN" sz="1600" dirty="0">
                <a:solidFill>
                  <a:srgbClr val="666600"/>
                </a:solidFill>
              </a:rPr>
              <a:t>(</a:t>
            </a:r>
            <a:r>
              <a:rPr lang="en-IN" sz="1600" dirty="0" err="1">
                <a:solidFill>
                  <a:srgbClr val="000000"/>
                </a:solidFill>
              </a:rPr>
              <a:t>data</a:t>
            </a:r>
            <a:r>
              <a:rPr lang="en-IN" sz="1600" dirty="0" err="1">
                <a:solidFill>
                  <a:srgbClr val="666600"/>
                </a:solidFill>
              </a:rPr>
              <a:t>.</a:t>
            </a:r>
            <a:r>
              <a:rPr lang="en-IN" sz="1600" dirty="0" err="1">
                <a:solidFill>
                  <a:srgbClr val="000000"/>
                </a:solidFill>
              </a:rPr>
              <a:t>head</a:t>
            </a:r>
            <a:r>
              <a:rPr lang="en-IN" sz="1600" dirty="0">
                <a:solidFill>
                  <a:srgbClr val="666600"/>
                </a:solidFill>
              </a:rPr>
              <a:t>(</a:t>
            </a:r>
            <a:r>
              <a:rPr lang="en-IN" sz="1600" dirty="0">
                <a:solidFill>
                  <a:srgbClr val="006666"/>
                </a:solidFill>
              </a:rPr>
              <a:t>50</a:t>
            </a:r>
            <a:r>
              <a:rPr lang="en-IN" sz="1600" dirty="0">
                <a:solidFill>
                  <a:srgbClr val="666600"/>
                </a:solidFill>
              </a:rPr>
              <a:t>))</a:t>
            </a:r>
            <a:br>
              <a:rPr lang="en-IN" dirty="0"/>
            </a:br>
            <a:r>
              <a:rPr lang="en-IN" b="1" dirty="0">
                <a:solidFill>
                  <a:schemeClr val="accent5">
                    <a:lumMod val="50000"/>
                  </a:schemeClr>
                </a:solidFill>
                <a:effectLst>
                  <a:outerShdw blurRad="38100" dist="38100" dir="2700000" algn="tl">
                    <a:srgbClr val="000000">
                      <a:alpha val="43137"/>
                    </a:srgbClr>
                  </a:outerShdw>
                </a:effectLst>
              </a:rPr>
              <a:t>2:</a:t>
            </a:r>
            <a:r>
              <a:rPr lang="en-IN" b="1" i="0" dirty="0">
                <a:solidFill>
                  <a:schemeClr val="accent5">
                    <a:lumMod val="50000"/>
                  </a:schemeClr>
                </a:solidFill>
                <a:effectLst>
                  <a:outerShdw blurRad="38100" dist="38100" dir="2700000" algn="tl">
                    <a:srgbClr val="000000">
                      <a:alpha val="43137"/>
                    </a:srgbClr>
                  </a:outerShdw>
                </a:effectLst>
                <a:latin typeface="Heebo" pitchFamily="2" charset="-79"/>
                <a:cs typeface="Heebo" pitchFamily="2" charset="-79"/>
              </a:rPr>
              <a:t>Checking Dimensions of Data</a:t>
            </a:r>
          </a:p>
          <a:p>
            <a:r>
              <a:rPr lang="en-US" sz="1800" dirty="0">
                <a:solidFill>
                  <a:srgbClr val="000000"/>
                </a:solidFill>
                <a:latin typeface="Nunito" pitchFamily="2" charset="0"/>
              </a:rPr>
              <a:t>It is always a good practice to know how much data, in terms of rows and columns, we are having for our ML project. </a:t>
            </a:r>
            <a:r>
              <a:rPr lang="en-IN" sz="1800" dirty="0">
                <a:solidFill>
                  <a:srgbClr val="000000"/>
                </a:solidFill>
                <a:latin typeface="Nunito" pitchFamily="2" charset="0"/>
              </a:rPr>
              <a:t>The reasons behind is too less or too much data</a:t>
            </a:r>
          </a:p>
          <a:p>
            <a:r>
              <a:rPr lang="en-US" sz="1800" dirty="0">
                <a:solidFill>
                  <a:srgbClr val="000088"/>
                </a:solidFill>
              </a:rPr>
              <a:t>from</a:t>
            </a:r>
            <a:r>
              <a:rPr lang="en-US" sz="1800" dirty="0">
                <a:solidFill>
                  <a:srgbClr val="000000"/>
                </a:solidFill>
              </a:rPr>
              <a:t> pandas </a:t>
            </a:r>
            <a:r>
              <a:rPr lang="en-US" sz="1800" dirty="0">
                <a:solidFill>
                  <a:srgbClr val="000088"/>
                </a:solidFill>
              </a:rPr>
              <a:t>import</a:t>
            </a:r>
            <a:r>
              <a:rPr lang="en-US" sz="1800" dirty="0">
                <a:solidFill>
                  <a:srgbClr val="000000"/>
                </a:solidFill>
              </a:rPr>
              <a:t> </a:t>
            </a:r>
            <a:r>
              <a:rPr lang="en-US" sz="1800" dirty="0" err="1">
                <a:solidFill>
                  <a:srgbClr val="000000"/>
                </a:solidFill>
              </a:rPr>
              <a:t>read_csv</a:t>
            </a:r>
            <a:r>
              <a:rPr lang="en-US" sz="1800" dirty="0">
                <a:solidFill>
                  <a:srgbClr val="000000"/>
                </a:solidFill>
              </a:rPr>
              <a:t> </a:t>
            </a:r>
          </a:p>
          <a:p>
            <a:r>
              <a:rPr lang="en-US" sz="1800" dirty="0">
                <a:solidFill>
                  <a:srgbClr val="000000"/>
                </a:solidFill>
              </a:rPr>
              <a:t>path </a:t>
            </a:r>
            <a:r>
              <a:rPr lang="en-US" sz="1800" dirty="0">
                <a:solidFill>
                  <a:srgbClr val="666600"/>
                </a:solidFill>
              </a:rPr>
              <a:t>=</a:t>
            </a:r>
            <a:r>
              <a:rPr lang="en-US" sz="1800" dirty="0">
                <a:solidFill>
                  <a:srgbClr val="000000"/>
                </a:solidFill>
              </a:rPr>
              <a:t> </a:t>
            </a:r>
            <a:r>
              <a:rPr lang="en-US" sz="1800" dirty="0" err="1">
                <a:solidFill>
                  <a:srgbClr val="000000"/>
                </a:solidFill>
              </a:rPr>
              <a:t>r</a:t>
            </a:r>
            <a:r>
              <a:rPr lang="en-US" sz="1800" dirty="0" err="1">
                <a:solidFill>
                  <a:srgbClr val="008800"/>
                </a:solidFill>
              </a:rPr>
              <a:t>"C</a:t>
            </a:r>
            <a:r>
              <a:rPr lang="en-US" sz="1800" dirty="0">
                <a:solidFill>
                  <a:srgbClr val="008800"/>
                </a:solidFill>
              </a:rPr>
              <a:t>:\iris.csv“</a:t>
            </a:r>
          </a:p>
          <a:p>
            <a:r>
              <a:rPr lang="en-US" sz="1800" dirty="0">
                <a:solidFill>
                  <a:srgbClr val="000000"/>
                </a:solidFill>
              </a:rPr>
              <a:t> data </a:t>
            </a:r>
            <a:r>
              <a:rPr lang="en-US" sz="1800" dirty="0">
                <a:solidFill>
                  <a:srgbClr val="666600"/>
                </a:solidFill>
              </a:rPr>
              <a:t>=</a:t>
            </a:r>
            <a:r>
              <a:rPr lang="en-US" sz="1800" dirty="0">
                <a:solidFill>
                  <a:srgbClr val="000000"/>
                </a:solidFill>
              </a:rPr>
              <a:t> </a:t>
            </a:r>
            <a:r>
              <a:rPr lang="en-US" sz="1800" dirty="0" err="1">
                <a:solidFill>
                  <a:srgbClr val="000000"/>
                </a:solidFill>
              </a:rPr>
              <a:t>read_csv</a:t>
            </a:r>
            <a:r>
              <a:rPr lang="en-US" sz="1800" dirty="0">
                <a:solidFill>
                  <a:srgbClr val="666600"/>
                </a:solidFill>
              </a:rPr>
              <a:t>(</a:t>
            </a:r>
            <a:r>
              <a:rPr lang="en-US" sz="1800" dirty="0">
                <a:solidFill>
                  <a:srgbClr val="000000"/>
                </a:solidFill>
              </a:rPr>
              <a:t>path</a:t>
            </a:r>
            <a:r>
              <a:rPr lang="en-US" sz="1800" dirty="0">
                <a:solidFill>
                  <a:srgbClr val="666600"/>
                </a:solidFill>
              </a:rPr>
              <a:t>)</a:t>
            </a:r>
            <a:r>
              <a:rPr lang="en-US" sz="1800" dirty="0">
                <a:solidFill>
                  <a:srgbClr val="000000"/>
                </a:solidFill>
              </a:rPr>
              <a:t> </a:t>
            </a:r>
          </a:p>
          <a:p>
            <a:r>
              <a:rPr lang="en-US" sz="1800" dirty="0">
                <a:solidFill>
                  <a:srgbClr val="000088"/>
                </a:solidFill>
              </a:rPr>
              <a:t>print</a:t>
            </a:r>
            <a:r>
              <a:rPr lang="en-US" sz="1800" dirty="0">
                <a:solidFill>
                  <a:srgbClr val="666600"/>
                </a:solidFill>
              </a:rPr>
              <a:t>(</a:t>
            </a:r>
            <a:r>
              <a:rPr lang="en-US" sz="1800" dirty="0" err="1">
                <a:solidFill>
                  <a:srgbClr val="000000"/>
                </a:solidFill>
              </a:rPr>
              <a:t>data</a:t>
            </a:r>
            <a:r>
              <a:rPr lang="en-US" sz="1800" dirty="0" err="1">
                <a:solidFill>
                  <a:srgbClr val="666600"/>
                </a:solidFill>
              </a:rPr>
              <a:t>.</a:t>
            </a:r>
            <a:r>
              <a:rPr lang="en-US" sz="1800" dirty="0" err="1">
                <a:solidFill>
                  <a:srgbClr val="000000"/>
                </a:solidFill>
              </a:rPr>
              <a:t>shape</a:t>
            </a:r>
            <a:r>
              <a:rPr lang="en-US" sz="1800" dirty="0">
                <a:solidFill>
                  <a:srgbClr val="666600"/>
                </a:solidFill>
              </a:rPr>
              <a:t>)</a:t>
            </a:r>
            <a:endParaRPr lang="en-IN" sz="1800" dirty="0"/>
          </a:p>
        </p:txBody>
      </p:sp>
    </p:spTree>
    <p:extLst>
      <p:ext uri="{BB962C8B-B14F-4D97-AF65-F5344CB8AC3E}">
        <p14:creationId xmlns:p14="http://schemas.microsoft.com/office/powerpoint/2010/main" val="3913865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0F055-87FD-9614-6818-D6E6F894038B}"/>
              </a:ext>
            </a:extLst>
          </p:cNvPr>
          <p:cNvSpPr>
            <a:spLocks noGrp="1"/>
          </p:cNvSpPr>
          <p:nvPr>
            <p:ph type="title"/>
          </p:nvPr>
        </p:nvSpPr>
        <p:spPr>
          <a:xfrm>
            <a:off x="171496" y="-126739"/>
            <a:ext cx="4128129" cy="860400"/>
          </a:xfrm>
        </p:spPr>
        <p:txBody>
          <a:bodyPr>
            <a:normAutofit fontScale="90000"/>
          </a:bodyPr>
          <a:lstStyle/>
          <a:p>
            <a:r>
              <a:rPr lang="en-US" sz="2000" b="1" i="1" dirty="0">
                <a:solidFill>
                  <a:schemeClr val="accent5">
                    <a:lumMod val="50000"/>
                  </a:schemeClr>
                </a:solidFill>
                <a:effectLst>
                  <a:outerShdw blurRad="38100" dist="38100" dir="2700000" algn="tl">
                    <a:srgbClr val="000000">
                      <a:alpha val="43137"/>
                    </a:srgbClr>
                  </a:outerShdw>
                </a:effectLst>
                <a:latin typeface="Heebo" pitchFamily="2" charset="-79"/>
                <a:cs typeface="Heebo" pitchFamily="2" charset="-79"/>
              </a:rPr>
              <a:t>3: Getting Each Attribute’s Data Type</a:t>
            </a:r>
            <a:br>
              <a:rPr lang="en-US" sz="2000" b="1" i="1" dirty="0">
                <a:solidFill>
                  <a:schemeClr val="accent5">
                    <a:lumMod val="50000"/>
                  </a:schemeClr>
                </a:solidFill>
                <a:effectLst>
                  <a:outerShdw blurRad="38100" dist="38100" dir="2700000" algn="tl">
                    <a:srgbClr val="000000">
                      <a:alpha val="43137"/>
                    </a:srgbClr>
                  </a:outerShdw>
                </a:effectLst>
                <a:latin typeface="Heebo" pitchFamily="2" charset="-79"/>
                <a:cs typeface="Heebo" pitchFamily="2" charset="-79"/>
              </a:rPr>
            </a:br>
            <a:endParaRPr lang="en-IN" sz="2000" b="1" i="1" dirty="0">
              <a:solidFill>
                <a:schemeClr val="accent5">
                  <a:lumMod val="50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77686735-802F-1DD4-D1A3-8E6F73F8162F}"/>
              </a:ext>
            </a:extLst>
          </p:cNvPr>
          <p:cNvSpPr>
            <a:spLocks noGrp="1"/>
          </p:cNvSpPr>
          <p:nvPr>
            <p:ph type="body" idx="1"/>
          </p:nvPr>
        </p:nvSpPr>
        <p:spPr>
          <a:xfrm>
            <a:off x="171496" y="466928"/>
            <a:ext cx="9102507" cy="6391072"/>
          </a:xfrm>
        </p:spPr>
        <p:txBody>
          <a:bodyPr>
            <a:normAutofit fontScale="92500" lnSpcReduction="20000"/>
          </a:bodyPr>
          <a:lstStyle/>
          <a:p>
            <a:r>
              <a:rPr lang="en-US" dirty="0">
                <a:solidFill>
                  <a:srgbClr val="000000"/>
                </a:solidFill>
                <a:latin typeface="Nunito" pitchFamily="2" charset="0"/>
              </a:rPr>
              <a:t>It is another good practice to know data type of each attribute.</a:t>
            </a:r>
          </a:p>
          <a:p>
            <a:r>
              <a:rPr lang="en-US" dirty="0">
                <a:solidFill>
                  <a:srgbClr val="000000"/>
                </a:solidFill>
                <a:latin typeface="Nunito" pitchFamily="2" charset="0"/>
              </a:rPr>
              <a:t>As sometimes we may need to convert one data type to another</a:t>
            </a:r>
          </a:p>
          <a:p>
            <a:r>
              <a:rPr lang="en-IN" dirty="0">
                <a:solidFill>
                  <a:srgbClr val="000088"/>
                </a:solidFill>
              </a:rPr>
              <a:t>from</a:t>
            </a:r>
            <a:r>
              <a:rPr lang="en-IN" dirty="0">
                <a:solidFill>
                  <a:srgbClr val="000000"/>
                </a:solidFill>
              </a:rPr>
              <a:t> pandas </a:t>
            </a:r>
            <a:r>
              <a:rPr lang="en-IN" dirty="0">
                <a:solidFill>
                  <a:srgbClr val="000088"/>
                </a:solidFill>
              </a:rPr>
              <a:t>import</a:t>
            </a:r>
            <a:r>
              <a:rPr lang="en-IN" dirty="0">
                <a:solidFill>
                  <a:srgbClr val="000000"/>
                </a:solidFill>
              </a:rPr>
              <a:t> </a:t>
            </a:r>
            <a:r>
              <a:rPr lang="en-IN" dirty="0" err="1">
                <a:solidFill>
                  <a:srgbClr val="000000"/>
                </a:solidFill>
              </a:rPr>
              <a:t>read_csv</a:t>
            </a:r>
            <a:endParaRPr lang="en-IN" dirty="0">
              <a:solidFill>
                <a:srgbClr val="000000"/>
              </a:solidFill>
            </a:endParaRPr>
          </a:p>
          <a:p>
            <a:r>
              <a:rPr lang="en-IN" dirty="0">
                <a:solidFill>
                  <a:srgbClr val="000000"/>
                </a:solidFill>
              </a:rPr>
              <a:t> path </a:t>
            </a:r>
            <a:r>
              <a:rPr lang="en-IN" dirty="0">
                <a:solidFill>
                  <a:srgbClr val="666600"/>
                </a:solidFill>
              </a:rPr>
              <a:t>=</a:t>
            </a:r>
            <a:r>
              <a:rPr lang="en-IN" dirty="0">
                <a:solidFill>
                  <a:srgbClr val="000000"/>
                </a:solidFill>
              </a:rPr>
              <a:t> </a:t>
            </a:r>
            <a:r>
              <a:rPr lang="en-IN" dirty="0" err="1">
                <a:solidFill>
                  <a:srgbClr val="000000"/>
                </a:solidFill>
              </a:rPr>
              <a:t>r</a:t>
            </a:r>
            <a:r>
              <a:rPr lang="en-IN" dirty="0" err="1">
                <a:solidFill>
                  <a:srgbClr val="008800"/>
                </a:solidFill>
              </a:rPr>
              <a:t>"C</a:t>
            </a:r>
            <a:r>
              <a:rPr lang="en-IN" dirty="0">
                <a:solidFill>
                  <a:srgbClr val="008800"/>
                </a:solidFill>
              </a:rPr>
              <a:t>:\iris.csv"</a:t>
            </a:r>
            <a:r>
              <a:rPr lang="en-IN" dirty="0">
                <a:solidFill>
                  <a:srgbClr val="000000"/>
                </a:solidFill>
              </a:rPr>
              <a:t> </a:t>
            </a:r>
          </a:p>
          <a:p>
            <a:r>
              <a:rPr lang="en-IN" dirty="0">
                <a:solidFill>
                  <a:srgbClr val="000000"/>
                </a:solidFill>
              </a:rPr>
              <a:t>data </a:t>
            </a:r>
            <a:r>
              <a:rPr lang="en-IN" dirty="0">
                <a:solidFill>
                  <a:srgbClr val="666600"/>
                </a:solidFill>
              </a:rPr>
              <a:t>=</a:t>
            </a:r>
            <a:r>
              <a:rPr lang="en-IN" dirty="0">
                <a:solidFill>
                  <a:srgbClr val="000000"/>
                </a:solidFill>
              </a:rPr>
              <a:t> </a:t>
            </a:r>
            <a:r>
              <a:rPr lang="en-IN" dirty="0" err="1">
                <a:solidFill>
                  <a:srgbClr val="000000"/>
                </a:solidFill>
              </a:rPr>
              <a:t>read_csv</a:t>
            </a:r>
            <a:r>
              <a:rPr lang="en-IN" dirty="0">
                <a:solidFill>
                  <a:srgbClr val="666600"/>
                </a:solidFill>
              </a:rPr>
              <a:t>(</a:t>
            </a:r>
            <a:r>
              <a:rPr lang="en-IN" dirty="0">
                <a:solidFill>
                  <a:srgbClr val="000000"/>
                </a:solidFill>
              </a:rPr>
              <a:t>path</a:t>
            </a:r>
            <a:r>
              <a:rPr lang="en-IN" dirty="0">
                <a:solidFill>
                  <a:srgbClr val="666600"/>
                </a:solidFill>
              </a:rPr>
              <a:t>)</a:t>
            </a:r>
          </a:p>
          <a:p>
            <a:r>
              <a:rPr lang="en-IN" dirty="0">
                <a:solidFill>
                  <a:srgbClr val="000000"/>
                </a:solidFill>
              </a:rPr>
              <a:t> </a:t>
            </a:r>
            <a:r>
              <a:rPr lang="en-IN" dirty="0">
                <a:solidFill>
                  <a:srgbClr val="000088"/>
                </a:solidFill>
              </a:rPr>
              <a:t>print</a:t>
            </a:r>
            <a:r>
              <a:rPr lang="en-IN" dirty="0">
                <a:solidFill>
                  <a:srgbClr val="666600"/>
                </a:solidFill>
              </a:rPr>
              <a:t>(</a:t>
            </a:r>
            <a:r>
              <a:rPr lang="en-IN" dirty="0" err="1">
                <a:solidFill>
                  <a:srgbClr val="000000"/>
                </a:solidFill>
              </a:rPr>
              <a:t>data</a:t>
            </a:r>
            <a:r>
              <a:rPr lang="en-IN" dirty="0" err="1">
                <a:solidFill>
                  <a:srgbClr val="666600"/>
                </a:solidFill>
              </a:rPr>
              <a:t>.</a:t>
            </a:r>
            <a:r>
              <a:rPr lang="en-IN" dirty="0" err="1">
                <a:solidFill>
                  <a:srgbClr val="000000"/>
                </a:solidFill>
              </a:rPr>
              <a:t>dtypes</a:t>
            </a:r>
            <a:r>
              <a:rPr lang="en-IN" dirty="0">
                <a:solidFill>
                  <a:srgbClr val="666600"/>
                </a:solidFill>
              </a:rPr>
              <a:t>)</a:t>
            </a:r>
            <a:r>
              <a:rPr lang="en-IN" dirty="0">
                <a:solidFill>
                  <a:srgbClr val="000000"/>
                </a:solidFill>
                <a:latin typeface="Heebo" pitchFamily="2" charset="-79"/>
                <a:cs typeface="Heebo" pitchFamily="2" charset="-79"/>
              </a:rPr>
              <a:t> </a:t>
            </a:r>
          </a:p>
          <a:p>
            <a:r>
              <a:rPr lang="en-IN" sz="2200" b="1" dirty="0">
                <a:solidFill>
                  <a:schemeClr val="accent5">
                    <a:lumMod val="50000"/>
                  </a:schemeClr>
                </a:solidFill>
                <a:effectLst>
                  <a:outerShdw blurRad="38100" dist="38100" dir="2700000" algn="tl">
                    <a:srgbClr val="000000">
                      <a:alpha val="43137"/>
                    </a:srgbClr>
                  </a:outerShdw>
                </a:effectLst>
                <a:latin typeface="Heebo" pitchFamily="2" charset="-79"/>
                <a:cs typeface="Heebo" pitchFamily="2" charset="-79"/>
              </a:rPr>
              <a:t>Statistical Summary of Data</a:t>
            </a:r>
          </a:p>
          <a:p>
            <a:r>
              <a:rPr lang="en-US" dirty="0">
                <a:solidFill>
                  <a:srgbClr val="000000"/>
                </a:solidFill>
                <a:latin typeface="Nunito" pitchFamily="2" charset="0"/>
              </a:rPr>
              <a:t>many times we need to review the summaries out of that shape of data.</a:t>
            </a:r>
          </a:p>
          <a:p>
            <a:pPr>
              <a:buFont typeface="Arial" panose="020B0604020202020204" pitchFamily="34" charset="0"/>
              <a:buChar char="•"/>
            </a:pPr>
            <a:r>
              <a:rPr lang="en-US" dirty="0">
                <a:solidFill>
                  <a:srgbClr val="000000"/>
                </a:solidFill>
                <a:latin typeface="Nunito" pitchFamily="2" charset="0"/>
              </a:rPr>
              <a:t> It can be done with the help of describe() function of Pandas </a:t>
            </a:r>
            <a:r>
              <a:rPr lang="en-US" dirty="0" err="1">
                <a:solidFill>
                  <a:srgbClr val="000000"/>
                </a:solidFill>
                <a:latin typeface="Nunito" pitchFamily="2" charset="0"/>
              </a:rPr>
              <a:t>DataFrame</a:t>
            </a:r>
            <a:r>
              <a:rPr lang="en-US" dirty="0">
                <a:solidFill>
                  <a:srgbClr val="000000"/>
                </a:solidFill>
                <a:latin typeface="Nunito" pitchFamily="2" charset="0"/>
              </a:rPr>
              <a:t> that further provide the following 8 statistical properties of each &amp; every data attribute </a:t>
            </a:r>
          </a:p>
          <a:p>
            <a:pPr>
              <a:buFont typeface="Arial" panose="020B0604020202020204" pitchFamily="34" charset="0"/>
              <a:buChar char="•"/>
            </a:pPr>
            <a:r>
              <a:rPr lang="en-US" dirty="0">
                <a:solidFill>
                  <a:srgbClr val="000000"/>
                </a:solidFill>
                <a:latin typeface="Nunito" pitchFamily="2" charset="0"/>
              </a:rPr>
              <a:t>Count</a:t>
            </a:r>
          </a:p>
          <a:p>
            <a:pPr>
              <a:buFont typeface="Arial" panose="020B0604020202020204" pitchFamily="34" charset="0"/>
              <a:buChar char="•"/>
            </a:pPr>
            <a:r>
              <a:rPr lang="en-US" dirty="0">
                <a:solidFill>
                  <a:srgbClr val="000000"/>
                </a:solidFill>
                <a:latin typeface="Nunito" pitchFamily="2" charset="0"/>
              </a:rPr>
              <a:t>Mean</a:t>
            </a:r>
          </a:p>
          <a:p>
            <a:pPr>
              <a:buFont typeface="Arial" panose="020B0604020202020204" pitchFamily="34" charset="0"/>
              <a:buChar char="•"/>
            </a:pPr>
            <a:r>
              <a:rPr lang="en-US" dirty="0">
                <a:solidFill>
                  <a:srgbClr val="000000"/>
                </a:solidFill>
                <a:latin typeface="Nunito" pitchFamily="2" charset="0"/>
              </a:rPr>
              <a:t>Standard Deviation</a:t>
            </a:r>
          </a:p>
          <a:p>
            <a:pPr>
              <a:buFont typeface="Arial" panose="020B0604020202020204" pitchFamily="34" charset="0"/>
              <a:buChar char="•"/>
            </a:pPr>
            <a:r>
              <a:rPr lang="en-US" dirty="0">
                <a:solidFill>
                  <a:srgbClr val="000000"/>
                </a:solidFill>
                <a:latin typeface="Nunito" pitchFamily="2" charset="0"/>
              </a:rPr>
              <a:t>Minimum Value</a:t>
            </a:r>
          </a:p>
          <a:p>
            <a:pPr>
              <a:buFont typeface="Arial" panose="020B0604020202020204" pitchFamily="34" charset="0"/>
              <a:buChar char="•"/>
            </a:pPr>
            <a:r>
              <a:rPr lang="en-US" dirty="0">
                <a:solidFill>
                  <a:srgbClr val="000000"/>
                </a:solidFill>
                <a:latin typeface="Nunito" pitchFamily="2" charset="0"/>
              </a:rPr>
              <a:t>Maximum value</a:t>
            </a:r>
          </a:p>
          <a:p>
            <a:pPr>
              <a:buFont typeface="Arial" panose="020B0604020202020204" pitchFamily="34" charset="0"/>
              <a:buChar char="•"/>
            </a:pPr>
            <a:r>
              <a:rPr lang="en-US" dirty="0">
                <a:solidFill>
                  <a:srgbClr val="000000"/>
                </a:solidFill>
                <a:latin typeface="Nunito" pitchFamily="2" charset="0"/>
              </a:rPr>
              <a:t>25%</a:t>
            </a:r>
          </a:p>
          <a:p>
            <a:pPr>
              <a:buFont typeface="Arial" panose="020B0604020202020204" pitchFamily="34" charset="0"/>
              <a:buChar char="•"/>
            </a:pPr>
            <a:r>
              <a:rPr lang="en-US" dirty="0">
                <a:solidFill>
                  <a:srgbClr val="000000"/>
                </a:solidFill>
                <a:latin typeface="Nunito" pitchFamily="2" charset="0"/>
              </a:rPr>
              <a:t>Median i.e. 50%</a:t>
            </a:r>
          </a:p>
          <a:p>
            <a:pPr>
              <a:buFont typeface="Arial" panose="020B0604020202020204" pitchFamily="34" charset="0"/>
              <a:buChar char="•"/>
            </a:pPr>
            <a:r>
              <a:rPr lang="en-US" dirty="0">
                <a:solidFill>
                  <a:srgbClr val="000000"/>
                </a:solidFill>
                <a:latin typeface="Nunito" pitchFamily="2" charset="0"/>
              </a:rPr>
              <a:t>75%</a:t>
            </a:r>
          </a:p>
          <a:p>
            <a:endParaRPr lang="en-IN" dirty="0"/>
          </a:p>
        </p:txBody>
      </p:sp>
    </p:spTree>
    <p:extLst>
      <p:ext uri="{BB962C8B-B14F-4D97-AF65-F5344CB8AC3E}">
        <p14:creationId xmlns:p14="http://schemas.microsoft.com/office/powerpoint/2010/main" val="3555441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F0A1C2B-140B-D32B-34FD-CB18018E6CF4}"/>
              </a:ext>
            </a:extLst>
          </p:cNvPr>
          <p:cNvSpPr>
            <a:spLocks noGrp="1"/>
          </p:cNvSpPr>
          <p:nvPr>
            <p:ph type="body" idx="1"/>
          </p:nvPr>
        </p:nvSpPr>
        <p:spPr>
          <a:xfrm>
            <a:off x="136187" y="0"/>
            <a:ext cx="9137816" cy="6858000"/>
          </a:xfrm>
        </p:spPr>
        <p:txBody>
          <a:bodyPr>
            <a:normAutofit lnSpcReduction="10000"/>
          </a:bodyPr>
          <a:lstStyle/>
          <a:p>
            <a:r>
              <a:rPr lang="en-IN" dirty="0">
                <a:solidFill>
                  <a:srgbClr val="000088"/>
                </a:solidFill>
              </a:rPr>
              <a:t>from</a:t>
            </a:r>
            <a:r>
              <a:rPr lang="en-IN" dirty="0">
                <a:solidFill>
                  <a:srgbClr val="000000"/>
                </a:solidFill>
              </a:rPr>
              <a:t> pandas </a:t>
            </a:r>
            <a:r>
              <a:rPr lang="en-IN" dirty="0">
                <a:solidFill>
                  <a:srgbClr val="000088"/>
                </a:solidFill>
              </a:rPr>
              <a:t>import</a:t>
            </a:r>
            <a:r>
              <a:rPr lang="en-IN" dirty="0">
                <a:solidFill>
                  <a:srgbClr val="000000"/>
                </a:solidFill>
              </a:rPr>
              <a:t> </a:t>
            </a:r>
            <a:r>
              <a:rPr lang="en-IN" dirty="0" err="1">
                <a:solidFill>
                  <a:srgbClr val="000000"/>
                </a:solidFill>
              </a:rPr>
              <a:t>read_csv</a:t>
            </a:r>
            <a:r>
              <a:rPr lang="en-IN" dirty="0">
                <a:solidFill>
                  <a:srgbClr val="000000"/>
                </a:solidFill>
              </a:rPr>
              <a:t> </a:t>
            </a:r>
          </a:p>
          <a:p>
            <a:r>
              <a:rPr lang="en-IN" dirty="0">
                <a:solidFill>
                  <a:srgbClr val="000088"/>
                </a:solidFill>
              </a:rPr>
              <a:t>from</a:t>
            </a:r>
            <a:r>
              <a:rPr lang="en-IN" dirty="0">
                <a:solidFill>
                  <a:srgbClr val="000000"/>
                </a:solidFill>
              </a:rPr>
              <a:t> pandas </a:t>
            </a:r>
            <a:r>
              <a:rPr lang="en-IN" dirty="0">
                <a:solidFill>
                  <a:srgbClr val="000088"/>
                </a:solidFill>
              </a:rPr>
              <a:t>import</a:t>
            </a:r>
            <a:r>
              <a:rPr lang="en-IN" dirty="0">
                <a:solidFill>
                  <a:srgbClr val="000000"/>
                </a:solidFill>
              </a:rPr>
              <a:t> </a:t>
            </a:r>
            <a:r>
              <a:rPr lang="en-IN" dirty="0" err="1">
                <a:solidFill>
                  <a:srgbClr val="000000"/>
                </a:solidFill>
              </a:rPr>
              <a:t>set_option</a:t>
            </a:r>
            <a:endParaRPr lang="en-IN" dirty="0">
              <a:solidFill>
                <a:srgbClr val="000000"/>
              </a:solidFill>
            </a:endParaRPr>
          </a:p>
          <a:p>
            <a:r>
              <a:rPr lang="en-IN" dirty="0">
                <a:solidFill>
                  <a:srgbClr val="000000"/>
                </a:solidFill>
              </a:rPr>
              <a:t> path </a:t>
            </a:r>
            <a:r>
              <a:rPr lang="en-IN" dirty="0">
                <a:solidFill>
                  <a:srgbClr val="666600"/>
                </a:solidFill>
              </a:rPr>
              <a:t>=</a:t>
            </a:r>
            <a:r>
              <a:rPr lang="en-IN" dirty="0">
                <a:solidFill>
                  <a:srgbClr val="000000"/>
                </a:solidFill>
              </a:rPr>
              <a:t> </a:t>
            </a:r>
            <a:r>
              <a:rPr lang="en-IN" dirty="0" err="1">
                <a:solidFill>
                  <a:srgbClr val="000000"/>
                </a:solidFill>
              </a:rPr>
              <a:t>r</a:t>
            </a:r>
            <a:r>
              <a:rPr lang="en-IN" dirty="0" err="1">
                <a:solidFill>
                  <a:srgbClr val="008800"/>
                </a:solidFill>
              </a:rPr>
              <a:t>"C</a:t>
            </a:r>
            <a:r>
              <a:rPr lang="en-IN" dirty="0">
                <a:solidFill>
                  <a:srgbClr val="008800"/>
                </a:solidFill>
              </a:rPr>
              <a:t>:\pima-indians-diabetes.csv"</a:t>
            </a:r>
            <a:r>
              <a:rPr lang="en-IN" dirty="0">
                <a:solidFill>
                  <a:srgbClr val="000000"/>
                </a:solidFill>
              </a:rPr>
              <a:t> </a:t>
            </a:r>
          </a:p>
          <a:p>
            <a:r>
              <a:rPr lang="en-IN" dirty="0">
                <a:solidFill>
                  <a:srgbClr val="000000"/>
                </a:solidFill>
              </a:rPr>
              <a:t>names </a:t>
            </a:r>
            <a:r>
              <a:rPr lang="en-IN" dirty="0">
                <a:solidFill>
                  <a:srgbClr val="666600"/>
                </a:solidFill>
              </a:rPr>
              <a:t>=</a:t>
            </a:r>
            <a:r>
              <a:rPr lang="en-IN" dirty="0">
                <a:solidFill>
                  <a:srgbClr val="000000"/>
                </a:solidFill>
              </a:rPr>
              <a:t> </a:t>
            </a:r>
            <a:r>
              <a:rPr lang="en-IN" dirty="0">
                <a:solidFill>
                  <a:srgbClr val="666600"/>
                </a:solidFill>
              </a:rPr>
              <a:t>[</a:t>
            </a:r>
            <a:r>
              <a:rPr lang="en-IN" dirty="0">
                <a:solidFill>
                  <a:srgbClr val="008800"/>
                </a:solidFill>
              </a:rPr>
              <a:t>'</a:t>
            </a:r>
            <a:r>
              <a:rPr lang="en-IN" dirty="0" err="1">
                <a:solidFill>
                  <a:srgbClr val="008800"/>
                </a:solidFill>
              </a:rPr>
              <a:t>preg</a:t>
            </a:r>
            <a:r>
              <a:rPr lang="en-IN" dirty="0">
                <a:solidFill>
                  <a:srgbClr val="008800"/>
                </a:solidFill>
              </a:rPr>
              <a:t>'</a:t>
            </a:r>
            <a:r>
              <a:rPr lang="en-IN" dirty="0">
                <a:solidFill>
                  <a:srgbClr val="666600"/>
                </a:solidFill>
              </a:rPr>
              <a:t>,</a:t>
            </a:r>
            <a:r>
              <a:rPr lang="en-IN" dirty="0">
                <a:solidFill>
                  <a:srgbClr val="000000"/>
                </a:solidFill>
              </a:rPr>
              <a:t> </a:t>
            </a:r>
            <a:r>
              <a:rPr lang="en-IN" dirty="0">
                <a:solidFill>
                  <a:srgbClr val="008800"/>
                </a:solidFill>
              </a:rPr>
              <a:t>'</a:t>
            </a:r>
            <a:r>
              <a:rPr lang="en-IN" dirty="0" err="1">
                <a:solidFill>
                  <a:srgbClr val="008800"/>
                </a:solidFill>
              </a:rPr>
              <a:t>plas</a:t>
            </a:r>
            <a:r>
              <a:rPr lang="en-IN" dirty="0">
                <a:solidFill>
                  <a:srgbClr val="008800"/>
                </a:solidFill>
              </a:rPr>
              <a:t>'</a:t>
            </a:r>
            <a:r>
              <a:rPr lang="en-IN" dirty="0">
                <a:solidFill>
                  <a:srgbClr val="666600"/>
                </a:solidFill>
              </a:rPr>
              <a:t>,</a:t>
            </a:r>
            <a:r>
              <a:rPr lang="en-IN" dirty="0">
                <a:solidFill>
                  <a:srgbClr val="000000"/>
                </a:solidFill>
              </a:rPr>
              <a:t> </a:t>
            </a:r>
            <a:r>
              <a:rPr lang="en-IN" dirty="0">
                <a:solidFill>
                  <a:srgbClr val="008800"/>
                </a:solidFill>
              </a:rPr>
              <a:t>'</a:t>
            </a:r>
            <a:r>
              <a:rPr lang="en-IN" dirty="0" err="1">
                <a:solidFill>
                  <a:srgbClr val="008800"/>
                </a:solidFill>
              </a:rPr>
              <a:t>pres</a:t>
            </a:r>
            <a:r>
              <a:rPr lang="en-IN" dirty="0">
                <a:solidFill>
                  <a:srgbClr val="008800"/>
                </a:solidFill>
              </a:rPr>
              <a:t>'</a:t>
            </a:r>
            <a:r>
              <a:rPr lang="en-IN" dirty="0">
                <a:solidFill>
                  <a:srgbClr val="666600"/>
                </a:solidFill>
              </a:rPr>
              <a:t>,</a:t>
            </a:r>
            <a:r>
              <a:rPr lang="en-IN" dirty="0">
                <a:solidFill>
                  <a:srgbClr val="000000"/>
                </a:solidFill>
              </a:rPr>
              <a:t> </a:t>
            </a:r>
            <a:r>
              <a:rPr lang="en-IN" dirty="0">
                <a:solidFill>
                  <a:srgbClr val="008800"/>
                </a:solidFill>
              </a:rPr>
              <a:t>'skin'</a:t>
            </a:r>
            <a:r>
              <a:rPr lang="en-IN" dirty="0">
                <a:solidFill>
                  <a:srgbClr val="666600"/>
                </a:solidFill>
              </a:rPr>
              <a:t>,</a:t>
            </a:r>
            <a:r>
              <a:rPr lang="en-IN" dirty="0">
                <a:solidFill>
                  <a:srgbClr val="000000"/>
                </a:solidFill>
              </a:rPr>
              <a:t> </a:t>
            </a:r>
            <a:r>
              <a:rPr lang="en-IN" dirty="0">
                <a:solidFill>
                  <a:srgbClr val="008800"/>
                </a:solidFill>
              </a:rPr>
              <a:t>'test'</a:t>
            </a:r>
            <a:r>
              <a:rPr lang="en-IN" dirty="0">
                <a:solidFill>
                  <a:srgbClr val="666600"/>
                </a:solidFill>
              </a:rPr>
              <a:t>,</a:t>
            </a:r>
            <a:r>
              <a:rPr lang="en-IN" dirty="0">
                <a:solidFill>
                  <a:srgbClr val="000000"/>
                </a:solidFill>
              </a:rPr>
              <a:t> </a:t>
            </a:r>
            <a:r>
              <a:rPr lang="en-IN" dirty="0">
                <a:solidFill>
                  <a:srgbClr val="008800"/>
                </a:solidFill>
              </a:rPr>
              <a:t>'mass'</a:t>
            </a:r>
            <a:r>
              <a:rPr lang="en-IN" dirty="0">
                <a:solidFill>
                  <a:srgbClr val="666600"/>
                </a:solidFill>
              </a:rPr>
              <a:t>,</a:t>
            </a:r>
            <a:r>
              <a:rPr lang="en-IN" dirty="0">
                <a:solidFill>
                  <a:srgbClr val="000000"/>
                </a:solidFill>
              </a:rPr>
              <a:t> </a:t>
            </a:r>
            <a:r>
              <a:rPr lang="en-IN" dirty="0">
                <a:solidFill>
                  <a:srgbClr val="008800"/>
                </a:solidFill>
              </a:rPr>
              <a:t>'</a:t>
            </a:r>
            <a:r>
              <a:rPr lang="en-IN" dirty="0" err="1">
                <a:solidFill>
                  <a:srgbClr val="008800"/>
                </a:solidFill>
              </a:rPr>
              <a:t>pedi</a:t>
            </a:r>
            <a:r>
              <a:rPr lang="en-IN" dirty="0">
                <a:solidFill>
                  <a:srgbClr val="008800"/>
                </a:solidFill>
              </a:rPr>
              <a:t>'</a:t>
            </a:r>
            <a:r>
              <a:rPr lang="en-IN" dirty="0">
                <a:solidFill>
                  <a:srgbClr val="666600"/>
                </a:solidFill>
              </a:rPr>
              <a:t>,</a:t>
            </a:r>
            <a:r>
              <a:rPr lang="en-IN" dirty="0">
                <a:solidFill>
                  <a:srgbClr val="000000"/>
                </a:solidFill>
              </a:rPr>
              <a:t> </a:t>
            </a:r>
            <a:r>
              <a:rPr lang="en-IN" dirty="0">
                <a:solidFill>
                  <a:srgbClr val="008800"/>
                </a:solidFill>
              </a:rPr>
              <a:t>'age'</a:t>
            </a:r>
            <a:r>
              <a:rPr lang="en-IN" dirty="0">
                <a:solidFill>
                  <a:srgbClr val="666600"/>
                </a:solidFill>
              </a:rPr>
              <a:t>,</a:t>
            </a:r>
            <a:r>
              <a:rPr lang="en-IN" dirty="0">
                <a:solidFill>
                  <a:srgbClr val="000000"/>
                </a:solidFill>
              </a:rPr>
              <a:t> </a:t>
            </a:r>
            <a:r>
              <a:rPr lang="en-IN" dirty="0">
                <a:solidFill>
                  <a:srgbClr val="008800"/>
                </a:solidFill>
              </a:rPr>
              <a:t>'class’</a:t>
            </a:r>
            <a:r>
              <a:rPr lang="en-IN" dirty="0">
                <a:solidFill>
                  <a:srgbClr val="666600"/>
                </a:solidFill>
              </a:rPr>
              <a:t>]</a:t>
            </a:r>
          </a:p>
          <a:p>
            <a:r>
              <a:rPr lang="en-IN" dirty="0">
                <a:solidFill>
                  <a:srgbClr val="000000"/>
                </a:solidFill>
              </a:rPr>
              <a:t> data </a:t>
            </a:r>
            <a:r>
              <a:rPr lang="en-IN" dirty="0">
                <a:solidFill>
                  <a:srgbClr val="666600"/>
                </a:solidFill>
              </a:rPr>
              <a:t>=</a:t>
            </a:r>
            <a:r>
              <a:rPr lang="en-IN" dirty="0">
                <a:solidFill>
                  <a:srgbClr val="000000"/>
                </a:solidFill>
              </a:rPr>
              <a:t> </a:t>
            </a:r>
            <a:r>
              <a:rPr lang="en-IN" dirty="0" err="1">
                <a:solidFill>
                  <a:srgbClr val="000000"/>
                </a:solidFill>
              </a:rPr>
              <a:t>read_csv</a:t>
            </a:r>
            <a:r>
              <a:rPr lang="en-IN" dirty="0">
                <a:solidFill>
                  <a:srgbClr val="666600"/>
                </a:solidFill>
              </a:rPr>
              <a:t>(</a:t>
            </a:r>
            <a:r>
              <a:rPr lang="en-IN" dirty="0">
                <a:solidFill>
                  <a:srgbClr val="000000"/>
                </a:solidFill>
              </a:rPr>
              <a:t>path</a:t>
            </a:r>
            <a:r>
              <a:rPr lang="en-IN" dirty="0">
                <a:solidFill>
                  <a:srgbClr val="666600"/>
                </a:solidFill>
              </a:rPr>
              <a:t>,</a:t>
            </a:r>
            <a:r>
              <a:rPr lang="en-IN" dirty="0">
                <a:solidFill>
                  <a:srgbClr val="000000"/>
                </a:solidFill>
              </a:rPr>
              <a:t> names</a:t>
            </a:r>
            <a:r>
              <a:rPr lang="en-IN" dirty="0">
                <a:solidFill>
                  <a:srgbClr val="666600"/>
                </a:solidFill>
              </a:rPr>
              <a:t>=</a:t>
            </a:r>
            <a:r>
              <a:rPr lang="en-IN" dirty="0">
                <a:solidFill>
                  <a:srgbClr val="000000"/>
                </a:solidFill>
              </a:rPr>
              <a:t>names</a:t>
            </a:r>
            <a:r>
              <a:rPr lang="en-IN" dirty="0">
                <a:solidFill>
                  <a:srgbClr val="666600"/>
                </a:solidFill>
              </a:rPr>
              <a:t>)</a:t>
            </a:r>
            <a:r>
              <a:rPr lang="en-IN" dirty="0">
                <a:solidFill>
                  <a:srgbClr val="000000"/>
                </a:solidFill>
              </a:rPr>
              <a:t> </a:t>
            </a:r>
          </a:p>
          <a:p>
            <a:r>
              <a:rPr lang="en-IN" dirty="0" err="1">
                <a:solidFill>
                  <a:srgbClr val="000000"/>
                </a:solidFill>
              </a:rPr>
              <a:t>set_option</a:t>
            </a:r>
            <a:r>
              <a:rPr lang="en-IN" dirty="0">
                <a:solidFill>
                  <a:srgbClr val="666600"/>
                </a:solidFill>
              </a:rPr>
              <a:t>(</a:t>
            </a:r>
            <a:r>
              <a:rPr lang="en-IN" dirty="0">
                <a:solidFill>
                  <a:srgbClr val="008800"/>
                </a:solidFill>
              </a:rPr>
              <a:t>'</a:t>
            </a:r>
            <a:r>
              <a:rPr lang="en-IN" dirty="0" err="1">
                <a:solidFill>
                  <a:srgbClr val="008800"/>
                </a:solidFill>
              </a:rPr>
              <a:t>display.width</a:t>
            </a:r>
            <a:r>
              <a:rPr lang="en-IN" dirty="0">
                <a:solidFill>
                  <a:srgbClr val="008800"/>
                </a:solidFill>
              </a:rPr>
              <a:t>'</a:t>
            </a:r>
            <a:r>
              <a:rPr lang="en-IN" dirty="0">
                <a:solidFill>
                  <a:srgbClr val="666600"/>
                </a:solidFill>
              </a:rPr>
              <a:t>,</a:t>
            </a:r>
            <a:r>
              <a:rPr lang="en-IN" dirty="0">
                <a:solidFill>
                  <a:srgbClr val="000000"/>
                </a:solidFill>
              </a:rPr>
              <a:t> </a:t>
            </a:r>
            <a:r>
              <a:rPr lang="en-IN" dirty="0">
                <a:solidFill>
                  <a:srgbClr val="006666"/>
                </a:solidFill>
              </a:rPr>
              <a:t>100</a:t>
            </a:r>
            <a:r>
              <a:rPr lang="en-IN" dirty="0">
                <a:solidFill>
                  <a:srgbClr val="666600"/>
                </a:solidFill>
              </a:rPr>
              <a:t>)</a:t>
            </a:r>
          </a:p>
          <a:p>
            <a:r>
              <a:rPr lang="en-IN" dirty="0">
                <a:solidFill>
                  <a:srgbClr val="000000"/>
                </a:solidFill>
              </a:rPr>
              <a:t> </a:t>
            </a:r>
            <a:r>
              <a:rPr lang="en-IN" dirty="0" err="1">
                <a:solidFill>
                  <a:srgbClr val="000000"/>
                </a:solidFill>
              </a:rPr>
              <a:t>set_option</a:t>
            </a:r>
            <a:r>
              <a:rPr lang="en-IN" dirty="0">
                <a:solidFill>
                  <a:srgbClr val="666600"/>
                </a:solidFill>
              </a:rPr>
              <a:t>(</a:t>
            </a:r>
            <a:r>
              <a:rPr lang="en-IN" dirty="0">
                <a:solidFill>
                  <a:srgbClr val="008800"/>
                </a:solidFill>
              </a:rPr>
              <a:t>‘</a:t>
            </a:r>
            <a:r>
              <a:rPr lang="en-IN" dirty="0" err="1">
                <a:solidFill>
                  <a:srgbClr val="008800"/>
                </a:solidFill>
              </a:rPr>
              <a:t>display.precision</a:t>
            </a:r>
            <a:r>
              <a:rPr lang="en-IN" dirty="0">
                <a:solidFill>
                  <a:srgbClr val="008800"/>
                </a:solidFill>
              </a:rPr>
              <a:t>'</a:t>
            </a:r>
            <a:r>
              <a:rPr lang="en-IN" dirty="0">
                <a:solidFill>
                  <a:srgbClr val="666600"/>
                </a:solidFill>
              </a:rPr>
              <a:t>,</a:t>
            </a:r>
            <a:r>
              <a:rPr lang="en-IN" dirty="0">
                <a:solidFill>
                  <a:srgbClr val="000000"/>
                </a:solidFill>
              </a:rPr>
              <a:t> </a:t>
            </a:r>
            <a:r>
              <a:rPr lang="en-IN" dirty="0">
                <a:solidFill>
                  <a:srgbClr val="006666"/>
                </a:solidFill>
              </a:rPr>
              <a:t>2</a:t>
            </a:r>
            <a:r>
              <a:rPr lang="en-IN" dirty="0">
                <a:solidFill>
                  <a:srgbClr val="666600"/>
                </a:solidFill>
              </a:rPr>
              <a:t>)</a:t>
            </a:r>
          </a:p>
          <a:p>
            <a:r>
              <a:rPr lang="en-IN" dirty="0">
                <a:solidFill>
                  <a:srgbClr val="000000"/>
                </a:solidFill>
              </a:rPr>
              <a:t> </a:t>
            </a:r>
            <a:r>
              <a:rPr lang="en-IN" dirty="0">
                <a:solidFill>
                  <a:srgbClr val="000088"/>
                </a:solidFill>
              </a:rPr>
              <a:t>print</a:t>
            </a:r>
            <a:r>
              <a:rPr lang="en-IN" dirty="0">
                <a:solidFill>
                  <a:srgbClr val="666600"/>
                </a:solidFill>
              </a:rPr>
              <a:t>(</a:t>
            </a:r>
            <a:r>
              <a:rPr lang="en-IN" dirty="0" err="1">
                <a:solidFill>
                  <a:srgbClr val="000000"/>
                </a:solidFill>
              </a:rPr>
              <a:t>data</a:t>
            </a:r>
            <a:r>
              <a:rPr lang="en-IN" dirty="0" err="1">
                <a:solidFill>
                  <a:srgbClr val="666600"/>
                </a:solidFill>
              </a:rPr>
              <a:t>.</a:t>
            </a:r>
            <a:r>
              <a:rPr lang="en-IN" dirty="0" err="1">
                <a:solidFill>
                  <a:srgbClr val="000000"/>
                </a:solidFill>
              </a:rPr>
              <a:t>shape</a:t>
            </a:r>
            <a:r>
              <a:rPr lang="en-IN" dirty="0">
                <a:solidFill>
                  <a:srgbClr val="666600"/>
                </a:solidFill>
              </a:rPr>
              <a:t>)</a:t>
            </a:r>
          </a:p>
          <a:p>
            <a:r>
              <a:rPr lang="en-IN" dirty="0">
                <a:solidFill>
                  <a:srgbClr val="000000"/>
                </a:solidFill>
              </a:rPr>
              <a:t> </a:t>
            </a:r>
            <a:r>
              <a:rPr lang="en-IN" dirty="0">
                <a:solidFill>
                  <a:srgbClr val="000088"/>
                </a:solidFill>
              </a:rPr>
              <a:t>print</a:t>
            </a:r>
            <a:r>
              <a:rPr lang="en-IN" dirty="0">
                <a:solidFill>
                  <a:srgbClr val="666600"/>
                </a:solidFill>
              </a:rPr>
              <a:t>(</a:t>
            </a:r>
            <a:r>
              <a:rPr lang="en-IN" dirty="0" err="1">
                <a:solidFill>
                  <a:srgbClr val="000000"/>
                </a:solidFill>
              </a:rPr>
              <a:t>data</a:t>
            </a:r>
            <a:r>
              <a:rPr lang="en-IN" dirty="0" err="1">
                <a:solidFill>
                  <a:srgbClr val="666600"/>
                </a:solidFill>
              </a:rPr>
              <a:t>.</a:t>
            </a:r>
            <a:r>
              <a:rPr lang="en-IN" dirty="0" err="1">
                <a:solidFill>
                  <a:srgbClr val="000000"/>
                </a:solidFill>
              </a:rPr>
              <a:t>describe</a:t>
            </a:r>
            <a:r>
              <a:rPr lang="en-IN" dirty="0">
                <a:solidFill>
                  <a:srgbClr val="666600"/>
                </a:solidFill>
              </a:rPr>
              <a:t>())</a:t>
            </a:r>
            <a:r>
              <a:rPr lang="en-IN" dirty="0">
                <a:solidFill>
                  <a:srgbClr val="000000"/>
                </a:solidFill>
                <a:latin typeface="Heebo" pitchFamily="2" charset="-79"/>
                <a:cs typeface="Heebo" pitchFamily="2" charset="-79"/>
              </a:rPr>
              <a:t> </a:t>
            </a:r>
          </a:p>
          <a:p>
            <a:r>
              <a:rPr lang="en-IN" sz="2000" b="1" dirty="0">
                <a:solidFill>
                  <a:schemeClr val="accent5">
                    <a:lumMod val="50000"/>
                  </a:schemeClr>
                </a:solidFill>
                <a:effectLst>
                  <a:outerShdw blurRad="38100" dist="38100" dir="2700000" algn="tl">
                    <a:srgbClr val="000000">
                      <a:alpha val="43137"/>
                    </a:srgbClr>
                  </a:outerShdw>
                </a:effectLst>
                <a:latin typeface="Heebo" pitchFamily="2" charset="-79"/>
                <a:cs typeface="Heebo" pitchFamily="2" charset="-79"/>
              </a:rPr>
              <a:t>Reviewing Class Distribution</a:t>
            </a:r>
          </a:p>
          <a:p>
            <a:r>
              <a:rPr lang="en-US" dirty="0">
                <a:solidFill>
                  <a:srgbClr val="000000"/>
                </a:solidFill>
                <a:latin typeface="Nunito" pitchFamily="2" charset="0"/>
              </a:rPr>
              <a:t>Class distribution statistics is useful in classification problems where we need to know the balance of class values.</a:t>
            </a:r>
          </a:p>
          <a:p>
            <a:r>
              <a:rPr lang="en-IN" dirty="0">
                <a:solidFill>
                  <a:srgbClr val="000088"/>
                </a:solidFill>
              </a:rPr>
              <a:t> from</a:t>
            </a:r>
            <a:r>
              <a:rPr lang="en-IN" dirty="0">
                <a:solidFill>
                  <a:srgbClr val="000000"/>
                </a:solidFill>
              </a:rPr>
              <a:t> pandas </a:t>
            </a:r>
            <a:r>
              <a:rPr lang="en-IN" dirty="0">
                <a:solidFill>
                  <a:srgbClr val="000088"/>
                </a:solidFill>
              </a:rPr>
              <a:t>import</a:t>
            </a:r>
            <a:r>
              <a:rPr lang="en-IN" dirty="0">
                <a:solidFill>
                  <a:srgbClr val="000000"/>
                </a:solidFill>
              </a:rPr>
              <a:t> </a:t>
            </a:r>
            <a:r>
              <a:rPr lang="en-IN" dirty="0" err="1">
                <a:solidFill>
                  <a:srgbClr val="000000"/>
                </a:solidFill>
              </a:rPr>
              <a:t>read_csv</a:t>
            </a:r>
            <a:endParaRPr lang="en-IN" dirty="0">
              <a:solidFill>
                <a:srgbClr val="000000"/>
              </a:solidFill>
            </a:endParaRPr>
          </a:p>
          <a:p>
            <a:r>
              <a:rPr lang="en-IN" dirty="0">
                <a:solidFill>
                  <a:srgbClr val="000000"/>
                </a:solidFill>
              </a:rPr>
              <a:t> path </a:t>
            </a:r>
            <a:r>
              <a:rPr lang="en-IN" dirty="0">
                <a:solidFill>
                  <a:srgbClr val="666600"/>
                </a:solidFill>
              </a:rPr>
              <a:t>=</a:t>
            </a:r>
            <a:r>
              <a:rPr lang="en-IN" dirty="0">
                <a:solidFill>
                  <a:srgbClr val="000000"/>
                </a:solidFill>
              </a:rPr>
              <a:t> </a:t>
            </a:r>
            <a:r>
              <a:rPr lang="en-IN" dirty="0" err="1">
                <a:solidFill>
                  <a:srgbClr val="000000"/>
                </a:solidFill>
              </a:rPr>
              <a:t>r</a:t>
            </a:r>
            <a:r>
              <a:rPr lang="en-IN" dirty="0" err="1">
                <a:solidFill>
                  <a:srgbClr val="008800"/>
                </a:solidFill>
              </a:rPr>
              <a:t>"C</a:t>
            </a:r>
            <a:r>
              <a:rPr lang="en-IN" dirty="0">
                <a:solidFill>
                  <a:srgbClr val="008800"/>
                </a:solidFill>
              </a:rPr>
              <a:t>:\pima-indians-diabetes.csv"</a:t>
            </a:r>
            <a:r>
              <a:rPr lang="en-IN" dirty="0">
                <a:solidFill>
                  <a:srgbClr val="000000"/>
                </a:solidFill>
              </a:rPr>
              <a:t> </a:t>
            </a:r>
          </a:p>
          <a:p>
            <a:r>
              <a:rPr lang="en-IN" dirty="0">
                <a:solidFill>
                  <a:srgbClr val="000000"/>
                </a:solidFill>
              </a:rPr>
              <a:t>names </a:t>
            </a:r>
            <a:r>
              <a:rPr lang="en-IN" dirty="0">
                <a:solidFill>
                  <a:srgbClr val="666600"/>
                </a:solidFill>
              </a:rPr>
              <a:t>=</a:t>
            </a:r>
            <a:r>
              <a:rPr lang="en-IN" dirty="0">
                <a:solidFill>
                  <a:srgbClr val="000000"/>
                </a:solidFill>
              </a:rPr>
              <a:t> </a:t>
            </a:r>
            <a:r>
              <a:rPr lang="en-IN" dirty="0">
                <a:solidFill>
                  <a:srgbClr val="666600"/>
                </a:solidFill>
              </a:rPr>
              <a:t>[</a:t>
            </a:r>
            <a:r>
              <a:rPr lang="en-IN" dirty="0">
                <a:solidFill>
                  <a:srgbClr val="008800"/>
                </a:solidFill>
              </a:rPr>
              <a:t>'</a:t>
            </a:r>
            <a:r>
              <a:rPr lang="en-IN" dirty="0" err="1">
                <a:solidFill>
                  <a:srgbClr val="008800"/>
                </a:solidFill>
              </a:rPr>
              <a:t>preg</a:t>
            </a:r>
            <a:r>
              <a:rPr lang="en-IN" dirty="0">
                <a:solidFill>
                  <a:srgbClr val="008800"/>
                </a:solidFill>
              </a:rPr>
              <a:t>'</a:t>
            </a:r>
            <a:r>
              <a:rPr lang="en-IN" dirty="0">
                <a:solidFill>
                  <a:srgbClr val="666600"/>
                </a:solidFill>
              </a:rPr>
              <a:t>,</a:t>
            </a:r>
            <a:r>
              <a:rPr lang="en-IN" dirty="0">
                <a:solidFill>
                  <a:srgbClr val="000000"/>
                </a:solidFill>
              </a:rPr>
              <a:t> </a:t>
            </a:r>
            <a:r>
              <a:rPr lang="en-IN" dirty="0">
                <a:solidFill>
                  <a:srgbClr val="008800"/>
                </a:solidFill>
              </a:rPr>
              <a:t>'</a:t>
            </a:r>
            <a:r>
              <a:rPr lang="en-IN" dirty="0" err="1">
                <a:solidFill>
                  <a:srgbClr val="008800"/>
                </a:solidFill>
              </a:rPr>
              <a:t>plas</a:t>
            </a:r>
            <a:r>
              <a:rPr lang="en-IN" dirty="0">
                <a:solidFill>
                  <a:srgbClr val="008800"/>
                </a:solidFill>
              </a:rPr>
              <a:t>'</a:t>
            </a:r>
            <a:r>
              <a:rPr lang="en-IN" dirty="0">
                <a:solidFill>
                  <a:srgbClr val="666600"/>
                </a:solidFill>
              </a:rPr>
              <a:t>,</a:t>
            </a:r>
            <a:r>
              <a:rPr lang="en-IN" dirty="0">
                <a:solidFill>
                  <a:srgbClr val="000000"/>
                </a:solidFill>
              </a:rPr>
              <a:t> </a:t>
            </a:r>
            <a:r>
              <a:rPr lang="en-IN" dirty="0">
                <a:solidFill>
                  <a:srgbClr val="008800"/>
                </a:solidFill>
              </a:rPr>
              <a:t>'</a:t>
            </a:r>
            <a:r>
              <a:rPr lang="en-IN" dirty="0" err="1">
                <a:solidFill>
                  <a:srgbClr val="008800"/>
                </a:solidFill>
              </a:rPr>
              <a:t>pres</a:t>
            </a:r>
            <a:r>
              <a:rPr lang="en-IN" dirty="0">
                <a:solidFill>
                  <a:srgbClr val="008800"/>
                </a:solidFill>
              </a:rPr>
              <a:t>'</a:t>
            </a:r>
            <a:r>
              <a:rPr lang="en-IN" dirty="0">
                <a:solidFill>
                  <a:srgbClr val="666600"/>
                </a:solidFill>
              </a:rPr>
              <a:t>,</a:t>
            </a:r>
            <a:r>
              <a:rPr lang="en-IN" dirty="0">
                <a:solidFill>
                  <a:srgbClr val="000000"/>
                </a:solidFill>
              </a:rPr>
              <a:t> </a:t>
            </a:r>
            <a:r>
              <a:rPr lang="en-IN" dirty="0">
                <a:solidFill>
                  <a:srgbClr val="008800"/>
                </a:solidFill>
              </a:rPr>
              <a:t>'skin'</a:t>
            </a:r>
            <a:r>
              <a:rPr lang="en-IN" dirty="0">
                <a:solidFill>
                  <a:srgbClr val="666600"/>
                </a:solidFill>
              </a:rPr>
              <a:t>,</a:t>
            </a:r>
            <a:r>
              <a:rPr lang="en-IN" dirty="0">
                <a:solidFill>
                  <a:srgbClr val="000000"/>
                </a:solidFill>
              </a:rPr>
              <a:t> </a:t>
            </a:r>
            <a:r>
              <a:rPr lang="en-IN" dirty="0">
                <a:solidFill>
                  <a:srgbClr val="008800"/>
                </a:solidFill>
              </a:rPr>
              <a:t>'test'</a:t>
            </a:r>
            <a:r>
              <a:rPr lang="en-IN" dirty="0">
                <a:solidFill>
                  <a:srgbClr val="666600"/>
                </a:solidFill>
              </a:rPr>
              <a:t>,</a:t>
            </a:r>
            <a:r>
              <a:rPr lang="en-IN" dirty="0">
                <a:solidFill>
                  <a:srgbClr val="000000"/>
                </a:solidFill>
              </a:rPr>
              <a:t> </a:t>
            </a:r>
            <a:r>
              <a:rPr lang="en-IN" dirty="0">
                <a:solidFill>
                  <a:srgbClr val="008800"/>
                </a:solidFill>
              </a:rPr>
              <a:t>'mass'</a:t>
            </a:r>
            <a:r>
              <a:rPr lang="en-IN" dirty="0">
                <a:solidFill>
                  <a:srgbClr val="666600"/>
                </a:solidFill>
              </a:rPr>
              <a:t>,</a:t>
            </a:r>
            <a:r>
              <a:rPr lang="en-IN" dirty="0">
                <a:solidFill>
                  <a:srgbClr val="000000"/>
                </a:solidFill>
              </a:rPr>
              <a:t> </a:t>
            </a:r>
            <a:r>
              <a:rPr lang="en-IN" dirty="0">
                <a:solidFill>
                  <a:srgbClr val="008800"/>
                </a:solidFill>
              </a:rPr>
              <a:t>'</a:t>
            </a:r>
            <a:r>
              <a:rPr lang="en-IN" dirty="0" err="1">
                <a:solidFill>
                  <a:srgbClr val="008800"/>
                </a:solidFill>
              </a:rPr>
              <a:t>pedi</a:t>
            </a:r>
            <a:r>
              <a:rPr lang="en-IN" dirty="0">
                <a:solidFill>
                  <a:srgbClr val="008800"/>
                </a:solidFill>
              </a:rPr>
              <a:t>'</a:t>
            </a:r>
            <a:r>
              <a:rPr lang="en-IN" dirty="0">
                <a:solidFill>
                  <a:srgbClr val="666600"/>
                </a:solidFill>
              </a:rPr>
              <a:t>,</a:t>
            </a:r>
            <a:r>
              <a:rPr lang="en-IN" dirty="0">
                <a:solidFill>
                  <a:srgbClr val="000000"/>
                </a:solidFill>
              </a:rPr>
              <a:t> </a:t>
            </a:r>
            <a:r>
              <a:rPr lang="en-IN" dirty="0">
                <a:solidFill>
                  <a:srgbClr val="008800"/>
                </a:solidFill>
              </a:rPr>
              <a:t>'age'</a:t>
            </a:r>
            <a:r>
              <a:rPr lang="en-IN" dirty="0">
                <a:solidFill>
                  <a:srgbClr val="666600"/>
                </a:solidFill>
              </a:rPr>
              <a:t>,</a:t>
            </a:r>
            <a:r>
              <a:rPr lang="en-IN" dirty="0">
                <a:solidFill>
                  <a:srgbClr val="000000"/>
                </a:solidFill>
              </a:rPr>
              <a:t> </a:t>
            </a:r>
            <a:r>
              <a:rPr lang="en-IN" dirty="0">
                <a:solidFill>
                  <a:srgbClr val="008800"/>
                </a:solidFill>
              </a:rPr>
              <a:t>'class’</a:t>
            </a:r>
            <a:r>
              <a:rPr lang="en-IN" dirty="0">
                <a:solidFill>
                  <a:srgbClr val="666600"/>
                </a:solidFill>
              </a:rPr>
              <a:t>]</a:t>
            </a:r>
            <a:r>
              <a:rPr lang="en-IN" dirty="0">
                <a:solidFill>
                  <a:srgbClr val="000000"/>
                </a:solidFill>
              </a:rPr>
              <a:t> </a:t>
            </a:r>
          </a:p>
          <a:p>
            <a:r>
              <a:rPr lang="en-IN" dirty="0">
                <a:solidFill>
                  <a:srgbClr val="000000"/>
                </a:solidFill>
              </a:rPr>
              <a:t>data </a:t>
            </a:r>
            <a:r>
              <a:rPr lang="en-IN" dirty="0">
                <a:solidFill>
                  <a:srgbClr val="666600"/>
                </a:solidFill>
              </a:rPr>
              <a:t>=</a:t>
            </a:r>
            <a:r>
              <a:rPr lang="en-IN" dirty="0">
                <a:solidFill>
                  <a:srgbClr val="000000"/>
                </a:solidFill>
              </a:rPr>
              <a:t> </a:t>
            </a:r>
            <a:r>
              <a:rPr lang="en-IN" dirty="0" err="1">
                <a:solidFill>
                  <a:srgbClr val="000000"/>
                </a:solidFill>
              </a:rPr>
              <a:t>read_csv</a:t>
            </a:r>
            <a:r>
              <a:rPr lang="en-IN" dirty="0">
                <a:solidFill>
                  <a:srgbClr val="666600"/>
                </a:solidFill>
              </a:rPr>
              <a:t>(</a:t>
            </a:r>
            <a:r>
              <a:rPr lang="en-IN" dirty="0">
                <a:solidFill>
                  <a:srgbClr val="000000"/>
                </a:solidFill>
              </a:rPr>
              <a:t>path</a:t>
            </a:r>
            <a:r>
              <a:rPr lang="en-IN" dirty="0">
                <a:solidFill>
                  <a:srgbClr val="666600"/>
                </a:solidFill>
              </a:rPr>
              <a:t>,</a:t>
            </a:r>
            <a:r>
              <a:rPr lang="en-IN" dirty="0">
                <a:solidFill>
                  <a:srgbClr val="000000"/>
                </a:solidFill>
              </a:rPr>
              <a:t> names</a:t>
            </a:r>
            <a:r>
              <a:rPr lang="en-IN" dirty="0">
                <a:solidFill>
                  <a:srgbClr val="666600"/>
                </a:solidFill>
              </a:rPr>
              <a:t>=</a:t>
            </a:r>
            <a:r>
              <a:rPr lang="en-IN" dirty="0">
                <a:solidFill>
                  <a:srgbClr val="000000"/>
                </a:solidFill>
              </a:rPr>
              <a:t>names</a:t>
            </a:r>
            <a:r>
              <a:rPr lang="en-IN" dirty="0">
                <a:solidFill>
                  <a:srgbClr val="666600"/>
                </a:solidFill>
              </a:rPr>
              <a:t>)</a:t>
            </a:r>
            <a:r>
              <a:rPr lang="en-IN" dirty="0">
                <a:solidFill>
                  <a:srgbClr val="000000"/>
                </a:solidFill>
              </a:rPr>
              <a:t> </a:t>
            </a:r>
          </a:p>
          <a:p>
            <a:r>
              <a:rPr lang="en-IN" dirty="0" err="1">
                <a:solidFill>
                  <a:srgbClr val="000000"/>
                </a:solidFill>
              </a:rPr>
              <a:t>count_class</a:t>
            </a:r>
            <a:r>
              <a:rPr lang="en-IN" dirty="0">
                <a:solidFill>
                  <a:srgbClr val="000000"/>
                </a:solidFill>
              </a:rPr>
              <a:t> </a:t>
            </a:r>
            <a:r>
              <a:rPr lang="en-IN" dirty="0">
                <a:solidFill>
                  <a:srgbClr val="666600"/>
                </a:solidFill>
              </a:rPr>
              <a:t>=</a:t>
            </a:r>
            <a:r>
              <a:rPr lang="en-IN" dirty="0">
                <a:solidFill>
                  <a:srgbClr val="000000"/>
                </a:solidFill>
              </a:rPr>
              <a:t> </a:t>
            </a:r>
            <a:r>
              <a:rPr lang="en-IN" dirty="0" err="1">
                <a:solidFill>
                  <a:srgbClr val="000000"/>
                </a:solidFill>
              </a:rPr>
              <a:t>data</a:t>
            </a:r>
            <a:r>
              <a:rPr lang="en-IN" dirty="0" err="1">
                <a:solidFill>
                  <a:srgbClr val="666600"/>
                </a:solidFill>
              </a:rPr>
              <a:t>.</a:t>
            </a:r>
            <a:r>
              <a:rPr lang="en-IN" dirty="0" err="1">
                <a:solidFill>
                  <a:srgbClr val="000000"/>
                </a:solidFill>
              </a:rPr>
              <a:t>groupby</a:t>
            </a:r>
            <a:r>
              <a:rPr lang="en-IN" dirty="0">
                <a:solidFill>
                  <a:srgbClr val="666600"/>
                </a:solidFill>
              </a:rPr>
              <a:t>(</a:t>
            </a:r>
            <a:r>
              <a:rPr lang="en-IN" dirty="0">
                <a:solidFill>
                  <a:srgbClr val="008800"/>
                </a:solidFill>
              </a:rPr>
              <a:t>'class'</a:t>
            </a:r>
            <a:r>
              <a:rPr lang="en-IN" dirty="0">
                <a:solidFill>
                  <a:srgbClr val="666600"/>
                </a:solidFill>
              </a:rPr>
              <a:t>).</a:t>
            </a:r>
            <a:r>
              <a:rPr lang="en-IN" dirty="0">
                <a:solidFill>
                  <a:srgbClr val="000000"/>
                </a:solidFill>
              </a:rPr>
              <a:t>size</a:t>
            </a:r>
            <a:r>
              <a:rPr lang="en-IN" dirty="0">
                <a:solidFill>
                  <a:srgbClr val="666600"/>
                </a:solidFill>
              </a:rPr>
              <a:t>()</a:t>
            </a:r>
          </a:p>
          <a:p>
            <a:r>
              <a:rPr lang="en-IN" dirty="0">
                <a:solidFill>
                  <a:srgbClr val="000000"/>
                </a:solidFill>
              </a:rPr>
              <a:t> </a:t>
            </a:r>
            <a:r>
              <a:rPr lang="en-IN" dirty="0">
                <a:solidFill>
                  <a:srgbClr val="000088"/>
                </a:solidFill>
              </a:rPr>
              <a:t>print</a:t>
            </a:r>
            <a:r>
              <a:rPr lang="en-IN" dirty="0">
                <a:solidFill>
                  <a:srgbClr val="666600"/>
                </a:solidFill>
              </a:rPr>
              <a:t>(</a:t>
            </a:r>
            <a:r>
              <a:rPr lang="en-IN" dirty="0" err="1">
                <a:solidFill>
                  <a:srgbClr val="000000"/>
                </a:solidFill>
              </a:rPr>
              <a:t>count_class</a:t>
            </a:r>
            <a:r>
              <a:rPr lang="en-IN" dirty="0">
                <a:solidFill>
                  <a:srgbClr val="666600"/>
                </a:solidFill>
              </a:rPr>
              <a:t>)</a:t>
            </a:r>
            <a:endParaRPr lang="en-IN" dirty="0"/>
          </a:p>
        </p:txBody>
      </p:sp>
    </p:spTree>
    <p:extLst>
      <p:ext uri="{BB962C8B-B14F-4D97-AF65-F5344CB8AC3E}">
        <p14:creationId xmlns:p14="http://schemas.microsoft.com/office/powerpoint/2010/main" val="2837510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9B87F33-3600-FA3D-52E3-8E8732992164}"/>
              </a:ext>
            </a:extLst>
          </p:cNvPr>
          <p:cNvSpPr>
            <a:spLocks noGrp="1"/>
          </p:cNvSpPr>
          <p:nvPr>
            <p:ph type="body" idx="1"/>
          </p:nvPr>
        </p:nvSpPr>
        <p:spPr>
          <a:xfrm>
            <a:off x="0" y="0"/>
            <a:ext cx="10856068" cy="6858000"/>
          </a:xfrm>
        </p:spPr>
        <p:txBody>
          <a:bodyPr>
            <a:normAutofit lnSpcReduction="10000"/>
          </a:bodyPr>
          <a:lstStyle/>
          <a:p>
            <a:r>
              <a:rPr lang="en-IN" sz="2000" b="1" dirty="0">
                <a:solidFill>
                  <a:schemeClr val="accent5">
                    <a:lumMod val="50000"/>
                  </a:schemeClr>
                </a:solidFill>
                <a:effectLst>
                  <a:outerShdw blurRad="38100" dist="38100" dir="2700000" algn="tl">
                    <a:srgbClr val="000000">
                      <a:alpha val="43137"/>
                    </a:srgbClr>
                  </a:outerShdw>
                </a:effectLst>
                <a:latin typeface="Heebo" pitchFamily="2" charset="-79"/>
                <a:cs typeface="Heebo" pitchFamily="2" charset="-79"/>
              </a:rPr>
              <a:t>Reviewing Correlation between Attributes</a:t>
            </a:r>
            <a:br>
              <a:rPr lang="en-IN" sz="2000" b="1" dirty="0">
                <a:solidFill>
                  <a:schemeClr val="accent5">
                    <a:lumMod val="50000"/>
                  </a:schemeClr>
                </a:solidFill>
                <a:effectLst>
                  <a:outerShdw blurRad="38100" dist="38100" dir="2700000" algn="tl">
                    <a:srgbClr val="000000">
                      <a:alpha val="43137"/>
                    </a:srgbClr>
                  </a:outerShdw>
                </a:effectLst>
                <a:latin typeface="Heebo" pitchFamily="2" charset="-79"/>
                <a:cs typeface="Heebo" pitchFamily="2" charset="-79"/>
              </a:rPr>
            </a:br>
            <a:r>
              <a:rPr lang="en-US" sz="2200" dirty="0">
                <a:solidFill>
                  <a:srgbClr val="000000"/>
                </a:solidFill>
                <a:latin typeface="Nunito" pitchFamily="2" charset="0"/>
              </a:rPr>
              <a:t>relationship between two variables is called correlation</a:t>
            </a:r>
            <a:br>
              <a:rPr lang="en-US" sz="2200" dirty="0">
                <a:solidFill>
                  <a:srgbClr val="000000"/>
                </a:solidFill>
                <a:latin typeface="Nunito" pitchFamily="2" charset="0"/>
              </a:rPr>
            </a:br>
            <a:r>
              <a:rPr lang="en-US" sz="2200" dirty="0">
                <a:solidFill>
                  <a:srgbClr val="000000"/>
                </a:solidFill>
                <a:latin typeface="Nunito" pitchFamily="2" charset="0"/>
              </a:rPr>
              <a:t>In statistics, the most common method for calculating correlation is Pearson’s Correlation Coefficient</a:t>
            </a:r>
            <a:r>
              <a:rPr lang="en-US" sz="2200" b="1" dirty="0">
                <a:solidFill>
                  <a:srgbClr val="000000"/>
                </a:solidFill>
                <a:latin typeface="Nunito" pitchFamily="2" charset="0"/>
              </a:rPr>
              <a:t> </a:t>
            </a:r>
            <a:br>
              <a:rPr lang="en-US" sz="2200" b="1" dirty="0">
                <a:solidFill>
                  <a:srgbClr val="000000"/>
                </a:solidFill>
                <a:latin typeface="Nunito" pitchFamily="2" charset="0"/>
              </a:rPr>
            </a:br>
            <a:r>
              <a:rPr lang="en-US" sz="2200" b="1" dirty="0" err="1">
                <a:solidFill>
                  <a:srgbClr val="000000"/>
                </a:solidFill>
                <a:latin typeface="Nunito" pitchFamily="2" charset="0"/>
              </a:rPr>
              <a:t>Coefficient</a:t>
            </a:r>
            <a:r>
              <a:rPr lang="en-US" sz="2200" b="1" dirty="0">
                <a:solidFill>
                  <a:srgbClr val="000000"/>
                </a:solidFill>
                <a:latin typeface="Nunito" pitchFamily="2" charset="0"/>
              </a:rPr>
              <a:t> value = 1</a:t>
            </a:r>
            <a:r>
              <a:rPr lang="en-US" sz="2200" dirty="0">
                <a:solidFill>
                  <a:srgbClr val="000000"/>
                </a:solidFill>
                <a:latin typeface="Nunito" pitchFamily="2" charset="0"/>
              </a:rPr>
              <a:t> − It represents full </a:t>
            </a:r>
            <a:r>
              <a:rPr lang="en-US" sz="2200" b="1" dirty="0">
                <a:solidFill>
                  <a:srgbClr val="000000"/>
                </a:solidFill>
                <a:latin typeface="Nunito" pitchFamily="2" charset="0"/>
              </a:rPr>
              <a:t>positive</a:t>
            </a:r>
            <a:r>
              <a:rPr lang="en-US" sz="2200" dirty="0">
                <a:solidFill>
                  <a:srgbClr val="000000"/>
                </a:solidFill>
                <a:latin typeface="Nunito" pitchFamily="2" charset="0"/>
              </a:rPr>
              <a:t> correlation between variables.</a:t>
            </a:r>
            <a:br>
              <a:rPr lang="en-US" sz="2200" dirty="0">
                <a:solidFill>
                  <a:srgbClr val="000000"/>
                </a:solidFill>
                <a:latin typeface="Nunito" pitchFamily="2" charset="0"/>
              </a:rPr>
            </a:br>
            <a:r>
              <a:rPr lang="en-US" sz="2200" b="1" dirty="0">
                <a:solidFill>
                  <a:srgbClr val="000000"/>
                </a:solidFill>
                <a:latin typeface="Nunito" pitchFamily="2" charset="0"/>
              </a:rPr>
              <a:t>Coefficient value = -1</a:t>
            </a:r>
            <a:r>
              <a:rPr lang="en-US" sz="2200" dirty="0">
                <a:solidFill>
                  <a:srgbClr val="000000"/>
                </a:solidFill>
                <a:latin typeface="Nunito" pitchFamily="2" charset="0"/>
              </a:rPr>
              <a:t> − It represents full </a:t>
            </a:r>
            <a:r>
              <a:rPr lang="en-US" sz="2200" b="1" dirty="0">
                <a:solidFill>
                  <a:srgbClr val="000000"/>
                </a:solidFill>
                <a:latin typeface="Nunito" pitchFamily="2" charset="0"/>
              </a:rPr>
              <a:t>negative</a:t>
            </a:r>
            <a:r>
              <a:rPr lang="en-US" sz="2200" dirty="0">
                <a:solidFill>
                  <a:srgbClr val="000000"/>
                </a:solidFill>
                <a:latin typeface="Nunito" pitchFamily="2" charset="0"/>
              </a:rPr>
              <a:t> correlation between variables.</a:t>
            </a:r>
            <a:br>
              <a:rPr lang="en-US" sz="2200" dirty="0">
                <a:solidFill>
                  <a:srgbClr val="000000"/>
                </a:solidFill>
                <a:latin typeface="Nunito" pitchFamily="2" charset="0"/>
              </a:rPr>
            </a:br>
            <a:r>
              <a:rPr lang="en-US" sz="2200" b="1" dirty="0">
                <a:solidFill>
                  <a:srgbClr val="000000"/>
                </a:solidFill>
                <a:latin typeface="Nunito" pitchFamily="2" charset="0"/>
              </a:rPr>
              <a:t>Coefficient value = 0</a:t>
            </a:r>
            <a:r>
              <a:rPr lang="en-US" sz="2200" dirty="0">
                <a:solidFill>
                  <a:srgbClr val="000000"/>
                </a:solidFill>
                <a:latin typeface="Nunito" pitchFamily="2" charset="0"/>
              </a:rPr>
              <a:t> − It represents </a:t>
            </a:r>
            <a:r>
              <a:rPr lang="en-US" sz="2200" b="1" dirty="0">
                <a:solidFill>
                  <a:srgbClr val="000000"/>
                </a:solidFill>
                <a:latin typeface="Nunito" pitchFamily="2" charset="0"/>
              </a:rPr>
              <a:t>no</a:t>
            </a:r>
            <a:r>
              <a:rPr lang="en-US" sz="2200" dirty="0">
                <a:solidFill>
                  <a:srgbClr val="000000"/>
                </a:solidFill>
                <a:latin typeface="Nunito" pitchFamily="2" charset="0"/>
              </a:rPr>
              <a:t> correlation at all between variables.</a:t>
            </a:r>
            <a:br>
              <a:rPr lang="en-US" sz="2200" dirty="0">
                <a:solidFill>
                  <a:srgbClr val="000000"/>
                </a:solidFill>
                <a:latin typeface="Nunito" pitchFamily="2" charset="0"/>
              </a:rPr>
            </a:br>
            <a:r>
              <a:rPr lang="en-US" sz="2200" dirty="0">
                <a:solidFill>
                  <a:srgbClr val="000000"/>
                </a:solidFill>
                <a:latin typeface="Nunito" pitchFamily="2" charset="0"/>
              </a:rPr>
              <a:t>. It is always good for us to review the pairwise correlations of the attributes because some machine learning algorithms such as linear regression and logistic regression will perform poorly if we have highly correlated attributes</a:t>
            </a:r>
            <a:br>
              <a:rPr lang="en-US" sz="2200" dirty="0">
                <a:solidFill>
                  <a:srgbClr val="000000"/>
                </a:solidFill>
                <a:latin typeface="Nunito" pitchFamily="2" charset="0"/>
              </a:rPr>
            </a:br>
            <a:r>
              <a:rPr lang="en-IN" sz="2200" dirty="0">
                <a:solidFill>
                  <a:srgbClr val="000088"/>
                </a:solidFill>
              </a:rPr>
              <a:t>from</a:t>
            </a:r>
            <a:r>
              <a:rPr lang="en-IN" sz="2200" dirty="0">
                <a:solidFill>
                  <a:srgbClr val="000000"/>
                </a:solidFill>
              </a:rPr>
              <a:t> pandas </a:t>
            </a:r>
            <a:r>
              <a:rPr lang="en-IN" sz="2200" dirty="0">
                <a:solidFill>
                  <a:srgbClr val="000088"/>
                </a:solidFill>
              </a:rPr>
              <a:t>import</a:t>
            </a:r>
            <a:r>
              <a:rPr lang="en-IN" sz="2200" dirty="0">
                <a:solidFill>
                  <a:srgbClr val="000000"/>
                </a:solidFill>
              </a:rPr>
              <a:t> </a:t>
            </a:r>
            <a:r>
              <a:rPr lang="en-IN" sz="2200" dirty="0" err="1">
                <a:solidFill>
                  <a:srgbClr val="000000"/>
                </a:solidFill>
              </a:rPr>
              <a:t>read_csv</a:t>
            </a:r>
            <a:endParaRPr lang="en-IN" sz="2200" dirty="0">
              <a:solidFill>
                <a:srgbClr val="000000"/>
              </a:solidFill>
            </a:endParaRPr>
          </a:p>
          <a:p>
            <a:r>
              <a:rPr lang="en-IN" sz="2200" dirty="0">
                <a:solidFill>
                  <a:srgbClr val="000000"/>
                </a:solidFill>
              </a:rPr>
              <a:t> </a:t>
            </a:r>
            <a:r>
              <a:rPr lang="en-IN" sz="2200" dirty="0">
                <a:solidFill>
                  <a:srgbClr val="000088"/>
                </a:solidFill>
              </a:rPr>
              <a:t>from</a:t>
            </a:r>
            <a:r>
              <a:rPr lang="en-IN" sz="2200" dirty="0">
                <a:solidFill>
                  <a:srgbClr val="000000"/>
                </a:solidFill>
              </a:rPr>
              <a:t> pandas </a:t>
            </a:r>
            <a:r>
              <a:rPr lang="en-IN" sz="2200" dirty="0">
                <a:solidFill>
                  <a:srgbClr val="000088"/>
                </a:solidFill>
              </a:rPr>
              <a:t>import</a:t>
            </a:r>
            <a:r>
              <a:rPr lang="en-IN" sz="2200" dirty="0">
                <a:solidFill>
                  <a:srgbClr val="000000"/>
                </a:solidFill>
              </a:rPr>
              <a:t> </a:t>
            </a:r>
            <a:r>
              <a:rPr lang="en-IN" sz="2200" dirty="0" err="1">
                <a:solidFill>
                  <a:srgbClr val="000000"/>
                </a:solidFill>
              </a:rPr>
              <a:t>set_option</a:t>
            </a:r>
            <a:endParaRPr lang="en-IN" sz="2200" dirty="0">
              <a:solidFill>
                <a:srgbClr val="000000"/>
              </a:solidFill>
            </a:endParaRPr>
          </a:p>
          <a:p>
            <a:r>
              <a:rPr lang="en-IN" sz="2200" dirty="0">
                <a:solidFill>
                  <a:srgbClr val="000000"/>
                </a:solidFill>
              </a:rPr>
              <a:t> path </a:t>
            </a:r>
            <a:r>
              <a:rPr lang="en-IN" sz="2200" dirty="0">
                <a:solidFill>
                  <a:srgbClr val="666600"/>
                </a:solidFill>
              </a:rPr>
              <a:t>=</a:t>
            </a:r>
            <a:r>
              <a:rPr lang="en-IN" sz="2200" dirty="0">
                <a:solidFill>
                  <a:srgbClr val="000000"/>
                </a:solidFill>
              </a:rPr>
              <a:t> </a:t>
            </a:r>
            <a:r>
              <a:rPr lang="en-IN" sz="2200" dirty="0" err="1">
                <a:solidFill>
                  <a:srgbClr val="000000"/>
                </a:solidFill>
              </a:rPr>
              <a:t>r</a:t>
            </a:r>
            <a:r>
              <a:rPr lang="en-IN" sz="2200" dirty="0" err="1">
                <a:solidFill>
                  <a:srgbClr val="008800"/>
                </a:solidFill>
              </a:rPr>
              <a:t>"C</a:t>
            </a:r>
            <a:r>
              <a:rPr lang="en-IN" sz="2200" dirty="0">
                <a:solidFill>
                  <a:srgbClr val="008800"/>
                </a:solidFill>
              </a:rPr>
              <a:t>:\pima-indians-diabetes.csv“\</a:t>
            </a:r>
          </a:p>
          <a:p>
            <a:r>
              <a:rPr lang="en-IN" sz="2200" dirty="0">
                <a:solidFill>
                  <a:srgbClr val="000000"/>
                </a:solidFill>
              </a:rPr>
              <a:t> names </a:t>
            </a:r>
            <a:r>
              <a:rPr lang="en-IN" sz="2200" dirty="0">
                <a:solidFill>
                  <a:srgbClr val="666600"/>
                </a:solidFill>
              </a:rPr>
              <a:t>=</a:t>
            </a:r>
            <a:r>
              <a:rPr lang="en-IN" sz="2200" dirty="0">
                <a:solidFill>
                  <a:srgbClr val="000000"/>
                </a:solidFill>
              </a:rPr>
              <a:t> </a:t>
            </a:r>
            <a:r>
              <a:rPr lang="en-IN" sz="2200" dirty="0">
                <a:solidFill>
                  <a:srgbClr val="666600"/>
                </a:solidFill>
              </a:rPr>
              <a:t>[</a:t>
            </a:r>
            <a:r>
              <a:rPr lang="en-IN" sz="2200" dirty="0">
                <a:solidFill>
                  <a:srgbClr val="008800"/>
                </a:solidFill>
              </a:rPr>
              <a:t>'</a:t>
            </a:r>
            <a:r>
              <a:rPr lang="en-IN" sz="2200" dirty="0" err="1">
                <a:solidFill>
                  <a:srgbClr val="008800"/>
                </a:solidFill>
              </a:rPr>
              <a:t>preg</a:t>
            </a:r>
            <a:r>
              <a:rPr lang="en-IN" sz="2200" dirty="0">
                <a:solidFill>
                  <a:srgbClr val="008800"/>
                </a:solidFill>
              </a:rPr>
              <a:t>'</a:t>
            </a:r>
            <a:r>
              <a:rPr lang="en-IN" sz="2200" dirty="0">
                <a:solidFill>
                  <a:srgbClr val="666600"/>
                </a:solidFill>
              </a:rPr>
              <a:t>,</a:t>
            </a:r>
            <a:r>
              <a:rPr lang="en-IN" sz="2200" dirty="0">
                <a:solidFill>
                  <a:srgbClr val="000000"/>
                </a:solidFill>
              </a:rPr>
              <a:t> </a:t>
            </a:r>
            <a:r>
              <a:rPr lang="en-IN" sz="2200" dirty="0">
                <a:solidFill>
                  <a:srgbClr val="008800"/>
                </a:solidFill>
              </a:rPr>
              <a:t>'</a:t>
            </a:r>
            <a:r>
              <a:rPr lang="en-IN" sz="2200" dirty="0" err="1">
                <a:solidFill>
                  <a:srgbClr val="008800"/>
                </a:solidFill>
              </a:rPr>
              <a:t>plas</a:t>
            </a:r>
            <a:r>
              <a:rPr lang="en-IN" sz="2200" dirty="0">
                <a:solidFill>
                  <a:srgbClr val="008800"/>
                </a:solidFill>
              </a:rPr>
              <a:t>'</a:t>
            </a:r>
            <a:r>
              <a:rPr lang="en-IN" sz="2200" dirty="0">
                <a:solidFill>
                  <a:srgbClr val="666600"/>
                </a:solidFill>
              </a:rPr>
              <a:t>,</a:t>
            </a:r>
            <a:r>
              <a:rPr lang="en-IN" sz="2200" dirty="0">
                <a:solidFill>
                  <a:srgbClr val="000000"/>
                </a:solidFill>
              </a:rPr>
              <a:t> </a:t>
            </a:r>
            <a:r>
              <a:rPr lang="en-IN" sz="2200" dirty="0">
                <a:solidFill>
                  <a:srgbClr val="008800"/>
                </a:solidFill>
              </a:rPr>
              <a:t>'</a:t>
            </a:r>
            <a:r>
              <a:rPr lang="en-IN" sz="2200" dirty="0" err="1">
                <a:solidFill>
                  <a:srgbClr val="008800"/>
                </a:solidFill>
              </a:rPr>
              <a:t>pres</a:t>
            </a:r>
            <a:r>
              <a:rPr lang="en-IN" sz="2200" dirty="0">
                <a:solidFill>
                  <a:srgbClr val="008800"/>
                </a:solidFill>
              </a:rPr>
              <a:t>'</a:t>
            </a:r>
            <a:r>
              <a:rPr lang="en-IN" sz="2200" dirty="0">
                <a:solidFill>
                  <a:srgbClr val="666600"/>
                </a:solidFill>
              </a:rPr>
              <a:t>,</a:t>
            </a:r>
            <a:r>
              <a:rPr lang="en-IN" sz="2200" dirty="0">
                <a:solidFill>
                  <a:srgbClr val="000000"/>
                </a:solidFill>
              </a:rPr>
              <a:t> </a:t>
            </a:r>
            <a:r>
              <a:rPr lang="en-IN" sz="2200" dirty="0">
                <a:solidFill>
                  <a:srgbClr val="008800"/>
                </a:solidFill>
              </a:rPr>
              <a:t>'skin'</a:t>
            </a:r>
            <a:r>
              <a:rPr lang="en-IN" sz="2200" dirty="0">
                <a:solidFill>
                  <a:srgbClr val="666600"/>
                </a:solidFill>
              </a:rPr>
              <a:t>,</a:t>
            </a:r>
            <a:r>
              <a:rPr lang="en-IN" sz="2200" dirty="0">
                <a:solidFill>
                  <a:srgbClr val="000000"/>
                </a:solidFill>
              </a:rPr>
              <a:t> </a:t>
            </a:r>
            <a:r>
              <a:rPr lang="en-IN" sz="2200" dirty="0">
                <a:solidFill>
                  <a:srgbClr val="008800"/>
                </a:solidFill>
              </a:rPr>
              <a:t>'test'</a:t>
            </a:r>
            <a:r>
              <a:rPr lang="en-IN" sz="2200" dirty="0">
                <a:solidFill>
                  <a:srgbClr val="666600"/>
                </a:solidFill>
              </a:rPr>
              <a:t>,</a:t>
            </a:r>
            <a:r>
              <a:rPr lang="en-IN" sz="2200" dirty="0">
                <a:solidFill>
                  <a:srgbClr val="000000"/>
                </a:solidFill>
              </a:rPr>
              <a:t> </a:t>
            </a:r>
            <a:r>
              <a:rPr lang="en-IN" sz="2200" dirty="0">
                <a:solidFill>
                  <a:srgbClr val="008800"/>
                </a:solidFill>
              </a:rPr>
              <a:t>'mass'</a:t>
            </a:r>
            <a:r>
              <a:rPr lang="en-IN" sz="2200" dirty="0">
                <a:solidFill>
                  <a:srgbClr val="666600"/>
                </a:solidFill>
              </a:rPr>
              <a:t>,</a:t>
            </a:r>
            <a:r>
              <a:rPr lang="en-IN" sz="2200" dirty="0">
                <a:solidFill>
                  <a:srgbClr val="000000"/>
                </a:solidFill>
              </a:rPr>
              <a:t> </a:t>
            </a:r>
            <a:r>
              <a:rPr lang="en-IN" sz="2200" dirty="0">
                <a:solidFill>
                  <a:srgbClr val="008800"/>
                </a:solidFill>
              </a:rPr>
              <a:t>'</a:t>
            </a:r>
            <a:r>
              <a:rPr lang="en-IN" sz="2200" dirty="0" err="1">
                <a:solidFill>
                  <a:srgbClr val="008800"/>
                </a:solidFill>
              </a:rPr>
              <a:t>pedi</a:t>
            </a:r>
            <a:r>
              <a:rPr lang="en-IN" sz="2200" dirty="0">
                <a:solidFill>
                  <a:srgbClr val="008800"/>
                </a:solidFill>
              </a:rPr>
              <a:t>'</a:t>
            </a:r>
            <a:r>
              <a:rPr lang="en-IN" sz="2200" dirty="0">
                <a:solidFill>
                  <a:srgbClr val="666600"/>
                </a:solidFill>
              </a:rPr>
              <a:t>,</a:t>
            </a:r>
            <a:r>
              <a:rPr lang="en-IN" sz="2200" dirty="0">
                <a:solidFill>
                  <a:srgbClr val="000000"/>
                </a:solidFill>
              </a:rPr>
              <a:t> </a:t>
            </a:r>
            <a:r>
              <a:rPr lang="en-IN" sz="2200" dirty="0">
                <a:solidFill>
                  <a:srgbClr val="008800"/>
                </a:solidFill>
              </a:rPr>
              <a:t>'age'</a:t>
            </a:r>
            <a:r>
              <a:rPr lang="en-IN" sz="2200" dirty="0">
                <a:solidFill>
                  <a:srgbClr val="666600"/>
                </a:solidFill>
              </a:rPr>
              <a:t>,</a:t>
            </a:r>
            <a:r>
              <a:rPr lang="en-IN" sz="2200" dirty="0">
                <a:solidFill>
                  <a:srgbClr val="000000"/>
                </a:solidFill>
              </a:rPr>
              <a:t> </a:t>
            </a:r>
            <a:r>
              <a:rPr lang="en-IN" sz="2200" dirty="0">
                <a:solidFill>
                  <a:srgbClr val="008800"/>
                </a:solidFill>
              </a:rPr>
              <a:t>'class’</a:t>
            </a:r>
            <a:r>
              <a:rPr lang="en-IN" sz="2200" dirty="0">
                <a:solidFill>
                  <a:srgbClr val="666600"/>
                </a:solidFill>
              </a:rPr>
              <a:t>]</a:t>
            </a:r>
          </a:p>
          <a:p>
            <a:r>
              <a:rPr lang="en-IN" sz="2200" dirty="0">
                <a:solidFill>
                  <a:srgbClr val="000000"/>
                </a:solidFill>
              </a:rPr>
              <a:t> data </a:t>
            </a:r>
            <a:r>
              <a:rPr lang="en-IN" sz="2200" dirty="0">
                <a:solidFill>
                  <a:srgbClr val="666600"/>
                </a:solidFill>
              </a:rPr>
              <a:t>=</a:t>
            </a:r>
            <a:r>
              <a:rPr lang="en-IN" sz="2200" dirty="0">
                <a:solidFill>
                  <a:srgbClr val="000000"/>
                </a:solidFill>
              </a:rPr>
              <a:t> </a:t>
            </a:r>
            <a:r>
              <a:rPr lang="en-IN" sz="2200" dirty="0" err="1">
                <a:solidFill>
                  <a:srgbClr val="000000"/>
                </a:solidFill>
              </a:rPr>
              <a:t>read_csv</a:t>
            </a:r>
            <a:r>
              <a:rPr lang="en-IN" sz="2200" dirty="0">
                <a:solidFill>
                  <a:srgbClr val="666600"/>
                </a:solidFill>
              </a:rPr>
              <a:t>(</a:t>
            </a:r>
            <a:r>
              <a:rPr lang="en-IN" sz="2200" dirty="0">
                <a:solidFill>
                  <a:srgbClr val="000000"/>
                </a:solidFill>
              </a:rPr>
              <a:t>path</a:t>
            </a:r>
            <a:r>
              <a:rPr lang="en-IN" sz="2200" dirty="0">
                <a:solidFill>
                  <a:srgbClr val="666600"/>
                </a:solidFill>
              </a:rPr>
              <a:t>,</a:t>
            </a:r>
            <a:r>
              <a:rPr lang="en-IN" sz="2200" dirty="0">
                <a:solidFill>
                  <a:srgbClr val="000000"/>
                </a:solidFill>
              </a:rPr>
              <a:t> names</a:t>
            </a:r>
            <a:r>
              <a:rPr lang="en-IN" sz="2200" dirty="0">
                <a:solidFill>
                  <a:srgbClr val="666600"/>
                </a:solidFill>
              </a:rPr>
              <a:t>=</a:t>
            </a:r>
            <a:r>
              <a:rPr lang="en-IN" sz="2200" dirty="0">
                <a:solidFill>
                  <a:srgbClr val="000000"/>
                </a:solidFill>
              </a:rPr>
              <a:t>names</a:t>
            </a:r>
            <a:r>
              <a:rPr lang="en-IN" sz="2200" dirty="0">
                <a:solidFill>
                  <a:srgbClr val="666600"/>
                </a:solidFill>
              </a:rPr>
              <a:t>)</a:t>
            </a:r>
          </a:p>
          <a:p>
            <a:r>
              <a:rPr lang="en-IN" sz="2200" dirty="0">
                <a:solidFill>
                  <a:srgbClr val="000000"/>
                </a:solidFill>
              </a:rPr>
              <a:t> </a:t>
            </a:r>
            <a:r>
              <a:rPr lang="en-IN" sz="2200" dirty="0" err="1">
                <a:solidFill>
                  <a:srgbClr val="000000"/>
                </a:solidFill>
              </a:rPr>
              <a:t>set_option</a:t>
            </a:r>
            <a:r>
              <a:rPr lang="en-IN" sz="2200" dirty="0">
                <a:solidFill>
                  <a:srgbClr val="666600"/>
                </a:solidFill>
              </a:rPr>
              <a:t>(</a:t>
            </a:r>
            <a:r>
              <a:rPr lang="en-IN" sz="2200" dirty="0">
                <a:solidFill>
                  <a:srgbClr val="008800"/>
                </a:solidFill>
              </a:rPr>
              <a:t>'</a:t>
            </a:r>
            <a:r>
              <a:rPr lang="en-IN" sz="2200" dirty="0" err="1">
                <a:solidFill>
                  <a:srgbClr val="008800"/>
                </a:solidFill>
              </a:rPr>
              <a:t>display.width</a:t>
            </a:r>
            <a:r>
              <a:rPr lang="en-IN" sz="2200" dirty="0">
                <a:solidFill>
                  <a:srgbClr val="008800"/>
                </a:solidFill>
              </a:rPr>
              <a:t>'</a:t>
            </a:r>
            <a:r>
              <a:rPr lang="en-IN" sz="2200" dirty="0">
                <a:solidFill>
                  <a:srgbClr val="666600"/>
                </a:solidFill>
              </a:rPr>
              <a:t>,</a:t>
            </a:r>
            <a:r>
              <a:rPr lang="en-IN" sz="2200" dirty="0">
                <a:solidFill>
                  <a:srgbClr val="000000"/>
                </a:solidFill>
              </a:rPr>
              <a:t> </a:t>
            </a:r>
            <a:r>
              <a:rPr lang="en-IN" sz="2200" dirty="0">
                <a:solidFill>
                  <a:srgbClr val="006666"/>
                </a:solidFill>
              </a:rPr>
              <a:t>100</a:t>
            </a:r>
            <a:r>
              <a:rPr lang="en-IN" sz="2200" dirty="0">
                <a:solidFill>
                  <a:srgbClr val="666600"/>
                </a:solidFill>
              </a:rPr>
              <a:t>)</a:t>
            </a:r>
            <a:r>
              <a:rPr lang="en-IN" sz="2200" dirty="0">
                <a:solidFill>
                  <a:srgbClr val="000000"/>
                </a:solidFill>
              </a:rPr>
              <a:t> </a:t>
            </a:r>
          </a:p>
          <a:p>
            <a:r>
              <a:rPr lang="en-IN" sz="2200" dirty="0" err="1">
                <a:solidFill>
                  <a:srgbClr val="000000"/>
                </a:solidFill>
              </a:rPr>
              <a:t>set_option</a:t>
            </a:r>
            <a:r>
              <a:rPr lang="en-IN" sz="2200" dirty="0">
                <a:solidFill>
                  <a:srgbClr val="666600"/>
                </a:solidFill>
              </a:rPr>
              <a:t>(</a:t>
            </a:r>
            <a:r>
              <a:rPr lang="en-IN" sz="2200" dirty="0">
                <a:solidFill>
                  <a:srgbClr val="008800"/>
                </a:solidFill>
              </a:rPr>
              <a:t>'precision'</a:t>
            </a:r>
            <a:r>
              <a:rPr lang="en-IN" sz="2200" dirty="0">
                <a:solidFill>
                  <a:srgbClr val="666600"/>
                </a:solidFill>
              </a:rPr>
              <a:t>,</a:t>
            </a:r>
            <a:r>
              <a:rPr lang="en-IN" sz="2200" dirty="0">
                <a:solidFill>
                  <a:srgbClr val="000000"/>
                </a:solidFill>
              </a:rPr>
              <a:t> </a:t>
            </a:r>
            <a:r>
              <a:rPr lang="en-IN" sz="2200" dirty="0">
                <a:solidFill>
                  <a:srgbClr val="006666"/>
                </a:solidFill>
              </a:rPr>
              <a:t>2</a:t>
            </a:r>
            <a:r>
              <a:rPr lang="en-IN" sz="2200" dirty="0">
                <a:solidFill>
                  <a:srgbClr val="666600"/>
                </a:solidFill>
              </a:rPr>
              <a:t>)</a:t>
            </a:r>
          </a:p>
          <a:p>
            <a:r>
              <a:rPr lang="en-IN" sz="2200" dirty="0">
                <a:solidFill>
                  <a:srgbClr val="000000"/>
                </a:solidFill>
              </a:rPr>
              <a:t> correlations </a:t>
            </a:r>
            <a:r>
              <a:rPr lang="en-IN" sz="2200" dirty="0">
                <a:solidFill>
                  <a:srgbClr val="666600"/>
                </a:solidFill>
              </a:rPr>
              <a:t>=</a:t>
            </a:r>
            <a:r>
              <a:rPr lang="en-IN" sz="2200" dirty="0">
                <a:solidFill>
                  <a:srgbClr val="000000"/>
                </a:solidFill>
              </a:rPr>
              <a:t> </a:t>
            </a:r>
            <a:r>
              <a:rPr lang="en-IN" sz="2200" dirty="0" err="1">
                <a:solidFill>
                  <a:srgbClr val="000000"/>
                </a:solidFill>
              </a:rPr>
              <a:t>data</a:t>
            </a:r>
            <a:r>
              <a:rPr lang="en-IN" sz="2200" dirty="0" err="1">
                <a:solidFill>
                  <a:srgbClr val="666600"/>
                </a:solidFill>
              </a:rPr>
              <a:t>.</a:t>
            </a:r>
            <a:r>
              <a:rPr lang="en-IN" sz="2200" dirty="0" err="1">
                <a:solidFill>
                  <a:srgbClr val="000000"/>
                </a:solidFill>
              </a:rPr>
              <a:t>corr</a:t>
            </a:r>
            <a:r>
              <a:rPr lang="en-IN" sz="2200" dirty="0">
                <a:solidFill>
                  <a:srgbClr val="666600"/>
                </a:solidFill>
              </a:rPr>
              <a:t>(</a:t>
            </a:r>
            <a:r>
              <a:rPr lang="en-IN" sz="2200" dirty="0">
                <a:solidFill>
                  <a:srgbClr val="000000"/>
                </a:solidFill>
              </a:rPr>
              <a:t>method</a:t>
            </a:r>
            <a:r>
              <a:rPr lang="en-IN" sz="2200" dirty="0">
                <a:solidFill>
                  <a:srgbClr val="666600"/>
                </a:solidFill>
              </a:rPr>
              <a:t>=</a:t>
            </a:r>
            <a:r>
              <a:rPr lang="en-IN" sz="2200" dirty="0">
                <a:solidFill>
                  <a:srgbClr val="008800"/>
                </a:solidFill>
              </a:rPr>
              <a:t>'</a:t>
            </a:r>
            <a:r>
              <a:rPr lang="en-IN" sz="2200" dirty="0" err="1">
                <a:solidFill>
                  <a:srgbClr val="008800"/>
                </a:solidFill>
              </a:rPr>
              <a:t>pearson</a:t>
            </a:r>
            <a:r>
              <a:rPr lang="en-IN" sz="2200" dirty="0">
                <a:solidFill>
                  <a:srgbClr val="008800"/>
                </a:solidFill>
              </a:rPr>
              <a:t>’</a:t>
            </a:r>
            <a:r>
              <a:rPr lang="en-IN" sz="2200" dirty="0">
                <a:solidFill>
                  <a:srgbClr val="666600"/>
                </a:solidFill>
              </a:rPr>
              <a:t>)</a:t>
            </a:r>
            <a:r>
              <a:rPr lang="en-IN" sz="2200" dirty="0">
                <a:solidFill>
                  <a:srgbClr val="000000"/>
                </a:solidFill>
              </a:rPr>
              <a:t> </a:t>
            </a:r>
          </a:p>
          <a:p>
            <a:r>
              <a:rPr lang="en-IN" sz="2200" dirty="0">
                <a:solidFill>
                  <a:srgbClr val="000088"/>
                </a:solidFill>
              </a:rPr>
              <a:t>print</a:t>
            </a:r>
            <a:r>
              <a:rPr lang="en-IN" sz="2200" dirty="0">
                <a:solidFill>
                  <a:srgbClr val="666600"/>
                </a:solidFill>
              </a:rPr>
              <a:t>(</a:t>
            </a:r>
            <a:r>
              <a:rPr lang="en-IN" sz="2200" dirty="0">
                <a:solidFill>
                  <a:srgbClr val="000000"/>
                </a:solidFill>
              </a:rPr>
              <a:t>correlations</a:t>
            </a:r>
            <a:r>
              <a:rPr lang="en-IN" sz="2200" dirty="0">
                <a:solidFill>
                  <a:srgbClr val="666600"/>
                </a:solidFill>
              </a:rPr>
              <a:t>)</a:t>
            </a:r>
            <a:endParaRPr lang="en-IN" sz="2200" dirty="0"/>
          </a:p>
        </p:txBody>
      </p:sp>
    </p:spTree>
    <p:extLst>
      <p:ext uri="{BB962C8B-B14F-4D97-AF65-F5344CB8AC3E}">
        <p14:creationId xmlns:p14="http://schemas.microsoft.com/office/powerpoint/2010/main" val="1972334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76561E-BAA9-6B57-6ECA-41949C4BE540}"/>
              </a:ext>
            </a:extLst>
          </p:cNvPr>
          <p:cNvSpPr>
            <a:spLocks noGrp="1"/>
          </p:cNvSpPr>
          <p:nvPr>
            <p:ph type="body" idx="1"/>
          </p:nvPr>
        </p:nvSpPr>
        <p:spPr>
          <a:xfrm>
            <a:off x="0" y="0"/>
            <a:ext cx="9663110" cy="6857999"/>
          </a:xfrm>
        </p:spPr>
        <p:txBody>
          <a:bodyPr/>
          <a:lstStyle/>
          <a:p>
            <a:r>
              <a:rPr lang="en-US" sz="2400" b="1" dirty="0">
                <a:solidFill>
                  <a:schemeClr val="accent5">
                    <a:lumMod val="50000"/>
                  </a:schemeClr>
                </a:solidFill>
                <a:effectLst>
                  <a:outerShdw blurRad="38100" dist="38100" dir="2700000" algn="tl">
                    <a:srgbClr val="000000">
                      <a:alpha val="43137"/>
                    </a:srgbClr>
                  </a:outerShdw>
                </a:effectLst>
                <a:latin typeface="Heebo" pitchFamily="2" charset="-79"/>
                <a:cs typeface="Heebo" pitchFamily="2" charset="-79"/>
              </a:rPr>
              <a:t>Reviewing Skew of Attribute Distribution</a:t>
            </a:r>
          </a:p>
          <a:p>
            <a:r>
              <a:rPr lang="en-US" sz="2400" dirty="0">
                <a:solidFill>
                  <a:srgbClr val="000000"/>
                </a:solidFill>
                <a:latin typeface="Nunito" pitchFamily="2" charset="0"/>
              </a:rPr>
              <a:t>Skewness may be defined as the distribution that is assumed to be Gaussian but appears distorted or shifted in one direction or another, or either to the left or right</a:t>
            </a:r>
          </a:p>
          <a:p>
            <a:r>
              <a:rPr lang="en-US" sz="2400" dirty="0">
                <a:solidFill>
                  <a:srgbClr val="000000"/>
                </a:solidFill>
                <a:latin typeface="Nunito" pitchFamily="2" charset="0"/>
              </a:rPr>
              <a:t>It is important because</a:t>
            </a:r>
          </a:p>
          <a:p>
            <a:pPr algn="just">
              <a:buFont typeface="Arial" panose="020B0604020202020204" pitchFamily="34" charset="0"/>
              <a:buChar char="•"/>
            </a:pPr>
            <a:r>
              <a:rPr lang="en-US" sz="2400" dirty="0">
                <a:solidFill>
                  <a:srgbClr val="000000"/>
                </a:solidFill>
                <a:latin typeface="Nunito" pitchFamily="2" charset="0"/>
              </a:rPr>
              <a:t>. Presence of skewness in data requires the correction at data preparation stage so that we can get more accuracy from our model.</a:t>
            </a:r>
          </a:p>
          <a:p>
            <a:pPr algn="just">
              <a:buFont typeface="Arial" panose="020B0604020202020204" pitchFamily="34" charset="0"/>
              <a:buChar char="•"/>
            </a:pPr>
            <a:r>
              <a:rPr lang="en-US" sz="2400" dirty="0">
                <a:solidFill>
                  <a:srgbClr val="000000"/>
                </a:solidFill>
                <a:latin typeface="Nunito" pitchFamily="2" charset="0"/>
              </a:rPr>
              <a:t>Most of the ML algorithms assumes that data has a Gaussian distribution i.e. either normal of bell curved data</a:t>
            </a:r>
          </a:p>
          <a:p>
            <a:r>
              <a:rPr lang="en-IN" sz="2400" dirty="0">
                <a:solidFill>
                  <a:srgbClr val="000088"/>
                </a:solidFill>
              </a:rPr>
              <a:t>from</a:t>
            </a:r>
            <a:r>
              <a:rPr lang="en-IN" sz="2400" dirty="0">
                <a:solidFill>
                  <a:srgbClr val="000000"/>
                </a:solidFill>
              </a:rPr>
              <a:t> pandas</a:t>
            </a:r>
          </a:p>
          <a:p>
            <a:r>
              <a:rPr lang="en-IN" sz="2400" dirty="0">
                <a:solidFill>
                  <a:srgbClr val="000000"/>
                </a:solidFill>
              </a:rPr>
              <a:t> </a:t>
            </a:r>
            <a:r>
              <a:rPr lang="en-IN" sz="2400" dirty="0">
                <a:solidFill>
                  <a:srgbClr val="000088"/>
                </a:solidFill>
              </a:rPr>
              <a:t>import</a:t>
            </a:r>
            <a:r>
              <a:rPr lang="en-IN" sz="2400" dirty="0">
                <a:solidFill>
                  <a:srgbClr val="000000"/>
                </a:solidFill>
              </a:rPr>
              <a:t> </a:t>
            </a:r>
            <a:r>
              <a:rPr lang="en-IN" sz="2400" dirty="0" err="1">
                <a:solidFill>
                  <a:srgbClr val="000000"/>
                </a:solidFill>
              </a:rPr>
              <a:t>read_csv</a:t>
            </a:r>
            <a:endParaRPr lang="en-IN" sz="2400" dirty="0">
              <a:solidFill>
                <a:srgbClr val="000000"/>
              </a:solidFill>
            </a:endParaRPr>
          </a:p>
          <a:p>
            <a:r>
              <a:rPr lang="en-IN" sz="2400" dirty="0">
                <a:solidFill>
                  <a:srgbClr val="000000"/>
                </a:solidFill>
              </a:rPr>
              <a:t> path </a:t>
            </a:r>
            <a:r>
              <a:rPr lang="en-IN" sz="2400" dirty="0">
                <a:solidFill>
                  <a:srgbClr val="666600"/>
                </a:solidFill>
              </a:rPr>
              <a:t>=</a:t>
            </a:r>
            <a:r>
              <a:rPr lang="en-IN" sz="2400" dirty="0">
                <a:solidFill>
                  <a:srgbClr val="000000"/>
                </a:solidFill>
              </a:rPr>
              <a:t> </a:t>
            </a:r>
            <a:r>
              <a:rPr lang="en-IN" sz="2400" dirty="0" err="1">
                <a:solidFill>
                  <a:srgbClr val="000000"/>
                </a:solidFill>
              </a:rPr>
              <a:t>r</a:t>
            </a:r>
            <a:r>
              <a:rPr lang="en-IN" sz="2400" dirty="0" err="1">
                <a:solidFill>
                  <a:srgbClr val="008800"/>
                </a:solidFill>
              </a:rPr>
              <a:t>"C</a:t>
            </a:r>
            <a:r>
              <a:rPr lang="en-IN" sz="2400" dirty="0">
                <a:solidFill>
                  <a:srgbClr val="008800"/>
                </a:solidFill>
              </a:rPr>
              <a:t>:\pima-indians-diabetes.csv"</a:t>
            </a:r>
            <a:r>
              <a:rPr lang="en-IN" sz="2400" dirty="0">
                <a:solidFill>
                  <a:srgbClr val="000000"/>
                </a:solidFill>
              </a:rPr>
              <a:t> </a:t>
            </a:r>
          </a:p>
          <a:p>
            <a:r>
              <a:rPr lang="en-IN" sz="2400" dirty="0">
                <a:solidFill>
                  <a:srgbClr val="000000"/>
                </a:solidFill>
              </a:rPr>
              <a:t>names </a:t>
            </a:r>
            <a:r>
              <a:rPr lang="en-IN" sz="2400" dirty="0">
                <a:solidFill>
                  <a:srgbClr val="666600"/>
                </a:solidFill>
              </a:rPr>
              <a:t>=</a:t>
            </a:r>
            <a:r>
              <a:rPr lang="en-IN" sz="2400" dirty="0">
                <a:solidFill>
                  <a:srgbClr val="000000"/>
                </a:solidFill>
              </a:rPr>
              <a:t> </a:t>
            </a:r>
            <a:r>
              <a:rPr lang="en-IN" sz="2400" dirty="0">
                <a:solidFill>
                  <a:srgbClr val="666600"/>
                </a:solidFill>
              </a:rPr>
              <a:t>[</a:t>
            </a:r>
            <a:r>
              <a:rPr lang="en-IN" sz="2400" dirty="0">
                <a:solidFill>
                  <a:srgbClr val="008800"/>
                </a:solidFill>
              </a:rPr>
              <a:t>'</a:t>
            </a:r>
            <a:r>
              <a:rPr lang="en-IN" sz="2400" dirty="0" err="1">
                <a:solidFill>
                  <a:srgbClr val="008800"/>
                </a:solidFill>
              </a:rPr>
              <a:t>preg</a:t>
            </a:r>
            <a:r>
              <a:rPr lang="en-IN" sz="2400" dirty="0">
                <a:solidFill>
                  <a:srgbClr val="008800"/>
                </a:solidFill>
              </a:rPr>
              <a:t>'</a:t>
            </a:r>
            <a:r>
              <a:rPr lang="en-IN" sz="2400" dirty="0">
                <a:solidFill>
                  <a:srgbClr val="666600"/>
                </a:solidFill>
              </a:rPr>
              <a:t>,</a:t>
            </a:r>
            <a:r>
              <a:rPr lang="en-IN" sz="2400" dirty="0">
                <a:solidFill>
                  <a:srgbClr val="000000"/>
                </a:solidFill>
              </a:rPr>
              <a:t> </a:t>
            </a:r>
            <a:r>
              <a:rPr lang="en-IN" sz="2400" dirty="0">
                <a:solidFill>
                  <a:srgbClr val="008800"/>
                </a:solidFill>
              </a:rPr>
              <a:t>'</a:t>
            </a:r>
            <a:r>
              <a:rPr lang="en-IN" sz="2400" dirty="0" err="1">
                <a:solidFill>
                  <a:srgbClr val="008800"/>
                </a:solidFill>
              </a:rPr>
              <a:t>plas</a:t>
            </a:r>
            <a:r>
              <a:rPr lang="en-IN" sz="2400" dirty="0">
                <a:solidFill>
                  <a:srgbClr val="008800"/>
                </a:solidFill>
              </a:rPr>
              <a:t>'</a:t>
            </a:r>
            <a:r>
              <a:rPr lang="en-IN" sz="2400" dirty="0">
                <a:solidFill>
                  <a:srgbClr val="666600"/>
                </a:solidFill>
              </a:rPr>
              <a:t>,</a:t>
            </a:r>
            <a:r>
              <a:rPr lang="en-IN" sz="2400" dirty="0">
                <a:solidFill>
                  <a:srgbClr val="000000"/>
                </a:solidFill>
              </a:rPr>
              <a:t> </a:t>
            </a:r>
            <a:r>
              <a:rPr lang="en-IN" sz="2400" dirty="0">
                <a:solidFill>
                  <a:srgbClr val="008800"/>
                </a:solidFill>
              </a:rPr>
              <a:t>'</a:t>
            </a:r>
            <a:r>
              <a:rPr lang="en-IN" sz="2400" dirty="0" err="1">
                <a:solidFill>
                  <a:srgbClr val="008800"/>
                </a:solidFill>
              </a:rPr>
              <a:t>pres</a:t>
            </a:r>
            <a:r>
              <a:rPr lang="en-IN" sz="2400" dirty="0">
                <a:solidFill>
                  <a:srgbClr val="008800"/>
                </a:solidFill>
              </a:rPr>
              <a:t>'</a:t>
            </a:r>
            <a:r>
              <a:rPr lang="en-IN" sz="2400" dirty="0">
                <a:solidFill>
                  <a:srgbClr val="666600"/>
                </a:solidFill>
              </a:rPr>
              <a:t>,</a:t>
            </a:r>
            <a:r>
              <a:rPr lang="en-IN" sz="2400" dirty="0">
                <a:solidFill>
                  <a:srgbClr val="000000"/>
                </a:solidFill>
              </a:rPr>
              <a:t> </a:t>
            </a:r>
            <a:r>
              <a:rPr lang="en-IN" sz="2400" dirty="0">
                <a:solidFill>
                  <a:srgbClr val="008800"/>
                </a:solidFill>
              </a:rPr>
              <a:t>'skin'</a:t>
            </a:r>
            <a:r>
              <a:rPr lang="en-IN" sz="2400" dirty="0">
                <a:solidFill>
                  <a:srgbClr val="666600"/>
                </a:solidFill>
              </a:rPr>
              <a:t>,</a:t>
            </a:r>
            <a:r>
              <a:rPr lang="en-IN" sz="2400" dirty="0">
                <a:solidFill>
                  <a:srgbClr val="000000"/>
                </a:solidFill>
              </a:rPr>
              <a:t> </a:t>
            </a:r>
            <a:r>
              <a:rPr lang="en-IN" sz="2400" dirty="0">
                <a:solidFill>
                  <a:srgbClr val="008800"/>
                </a:solidFill>
              </a:rPr>
              <a:t>'test'</a:t>
            </a:r>
            <a:r>
              <a:rPr lang="en-IN" sz="2400" dirty="0">
                <a:solidFill>
                  <a:srgbClr val="666600"/>
                </a:solidFill>
              </a:rPr>
              <a:t>,</a:t>
            </a:r>
            <a:r>
              <a:rPr lang="en-IN" sz="2400" dirty="0">
                <a:solidFill>
                  <a:srgbClr val="000000"/>
                </a:solidFill>
              </a:rPr>
              <a:t> </a:t>
            </a:r>
            <a:r>
              <a:rPr lang="en-IN" sz="2400" dirty="0">
                <a:solidFill>
                  <a:srgbClr val="008800"/>
                </a:solidFill>
              </a:rPr>
              <a:t>'mass'</a:t>
            </a:r>
            <a:r>
              <a:rPr lang="en-IN" sz="2400" dirty="0">
                <a:solidFill>
                  <a:srgbClr val="666600"/>
                </a:solidFill>
              </a:rPr>
              <a:t>,</a:t>
            </a:r>
            <a:r>
              <a:rPr lang="en-IN" sz="2400" dirty="0">
                <a:solidFill>
                  <a:srgbClr val="000000"/>
                </a:solidFill>
              </a:rPr>
              <a:t> </a:t>
            </a:r>
            <a:r>
              <a:rPr lang="en-IN" sz="2400" dirty="0">
                <a:solidFill>
                  <a:srgbClr val="008800"/>
                </a:solidFill>
              </a:rPr>
              <a:t>'</a:t>
            </a:r>
            <a:r>
              <a:rPr lang="en-IN" sz="2400" dirty="0" err="1">
                <a:solidFill>
                  <a:srgbClr val="008800"/>
                </a:solidFill>
              </a:rPr>
              <a:t>pedi</a:t>
            </a:r>
            <a:r>
              <a:rPr lang="en-IN" sz="2400" dirty="0">
                <a:solidFill>
                  <a:srgbClr val="008800"/>
                </a:solidFill>
              </a:rPr>
              <a:t>'</a:t>
            </a:r>
            <a:r>
              <a:rPr lang="en-IN" sz="2400" dirty="0">
                <a:solidFill>
                  <a:srgbClr val="666600"/>
                </a:solidFill>
              </a:rPr>
              <a:t>,</a:t>
            </a:r>
            <a:r>
              <a:rPr lang="en-IN" sz="2400" dirty="0">
                <a:solidFill>
                  <a:srgbClr val="000000"/>
                </a:solidFill>
              </a:rPr>
              <a:t> </a:t>
            </a:r>
            <a:r>
              <a:rPr lang="en-IN" sz="2400" dirty="0">
                <a:solidFill>
                  <a:srgbClr val="008800"/>
                </a:solidFill>
              </a:rPr>
              <a:t>'age'</a:t>
            </a:r>
            <a:r>
              <a:rPr lang="en-IN" sz="2400" dirty="0">
                <a:solidFill>
                  <a:srgbClr val="666600"/>
                </a:solidFill>
              </a:rPr>
              <a:t>,</a:t>
            </a:r>
            <a:r>
              <a:rPr lang="en-IN" sz="2400" dirty="0">
                <a:solidFill>
                  <a:srgbClr val="000000"/>
                </a:solidFill>
              </a:rPr>
              <a:t> </a:t>
            </a:r>
            <a:r>
              <a:rPr lang="en-IN" sz="2400" dirty="0">
                <a:solidFill>
                  <a:srgbClr val="008800"/>
                </a:solidFill>
              </a:rPr>
              <a:t>'class’</a:t>
            </a:r>
            <a:r>
              <a:rPr lang="en-IN" sz="2400" dirty="0">
                <a:solidFill>
                  <a:srgbClr val="666600"/>
                </a:solidFill>
              </a:rPr>
              <a:t>]</a:t>
            </a:r>
            <a:r>
              <a:rPr lang="en-IN" sz="2400" dirty="0">
                <a:solidFill>
                  <a:srgbClr val="000000"/>
                </a:solidFill>
              </a:rPr>
              <a:t> </a:t>
            </a:r>
          </a:p>
          <a:p>
            <a:r>
              <a:rPr lang="en-IN" sz="2400" dirty="0">
                <a:solidFill>
                  <a:srgbClr val="000000"/>
                </a:solidFill>
              </a:rPr>
              <a:t>data </a:t>
            </a:r>
            <a:r>
              <a:rPr lang="en-IN" sz="2400" dirty="0">
                <a:solidFill>
                  <a:srgbClr val="666600"/>
                </a:solidFill>
              </a:rPr>
              <a:t>=</a:t>
            </a:r>
            <a:r>
              <a:rPr lang="en-IN" sz="2400" dirty="0">
                <a:solidFill>
                  <a:srgbClr val="000000"/>
                </a:solidFill>
              </a:rPr>
              <a:t> </a:t>
            </a:r>
            <a:r>
              <a:rPr lang="en-IN" sz="2400" dirty="0" err="1">
                <a:solidFill>
                  <a:srgbClr val="000000"/>
                </a:solidFill>
              </a:rPr>
              <a:t>read_csv</a:t>
            </a:r>
            <a:r>
              <a:rPr lang="en-IN" sz="2400" dirty="0">
                <a:solidFill>
                  <a:srgbClr val="666600"/>
                </a:solidFill>
              </a:rPr>
              <a:t>(</a:t>
            </a:r>
            <a:r>
              <a:rPr lang="en-IN" sz="2400" dirty="0">
                <a:solidFill>
                  <a:srgbClr val="000000"/>
                </a:solidFill>
              </a:rPr>
              <a:t>path</a:t>
            </a:r>
            <a:r>
              <a:rPr lang="en-IN" sz="2400" dirty="0">
                <a:solidFill>
                  <a:srgbClr val="666600"/>
                </a:solidFill>
              </a:rPr>
              <a:t>,</a:t>
            </a:r>
            <a:r>
              <a:rPr lang="en-IN" sz="2400" dirty="0">
                <a:solidFill>
                  <a:srgbClr val="000000"/>
                </a:solidFill>
              </a:rPr>
              <a:t> names</a:t>
            </a:r>
            <a:r>
              <a:rPr lang="en-IN" sz="2400" dirty="0">
                <a:solidFill>
                  <a:srgbClr val="666600"/>
                </a:solidFill>
              </a:rPr>
              <a:t>=</a:t>
            </a:r>
            <a:r>
              <a:rPr lang="en-IN" sz="2400" dirty="0">
                <a:solidFill>
                  <a:srgbClr val="000000"/>
                </a:solidFill>
              </a:rPr>
              <a:t>names</a:t>
            </a:r>
            <a:r>
              <a:rPr lang="en-IN" sz="2400" dirty="0">
                <a:solidFill>
                  <a:srgbClr val="666600"/>
                </a:solidFill>
              </a:rPr>
              <a:t>)</a:t>
            </a:r>
            <a:r>
              <a:rPr lang="en-IN" sz="2400" dirty="0">
                <a:solidFill>
                  <a:srgbClr val="000000"/>
                </a:solidFill>
              </a:rPr>
              <a:t> </a:t>
            </a:r>
          </a:p>
          <a:p>
            <a:r>
              <a:rPr lang="en-IN" sz="2400" dirty="0">
                <a:solidFill>
                  <a:srgbClr val="000088"/>
                </a:solidFill>
              </a:rPr>
              <a:t>print</a:t>
            </a:r>
            <a:r>
              <a:rPr lang="en-IN" sz="2400" dirty="0">
                <a:solidFill>
                  <a:srgbClr val="666600"/>
                </a:solidFill>
              </a:rPr>
              <a:t>(</a:t>
            </a:r>
            <a:r>
              <a:rPr lang="en-IN" sz="2400" dirty="0" err="1">
                <a:solidFill>
                  <a:srgbClr val="000000"/>
                </a:solidFill>
              </a:rPr>
              <a:t>data</a:t>
            </a:r>
            <a:r>
              <a:rPr lang="en-IN" sz="2400" dirty="0" err="1">
                <a:solidFill>
                  <a:srgbClr val="666600"/>
                </a:solidFill>
              </a:rPr>
              <a:t>.</a:t>
            </a:r>
            <a:r>
              <a:rPr lang="en-IN" sz="2400" dirty="0" err="1">
                <a:solidFill>
                  <a:srgbClr val="000000"/>
                </a:solidFill>
              </a:rPr>
              <a:t>skew</a:t>
            </a:r>
            <a:r>
              <a:rPr lang="en-IN" sz="2400" dirty="0">
                <a:solidFill>
                  <a:srgbClr val="666600"/>
                </a:solidFill>
              </a:rPr>
              <a:t>())</a:t>
            </a:r>
            <a:endParaRPr lang="en-IN" sz="2400" dirty="0"/>
          </a:p>
        </p:txBody>
      </p:sp>
    </p:spTree>
    <p:extLst>
      <p:ext uri="{BB962C8B-B14F-4D97-AF65-F5344CB8AC3E}">
        <p14:creationId xmlns:p14="http://schemas.microsoft.com/office/powerpoint/2010/main" val="761664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5832F8E-96A9-A6F3-31D9-1ACFD77932DC}"/>
              </a:ext>
            </a:extLst>
          </p:cNvPr>
          <p:cNvSpPr>
            <a:spLocks noGrp="1"/>
          </p:cNvSpPr>
          <p:nvPr>
            <p:ph type="body" idx="1"/>
          </p:nvPr>
        </p:nvSpPr>
        <p:spPr>
          <a:xfrm>
            <a:off x="0" y="0"/>
            <a:ext cx="9393711" cy="6393027"/>
          </a:xfrm>
        </p:spPr>
        <p:txBody>
          <a:bodyPr/>
          <a:lstStyle/>
          <a:p>
            <a:r>
              <a:rPr lang="en-IN" sz="2400" b="1" i="1" dirty="0">
                <a:solidFill>
                  <a:schemeClr val="accent5">
                    <a:lumMod val="50000"/>
                  </a:schemeClr>
                </a:solidFill>
                <a:effectLst>
                  <a:outerShdw blurRad="38100" dist="38100" dir="2700000" algn="tl">
                    <a:srgbClr val="000000">
                      <a:alpha val="43137"/>
                    </a:srgbClr>
                  </a:outerShdw>
                </a:effectLst>
                <a:latin typeface="Heebo" pitchFamily="2" charset="-79"/>
                <a:cs typeface="Heebo" pitchFamily="2" charset="-79"/>
              </a:rPr>
              <a:t>Understanding Data with Visualization</a:t>
            </a:r>
          </a:p>
          <a:p>
            <a:r>
              <a:rPr lang="en-US" dirty="0">
                <a:solidFill>
                  <a:srgbClr val="000000"/>
                </a:solidFill>
                <a:latin typeface="Nunito" pitchFamily="2" charset="0"/>
              </a:rPr>
              <a:t>With the help of data visualization, we can see how the data looks like and what kind of correlation is held by the attributes of data. </a:t>
            </a:r>
          </a:p>
          <a:p>
            <a:endParaRPr lang="en-IN" sz="1100" dirty="0">
              <a:solidFill>
                <a:srgbClr val="000000"/>
              </a:solidFill>
              <a:latin typeface="Heebo" pitchFamily="2" charset="-79"/>
              <a:cs typeface="Heebo" pitchFamily="2" charset="-79"/>
            </a:endParaRPr>
          </a:p>
        </p:txBody>
      </p:sp>
      <p:pic>
        <p:nvPicPr>
          <p:cNvPr id="4098" name="Picture 2" descr="Data Visualization Techniques">
            <a:extLst>
              <a:ext uri="{FF2B5EF4-FFF2-40B4-BE49-F238E27FC236}">
                <a16:creationId xmlns:a16="http://schemas.microsoft.com/office/drawing/2014/main" id="{16502041-2FA8-91BE-940D-5A0D054723E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485932" y="1809472"/>
            <a:ext cx="7854428" cy="3626128"/>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BB50C794-EF77-DD8F-9779-C2424B98EFA9}"/>
              </a:ext>
            </a:extLst>
          </p:cNvPr>
          <p:cNvSpPr/>
          <p:nvPr/>
        </p:nvSpPr>
        <p:spPr>
          <a:xfrm>
            <a:off x="6610350" y="4673600"/>
            <a:ext cx="1562100" cy="6794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id="{3E7EAB2C-9B85-936F-D51B-B046712DD620}"/>
              </a:ext>
            </a:extLst>
          </p:cNvPr>
          <p:cNvSpPr txBox="1"/>
          <p:nvPr/>
        </p:nvSpPr>
        <p:spPr>
          <a:xfrm>
            <a:off x="6956772" y="4830545"/>
            <a:ext cx="1114078" cy="430887"/>
          </a:xfrm>
          <a:prstGeom prst="rect">
            <a:avLst/>
          </a:prstGeom>
          <a:noFill/>
        </p:spPr>
        <p:txBody>
          <a:bodyPr wrap="square">
            <a:spAutoFit/>
          </a:bodyPr>
          <a:lstStyle/>
          <a:p>
            <a:pPr algn="l"/>
            <a:r>
              <a:rPr lang="en-IN" sz="1100" b="0" i="0" dirty="0">
                <a:solidFill>
                  <a:schemeClr val="tx1">
                    <a:lumMod val="85000"/>
                    <a:lumOff val="15000"/>
                  </a:schemeClr>
                </a:solidFill>
                <a:effectLst/>
                <a:latin typeface="Heebo" pitchFamily="2" charset="-79"/>
                <a:cs typeface="Heebo" pitchFamily="2" charset="-79"/>
              </a:rPr>
              <a:t>Scatter Matrix Plot</a:t>
            </a:r>
          </a:p>
        </p:txBody>
      </p:sp>
    </p:spTree>
    <p:extLst>
      <p:ext uri="{BB962C8B-B14F-4D97-AF65-F5344CB8AC3E}">
        <p14:creationId xmlns:p14="http://schemas.microsoft.com/office/powerpoint/2010/main" val="2684790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D466A0D-9416-59A2-0CDC-A8C271E7F467}"/>
              </a:ext>
            </a:extLst>
          </p:cNvPr>
          <p:cNvSpPr>
            <a:spLocks noGrp="1"/>
          </p:cNvSpPr>
          <p:nvPr>
            <p:ph type="body" idx="1"/>
          </p:nvPr>
        </p:nvSpPr>
        <p:spPr>
          <a:xfrm>
            <a:off x="0" y="0"/>
            <a:ext cx="9274003" cy="6858000"/>
          </a:xfrm>
        </p:spPr>
        <p:txBody>
          <a:bodyPr>
            <a:normAutofit lnSpcReduction="10000"/>
          </a:bodyPr>
          <a:lstStyle/>
          <a:p>
            <a:r>
              <a:rPr lang="en-US" sz="2400" b="1" dirty="0">
                <a:solidFill>
                  <a:schemeClr val="accent2">
                    <a:lumMod val="75000"/>
                  </a:schemeClr>
                </a:solidFill>
                <a:effectLst>
                  <a:outerShdw blurRad="38100" dist="38100" dir="2700000" algn="tl">
                    <a:srgbClr val="000000">
                      <a:alpha val="43137"/>
                    </a:srgbClr>
                  </a:outerShdw>
                </a:effectLst>
                <a:latin typeface="Heebo" pitchFamily="2" charset="-79"/>
                <a:cs typeface="Heebo" pitchFamily="2" charset="-79"/>
              </a:rPr>
              <a:t>Univariate Plots: Understanding Attributes Independently</a:t>
            </a:r>
          </a:p>
          <a:p>
            <a:r>
              <a:rPr lang="en-US" dirty="0">
                <a:solidFill>
                  <a:srgbClr val="000000"/>
                </a:solidFill>
                <a:latin typeface="Nunito" pitchFamily="2" charset="0"/>
              </a:rPr>
              <a:t>With the help of univariate visualization, we can understand each attribute of our dataset independently</a:t>
            </a:r>
          </a:p>
          <a:p>
            <a:r>
              <a:rPr lang="en-US" dirty="0">
                <a:solidFill>
                  <a:srgbClr val="000000"/>
                </a:solidFill>
                <a:latin typeface="Nunito" pitchFamily="2" charset="0"/>
              </a:rPr>
              <a:t>The following are some techniques</a:t>
            </a:r>
          </a:p>
          <a:p>
            <a:r>
              <a:rPr lang="en-IN" b="1" dirty="0">
                <a:solidFill>
                  <a:schemeClr val="accent2">
                    <a:lumMod val="75000"/>
                  </a:schemeClr>
                </a:solidFill>
                <a:latin typeface="Heebo" pitchFamily="2" charset="-79"/>
                <a:cs typeface="Heebo" pitchFamily="2" charset="-79"/>
              </a:rPr>
              <a:t>Histograms</a:t>
            </a:r>
          </a:p>
          <a:p>
            <a:r>
              <a:rPr lang="en-US" dirty="0">
                <a:solidFill>
                  <a:srgbClr val="000000"/>
                </a:solidFill>
                <a:latin typeface="Nunito" pitchFamily="2" charset="0"/>
              </a:rPr>
              <a:t>Histograms group the data in bins and is the fastest way to get idea about the distribution of each attribute in dataset.</a:t>
            </a:r>
          </a:p>
          <a:p>
            <a:r>
              <a:rPr lang="en-US" dirty="0">
                <a:solidFill>
                  <a:srgbClr val="000000"/>
                </a:solidFill>
                <a:latin typeface="Nunito" pitchFamily="2" charset="0"/>
              </a:rPr>
              <a:t> it provides us a count of the number of observations in each bin </a:t>
            </a:r>
          </a:p>
          <a:p>
            <a:r>
              <a:rPr lang="en-US" dirty="0">
                <a:solidFill>
                  <a:srgbClr val="000000"/>
                </a:solidFill>
                <a:latin typeface="Nunito" pitchFamily="2" charset="0"/>
              </a:rPr>
              <a:t>From the shape of the bin, we can easily observe the distribution i.e. weather it is Gaussian, skewed or exponential</a:t>
            </a:r>
          </a:p>
          <a:p>
            <a:r>
              <a:rPr lang="en-US" dirty="0">
                <a:solidFill>
                  <a:srgbClr val="000000"/>
                </a:solidFill>
                <a:latin typeface="Nunito" pitchFamily="2" charset="0"/>
              </a:rPr>
              <a:t>Histograms also help us to see possible outliers.</a:t>
            </a:r>
          </a:p>
          <a:p>
            <a:r>
              <a:rPr lang="en-IN" dirty="0">
                <a:solidFill>
                  <a:schemeClr val="tx1"/>
                </a:solidFill>
              </a:rPr>
              <a:t>from matplotlib import </a:t>
            </a:r>
            <a:r>
              <a:rPr lang="en-IN" dirty="0" err="1">
                <a:solidFill>
                  <a:schemeClr val="tx1"/>
                </a:solidFill>
              </a:rPr>
              <a:t>pyplot</a:t>
            </a:r>
            <a:endParaRPr lang="en-IN" dirty="0">
              <a:solidFill>
                <a:schemeClr val="tx1"/>
              </a:solidFill>
            </a:endParaRPr>
          </a:p>
          <a:p>
            <a:r>
              <a:rPr lang="en-IN" dirty="0">
                <a:solidFill>
                  <a:schemeClr val="tx1"/>
                </a:solidFill>
              </a:rPr>
              <a:t> from pandas import </a:t>
            </a:r>
            <a:r>
              <a:rPr lang="en-IN" dirty="0" err="1">
                <a:solidFill>
                  <a:schemeClr val="tx1"/>
                </a:solidFill>
              </a:rPr>
              <a:t>read_csv</a:t>
            </a:r>
            <a:r>
              <a:rPr lang="en-IN" dirty="0">
                <a:solidFill>
                  <a:schemeClr val="tx1"/>
                </a:solidFill>
              </a:rPr>
              <a:t> </a:t>
            </a:r>
          </a:p>
          <a:p>
            <a:r>
              <a:rPr lang="en-IN" dirty="0">
                <a:solidFill>
                  <a:schemeClr val="tx1"/>
                </a:solidFill>
              </a:rPr>
              <a:t>path = </a:t>
            </a:r>
            <a:r>
              <a:rPr lang="en-IN" dirty="0" err="1">
                <a:solidFill>
                  <a:schemeClr val="tx1"/>
                </a:solidFill>
              </a:rPr>
              <a:t>r"C</a:t>
            </a:r>
            <a:r>
              <a:rPr lang="en-IN" dirty="0">
                <a:solidFill>
                  <a:schemeClr val="tx1"/>
                </a:solidFill>
              </a:rPr>
              <a:t>:\pima-indians-diabetes.csv" </a:t>
            </a:r>
          </a:p>
          <a:p>
            <a:r>
              <a:rPr lang="en-IN" dirty="0">
                <a:solidFill>
                  <a:schemeClr val="tx1"/>
                </a:solidFill>
              </a:rPr>
              <a:t>names = ['</a:t>
            </a:r>
            <a:r>
              <a:rPr lang="en-IN" dirty="0" err="1">
                <a:solidFill>
                  <a:schemeClr val="tx1"/>
                </a:solidFill>
              </a:rPr>
              <a:t>preg</a:t>
            </a:r>
            <a:r>
              <a:rPr lang="en-IN" dirty="0">
                <a:solidFill>
                  <a:schemeClr val="tx1"/>
                </a:solidFill>
              </a:rPr>
              <a:t>', '</a:t>
            </a:r>
            <a:r>
              <a:rPr lang="en-IN" dirty="0" err="1">
                <a:solidFill>
                  <a:schemeClr val="tx1"/>
                </a:solidFill>
              </a:rPr>
              <a:t>plas</a:t>
            </a:r>
            <a:r>
              <a:rPr lang="en-IN" dirty="0">
                <a:solidFill>
                  <a:schemeClr val="tx1"/>
                </a:solidFill>
              </a:rPr>
              <a:t>', '</a:t>
            </a:r>
            <a:r>
              <a:rPr lang="en-IN" dirty="0" err="1">
                <a:solidFill>
                  <a:schemeClr val="tx1"/>
                </a:solidFill>
              </a:rPr>
              <a:t>pres</a:t>
            </a:r>
            <a:r>
              <a:rPr lang="en-IN" dirty="0">
                <a:solidFill>
                  <a:schemeClr val="tx1"/>
                </a:solidFill>
              </a:rPr>
              <a:t>', 'skin', 'test', 'mass', '</a:t>
            </a:r>
            <a:r>
              <a:rPr lang="en-IN" dirty="0" err="1">
                <a:solidFill>
                  <a:schemeClr val="tx1"/>
                </a:solidFill>
              </a:rPr>
              <a:t>pedi</a:t>
            </a:r>
            <a:r>
              <a:rPr lang="en-IN" dirty="0">
                <a:solidFill>
                  <a:schemeClr val="tx1"/>
                </a:solidFill>
              </a:rPr>
              <a:t>', 'age', 'class’] </a:t>
            </a:r>
          </a:p>
          <a:p>
            <a:r>
              <a:rPr lang="en-IN" dirty="0">
                <a:solidFill>
                  <a:schemeClr val="tx1"/>
                </a:solidFill>
              </a:rPr>
              <a:t>data = </a:t>
            </a:r>
            <a:r>
              <a:rPr lang="en-IN" dirty="0" err="1">
                <a:solidFill>
                  <a:schemeClr val="tx1"/>
                </a:solidFill>
              </a:rPr>
              <a:t>read_csv</a:t>
            </a:r>
            <a:r>
              <a:rPr lang="en-IN" dirty="0">
                <a:solidFill>
                  <a:schemeClr val="tx1"/>
                </a:solidFill>
              </a:rPr>
              <a:t>(path, names=names) </a:t>
            </a:r>
          </a:p>
          <a:p>
            <a:r>
              <a:rPr lang="en-IN" dirty="0" err="1">
                <a:solidFill>
                  <a:schemeClr val="tx1"/>
                </a:solidFill>
              </a:rPr>
              <a:t>data.hist</a:t>
            </a:r>
            <a:r>
              <a:rPr lang="en-IN" dirty="0">
                <a:solidFill>
                  <a:schemeClr val="tx1"/>
                </a:solidFill>
              </a:rPr>
              <a:t>() </a:t>
            </a:r>
            <a:r>
              <a:rPr lang="en-IN" dirty="0" err="1">
                <a:solidFill>
                  <a:schemeClr val="tx1"/>
                </a:solidFill>
              </a:rPr>
              <a:t>pyplot.show</a:t>
            </a:r>
            <a:r>
              <a:rPr lang="en-IN" dirty="0">
                <a:solidFill>
                  <a:schemeClr val="tx1"/>
                </a:solidFill>
              </a:rPr>
              <a:t>()</a:t>
            </a:r>
          </a:p>
        </p:txBody>
      </p:sp>
    </p:spTree>
    <p:extLst>
      <p:ext uri="{BB962C8B-B14F-4D97-AF65-F5344CB8AC3E}">
        <p14:creationId xmlns:p14="http://schemas.microsoft.com/office/powerpoint/2010/main" val="2351767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Graph">
            <a:extLst>
              <a:ext uri="{FF2B5EF4-FFF2-40B4-BE49-F238E27FC236}">
                <a16:creationId xmlns:a16="http://schemas.microsoft.com/office/drawing/2014/main" id="{2AB7611F-4184-9580-54FD-121421DEB9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786" y="225898"/>
            <a:ext cx="7241431" cy="517588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07F50A4-3958-6086-85DF-76976CBA43FA}"/>
              </a:ext>
            </a:extLst>
          </p:cNvPr>
          <p:cNvSpPr txBox="1"/>
          <p:nvPr/>
        </p:nvSpPr>
        <p:spPr>
          <a:xfrm>
            <a:off x="501785" y="5401783"/>
            <a:ext cx="7708359" cy="1200329"/>
          </a:xfrm>
          <a:prstGeom prst="rect">
            <a:avLst/>
          </a:prstGeom>
          <a:noFill/>
        </p:spPr>
        <p:txBody>
          <a:bodyPr wrap="square" rtlCol="0">
            <a:spAutoFit/>
          </a:bodyPr>
          <a:lstStyle/>
          <a:p>
            <a:r>
              <a:rPr lang="en-US" sz="2400" b="0" i="0">
                <a:solidFill>
                  <a:srgbClr val="000000"/>
                </a:solidFill>
                <a:effectLst/>
                <a:latin typeface="Nunito" pitchFamily="2" charset="0"/>
              </a:rPr>
              <a:t>we can observe that perhaps age, pedi and test attribute may have exponential distribution while mass and plas have Gaussian distribution.</a:t>
            </a:r>
            <a:endParaRPr lang="en-IN" sz="2400" dirty="0"/>
          </a:p>
        </p:txBody>
      </p:sp>
    </p:spTree>
    <p:extLst>
      <p:ext uri="{BB962C8B-B14F-4D97-AF65-F5344CB8AC3E}">
        <p14:creationId xmlns:p14="http://schemas.microsoft.com/office/powerpoint/2010/main" val="3348675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D9AD4-83E2-1123-0F09-07B04B566903}"/>
              </a:ext>
            </a:extLst>
          </p:cNvPr>
          <p:cNvSpPr>
            <a:spLocks noGrp="1"/>
          </p:cNvSpPr>
          <p:nvPr>
            <p:ph type="title"/>
          </p:nvPr>
        </p:nvSpPr>
        <p:spPr>
          <a:xfrm>
            <a:off x="296879" y="145308"/>
            <a:ext cx="6376609" cy="598714"/>
          </a:xfrm>
        </p:spPr>
        <p:txBody>
          <a:bodyPr>
            <a:normAutofit fontScale="90000"/>
          </a:bodyPr>
          <a:lstStyle/>
          <a:p>
            <a:r>
              <a:rPr lang="en-IN" b="1" i="0" dirty="0">
                <a:solidFill>
                  <a:srgbClr val="002060"/>
                </a:solidFill>
                <a:effectLst>
                  <a:outerShdw blurRad="38100" dist="38100" dir="2700000" algn="tl">
                    <a:srgbClr val="000000">
                      <a:alpha val="43137"/>
                    </a:srgbClr>
                  </a:outerShdw>
                </a:effectLst>
                <a:latin typeface="Heebo" panose="020F0502020204030204" pitchFamily="2" charset="-79"/>
                <a:cs typeface="Heebo" panose="020F0502020204030204" pitchFamily="2" charset="-79"/>
              </a:rPr>
              <a:t>Different Types of Methods</a:t>
            </a:r>
            <a:br>
              <a:rPr lang="en-IN" b="0" i="0" dirty="0">
                <a:solidFill>
                  <a:srgbClr val="000000"/>
                </a:solidFill>
                <a:effectLst/>
                <a:latin typeface="Heebo" panose="020F0502020204030204" pitchFamily="2" charset="-79"/>
                <a:cs typeface="Heebo" panose="020F0502020204030204" pitchFamily="2" charset="-79"/>
              </a:rPr>
            </a:br>
            <a:endParaRPr lang="en-IN" dirty="0"/>
          </a:p>
        </p:txBody>
      </p:sp>
      <p:pic>
        <p:nvPicPr>
          <p:cNvPr id="2050" name="Picture 2" descr="Introduction to Windows Machine Learning | Microsoft Learn">
            <a:extLst>
              <a:ext uri="{FF2B5EF4-FFF2-40B4-BE49-F238E27FC236}">
                <a16:creationId xmlns:a16="http://schemas.microsoft.com/office/drawing/2014/main" id="{65884A11-41A1-FAF9-427E-EC2927AB1C4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859" b="94366" l="9859" r="89859">
                        <a14:foregroundMark x1="37183" y1="15493" x2="30986" y2="35211"/>
                        <a14:foregroundMark x1="30986" y1="35211" x2="48451" y2="88732"/>
                        <a14:foregroundMark x1="48451" y1="88732" x2="54338" y2="83911"/>
                        <a14:foregroundMark x1="66235" y1="59386" x2="68169" y2="38028"/>
                        <a14:foregroundMark x1="68169" y1="38028" x2="60845" y2="19718"/>
                        <a14:foregroundMark x1="60845" y1="19718" x2="35493" y2="16901"/>
                        <a14:foregroundMark x1="35493" y1="16901" x2="35211" y2="15493"/>
                        <a14:foregroundMark x1="69577" y1="29577" x2="73803" y2="32394"/>
                        <a14:foregroundMark x1="73803" y1="32394" x2="75775" y2="47183"/>
                        <a14:foregroundMark x1="75775" y1="47183" x2="72543" y2="62802"/>
                        <a14:foregroundMark x1="34648" y1="18310" x2="28451" y2="29577"/>
                        <a14:foregroundMark x1="28451" y1="29577" x2="23662" y2="50000"/>
                        <a14:foregroundMark x1="23662" y1="50000" x2="23934" y2="74416"/>
                        <a14:backgroundMark x1="23099" y1="76056" x2="32394" y2="99296"/>
                        <a14:backgroundMark x1="74085" y1="66197" x2="58028" y2="99296"/>
                      </a14:backgroundRemoval>
                    </a14:imgEffect>
                  </a14:imgLayer>
                </a14:imgProps>
              </a:ext>
              <a:ext uri="{28A0092B-C50C-407E-A947-70E740481C1C}">
                <a14:useLocalDpi xmlns:a14="http://schemas.microsoft.com/office/drawing/2010/main" val="0"/>
              </a:ext>
            </a:extLst>
          </a:blip>
          <a:srcRect/>
          <a:stretch>
            <a:fillRect/>
          </a:stretch>
        </p:blipFill>
        <p:spPr bwMode="auto">
          <a:xfrm>
            <a:off x="922937" y="696684"/>
            <a:ext cx="11901523" cy="453936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0B3E747-1740-1DCC-06BB-5447DF1C53B2}"/>
              </a:ext>
            </a:extLst>
          </p:cNvPr>
          <p:cNvSpPr txBox="1"/>
          <p:nvPr/>
        </p:nvSpPr>
        <p:spPr>
          <a:xfrm>
            <a:off x="544285" y="1027377"/>
            <a:ext cx="6466114" cy="1938992"/>
          </a:xfrm>
          <a:prstGeom prst="rect">
            <a:avLst/>
          </a:prstGeom>
          <a:noFill/>
        </p:spPr>
        <p:txBody>
          <a:bodyPr wrap="square" rtlCol="0">
            <a:spAutoFit/>
          </a:bodyPr>
          <a:lstStyle/>
          <a:p>
            <a:r>
              <a:rPr lang="en-IN" sz="2000" dirty="0">
                <a:solidFill>
                  <a:srgbClr val="00B0F0"/>
                </a:solidFill>
                <a:effectLst>
                  <a:outerShdw blurRad="38100" dist="38100" dir="2700000" algn="tl">
                    <a:srgbClr val="000000">
                      <a:alpha val="43137"/>
                    </a:srgbClr>
                  </a:outerShdw>
                </a:effectLst>
              </a:rPr>
              <a:t>1:</a:t>
            </a:r>
            <a:r>
              <a:rPr lang="en-IN" sz="2000" b="0" i="0" dirty="0">
                <a:effectLst/>
                <a:latin typeface="Heebo" pitchFamily="2" charset="-79"/>
                <a:cs typeface="Heebo" pitchFamily="2" charset="-79"/>
              </a:rPr>
              <a:t> </a:t>
            </a:r>
            <a:r>
              <a:rPr lang="en-IN" sz="2000" b="1" i="0" dirty="0">
                <a:solidFill>
                  <a:srgbClr val="00B0F0"/>
                </a:solidFill>
                <a:effectLst>
                  <a:outerShdw blurRad="38100" dist="38100" dir="2700000" algn="tl">
                    <a:srgbClr val="000000">
                      <a:alpha val="43137"/>
                    </a:srgbClr>
                  </a:outerShdw>
                </a:effectLst>
                <a:latin typeface="Heebo" pitchFamily="2" charset="-79"/>
                <a:cs typeface="Heebo" pitchFamily="2" charset="-79"/>
              </a:rPr>
              <a:t>Based on human supervision:</a:t>
            </a:r>
          </a:p>
          <a:p>
            <a:r>
              <a:rPr lang="en-IN" sz="2000" dirty="0">
                <a:solidFill>
                  <a:srgbClr val="00B0F0"/>
                </a:solidFill>
              </a:rPr>
              <a:t>    </a:t>
            </a:r>
            <a:r>
              <a:rPr lang="en-IN" sz="2000" b="1" dirty="0">
                <a:solidFill>
                  <a:srgbClr val="00B0F0"/>
                </a:solidFill>
                <a:effectLst>
                  <a:outerShdw blurRad="38100" dist="38100" dir="2700000" algn="tl">
                    <a:srgbClr val="000000">
                      <a:alpha val="43137"/>
                    </a:srgbClr>
                  </a:outerShdw>
                </a:effectLst>
              </a:rPr>
              <a:t>a</a:t>
            </a:r>
            <a:r>
              <a:rPr lang="en-IN" sz="2000" dirty="0">
                <a:solidFill>
                  <a:srgbClr val="0070C0"/>
                </a:solidFill>
              </a:rPr>
              <a:t>:</a:t>
            </a:r>
            <a:r>
              <a:rPr lang="en-IN" sz="2000" b="1" i="0" dirty="0">
                <a:solidFill>
                  <a:srgbClr val="0070C0"/>
                </a:solidFill>
                <a:effectLst/>
                <a:latin typeface="Nunito" panose="020F0502020204030204" pitchFamily="2" charset="0"/>
              </a:rPr>
              <a:t> </a:t>
            </a:r>
            <a:r>
              <a:rPr lang="en-IN" sz="2000" i="0" dirty="0">
                <a:solidFill>
                  <a:srgbClr val="0070C0"/>
                </a:solidFill>
                <a:effectLst/>
                <a:latin typeface="Nunito" panose="020F0502020204030204" pitchFamily="2" charset="0"/>
              </a:rPr>
              <a:t>Supervised Learning</a:t>
            </a:r>
          </a:p>
          <a:p>
            <a:r>
              <a:rPr lang="en-IN" sz="2000" b="1" dirty="0">
                <a:solidFill>
                  <a:srgbClr val="0070C0"/>
                </a:solidFill>
                <a:latin typeface="Nunito" panose="020F0502020204030204" pitchFamily="2" charset="0"/>
              </a:rPr>
              <a:t>      </a:t>
            </a:r>
            <a:r>
              <a:rPr lang="en-IN" sz="2000" b="1" dirty="0">
                <a:solidFill>
                  <a:srgbClr val="00B0F0"/>
                </a:solidFill>
                <a:effectLst>
                  <a:outerShdw blurRad="38100" dist="38100" dir="2700000" algn="tl">
                    <a:srgbClr val="000000">
                      <a:alpha val="43137"/>
                    </a:srgbClr>
                  </a:outerShdw>
                </a:effectLst>
                <a:latin typeface="Nunito" panose="020F0502020204030204" pitchFamily="2" charset="0"/>
              </a:rPr>
              <a:t> b</a:t>
            </a:r>
            <a:r>
              <a:rPr lang="en-IN" sz="2000" b="1" dirty="0">
                <a:solidFill>
                  <a:srgbClr val="0070C0"/>
                </a:solidFill>
                <a:latin typeface="Nunito" panose="020F0502020204030204" pitchFamily="2" charset="0"/>
              </a:rPr>
              <a:t>:</a:t>
            </a:r>
            <a:r>
              <a:rPr lang="en-IN" sz="2000" b="0" i="0" dirty="0">
                <a:solidFill>
                  <a:srgbClr val="0070C0"/>
                </a:solidFill>
                <a:effectLst/>
                <a:latin typeface="Heebo" pitchFamily="2" charset="-79"/>
                <a:cs typeface="Heebo" pitchFamily="2" charset="-79"/>
              </a:rPr>
              <a:t> Unsupervised Learning</a:t>
            </a:r>
          </a:p>
          <a:p>
            <a:r>
              <a:rPr lang="en-IN" sz="2000" dirty="0">
                <a:solidFill>
                  <a:srgbClr val="0070C0"/>
                </a:solidFill>
                <a:latin typeface="Heebo" pitchFamily="2" charset="-79"/>
                <a:cs typeface="Heebo" pitchFamily="2" charset="-79"/>
              </a:rPr>
              <a:t>          </a:t>
            </a:r>
            <a:r>
              <a:rPr lang="en-IN" sz="2000" b="1" dirty="0">
                <a:solidFill>
                  <a:srgbClr val="00B0F0"/>
                </a:solidFill>
                <a:effectLst>
                  <a:outerShdw blurRad="38100" dist="38100" dir="2700000" algn="tl">
                    <a:srgbClr val="000000">
                      <a:alpha val="43137"/>
                    </a:srgbClr>
                  </a:outerShdw>
                </a:effectLst>
                <a:latin typeface="Heebo" pitchFamily="2" charset="-79"/>
                <a:cs typeface="Heebo" pitchFamily="2" charset="-79"/>
              </a:rPr>
              <a:t>c</a:t>
            </a:r>
            <a:r>
              <a:rPr lang="en-IN" sz="2000" dirty="0">
                <a:solidFill>
                  <a:srgbClr val="0070C0"/>
                </a:solidFill>
                <a:latin typeface="Heebo" pitchFamily="2" charset="-79"/>
                <a:cs typeface="Heebo" pitchFamily="2" charset="-79"/>
              </a:rPr>
              <a:t>:</a:t>
            </a:r>
            <a:r>
              <a:rPr lang="en-IN" sz="2000" b="0" i="0" dirty="0">
                <a:effectLst/>
                <a:latin typeface="Heebo" pitchFamily="2" charset="-79"/>
                <a:cs typeface="Heebo" pitchFamily="2" charset="-79"/>
              </a:rPr>
              <a:t> </a:t>
            </a:r>
            <a:r>
              <a:rPr lang="en-IN" sz="2000" b="0" i="0" dirty="0">
                <a:solidFill>
                  <a:srgbClr val="0070C0"/>
                </a:solidFill>
                <a:effectLst/>
                <a:latin typeface="Heebo" pitchFamily="2" charset="-79"/>
                <a:cs typeface="Heebo" pitchFamily="2" charset="-79"/>
              </a:rPr>
              <a:t>Semi-supervised Learning</a:t>
            </a:r>
          </a:p>
          <a:p>
            <a:endParaRPr lang="en-IN" sz="2000" b="0" i="0" dirty="0">
              <a:solidFill>
                <a:srgbClr val="0070C0"/>
              </a:solidFill>
              <a:effectLst/>
              <a:latin typeface="Heebo" pitchFamily="2" charset="-79"/>
              <a:cs typeface="Heebo" pitchFamily="2" charset="-79"/>
            </a:endParaRPr>
          </a:p>
          <a:p>
            <a:endParaRPr lang="en-IN" sz="2000" dirty="0">
              <a:solidFill>
                <a:srgbClr val="0070C0"/>
              </a:solidFill>
            </a:endParaRPr>
          </a:p>
        </p:txBody>
      </p:sp>
      <p:sp>
        <p:nvSpPr>
          <p:cNvPr id="4" name="TextBox 3">
            <a:extLst>
              <a:ext uri="{FF2B5EF4-FFF2-40B4-BE49-F238E27FC236}">
                <a16:creationId xmlns:a16="http://schemas.microsoft.com/office/drawing/2014/main" id="{DB05FE4F-3B42-E00C-BB66-8B2E81033F9A}"/>
              </a:ext>
            </a:extLst>
          </p:cNvPr>
          <p:cNvSpPr txBox="1"/>
          <p:nvPr/>
        </p:nvSpPr>
        <p:spPr>
          <a:xfrm>
            <a:off x="538297" y="2613392"/>
            <a:ext cx="6466114" cy="1631216"/>
          </a:xfrm>
          <a:prstGeom prst="rect">
            <a:avLst/>
          </a:prstGeom>
          <a:noFill/>
        </p:spPr>
        <p:txBody>
          <a:bodyPr wrap="square" rtlCol="0">
            <a:spAutoFit/>
          </a:bodyPr>
          <a:lstStyle/>
          <a:p>
            <a:r>
              <a:rPr lang="en-IN" sz="2000" dirty="0">
                <a:solidFill>
                  <a:srgbClr val="00B0F0"/>
                </a:solidFill>
                <a:effectLst>
                  <a:outerShdw blurRad="38100" dist="38100" dir="2700000" algn="tl">
                    <a:srgbClr val="000000">
                      <a:alpha val="43137"/>
                    </a:srgbClr>
                  </a:outerShdw>
                </a:effectLst>
              </a:rPr>
              <a:t>2:</a:t>
            </a:r>
            <a:r>
              <a:rPr lang="en-IN" sz="2000" b="0" i="0" dirty="0">
                <a:effectLst/>
                <a:latin typeface="Heebo" pitchFamily="2" charset="-79"/>
                <a:cs typeface="Heebo" pitchFamily="2" charset="-79"/>
              </a:rPr>
              <a:t> </a:t>
            </a:r>
            <a:r>
              <a:rPr lang="en-IN" sz="2000" b="1" i="0" dirty="0">
                <a:solidFill>
                  <a:srgbClr val="00B0F0"/>
                </a:solidFill>
                <a:effectLst>
                  <a:outerShdw blurRad="38100" dist="38100" dir="2700000" algn="tl">
                    <a:srgbClr val="000000">
                      <a:alpha val="43137"/>
                    </a:srgbClr>
                  </a:outerShdw>
                </a:effectLst>
                <a:latin typeface="Heebo" pitchFamily="2" charset="-79"/>
                <a:cs typeface="Heebo" pitchFamily="2" charset="-79"/>
              </a:rPr>
              <a:t>Based on learning ability:</a:t>
            </a:r>
          </a:p>
          <a:p>
            <a:r>
              <a:rPr lang="en-IN" sz="2000" dirty="0">
                <a:solidFill>
                  <a:srgbClr val="00B0F0"/>
                </a:solidFill>
              </a:rPr>
              <a:t>    </a:t>
            </a:r>
            <a:r>
              <a:rPr lang="en-IN" sz="2000" b="1" dirty="0">
                <a:solidFill>
                  <a:srgbClr val="00B0F0"/>
                </a:solidFill>
                <a:effectLst>
                  <a:outerShdw blurRad="38100" dist="38100" dir="2700000" algn="tl">
                    <a:srgbClr val="000000">
                      <a:alpha val="43137"/>
                    </a:srgbClr>
                  </a:outerShdw>
                </a:effectLst>
              </a:rPr>
              <a:t>a</a:t>
            </a:r>
            <a:r>
              <a:rPr lang="en-IN" sz="2000" dirty="0">
                <a:solidFill>
                  <a:srgbClr val="0070C0"/>
                </a:solidFill>
              </a:rPr>
              <a:t>:</a:t>
            </a:r>
            <a:r>
              <a:rPr lang="en-IN" sz="2000" b="1" i="0" dirty="0">
                <a:solidFill>
                  <a:srgbClr val="0070C0"/>
                </a:solidFill>
                <a:effectLst/>
                <a:latin typeface="Nunito" panose="020F0502020204030204" pitchFamily="2" charset="0"/>
              </a:rPr>
              <a:t> </a:t>
            </a:r>
            <a:r>
              <a:rPr lang="en-IN" sz="2000" i="0" dirty="0">
                <a:solidFill>
                  <a:srgbClr val="0070C0"/>
                </a:solidFill>
                <a:effectLst/>
                <a:latin typeface="Nunito" panose="020F0502020204030204" pitchFamily="2" charset="0"/>
              </a:rPr>
              <a:t>Batch Learning</a:t>
            </a:r>
          </a:p>
          <a:p>
            <a:pPr algn="l"/>
            <a:r>
              <a:rPr lang="en-IN" sz="2000" b="1" dirty="0">
                <a:solidFill>
                  <a:srgbClr val="0070C0"/>
                </a:solidFill>
                <a:latin typeface="Nunito" panose="020F0502020204030204" pitchFamily="2" charset="0"/>
              </a:rPr>
              <a:t>      </a:t>
            </a:r>
            <a:r>
              <a:rPr lang="en-IN" sz="2000" b="1" dirty="0">
                <a:solidFill>
                  <a:srgbClr val="0070C0"/>
                </a:solidFill>
                <a:effectLst>
                  <a:outerShdw blurRad="38100" dist="38100" dir="2700000" algn="tl">
                    <a:srgbClr val="000000">
                      <a:alpha val="43137"/>
                    </a:srgbClr>
                  </a:outerShdw>
                </a:effectLst>
                <a:latin typeface="Nunito" panose="020F0502020204030204" pitchFamily="2" charset="0"/>
              </a:rPr>
              <a:t> </a:t>
            </a:r>
            <a:r>
              <a:rPr lang="en-IN" sz="2000" b="1" dirty="0">
                <a:solidFill>
                  <a:srgbClr val="00B0F0"/>
                </a:solidFill>
                <a:effectLst>
                  <a:outerShdw blurRad="38100" dist="38100" dir="2700000" algn="tl">
                    <a:srgbClr val="000000">
                      <a:alpha val="43137"/>
                    </a:srgbClr>
                  </a:outerShdw>
                </a:effectLst>
                <a:latin typeface="Nunito" panose="020F0502020204030204" pitchFamily="2" charset="0"/>
              </a:rPr>
              <a:t>b</a:t>
            </a:r>
            <a:r>
              <a:rPr lang="en-IN" sz="2000" b="1" dirty="0">
                <a:solidFill>
                  <a:srgbClr val="0070C0"/>
                </a:solidFill>
                <a:latin typeface="Nunito" panose="020F0502020204030204" pitchFamily="2" charset="0"/>
              </a:rPr>
              <a:t>:</a:t>
            </a:r>
            <a:r>
              <a:rPr lang="en-IN" sz="2000" b="0" i="0" dirty="0">
                <a:solidFill>
                  <a:srgbClr val="0070C0"/>
                </a:solidFill>
                <a:effectLst/>
                <a:latin typeface="Heebo" pitchFamily="2" charset="-79"/>
                <a:cs typeface="Heebo" pitchFamily="2" charset="-79"/>
              </a:rPr>
              <a:t> Online Learning</a:t>
            </a:r>
          </a:p>
          <a:p>
            <a:endParaRPr lang="en-IN" sz="2000" b="0" i="0" dirty="0">
              <a:solidFill>
                <a:srgbClr val="0070C0"/>
              </a:solidFill>
              <a:effectLst/>
              <a:latin typeface="Heebo" pitchFamily="2" charset="-79"/>
              <a:cs typeface="Heebo" pitchFamily="2" charset="-79"/>
            </a:endParaRPr>
          </a:p>
          <a:p>
            <a:endParaRPr lang="en-IN" sz="2000" dirty="0">
              <a:solidFill>
                <a:srgbClr val="0070C0"/>
              </a:solidFill>
            </a:endParaRPr>
          </a:p>
        </p:txBody>
      </p:sp>
      <p:sp>
        <p:nvSpPr>
          <p:cNvPr id="5" name="TextBox 4">
            <a:extLst>
              <a:ext uri="{FF2B5EF4-FFF2-40B4-BE49-F238E27FC236}">
                <a16:creationId xmlns:a16="http://schemas.microsoft.com/office/drawing/2014/main" id="{E4752580-9B6C-F941-E9F4-C572854F2C2F}"/>
              </a:ext>
            </a:extLst>
          </p:cNvPr>
          <p:cNvSpPr txBox="1"/>
          <p:nvPr/>
        </p:nvSpPr>
        <p:spPr>
          <a:xfrm>
            <a:off x="538297" y="4420445"/>
            <a:ext cx="6466114" cy="1631216"/>
          </a:xfrm>
          <a:prstGeom prst="rect">
            <a:avLst/>
          </a:prstGeom>
          <a:noFill/>
        </p:spPr>
        <p:txBody>
          <a:bodyPr wrap="square" rtlCol="0">
            <a:spAutoFit/>
          </a:bodyPr>
          <a:lstStyle/>
          <a:p>
            <a:r>
              <a:rPr lang="en-IN" sz="2000" dirty="0">
                <a:solidFill>
                  <a:srgbClr val="00B0F0"/>
                </a:solidFill>
                <a:effectLst>
                  <a:outerShdw blurRad="38100" dist="38100" dir="2700000" algn="tl">
                    <a:srgbClr val="000000">
                      <a:alpha val="43137"/>
                    </a:srgbClr>
                  </a:outerShdw>
                </a:effectLst>
              </a:rPr>
              <a:t>3:</a:t>
            </a:r>
            <a:r>
              <a:rPr lang="en-IN" sz="2000" b="0" i="0" dirty="0">
                <a:effectLst/>
                <a:latin typeface="Heebo" pitchFamily="2" charset="-79"/>
                <a:cs typeface="Heebo" pitchFamily="2" charset="-79"/>
              </a:rPr>
              <a:t> </a:t>
            </a:r>
            <a:r>
              <a:rPr lang="en-IN" sz="2000" b="1" i="0" dirty="0">
                <a:solidFill>
                  <a:srgbClr val="00B0F0"/>
                </a:solidFill>
                <a:effectLst>
                  <a:outerShdw blurRad="38100" dist="38100" dir="2700000" algn="tl">
                    <a:srgbClr val="000000">
                      <a:alpha val="43137"/>
                    </a:srgbClr>
                  </a:outerShdw>
                </a:effectLst>
                <a:latin typeface="Heebo" pitchFamily="2" charset="-79"/>
                <a:cs typeface="Heebo" pitchFamily="2" charset="-79"/>
              </a:rPr>
              <a:t>Based on Generalization Approach:</a:t>
            </a:r>
          </a:p>
          <a:p>
            <a:r>
              <a:rPr lang="en-IN" sz="2000" dirty="0">
                <a:solidFill>
                  <a:srgbClr val="00B0F0"/>
                </a:solidFill>
              </a:rPr>
              <a:t>    </a:t>
            </a:r>
            <a:r>
              <a:rPr lang="en-IN" sz="2000" b="1" dirty="0">
                <a:solidFill>
                  <a:srgbClr val="00B0F0"/>
                </a:solidFill>
                <a:effectLst>
                  <a:outerShdw blurRad="38100" dist="38100" dir="2700000" algn="tl">
                    <a:srgbClr val="000000">
                      <a:alpha val="43137"/>
                    </a:srgbClr>
                  </a:outerShdw>
                </a:effectLst>
              </a:rPr>
              <a:t>a</a:t>
            </a:r>
            <a:r>
              <a:rPr lang="en-IN" sz="2000" dirty="0">
                <a:solidFill>
                  <a:srgbClr val="0070C0"/>
                </a:solidFill>
              </a:rPr>
              <a:t>:</a:t>
            </a:r>
            <a:r>
              <a:rPr lang="en-IN" sz="2000" b="1" i="0" dirty="0">
                <a:solidFill>
                  <a:srgbClr val="0070C0"/>
                </a:solidFill>
                <a:effectLst/>
                <a:latin typeface="Nunito" panose="020F0502020204030204" pitchFamily="2" charset="0"/>
              </a:rPr>
              <a:t> </a:t>
            </a:r>
            <a:r>
              <a:rPr lang="en-IN" sz="2000" b="0" i="0" dirty="0">
                <a:solidFill>
                  <a:srgbClr val="0070C0"/>
                </a:solidFill>
                <a:effectLst/>
                <a:latin typeface="Heebo" pitchFamily="2" charset="-79"/>
                <a:cs typeface="Heebo" pitchFamily="2" charset="-79"/>
              </a:rPr>
              <a:t>Instance based Learning</a:t>
            </a:r>
            <a:endParaRPr lang="en-IN" sz="2000" i="0" dirty="0">
              <a:solidFill>
                <a:srgbClr val="0070C0"/>
              </a:solidFill>
              <a:effectLst/>
              <a:latin typeface="Nunito" panose="020F0502020204030204" pitchFamily="2" charset="0"/>
            </a:endParaRPr>
          </a:p>
          <a:p>
            <a:pPr algn="l"/>
            <a:r>
              <a:rPr lang="en-IN" sz="2000" b="1" dirty="0">
                <a:solidFill>
                  <a:srgbClr val="0070C0"/>
                </a:solidFill>
                <a:latin typeface="Nunito" panose="020F0502020204030204" pitchFamily="2" charset="0"/>
              </a:rPr>
              <a:t>      </a:t>
            </a:r>
            <a:r>
              <a:rPr lang="en-IN" sz="2000" b="1" dirty="0">
                <a:solidFill>
                  <a:srgbClr val="00B0F0"/>
                </a:solidFill>
                <a:effectLst>
                  <a:outerShdw blurRad="38100" dist="38100" dir="2700000" algn="tl">
                    <a:srgbClr val="000000">
                      <a:alpha val="43137"/>
                    </a:srgbClr>
                  </a:outerShdw>
                </a:effectLst>
                <a:latin typeface="Nunito" panose="020F0502020204030204" pitchFamily="2" charset="0"/>
              </a:rPr>
              <a:t> b</a:t>
            </a:r>
            <a:r>
              <a:rPr lang="en-IN" sz="2000" b="1" dirty="0">
                <a:solidFill>
                  <a:srgbClr val="0070C0"/>
                </a:solidFill>
                <a:latin typeface="Nunito" panose="020F0502020204030204" pitchFamily="2" charset="0"/>
              </a:rPr>
              <a:t>:</a:t>
            </a:r>
            <a:r>
              <a:rPr lang="en-IN" sz="2000" b="0" i="0" dirty="0">
                <a:solidFill>
                  <a:srgbClr val="0070C0"/>
                </a:solidFill>
                <a:effectLst/>
                <a:latin typeface="Heebo" pitchFamily="2" charset="-79"/>
                <a:cs typeface="Heebo" pitchFamily="2" charset="-79"/>
              </a:rPr>
              <a:t> Model based Learning</a:t>
            </a:r>
          </a:p>
          <a:p>
            <a:endParaRPr lang="en-IN" sz="2000" b="0" i="0" dirty="0">
              <a:solidFill>
                <a:srgbClr val="0070C0"/>
              </a:solidFill>
              <a:effectLst/>
              <a:latin typeface="Heebo" pitchFamily="2" charset="-79"/>
              <a:cs typeface="Heebo" pitchFamily="2" charset="-79"/>
            </a:endParaRPr>
          </a:p>
          <a:p>
            <a:endParaRPr lang="en-IN" sz="2000" dirty="0">
              <a:solidFill>
                <a:srgbClr val="0070C0"/>
              </a:solidFill>
            </a:endParaRPr>
          </a:p>
        </p:txBody>
      </p:sp>
    </p:spTree>
    <p:extLst>
      <p:ext uri="{BB962C8B-B14F-4D97-AF65-F5344CB8AC3E}">
        <p14:creationId xmlns:p14="http://schemas.microsoft.com/office/powerpoint/2010/main" val="2567799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FB58F98-3B7E-CC43-C943-9C964072EF4B}"/>
              </a:ext>
            </a:extLst>
          </p:cNvPr>
          <p:cNvSpPr>
            <a:spLocks noGrp="1"/>
          </p:cNvSpPr>
          <p:nvPr>
            <p:ph type="body" idx="1"/>
          </p:nvPr>
        </p:nvSpPr>
        <p:spPr>
          <a:xfrm>
            <a:off x="677335" y="544748"/>
            <a:ext cx="8596668" cy="6313251"/>
          </a:xfrm>
        </p:spPr>
        <p:txBody>
          <a:bodyPr/>
          <a:lstStyle/>
          <a:p>
            <a:r>
              <a:rPr lang="en-IN" sz="2800" b="1" dirty="0">
                <a:solidFill>
                  <a:schemeClr val="accent3">
                    <a:lumMod val="50000"/>
                  </a:schemeClr>
                </a:solidFill>
                <a:effectLst>
                  <a:outerShdw blurRad="38100" dist="38100" dir="2700000" algn="tl">
                    <a:srgbClr val="000000">
                      <a:alpha val="43137"/>
                    </a:srgbClr>
                  </a:outerShdw>
                </a:effectLst>
                <a:latin typeface="Heebo" pitchFamily="2" charset="-79"/>
                <a:cs typeface="Heebo" pitchFamily="2" charset="-79"/>
              </a:rPr>
              <a:t>Density Plots</a:t>
            </a:r>
          </a:p>
          <a:p>
            <a:r>
              <a:rPr lang="en-US" sz="2400" dirty="0">
                <a:solidFill>
                  <a:srgbClr val="000000"/>
                </a:solidFill>
                <a:latin typeface="Nunito" pitchFamily="2" charset="0"/>
              </a:rPr>
              <a:t>It is also like histogram but having a smooth curve drawn through the top of each bin.</a:t>
            </a:r>
          </a:p>
          <a:p>
            <a:r>
              <a:rPr lang="en-IN" sz="2400" dirty="0">
                <a:solidFill>
                  <a:srgbClr val="000088"/>
                </a:solidFill>
              </a:rPr>
              <a:t>from</a:t>
            </a:r>
            <a:r>
              <a:rPr lang="en-IN" sz="2400" dirty="0">
                <a:solidFill>
                  <a:srgbClr val="000000"/>
                </a:solidFill>
              </a:rPr>
              <a:t> matplotlib </a:t>
            </a:r>
            <a:r>
              <a:rPr lang="en-IN" sz="2400" dirty="0">
                <a:solidFill>
                  <a:srgbClr val="000088"/>
                </a:solidFill>
              </a:rPr>
              <a:t>import</a:t>
            </a:r>
            <a:r>
              <a:rPr lang="en-IN" sz="2400" dirty="0">
                <a:solidFill>
                  <a:srgbClr val="000000"/>
                </a:solidFill>
              </a:rPr>
              <a:t> </a:t>
            </a:r>
            <a:r>
              <a:rPr lang="en-IN" sz="2400" dirty="0" err="1">
                <a:solidFill>
                  <a:srgbClr val="000000"/>
                </a:solidFill>
              </a:rPr>
              <a:t>pyplot</a:t>
            </a:r>
            <a:endParaRPr lang="en-IN" sz="2400" dirty="0">
              <a:solidFill>
                <a:srgbClr val="000000"/>
              </a:solidFill>
            </a:endParaRPr>
          </a:p>
          <a:p>
            <a:r>
              <a:rPr lang="en-IN" sz="2400" dirty="0">
                <a:solidFill>
                  <a:srgbClr val="000000"/>
                </a:solidFill>
              </a:rPr>
              <a:t> </a:t>
            </a:r>
            <a:r>
              <a:rPr lang="en-IN" sz="2400" dirty="0">
                <a:solidFill>
                  <a:srgbClr val="000088"/>
                </a:solidFill>
              </a:rPr>
              <a:t>from</a:t>
            </a:r>
            <a:r>
              <a:rPr lang="en-IN" sz="2400" dirty="0">
                <a:solidFill>
                  <a:srgbClr val="000000"/>
                </a:solidFill>
              </a:rPr>
              <a:t> pandas </a:t>
            </a:r>
            <a:r>
              <a:rPr lang="en-IN" sz="2400" dirty="0">
                <a:solidFill>
                  <a:srgbClr val="000088"/>
                </a:solidFill>
              </a:rPr>
              <a:t>import</a:t>
            </a:r>
            <a:r>
              <a:rPr lang="en-IN" sz="2400" dirty="0">
                <a:solidFill>
                  <a:srgbClr val="000000"/>
                </a:solidFill>
              </a:rPr>
              <a:t> </a:t>
            </a:r>
            <a:r>
              <a:rPr lang="en-IN" sz="2400" dirty="0" err="1">
                <a:solidFill>
                  <a:srgbClr val="000000"/>
                </a:solidFill>
              </a:rPr>
              <a:t>read_csv</a:t>
            </a:r>
            <a:r>
              <a:rPr lang="en-IN" sz="2400" dirty="0">
                <a:solidFill>
                  <a:srgbClr val="000000"/>
                </a:solidFill>
              </a:rPr>
              <a:t> </a:t>
            </a:r>
          </a:p>
          <a:p>
            <a:r>
              <a:rPr lang="en-IN" sz="2400" dirty="0">
                <a:solidFill>
                  <a:srgbClr val="000000"/>
                </a:solidFill>
              </a:rPr>
              <a:t>path </a:t>
            </a:r>
            <a:r>
              <a:rPr lang="en-IN" sz="2400" dirty="0">
                <a:solidFill>
                  <a:srgbClr val="666600"/>
                </a:solidFill>
              </a:rPr>
              <a:t>=</a:t>
            </a:r>
            <a:r>
              <a:rPr lang="en-IN" sz="2400" dirty="0">
                <a:solidFill>
                  <a:srgbClr val="000000"/>
                </a:solidFill>
              </a:rPr>
              <a:t> </a:t>
            </a:r>
            <a:r>
              <a:rPr lang="en-IN" sz="2400" dirty="0" err="1">
                <a:solidFill>
                  <a:srgbClr val="000000"/>
                </a:solidFill>
              </a:rPr>
              <a:t>r</a:t>
            </a:r>
            <a:r>
              <a:rPr lang="en-IN" sz="2400" dirty="0" err="1">
                <a:solidFill>
                  <a:srgbClr val="008800"/>
                </a:solidFill>
              </a:rPr>
              <a:t>"C</a:t>
            </a:r>
            <a:r>
              <a:rPr lang="en-IN" sz="2400" dirty="0">
                <a:solidFill>
                  <a:srgbClr val="008800"/>
                </a:solidFill>
              </a:rPr>
              <a:t>:\pima-indians-diabetes.csv"</a:t>
            </a:r>
            <a:r>
              <a:rPr lang="en-IN" sz="2400" dirty="0">
                <a:solidFill>
                  <a:srgbClr val="000000"/>
                </a:solidFill>
              </a:rPr>
              <a:t> </a:t>
            </a:r>
          </a:p>
          <a:p>
            <a:r>
              <a:rPr lang="en-IN" sz="2400" dirty="0">
                <a:solidFill>
                  <a:srgbClr val="000000"/>
                </a:solidFill>
              </a:rPr>
              <a:t>names </a:t>
            </a:r>
            <a:r>
              <a:rPr lang="en-IN" sz="2400" dirty="0">
                <a:solidFill>
                  <a:srgbClr val="666600"/>
                </a:solidFill>
              </a:rPr>
              <a:t>=</a:t>
            </a:r>
            <a:r>
              <a:rPr lang="en-IN" sz="2400" dirty="0">
                <a:solidFill>
                  <a:srgbClr val="000000"/>
                </a:solidFill>
              </a:rPr>
              <a:t> </a:t>
            </a:r>
            <a:r>
              <a:rPr lang="en-IN" sz="2400" dirty="0">
                <a:solidFill>
                  <a:srgbClr val="666600"/>
                </a:solidFill>
              </a:rPr>
              <a:t>[</a:t>
            </a:r>
            <a:r>
              <a:rPr lang="en-IN" sz="2400" dirty="0">
                <a:solidFill>
                  <a:srgbClr val="008800"/>
                </a:solidFill>
              </a:rPr>
              <a:t>'</a:t>
            </a:r>
            <a:r>
              <a:rPr lang="en-IN" sz="2400" dirty="0" err="1">
                <a:solidFill>
                  <a:srgbClr val="008800"/>
                </a:solidFill>
              </a:rPr>
              <a:t>preg</a:t>
            </a:r>
            <a:r>
              <a:rPr lang="en-IN" sz="2400" dirty="0">
                <a:solidFill>
                  <a:srgbClr val="008800"/>
                </a:solidFill>
              </a:rPr>
              <a:t>'</a:t>
            </a:r>
            <a:r>
              <a:rPr lang="en-IN" sz="2400" dirty="0">
                <a:solidFill>
                  <a:srgbClr val="666600"/>
                </a:solidFill>
              </a:rPr>
              <a:t>,</a:t>
            </a:r>
            <a:r>
              <a:rPr lang="en-IN" sz="2400" dirty="0">
                <a:solidFill>
                  <a:srgbClr val="000000"/>
                </a:solidFill>
              </a:rPr>
              <a:t> </a:t>
            </a:r>
            <a:r>
              <a:rPr lang="en-IN" sz="2400" dirty="0">
                <a:solidFill>
                  <a:srgbClr val="008800"/>
                </a:solidFill>
              </a:rPr>
              <a:t>'</a:t>
            </a:r>
            <a:r>
              <a:rPr lang="en-IN" sz="2400" dirty="0" err="1">
                <a:solidFill>
                  <a:srgbClr val="008800"/>
                </a:solidFill>
              </a:rPr>
              <a:t>plas</a:t>
            </a:r>
            <a:r>
              <a:rPr lang="en-IN" sz="2400" dirty="0">
                <a:solidFill>
                  <a:srgbClr val="008800"/>
                </a:solidFill>
              </a:rPr>
              <a:t>'</a:t>
            </a:r>
            <a:r>
              <a:rPr lang="en-IN" sz="2400" dirty="0">
                <a:solidFill>
                  <a:srgbClr val="666600"/>
                </a:solidFill>
              </a:rPr>
              <a:t>,</a:t>
            </a:r>
            <a:r>
              <a:rPr lang="en-IN" sz="2400" dirty="0">
                <a:solidFill>
                  <a:srgbClr val="000000"/>
                </a:solidFill>
              </a:rPr>
              <a:t> </a:t>
            </a:r>
            <a:r>
              <a:rPr lang="en-IN" sz="2400" dirty="0">
                <a:solidFill>
                  <a:srgbClr val="008800"/>
                </a:solidFill>
              </a:rPr>
              <a:t>'</a:t>
            </a:r>
            <a:r>
              <a:rPr lang="en-IN" sz="2400" dirty="0" err="1">
                <a:solidFill>
                  <a:srgbClr val="008800"/>
                </a:solidFill>
              </a:rPr>
              <a:t>pres</a:t>
            </a:r>
            <a:r>
              <a:rPr lang="en-IN" sz="2400" dirty="0">
                <a:solidFill>
                  <a:srgbClr val="008800"/>
                </a:solidFill>
              </a:rPr>
              <a:t>'</a:t>
            </a:r>
            <a:r>
              <a:rPr lang="en-IN" sz="2400" dirty="0">
                <a:solidFill>
                  <a:srgbClr val="666600"/>
                </a:solidFill>
              </a:rPr>
              <a:t>,</a:t>
            </a:r>
            <a:r>
              <a:rPr lang="en-IN" sz="2400" dirty="0">
                <a:solidFill>
                  <a:srgbClr val="000000"/>
                </a:solidFill>
              </a:rPr>
              <a:t> </a:t>
            </a:r>
            <a:r>
              <a:rPr lang="en-IN" sz="2400" dirty="0">
                <a:solidFill>
                  <a:srgbClr val="008800"/>
                </a:solidFill>
              </a:rPr>
              <a:t>'skin'</a:t>
            </a:r>
            <a:r>
              <a:rPr lang="en-IN" sz="2400" dirty="0">
                <a:solidFill>
                  <a:srgbClr val="666600"/>
                </a:solidFill>
              </a:rPr>
              <a:t>,</a:t>
            </a:r>
            <a:r>
              <a:rPr lang="en-IN" sz="2400" dirty="0">
                <a:solidFill>
                  <a:srgbClr val="000000"/>
                </a:solidFill>
              </a:rPr>
              <a:t> </a:t>
            </a:r>
            <a:r>
              <a:rPr lang="en-IN" sz="2400" dirty="0">
                <a:solidFill>
                  <a:srgbClr val="008800"/>
                </a:solidFill>
              </a:rPr>
              <a:t>'test'</a:t>
            </a:r>
            <a:r>
              <a:rPr lang="en-IN" sz="2400" dirty="0">
                <a:solidFill>
                  <a:srgbClr val="666600"/>
                </a:solidFill>
              </a:rPr>
              <a:t>,</a:t>
            </a:r>
            <a:r>
              <a:rPr lang="en-IN" sz="2400" dirty="0">
                <a:solidFill>
                  <a:srgbClr val="000000"/>
                </a:solidFill>
              </a:rPr>
              <a:t> </a:t>
            </a:r>
            <a:r>
              <a:rPr lang="en-IN" sz="2400" dirty="0">
                <a:solidFill>
                  <a:srgbClr val="008800"/>
                </a:solidFill>
              </a:rPr>
              <a:t>'mass'</a:t>
            </a:r>
            <a:r>
              <a:rPr lang="en-IN" sz="2400" dirty="0">
                <a:solidFill>
                  <a:srgbClr val="666600"/>
                </a:solidFill>
              </a:rPr>
              <a:t>,</a:t>
            </a:r>
            <a:r>
              <a:rPr lang="en-IN" sz="2400" dirty="0">
                <a:solidFill>
                  <a:srgbClr val="000000"/>
                </a:solidFill>
              </a:rPr>
              <a:t> </a:t>
            </a:r>
            <a:r>
              <a:rPr lang="en-IN" sz="2400" dirty="0">
                <a:solidFill>
                  <a:srgbClr val="008800"/>
                </a:solidFill>
              </a:rPr>
              <a:t>'</a:t>
            </a:r>
            <a:r>
              <a:rPr lang="en-IN" sz="2400" dirty="0" err="1">
                <a:solidFill>
                  <a:srgbClr val="008800"/>
                </a:solidFill>
              </a:rPr>
              <a:t>pedi</a:t>
            </a:r>
            <a:r>
              <a:rPr lang="en-IN" sz="2400" dirty="0">
                <a:solidFill>
                  <a:srgbClr val="008800"/>
                </a:solidFill>
              </a:rPr>
              <a:t>'</a:t>
            </a:r>
            <a:r>
              <a:rPr lang="en-IN" sz="2400" dirty="0">
                <a:solidFill>
                  <a:srgbClr val="666600"/>
                </a:solidFill>
              </a:rPr>
              <a:t>,</a:t>
            </a:r>
            <a:r>
              <a:rPr lang="en-IN" sz="2400" dirty="0">
                <a:solidFill>
                  <a:srgbClr val="000000"/>
                </a:solidFill>
              </a:rPr>
              <a:t> </a:t>
            </a:r>
            <a:r>
              <a:rPr lang="en-IN" sz="2400" dirty="0">
                <a:solidFill>
                  <a:srgbClr val="008800"/>
                </a:solidFill>
              </a:rPr>
              <a:t>'age'</a:t>
            </a:r>
            <a:r>
              <a:rPr lang="en-IN" sz="2400" dirty="0">
                <a:solidFill>
                  <a:srgbClr val="666600"/>
                </a:solidFill>
              </a:rPr>
              <a:t>,</a:t>
            </a:r>
            <a:r>
              <a:rPr lang="en-IN" sz="2400" dirty="0">
                <a:solidFill>
                  <a:srgbClr val="000000"/>
                </a:solidFill>
              </a:rPr>
              <a:t> </a:t>
            </a:r>
            <a:r>
              <a:rPr lang="en-IN" sz="2400" dirty="0">
                <a:solidFill>
                  <a:srgbClr val="008800"/>
                </a:solidFill>
              </a:rPr>
              <a:t>'class’</a:t>
            </a:r>
            <a:r>
              <a:rPr lang="en-IN" sz="2400" dirty="0">
                <a:solidFill>
                  <a:srgbClr val="666600"/>
                </a:solidFill>
              </a:rPr>
              <a:t>]</a:t>
            </a:r>
            <a:r>
              <a:rPr lang="en-IN" sz="2400" dirty="0">
                <a:solidFill>
                  <a:srgbClr val="000000"/>
                </a:solidFill>
              </a:rPr>
              <a:t> </a:t>
            </a:r>
          </a:p>
          <a:p>
            <a:r>
              <a:rPr lang="en-IN" sz="2400" dirty="0">
                <a:solidFill>
                  <a:srgbClr val="000000"/>
                </a:solidFill>
              </a:rPr>
              <a:t>data </a:t>
            </a:r>
            <a:r>
              <a:rPr lang="en-IN" sz="2400" dirty="0">
                <a:solidFill>
                  <a:srgbClr val="666600"/>
                </a:solidFill>
              </a:rPr>
              <a:t>=</a:t>
            </a:r>
            <a:r>
              <a:rPr lang="en-IN" sz="2400" dirty="0">
                <a:solidFill>
                  <a:srgbClr val="000000"/>
                </a:solidFill>
              </a:rPr>
              <a:t> </a:t>
            </a:r>
            <a:r>
              <a:rPr lang="en-IN" sz="2400" dirty="0" err="1">
                <a:solidFill>
                  <a:srgbClr val="000000"/>
                </a:solidFill>
              </a:rPr>
              <a:t>read_csv</a:t>
            </a:r>
            <a:r>
              <a:rPr lang="en-IN" sz="2400" dirty="0">
                <a:solidFill>
                  <a:srgbClr val="666600"/>
                </a:solidFill>
              </a:rPr>
              <a:t>(</a:t>
            </a:r>
            <a:r>
              <a:rPr lang="en-IN" sz="2400" dirty="0">
                <a:solidFill>
                  <a:srgbClr val="000000"/>
                </a:solidFill>
              </a:rPr>
              <a:t>path</a:t>
            </a:r>
            <a:r>
              <a:rPr lang="en-IN" sz="2400" dirty="0">
                <a:solidFill>
                  <a:srgbClr val="666600"/>
                </a:solidFill>
              </a:rPr>
              <a:t>,</a:t>
            </a:r>
            <a:r>
              <a:rPr lang="en-IN" sz="2400" dirty="0">
                <a:solidFill>
                  <a:srgbClr val="000000"/>
                </a:solidFill>
              </a:rPr>
              <a:t> names</a:t>
            </a:r>
            <a:r>
              <a:rPr lang="en-IN" sz="2400" dirty="0">
                <a:solidFill>
                  <a:srgbClr val="666600"/>
                </a:solidFill>
              </a:rPr>
              <a:t>=</a:t>
            </a:r>
            <a:r>
              <a:rPr lang="en-IN" sz="2400" dirty="0">
                <a:solidFill>
                  <a:srgbClr val="000000"/>
                </a:solidFill>
              </a:rPr>
              <a:t>names</a:t>
            </a:r>
            <a:r>
              <a:rPr lang="en-IN" sz="2400" dirty="0">
                <a:solidFill>
                  <a:srgbClr val="666600"/>
                </a:solidFill>
              </a:rPr>
              <a:t>)</a:t>
            </a:r>
            <a:r>
              <a:rPr lang="en-IN" sz="2400" dirty="0">
                <a:solidFill>
                  <a:srgbClr val="000000"/>
                </a:solidFill>
              </a:rPr>
              <a:t> </a:t>
            </a:r>
          </a:p>
          <a:p>
            <a:r>
              <a:rPr lang="en-IN" sz="2400" dirty="0" err="1">
                <a:solidFill>
                  <a:srgbClr val="000000"/>
                </a:solidFill>
              </a:rPr>
              <a:t>data</a:t>
            </a:r>
            <a:r>
              <a:rPr lang="en-IN" sz="2400" dirty="0" err="1">
                <a:solidFill>
                  <a:srgbClr val="666600"/>
                </a:solidFill>
              </a:rPr>
              <a:t>.</a:t>
            </a:r>
            <a:r>
              <a:rPr lang="en-IN" sz="2400" dirty="0" err="1">
                <a:solidFill>
                  <a:srgbClr val="000000"/>
                </a:solidFill>
              </a:rPr>
              <a:t>plot</a:t>
            </a:r>
            <a:r>
              <a:rPr lang="en-IN" sz="2400" dirty="0">
                <a:solidFill>
                  <a:srgbClr val="666600"/>
                </a:solidFill>
              </a:rPr>
              <a:t>(</a:t>
            </a:r>
            <a:r>
              <a:rPr lang="en-IN" sz="2400" dirty="0">
                <a:solidFill>
                  <a:srgbClr val="000000"/>
                </a:solidFill>
              </a:rPr>
              <a:t>kind</a:t>
            </a:r>
            <a:r>
              <a:rPr lang="en-IN" sz="2400" dirty="0">
                <a:solidFill>
                  <a:srgbClr val="666600"/>
                </a:solidFill>
              </a:rPr>
              <a:t>=</a:t>
            </a:r>
            <a:r>
              <a:rPr lang="en-IN" sz="2400" dirty="0">
                <a:solidFill>
                  <a:srgbClr val="008800"/>
                </a:solidFill>
              </a:rPr>
              <a:t>'density'</a:t>
            </a:r>
            <a:r>
              <a:rPr lang="en-IN" sz="2400" dirty="0">
                <a:solidFill>
                  <a:srgbClr val="666600"/>
                </a:solidFill>
              </a:rPr>
              <a:t>,</a:t>
            </a:r>
            <a:r>
              <a:rPr lang="en-IN" sz="2400" dirty="0">
                <a:solidFill>
                  <a:srgbClr val="000000"/>
                </a:solidFill>
              </a:rPr>
              <a:t> subplots</a:t>
            </a:r>
            <a:r>
              <a:rPr lang="en-IN" sz="2400" dirty="0">
                <a:solidFill>
                  <a:srgbClr val="666600"/>
                </a:solidFill>
              </a:rPr>
              <a:t>=</a:t>
            </a:r>
            <a:r>
              <a:rPr lang="en-IN" sz="2400" dirty="0">
                <a:solidFill>
                  <a:srgbClr val="000088"/>
                </a:solidFill>
              </a:rPr>
              <a:t>True</a:t>
            </a:r>
            <a:r>
              <a:rPr lang="en-IN" sz="2400" dirty="0">
                <a:solidFill>
                  <a:srgbClr val="666600"/>
                </a:solidFill>
              </a:rPr>
              <a:t>,</a:t>
            </a:r>
            <a:r>
              <a:rPr lang="en-IN" sz="2400" dirty="0">
                <a:solidFill>
                  <a:srgbClr val="000000"/>
                </a:solidFill>
              </a:rPr>
              <a:t> layout</a:t>
            </a:r>
            <a:r>
              <a:rPr lang="en-IN" sz="2400" dirty="0">
                <a:solidFill>
                  <a:srgbClr val="666600"/>
                </a:solidFill>
              </a:rPr>
              <a:t>=(</a:t>
            </a:r>
            <a:r>
              <a:rPr lang="en-IN" sz="2400" dirty="0">
                <a:solidFill>
                  <a:srgbClr val="006666"/>
                </a:solidFill>
              </a:rPr>
              <a:t>3</a:t>
            </a:r>
            <a:r>
              <a:rPr lang="en-IN" sz="2400" dirty="0">
                <a:solidFill>
                  <a:srgbClr val="666600"/>
                </a:solidFill>
              </a:rPr>
              <a:t>,</a:t>
            </a:r>
            <a:r>
              <a:rPr lang="en-IN" sz="2400" dirty="0">
                <a:solidFill>
                  <a:srgbClr val="006666"/>
                </a:solidFill>
              </a:rPr>
              <a:t>3</a:t>
            </a:r>
            <a:r>
              <a:rPr lang="en-IN" sz="2400" dirty="0">
                <a:solidFill>
                  <a:srgbClr val="666600"/>
                </a:solidFill>
              </a:rPr>
              <a:t>),</a:t>
            </a:r>
            <a:r>
              <a:rPr lang="en-IN" sz="2400" dirty="0">
                <a:solidFill>
                  <a:srgbClr val="000000"/>
                </a:solidFill>
              </a:rPr>
              <a:t> </a:t>
            </a:r>
            <a:r>
              <a:rPr lang="en-IN" sz="2400" dirty="0" err="1">
                <a:solidFill>
                  <a:srgbClr val="000000"/>
                </a:solidFill>
              </a:rPr>
              <a:t>sharex</a:t>
            </a:r>
            <a:r>
              <a:rPr lang="en-IN" sz="2400" dirty="0">
                <a:solidFill>
                  <a:srgbClr val="666600"/>
                </a:solidFill>
              </a:rPr>
              <a:t>=</a:t>
            </a:r>
            <a:r>
              <a:rPr lang="en-IN" sz="2400" dirty="0">
                <a:solidFill>
                  <a:srgbClr val="000088"/>
                </a:solidFill>
              </a:rPr>
              <a:t>False</a:t>
            </a:r>
            <a:r>
              <a:rPr lang="en-IN" sz="2400" dirty="0">
                <a:solidFill>
                  <a:srgbClr val="666600"/>
                </a:solidFill>
              </a:rPr>
              <a:t>)</a:t>
            </a:r>
            <a:r>
              <a:rPr lang="en-IN" sz="2400" dirty="0">
                <a:solidFill>
                  <a:srgbClr val="000000"/>
                </a:solidFill>
              </a:rPr>
              <a:t> </a:t>
            </a:r>
          </a:p>
          <a:p>
            <a:r>
              <a:rPr lang="en-IN" sz="2400" dirty="0" err="1">
                <a:solidFill>
                  <a:srgbClr val="000000"/>
                </a:solidFill>
              </a:rPr>
              <a:t>pyplot</a:t>
            </a:r>
            <a:r>
              <a:rPr lang="en-IN" sz="2400" dirty="0" err="1">
                <a:solidFill>
                  <a:srgbClr val="666600"/>
                </a:solidFill>
              </a:rPr>
              <a:t>.</a:t>
            </a:r>
            <a:r>
              <a:rPr lang="en-IN" sz="2400" dirty="0" err="1">
                <a:solidFill>
                  <a:srgbClr val="000000"/>
                </a:solidFill>
              </a:rPr>
              <a:t>show</a:t>
            </a:r>
            <a:r>
              <a:rPr lang="en-IN" sz="2400" dirty="0">
                <a:solidFill>
                  <a:srgbClr val="666600"/>
                </a:solidFill>
              </a:rPr>
              <a:t>()</a:t>
            </a:r>
            <a:br>
              <a:rPr lang="en-IN" dirty="0"/>
            </a:br>
            <a:endParaRPr lang="en-IN" dirty="0"/>
          </a:p>
        </p:txBody>
      </p:sp>
    </p:spTree>
    <p:extLst>
      <p:ext uri="{BB962C8B-B14F-4D97-AF65-F5344CB8AC3E}">
        <p14:creationId xmlns:p14="http://schemas.microsoft.com/office/powerpoint/2010/main" val="1200721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ensity">
            <a:extLst>
              <a:ext uri="{FF2B5EF4-FFF2-40B4-BE49-F238E27FC236}">
                <a16:creationId xmlns:a16="http://schemas.microsoft.com/office/drawing/2014/main" id="{16E64539-0A29-CE3D-B32B-9F07555703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114" y="752121"/>
            <a:ext cx="8611943" cy="535375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47963B3-F16A-21CE-EF02-DF53F5BC3968}"/>
              </a:ext>
            </a:extLst>
          </p:cNvPr>
          <p:cNvSpPr txBox="1"/>
          <p:nvPr/>
        </p:nvSpPr>
        <p:spPr>
          <a:xfrm>
            <a:off x="2101175" y="6105879"/>
            <a:ext cx="6108970" cy="646331"/>
          </a:xfrm>
          <a:prstGeom prst="rect">
            <a:avLst/>
          </a:prstGeom>
          <a:noFill/>
        </p:spPr>
        <p:txBody>
          <a:bodyPr wrap="square">
            <a:spAutoFit/>
          </a:bodyPr>
          <a:lstStyle/>
          <a:p>
            <a:r>
              <a:rPr lang="en-US" b="0" i="0" dirty="0">
                <a:solidFill>
                  <a:srgbClr val="000000"/>
                </a:solidFill>
                <a:effectLst/>
                <a:latin typeface="Nunito" pitchFamily="2" charset="0"/>
              </a:rPr>
              <a:t>From the above output, the difference between Density plots and Histograms can be easily understood</a:t>
            </a:r>
            <a:endParaRPr lang="en-IN" dirty="0"/>
          </a:p>
        </p:txBody>
      </p:sp>
    </p:spTree>
    <p:extLst>
      <p:ext uri="{BB962C8B-B14F-4D97-AF65-F5344CB8AC3E}">
        <p14:creationId xmlns:p14="http://schemas.microsoft.com/office/powerpoint/2010/main" val="2538841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4E3DD-FE47-5652-53A6-01EFCBC7927E}"/>
              </a:ext>
            </a:extLst>
          </p:cNvPr>
          <p:cNvSpPr>
            <a:spLocks noGrp="1"/>
          </p:cNvSpPr>
          <p:nvPr>
            <p:ph type="title"/>
          </p:nvPr>
        </p:nvSpPr>
        <p:spPr>
          <a:xfrm>
            <a:off x="813522" y="-72956"/>
            <a:ext cx="3563925" cy="1026268"/>
          </a:xfrm>
        </p:spPr>
        <p:txBody>
          <a:bodyPr>
            <a:normAutofit fontScale="90000"/>
          </a:bodyPr>
          <a:lstStyle/>
          <a:p>
            <a:r>
              <a:rPr lang="en-IN" sz="2800" b="1" i="1" dirty="0">
                <a:solidFill>
                  <a:schemeClr val="accent3">
                    <a:lumMod val="50000"/>
                  </a:schemeClr>
                </a:solidFill>
                <a:effectLst>
                  <a:outerShdw blurRad="38100" dist="38100" dir="2700000" algn="tl">
                    <a:srgbClr val="000000">
                      <a:alpha val="43137"/>
                    </a:srgbClr>
                  </a:outerShdw>
                </a:effectLst>
                <a:latin typeface="Heebo" pitchFamily="2" charset="-79"/>
                <a:cs typeface="Heebo" pitchFamily="2" charset="-79"/>
              </a:rPr>
              <a:t>Box and Whisker Plots</a:t>
            </a:r>
            <a:br>
              <a:rPr lang="en-IN" sz="2800" b="1" i="1" dirty="0">
                <a:solidFill>
                  <a:schemeClr val="accent3">
                    <a:lumMod val="50000"/>
                  </a:schemeClr>
                </a:solidFill>
                <a:effectLst>
                  <a:outerShdw blurRad="38100" dist="38100" dir="2700000" algn="tl">
                    <a:srgbClr val="000000">
                      <a:alpha val="43137"/>
                    </a:srgbClr>
                  </a:outerShdw>
                </a:effectLst>
                <a:latin typeface="Heebo" pitchFamily="2" charset="-79"/>
                <a:cs typeface="Heebo" pitchFamily="2" charset="-79"/>
              </a:rPr>
            </a:br>
            <a:endParaRPr lang="en-IN" sz="2800" b="1" i="1" dirty="0">
              <a:solidFill>
                <a:schemeClr val="accent3">
                  <a:lumMod val="50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B28CBC46-9BBF-D378-7C14-1ACE1CCC3550}"/>
              </a:ext>
            </a:extLst>
          </p:cNvPr>
          <p:cNvSpPr>
            <a:spLocks noGrp="1"/>
          </p:cNvSpPr>
          <p:nvPr>
            <p:ph type="body" idx="1"/>
          </p:nvPr>
        </p:nvSpPr>
        <p:spPr>
          <a:xfrm>
            <a:off x="677335" y="544749"/>
            <a:ext cx="8596668" cy="6313251"/>
          </a:xfrm>
        </p:spPr>
        <p:txBody>
          <a:bodyPr>
            <a:normAutofit fontScale="92500" lnSpcReduction="10000"/>
          </a:bodyPr>
          <a:lstStyle/>
          <a:p>
            <a:r>
              <a:rPr lang="en-US" dirty="0">
                <a:solidFill>
                  <a:srgbClr val="000000"/>
                </a:solidFill>
                <a:latin typeface="Nunito" pitchFamily="2" charset="0"/>
              </a:rPr>
              <a:t>Box and Whisker plots, also called boxplots </a:t>
            </a:r>
          </a:p>
          <a:p>
            <a:pPr algn="just">
              <a:buFont typeface="Arial" panose="020B0604020202020204" pitchFamily="34" charset="0"/>
              <a:buChar char="•"/>
            </a:pPr>
            <a:r>
              <a:rPr lang="en-IN" dirty="0">
                <a:solidFill>
                  <a:srgbClr val="000000"/>
                </a:solidFill>
                <a:latin typeface="Nunito" pitchFamily="2" charset="0"/>
              </a:rPr>
              <a:t>characteristics of this technique −</a:t>
            </a:r>
          </a:p>
          <a:p>
            <a:pPr algn="just">
              <a:buFont typeface="Arial" panose="020B0604020202020204" pitchFamily="34" charset="0"/>
              <a:buChar char="•"/>
            </a:pPr>
            <a:r>
              <a:rPr lang="en-US" dirty="0">
                <a:solidFill>
                  <a:srgbClr val="000000"/>
                </a:solidFill>
                <a:latin typeface="Nunito" pitchFamily="2" charset="0"/>
              </a:rPr>
              <a:t>It is univariate in nature and summarizes the distribution of each attribute.</a:t>
            </a:r>
          </a:p>
          <a:p>
            <a:pPr algn="just">
              <a:buFont typeface="Arial" panose="020B0604020202020204" pitchFamily="34" charset="0"/>
              <a:buChar char="•"/>
            </a:pPr>
            <a:r>
              <a:rPr lang="en-US" dirty="0">
                <a:solidFill>
                  <a:srgbClr val="000000"/>
                </a:solidFill>
                <a:latin typeface="Nunito" pitchFamily="2" charset="0"/>
              </a:rPr>
              <a:t>It draws a line for the middle value i.e. for median.</a:t>
            </a:r>
          </a:p>
          <a:p>
            <a:pPr algn="just">
              <a:buFont typeface="Arial" panose="020B0604020202020204" pitchFamily="34" charset="0"/>
              <a:buChar char="•"/>
            </a:pPr>
            <a:r>
              <a:rPr lang="en-US" dirty="0">
                <a:solidFill>
                  <a:srgbClr val="000000"/>
                </a:solidFill>
                <a:latin typeface="Nunito" pitchFamily="2" charset="0"/>
              </a:rPr>
              <a:t>It draws a box around the 25% and 75%.</a:t>
            </a:r>
          </a:p>
          <a:p>
            <a:pPr algn="just">
              <a:buFont typeface="Arial" panose="020B0604020202020204" pitchFamily="34" charset="0"/>
              <a:buChar char="•"/>
            </a:pPr>
            <a:r>
              <a:rPr lang="en-US" dirty="0">
                <a:solidFill>
                  <a:srgbClr val="000000"/>
                </a:solidFill>
                <a:latin typeface="Nunito" pitchFamily="2" charset="0"/>
              </a:rPr>
              <a:t>It also draws whiskers which will give us an idea about the spread of the data.</a:t>
            </a:r>
          </a:p>
          <a:p>
            <a:pPr algn="just">
              <a:buFont typeface="Arial" panose="020B0604020202020204" pitchFamily="34" charset="0"/>
              <a:buChar char="•"/>
            </a:pPr>
            <a:r>
              <a:rPr lang="en-US" dirty="0">
                <a:solidFill>
                  <a:srgbClr val="000000"/>
                </a:solidFill>
                <a:latin typeface="Nunito" pitchFamily="2" charset="0"/>
              </a:rPr>
              <a:t>The dots outside the whiskers signifies the outlier values. Outlier values would be 1.5 times greater than the size of the spread of the middle data.</a:t>
            </a:r>
          </a:p>
          <a:p>
            <a:r>
              <a:rPr lang="en-IN" dirty="0">
                <a:solidFill>
                  <a:srgbClr val="000088"/>
                </a:solidFill>
              </a:rPr>
              <a:t>from</a:t>
            </a:r>
            <a:r>
              <a:rPr lang="en-IN" dirty="0">
                <a:solidFill>
                  <a:srgbClr val="000000"/>
                </a:solidFill>
              </a:rPr>
              <a:t> matplotlib </a:t>
            </a:r>
            <a:r>
              <a:rPr lang="en-IN" dirty="0">
                <a:solidFill>
                  <a:srgbClr val="000088"/>
                </a:solidFill>
              </a:rPr>
              <a:t>import</a:t>
            </a:r>
            <a:r>
              <a:rPr lang="en-IN" dirty="0">
                <a:solidFill>
                  <a:srgbClr val="000000"/>
                </a:solidFill>
              </a:rPr>
              <a:t> </a:t>
            </a:r>
            <a:r>
              <a:rPr lang="en-IN" dirty="0" err="1">
                <a:solidFill>
                  <a:srgbClr val="000000"/>
                </a:solidFill>
              </a:rPr>
              <a:t>pyplot</a:t>
            </a:r>
            <a:r>
              <a:rPr lang="en-IN" dirty="0">
                <a:solidFill>
                  <a:srgbClr val="000000"/>
                </a:solidFill>
              </a:rPr>
              <a:t> </a:t>
            </a:r>
          </a:p>
          <a:p>
            <a:r>
              <a:rPr lang="en-IN" dirty="0">
                <a:solidFill>
                  <a:srgbClr val="000088"/>
                </a:solidFill>
              </a:rPr>
              <a:t>from</a:t>
            </a:r>
            <a:r>
              <a:rPr lang="en-IN" dirty="0">
                <a:solidFill>
                  <a:srgbClr val="000000"/>
                </a:solidFill>
              </a:rPr>
              <a:t> pandas </a:t>
            </a:r>
            <a:r>
              <a:rPr lang="en-IN" dirty="0">
                <a:solidFill>
                  <a:srgbClr val="000088"/>
                </a:solidFill>
              </a:rPr>
              <a:t>import</a:t>
            </a:r>
            <a:r>
              <a:rPr lang="en-IN" dirty="0">
                <a:solidFill>
                  <a:srgbClr val="000000"/>
                </a:solidFill>
              </a:rPr>
              <a:t> </a:t>
            </a:r>
            <a:r>
              <a:rPr lang="en-IN" dirty="0" err="1">
                <a:solidFill>
                  <a:srgbClr val="000000"/>
                </a:solidFill>
              </a:rPr>
              <a:t>read_csv</a:t>
            </a:r>
            <a:endParaRPr lang="en-IN" dirty="0">
              <a:solidFill>
                <a:srgbClr val="000000"/>
              </a:solidFill>
            </a:endParaRPr>
          </a:p>
          <a:p>
            <a:r>
              <a:rPr lang="en-IN" dirty="0">
                <a:solidFill>
                  <a:srgbClr val="000000"/>
                </a:solidFill>
              </a:rPr>
              <a:t> path </a:t>
            </a:r>
            <a:r>
              <a:rPr lang="en-IN" dirty="0">
                <a:solidFill>
                  <a:srgbClr val="666600"/>
                </a:solidFill>
              </a:rPr>
              <a:t>=</a:t>
            </a:r>
            <a:r>
              <a:rPr lang="en-IN" dirty="0">
                <a:solidFill>
                  <a:srgbClr val="000000"/>
                </a:solidFill>
              </a:rPr>
              <a:t> </a:t>
            </a:r>
            <a:r>
              <a:rPr lang="en-IN" dirty="0" err="1">
                <a:solidFill>
                  <a:srgbClr val="000000"/>
                </a:solidFill>
              </a:rPr>
              <a:t>r</a:t>
            </a:r>
            <a:r>
              <a:rPr lang="en-IN" dirty="0" err="1">
                <a:solidFill>
                  <a:srgbClr val="008800"/>
                </a:solidFill>
              </a:rPr>
              <a:t>"C</a:t>
            </a:r>
            <a:r>
              <a:rPr lang="en-IN" dirty="0">
                <a:solidFill>
                  <a:srgbClr val="008800"/>
                </a:solidFill>
              </a:rPr>
              <a:t>:\pima-indians-diabetes.csv“</a:t>
            </a:r>
          </a:p>
          <a:p>
            <a:r>
              <a:rPr lang="en-IN" dirty="0">
                <a:solidFill>
                  <a:srgbClr val="000000"/>
                </a:solidFill>
              </a:rPr>
              <a:t> names </a:t>
            </a:r>
            <a:r>
              <a:rPr lang="en-IN" dirty="0">
                <a:solidFill>
                  <a:srgbClr val="666600"/>
                </a:solidFill>
              </a:rPr>
              <a:t>=</a:t>
            </a:r>
            <a:r>
              <a:rPr lang="en-IN" dirty="0">
                <a:solidFill>
                  <a:srgbClr val="000000"/>
                </a:solidFill>
              </a:rPr>
              <a:t> </a:t>
            </a:r>
            <a:r>
              <a:rPr lang="en-IN" dirty="0">
                <a:solidFill>
                  <a:srgbClr val="666600"/>
                </a:solidFill>
              </a:rPr>
              <a:t>[</a:t>
            </a:r>
            <a:r>
              <a:rPr lang="en-IN" dirty="0">
                <a:solidFill>
                  <a:srgbClr val="008800"/>
                </a:solidFill>
              </a:rPr>
              <a:t>'</a:t>
            </a:r>
            <a:r>
              <a:rPr lang="en-IN" dirty="0" err="1">
                <a:solidFill>
                  <a:srgbClr val="008800"/>
                </a:solidFill>
              </a:rPr>
              <a:t>preg</a:t>
            </a:r>
            <a:r>
              <a:rPr lang="en-IN" dirty="0">
                <a:solidFill>
                  <a:srgbClr val="008800"/>
                </a:solidFill>
              </a:rPr>
              <a:t>'</a:t>
            </a:r>
            <a:r>
              <a:rPr lang="en-IN" dirty="0">
                <a:solidFill>
                  <a:srgbClr val="666600"/>
                </a:solidFill>
              </a:rPr>
              <a:t>,</a:t>
            </a:r>
            <a:r>
              <a:rPr lang="en-IN" dirty="0">
                <a:solidFill>
                  <a:srgbClr val="000000"/>
                </a:solidFill>
              </a:rPr>
              <a:t> </a:t>
            </a:r>
            <a:r>
              <a:rPr lang="en-IN" dirty="0">
                <a:solidFill>
                  <a:srgbClr val="008800"/>
                </a:solidFill>
              </a:rPr>
              <a:t>'</a:t>
            </a:r>
            <a:r>
              <a:rPr lang="en-IN" dirty="0" err="1">
                <a:solidFill>
                  <a:srgbClr val="008800"/>
                </a:solidFill>
              </a:rPr>
              <a:t>plas</a:t>
            </a:r>
            <a:r>
              <a:rPr lang="en-IN" dirty="0">
                <a:solidFill>
                  <a:srgbClr val="008800"/>
                </a:solidFill>
              </a:rPr>
              <a:t>'</a:t>
            </a:r>
            <a:r>
              <a:rPr lang="en-IN" dirty="0">
                <a:solidFill>
                  <a:srgbClr val="666600"/>
                </a:solidFill>
              </a:rPr>
              <a:t>,</a:t>
            </a:r>
            <a:r>
              <a:rPr lang="en-IN" dirty="0">
                <a:solidFill>
                  <a:srgbClr val="000000"/>
                </a:solidFill>
              </a:rPr>
              <a:t> </a:t>
            </a:r>
            <a:r>
              <a:rPr lang="en-IN" dirty="0">
                <a:solidFill>
                  <a:srgbClr val="008800"/>
                </a:solidFill>
              </a:rPr>
              <a:t>'</a:t>
            </a:r>
            <a:r>
              <a:rPr lang="en-IN" dirty="0" err="1">
                <a:solidFill>
                  <a:srgbClr val="008800"/>
                </a:solidFill>
              </a:rPr>
              <a:t>pres</a:t>
            </a:r>
            <a:r>
              <a:rPr lang="en-IN" dirty="0">
                <a:solidFill>
                  <a:srgbClr val="008800"/>
                </a:solidFill>
              </a:rPr>
              <a:t>'</a:t>
            </a:r>
            <a:r>
              <a:rPr lang="en-IN" dirty="0">
                <a:solidFill>
                  <a:srgbClr val="666600"/>
                </a:solidFill>
              </a:rPr>
              <a:t>,</a:t>
            </a:r>
            <a:r>
              <a:rPr lang="en-IN" dirty="0">
                <a:solidFill>
                  <a:srgbClr val="000000"/>
                </a:solidFill>
              </a:rPr>
              <a:t> </a:t>
            </a:r>
            <a:r>
              <a:rPr lang="en-IN" dirty="0">
                <a:solidFill>
                  <a:srgbClr val="008800"/>
                </a:solidFill>
              </a:rPr>
              <a:t>'skin'</a:t>
            </a:r>
            <a:r>
              <a:rPr lang="en-IN" dirty="0">
                <a:solidFill>
                  <a:srgbClr val="666600"/>
                </a:solidFill>
              </a:rPr>
              <a:t>,</a:t>
            </a:r>
            <a:r>
              <a:rPr lang="en-IN" dirty="0">
                <a:solidFill>
                  <a:srgbClr val="000000"/>
                </a:solidFill>
              </a:rPr>
              <a:t> </a:t>
            </a:r>
            <a:r>
              <a:rPr lang="en-IN" dirty="0">
                <a:solidFill>
                  <a:srgbClr val="008800"/>
                </a:solidFill>
              </a:rPr>
              <a:t>'test'</a:t>
            </a:r>
            <a:r>
              <a:rPr lang="en-IN" dirty="0">
                <a:solidFill>
                  <a:srgbClr val="666600"/>
                </a:solidFill>
              </a:rPr>
              <a:t>,</a:t>
            </a:r>
            <a:r>
              <a:rPr lang="en-IN" dirty="0">
                <a:solidFill>
                  <a:srgbClr val="000000"/>
                </a:solidFill>
              </a:rPr>
              <a:t> </a:t>
            </a:r>
            <a:r>
              <a:rPr lang="en-IN" dirty="0">
                <a:solidFill>
                  <a:srgbClr val="008800"/>
                </a:solidFill>
              </a:rPr>
              <a:t>'mass'</a:t>
            </a:r>
            <a:r>
              <a:rPr lang="en-IN" dirty="0">
                <a:solidFill>
                  <a:srgbClr val="666600"/>
                </a:solidFill>
              </a:rPr>
              <a:t>,</a:t>
            </a:r>
            <a:r>
              <a:rPr lang="en-IN" dirty="0">
                <a:solidFill>
                  <a:srgbClr val="000000"/>
                </a:solidFill>
              </a:rPr>
              <a:t> </a:t>
            </a:r>
            <a:r>
              <a:rPr lang="en-IN" dirty="0">
                <a:solidFill>
                  <a:srgbClr val="008800"/>
                </a:solidFill>
              </a:rPr>
              <a:t>'</a:t>
            </a:r>
            <a:r>
              <a:rPr lang="en-IN" dirty="0" err="1">
                <a:solidFill>
                  <a:srgbClr val="008800"/>
                </a:solidFill>
              </a:rPr>
              <a:t>pedi</a:t>
            </a:r>
            <a:r>
              <a:rPr lang="en-IN" dirty="0">
                <a:solidFill>
                  <a:srgbClr val="008800"/>
                </a:solidFill>
              </a:rPr>
              <a:t>'</a:t>
            </a:r>
            <a:r>
              <a:rPr lang="en-IN" dirty="0">
                <a:solidFill>
                  <a:srgbClr val="666600"/>
                </a:solidFill>
              </a:rPr>
              <a:t>,</a:t>
            </a:r>
            <a:r>
              <a:rPr lang="en-IN" dirty="0">
                <a:solidFill>
                  <a:srgbClr val="000000"/>
                </a:solidFill>
              </a:rPr>
              <a:t> </a:t>
            </a:r>
            <a:r>
              <a:rPr lang="en-IN" dirty="0">
                <a:solidFill>
                  <a:srgbClr val="008800"/>
                </a:solidFill>
              </a:rPr>
              <a:t>'age'</a:t>
            </a:r>
            <a:r>
              <a:rPr lang="en-IN" dirty="0">
                <a:solidFill>
                  <a:srgbClr val="666600"/>
                </a:solidFill>
              </a:rPr>
              <a:t>,</a:t>
            </a:r>
            <a:r>
              <a:rPr lang="en-IN" dirty="0">
                <a:solidFill>
                  <a:srgbClr val="000000"/>
                </a:solidFill>
              </a:rPr>
              <a:t> </a:t>
            </a:r>
            <a:r>
              <a:rPr lang="en-IN" dirty="0">
                <a:solidFill>
                  <a:srgbClr val="008800"/>
                </a:solidFill>
              </a:rPr>
              <a:t>'class’</a:t>
            </a:r>
            <a:r>
              <a:rPr lang="en-IN" dirty="0">
                <a:solidFill>
                  <a:srgbClr val="666600"/>
                </a:solidFill>
              </a:rPr>
              <a:t>]</a:t>
            </a:r>
            <a:r>
              <a:rPr lang="en-IN" dirty="0">
                <a:solidFill>
                  <a:srgbClr val="000000"/>
                </a:solidFill>
              </a:rPr>
              <a:t> </a:t>
            </a:r>
          </a:p>
          <a:p>
            <a:r>
              <a:rPr lang="en-IN" dirty="0">
                <a:solidFill>
                  <a:srgbClr val="000000"/>
                </a:solidFill>
              </a:rPr>
              <a:t>data </a:t>
            </a:r>
            <a:r>
              <a:rPr lang="en-IN" dirty="0">
                <a:solidFill>
                  <a:srgbClr val="666600"/>
                </a:solidFill>
              </a:rPr>
              <a:t>=</a:t>
            </a:r>
            <a:r>
              <a:rPr lang="en-IN" dirty="0">
                <a:solidFill>
                  <a:srgbClr val="000000"/>
                </a:solidFill>
              </a:rPr>
              <a:t> </a:t>
            </a:r>
            <a:r>
              <a:rPr lang="en-IN" dirty="0" err="1">
                <a:solidFill>
                  <a:srgbClr val="000000"/>
                </a:solidFill>
              </a:rPr>
              <a:t>read_csv</a:t>
            </a:r>
            <a:r>
              <a:rPr lang="en-IN" dirty="0">
                <a:solidFill>
                  <a:srgbClr val="666600"/>
                </a:solidFill>
              </a:rPr>
              <a:t>(</a:t>
            </a:r>
            <a:r>
              <a:rPr lang="en-IN" dirty="0">
                <a:solidFill>
                  <a:srgbClr val="000000"/>
                </a:solidFill>
              </a:rPr>
              <a:t>path</a:t>
            </a:r>
            <a:r>
              <a:rPr lang="en-IN" dirty="0">
                <a:solidFill>
                  <a:srgbClr val="666600"/>
                </a:solidFill>
              </a:rPr>
              <a:t>,</a:t>
            </a:r>
            <a:r>
              <a:rPr lang="en-IN" dirty="0">
                <a:solidFill>
                  <a:srgbClr val="000000"/>
                </a:solidFill>
              </a:rPr>
              <a:t> names</a:t>
            </a:r>
            <a:r>
              <a:rPr lang="en-IN" dirty="0">
                <a:solidFill>
                  <a:srgbClr val="666600"/>
                </a:solidFill>
              </a:rPr>
              <a:t>=</a:t>
            </a:r>
            <a:r>
              <a:rPr lang="en-IN" dirty="0">
                <a:solidFill>
                  <a:srgbClr val="000000"/>
                </a:solidFill>
              </a:rPr>
              <a:t>names</a:t>
            </a:r>
            <a:r>
              <a:rPr lang="en-IN" dirty="0">
                <a:solidFill>
                  <a:srgbClr val="666600"/>
                </a:solidFill>
              </a:rPr>
              <a:t>)</a:t>
            </a:r>
            <a:r>
              <a:rPr lang="en-IN" dirty="0">
                <a:solidFill>
                  <a:srgbClr val="000000"/>
                </a:solidFill>
              </a:rPr>
              <a:t> </a:t>
            </a:r>
          </a:p>
          <a:p>
            <a:r>
              <a:rPr lang="en-IN" dirty="0" err="1">
                <a:solidFill>
                  <a:srgbClr val="000000"/>
                </a:solidFill>
              </a:rPr>
              <a:t>data</a:t>
            </a:r>
            <a:r>
              <a:rPr lang="en-IN" dirty="0" err="1">
                <a:solidFill>
                  <a:srgbClr val="666600"/>
                </a:solidFill>
              </a:rPr>
              <a:t>.</a:t>
            </a:r>
            <a:r>
              <a:rPr lang="en-IN" dirty="0" err="1">
                <a:solidFill>
                  <a:srgbClr val="000000"/>
                </a:solidFill>
              </a:rPr>
              <a:t>plot</a:t>
            </a:r>
            <a:r>
              <a:rPr lang="en-IN" dirty="0">
                <a:solidFill>
                  <a:srgbClr val="666600"/>
                </a:solidFill>
              </a:rPr>
              <a:t>(</a:t>
            </a:r>
            <a:r>
              <a:rPr lang="en-IN" dirty="0">
                <a:solidFill>
                  <a:srgbClr val="000000"/>
                </a:solidFill>
              </a:rPr>
              <a:t>kind</a:t>
            </a:r>
            <a:r>
              <a:rPr lang="en-IN" dirty="0">
                <a:solidFill>
                  <a:srgbClr val="666600"/>
                </a:solidFill>
              </a:rPr>
              <a:t>=</a:t>
            </a:r>
            <a:r>
              <a:rPr lang="en-IN" dirty="0">
                <a:solidFill>
                  <a:srgbClr val="008800"/>
                </a:solidFill>
              </a:rPr>
              <a:t>'box'</a:t>
            </a:r>
            <a:r>
              <a:rPr lang="en-IN" dirty="0">
                <a:solidFill>
                  <a:srgbClr val="666600"/>
                </a:solidFill>
              </a:rPr>
              <a:t>,</a:t>
            </a:r>
            <a:r>
              <a:rPr lang="en-IN" dirty="0">
                <a:solidFill>
                  <a:srgbClr val="000000"/>
                </a:solidFill>
              </a:rPr>
              <a:t> subplots</a:t>
            </a:r>
            <a:r>
              <a:rPr lang="en-IN" dirty="0">
                <a:solidFill>
                  <a:srgbClr val="666600"/>
                </a:solidFill>
              </a:rPr>
              <a:t>=</a:t>
            </a:r>
            <a:r>
              <a:rPr lang="en-IN" dirty="0">
                <a:solidFill>
                  <a:srgbClr val="000088"/>
                </a:solidFill>
              </a:rPr>
              <a:t>True</a:t>
            </a:r>
            <a:r>
              <a:rPr lang="en-IN" dirty="0">
                <a:solidFill>
                  <a:srgbClr val="666600"/>
                </a:solidFill>
              </a:rPr>
              <a:t>,</a:t>
            </a:r>
            <a:r>
              <a:rPr lang="en-IN" dirty="0">
                <a:solidFill>
                  <a:srgbClr val="000000"/>
                </a:solidFill>
              </a:rPr>
              <a:t> layout</a:t>
            </a:r>
            <a:r>
              <a:rPr lang="en-IN" dirty="0">
                <a:solidFill>
                  <a:srgbClr val="666600"/>
                </a:solidFill>
              </a:rPr>
              <a:t>=(</a:t>
            </a:r>
            <a:r>
              <a:rPr lang="en-IN" dirty="0">
                <a:solidFill>
                  <a:srgbClr val="006666"/>
                </a:solidFill>
              </a:rPr>
              <a:t>3</a:t>
            </a:r>
            <a:r>
              <a:rPr lang="en-IN" dirty="0">
                <a:solidFill>
                  <a:srgbClr val="666600"/>
                </a:solidFill>
              </a:rPr>
              <a:t>,</a:t>
            </a:r>
            <a:r>
              <a:rPr lang="en-IN" dirty="0">
                <a:solidFill>
                  <a:srgbClr val="006666"/>
                </a:solidFill>
              </a:rPr>
              <a:t>3</a:t>
            </a:r>
            <a:r>
              <a:rPr lang="en-IN" dirty="0">
                <a:solidFill>
                  <a:srgbClr val="666600"/>
                </a:solidFill>
              </a:rPr>
              <a:t>),</a:t>
            </a:r>
            <a:r>
              <a:rPr lang="en-IN" dirty="0">
                <a:solidFill>
                  <a:srgbClr val="000000"/>
                </a:solidFill>
              </a:rPr>
              <a:t> </a:t>
            </a:r>
            <a:r>
              <a:rPr lang="en-IN" dirty="0" err="1">
                <a:solidFill>
                  <a:srgbClr val="000000"/>
                </a:solidFill>
              </a:rPr>
              <a:t>sharex</a:t>
            </a:r>
            <a:r>
              <a:rPr lang="en-IN" dirty="0">
                <a:solidFill>
                  <a:srgbClr val="666600"/>
                </a:solidFill>
              </a:rPr>
              <a:t>=</a:t>
            </a:r>
            <a:r>
              <a:rPr lang="en-IN" dirty="0" err="1">
                <a:solidFill>
                  <a:srgbClr val="000088"/>
                </a:solidFill>
              </a:rPr>
              <a:t>False</a:t>
            </a:r>
            <a:r>
              <a:rPr lang="en-IN" dirty="0" err="1">
                <a:solidFill>
                  <a:srgbClr val="666600"/>
                </a:solidFill>
              </a:rPr>
              <a:t>,</a:t>
            </a:r>
            <a:r>
              <a:rPr lang="en-IN" dirty="0" err="1">
                <a:solidFill>
                  <a:srgbClr val="000000"/>
                </a:solidFill>
              </a:rPr>
              <a:t>sharey</a:t>
            </a:r>
            <a:r>
              <a:rPr lang="en-IN" dirty="0">
                <a:solidFill>
                  <a:srgbClr val="666600"/>
                </a:solidFill>
              </a:rPr>
              <a:t>=</a:t>
            </a:r>
            <a:r>
              <a:rPr lang="en-IN" dirty="0">
                <a:solidFill>
                  <a:srgbClr val="000088"/>
                </a:solidFill>
              </a:rPr>
              <a:t>False</a:t>
            </a:r>
            <a:r>
              <a:rPr lang="en-IN" dirty="0">
                <a:solidFill>
                  <a:srgbClr val="666600"/>
                </a:solidFill>
              </a:rPr>
              <a:t>)</a:t>
            </a:r>
          </a:p>
          <a:p>
            <a:r>
              <a:rPr lang="en-IN" dirty="0">
                <a:solidFill>
                  <a:srgbClr val="000000"/>
                </a:solidFill>
              </a:rPr>
              <a:t> </a:t>
            </a:r>
            <a:r>
              <a:rPr lang="en-IN" dirty="0" err="1">
                <a:solidFill>
                  <a:srgbClr val="000000"/>
                </a:solidFill>
              </a:rPr>
              <a:t>pyplot</a:t>
            </a:r>
            <a:r>
              <a:rPr lang="en-IN" dirty="0" err="1">
                <a:solidFill>
                  <a:srgbClr val="666600"/>
                </a:solidFill>
              </a:rPr>
              <a:t>.</a:t>
            </a:r>
            <a:r>
              <a:rPr lang="en-IN" dirty="0" err="1">
                <a:solidFill>
                  <a:srgbClr val="000000"/>
                </a:solidFill>
              </a:rPr>
              <a:t>show</a:t>
            </a:r>
            <a:r>
              <a:rPr lang="en-IN" dirty="0">
                <a:solidFill>
                  <a:srgbClr val="666600"/>
                </a:solidFill>
              </a:rPr>
              <a:t>()</a:t>
            </a:r>
            <a:endParaRPr lang="en-IN" dirty="0"/>
          </a:p>
        </p:txBody>
      </p:sp>
    </p:spTree>
    <p:extLst>
      <p:ext uri="{BB962C8B-B14F-4D97-AF65-F5344CB8AC3E}">
        <p14:creationId xmlns:p14="http://schemas.microsoft.com/office/powerpoint/2010/main" val="1354392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Mass">
            <a:extLst>
              <a:ext uri="{FF2B5EF4-FFF2-40B4-BE49-F238E27FC236}">
                <a16:creationId xmlns:a16="http://schemas.microsoft.com/office/drawing/2014/main" id="{6BE27816-3389-3E0D-7A04-F881DD64B6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338552" cy="59299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63C77CF-E41F-32A9-F060-442B6E9E79F6}"/>
              </a:ext>
            </a:extLst>
          </p:cNvPr>
          <p:cNvSpPr txBox="1"/>
          <p:nvPr/>
        </p:nvSpPr>
        <p:spPr>
          <a:xfrm>
            <a:off x="2227634" y="5929981"/>
            <a:ext cx="6206246" cy="923330"/>
          </a:xfrm>
          <a:prstGeom prst="rect">
            <a:avLst/>
          </a:prstGeom>
          <a:noFill/>
        </p:spPr>
        <p:txBody>
          <a:bodyPr wrap="square">
            <a:spAutoFit/>
          </a:bodyPr>
          <a:lstStyle/>
          <a:p>
            <a:r>
              <a:rPr lang="en-US" b="0" i="0" dirty="0">
                <a:solidFill>
                  <a:srgbClr val="000000"/>
                </a:solidFill>
                <a:effectLst/>
                <a:latin typeface="Nunito" pitchFamily="2" charset="0"/>
              </a:rPr>
              <a:t>From the above plot of attribute’s distribution, it can be observed that age, test and skin appear skewed towards smaller values</a:t>
            </a:r>
            <a:endParaRPr lang="en-IN" dirty="0"/>
          </a:p>
        </p:txBody>
      </p:sp>
    </p:spTree>
    <p:extLst>
      <p:ext uri="{BB962C8B-B14F-4D97-AF65-F5344CB8AC3E}">
        <p14:creationId xmlns:p14="http://schemas.microsoft.com/office/powerpoint/2010/main" val="81906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454B69D-C1E0-332E-4B86-52BA0348AE80}"/>
              </a:ext>
            </a:extLst>
          </p:cNvPr>
          <p:cNvSpPr>
            <a:spLocks noGrp="1"/>
          </p:cNvSpPr>
          <p:nvPr>
            <p:ph type="body" idx="1"/>
          </p:nvPr>
        </p:nvSpPr>
        <p:spPr>
          <a:xfrm>
            <a:off x="252919" y="0"/>
            <a:ext cx="9021084" cy="6858000"/>
          </a:xfrm>
        </p:spPr>
        <p:txBody>
          <a:bodyPr>
            <a:normAutofit fontScale="92500" lnSpcReduction="20000"/>
          </a:bodyPr>
          <a:lstStyle/>
          <a:p>
            <a:r>
              <a:rPr lang="en-IN" sz="2400" b="1" i="1" dirty="0">
                <a:solidFill>
                  <a:schemeClr val="accent3">
                    <a:lumMod val="50000"/>
                  </a:schemeClr>
                </a:solidFill>
                <a:effectLst>
                  <a:outerShdw blurRad="38100" dist="38100" dir="2700000" algn="tl">
                    <a:srgbClr val="000000">
                      <a:alpha val="43137"/>
                    </a:srgbClr>
                  </a:outerShdw>
                </a:effectLst>
                <a:latin typeface="Heebo" pitchFamily="2" charset="-79"/>
                <a:cs typeface="Heebo" pitchFamily="2" charset="-79"/>
              </a:rPr>
              <a:t>Multivariate Plots: Interaction Among Multiple Variables</a:t>
            </a:r>
          </a:p>
          <a:p>
            <a:r>
              <a:rPr lang="en-US" dirty="0">
                <a:solidFill>
                  <a:srgbClr val="000000"/>
                </a:solidFill>
                <a:latin typeface="Nunito" pitchFamily="2" charset="0"/>
              </a:rPr>
              <a:t>Another type of visualization . With the help of this, we can understand interaction between multiple attributes of our dataset. .</a:t>
            </a:r>
          </a:p>
          <a:p>
            <a:r>
              <a:rPr lang="en-US" dirty="0">
                <a:solidFill>
                  <a:srgbClr val="000000"/>
                </a:solidFill>
                <a:latin typeface="Nunito" pitchFamily="2" charset="0"/>
              </a:rPr>
              <a:t>The following are some techniques.</a:t>
            </a:r>
          </a:p>
          <a:p>
            <a:r>
              <a:rPr lang="en-IN" b="1" dirty="0">
                <a:solidFill>
                  <a:schemeClr val="accent5">
                    <a:lumMod val="75000"/>
                  </a:schemeClr>
                </a:solidFill>
                <a:effectLst>
                  <a:outerShdw blurRad="38100" dist="38100" dir="2700000" algn="tl">
                    <a:srgbClr val="000000">
                      <a:alpha val="43137"/>
                    </a:srgbClr>
                  </a:outerShdw>
                </a:effectLst>
                <a:latin typeface="Heebo" pitchFamily="2" charset="-79"/>
                <a:cs typeface="Heebo" pitchFamily="2" charset="-79"/>
              </a:rPr>
              <a:t> Correlation Matrix Plot</a:t>
            </a:r>
          </a:p>
          <a:p>
            <a:r>
              <a:rPr lang="en-US" dirty="0">
                <a:solidFill>
                  <a:srgbClr val="000000"/>
                </a:solidFill>
                <a:latin typeface="Nunito" pitchFamily="2" charset="0"/>
              </a:rPr>
              <a:t>Correlation is an indication about the changes between two variables. We can plot correlation matrix to show which variable is having a high or low correlation in respect to another variable.</a:t>
            </a:r>
          </a:p>
          <a:p>
            <a:r>
              <a:rPr lang="en-IN" dirty="0">
                <a:solidFill>
                  <a:srgbClr val="000088"/>
                </a:solidFill>
              </a:rPr>
              <a:t> from</a:t>
            </a:r>
            <a:r>
              <a:rPr lang="en-IN" dirty="0">
                <a:solidFill>
                  <a:srgbClr val="000000"/>
                </a:solidFill>
              </a:rPr>
              <a:t> matplotlib </a:t>
            </a:r>
            <a:r>
              <a:rPr lang="en-IN" dirty="0">
                <a:solidFill>
                  <a:srgbClr val="000088"/>
                </a:solidFill>
              </a:rPr>
              <a:t>import</a:t>
            </a:r>
            <a:r>
              <a:rPr lang="en-IN" dirty="0">
                <a:solidFill>
                  <a:srgbClr val="000000"/>
                </a:solidFill>
              </a:rPr>
              <a:t> </a:t>
            </a:r>
            <a:r>
              <a:rPr lang="en-IN" dirty="0" err="1">
                <a:solidFill>
                  <a:srgbClr val="000000"/>
                </a:solidFill>
              </a:rPr>
              <a:t>pyplot</a:t>
            </a:r>
            <a:endParaRPr lang="en-IN" dirty="0">
              <a:solidFill>
                <a:srgbClr val="000000"/>
              </a:solidFill>
            </a:endParaRPr>
          </a:p>
          <a:p>
            <a:r>
              <a:rPr lang="en-IN" dirty="0">
                <a:solidFill>
                  <a:srgbClr val="000000"/>
                </a:solidFill>
              </a:rPr>
              <a:t> </a:t>
            </a:r>
            <a:r>
              <a:rPr lang="en-IN" dirty="0">
                <a:solidFill>
                  <a:srgbClr val="000088"/>
                </a:solidFill>
              </a:rPr>
              <a:t>from</a:t>
            </a:r>
            <a:r>
              <a:rPr lang="en-IN" dirty="0">
                <a:solidFill>
                  <a:srgbClr val="000000"/>
                </a:solidFill>
              </a:rPr>
              <a:t> pandas </a:t>
            </a:r>
            <a:r>
              <a:rPr lang="en-IN" dirty="0">
                <a:solidFill>
                  <a:srgbClr val="000088"/>
                </a:solidFill>
              </a:rPr>
              <a:t>import</a:t>
            </a:r>
            <a:r>
              <a:rPr lang="en-IN" dirty="0">
                <a:solidFill>
                  <a:srgbClr val="000000"/>
                </a:solidFill>
              </a:rPr>
              <a:t> </a:t>
            </a:r>
            <a:r>
              <a:rPr lang="en-IN" dirty="0" err="1">
                <a:solidFill>
                  <a:srgbClr val="000000"/>
                </a:solidFill>
              </a:rPr>
              <a:t>read_csv</a:t>
            </a:r>
            <a:endParaRPr lang="en-IN" dirty="0">
              <a:solidFill>
                <a:srgbClr val="000000"/>
              </a:solidFill>
            </a:endParaRPr>
          </a:p>
          <a:p>
            <a:r>
              <a:rPr lang="en-IN" dirty="0">
                <a:solidFill>
                  <a:srgbClr val="000000"/>
                </a:solidFill>
              </a:rPr>
              <a:t> </a:t>
            </a:r>
            <a:r>
              <a:rPr lang="en-IN" dirty="0">
                <a:solidFill>
                  <a:srgbClr val="000088"/>
                </a:solidFill>
              </a:rPr>
              <a:t>import</a:t>
            </a:r>
            <a:r>
              <a:rPr lang="en-IN" dirty="0">
                <a:solidFill>
                  <a:srgbClr val="000000"/>
                </a:solidFill>
              </a:rPr>
              <a:t> </a:t>
            </a:r>
            <a:r>
              <a:rPr lang="en-IN" dirty="0" err="1">
                <a:solidFill>
                  <a:srgbClr val="000000"/>
                </a:solidFill>
              </a:rPr>
              <a:t>numpy</a:t>
            </a:r>
            <a:endParaRPr lang="en-IN" dirty="0">
              <a:solidFill>
                <a:srgbClr val="000000"/>
              </a:solidFill>
            </a:endParaRPr>
          </a:p>
          <a:p>
            <a:r>
              <a:rPr lang="en-IN" dirty="0">
                <a:solidFill>
                  <a:srgbClr val="000000"/>
                </a:solidFill>
              </a:rPr>
              <a:t> </a:t>
            </a:r>
            <a:r>
              <a:rPr lang="en-IN" dirty="0">
                <a:solidFill>
                  <a:srgbClr val="660066"/>
                </a:solidFill>
              </a:rPr>
              <a:t>Path</a:t>
            </a:r>
            <a:r>
              <a:rPr lang="en-IN" dirty="0">
                <a:solidFill>
                  <a:srgbClr val="000000"/>
                </a:solidFill>
              </a:rPr>
              <a:t> </a:t>
            </a:r>
            <a:r>
              <a:rPr lang="en-IN" dirty="0">
                <a:solidFill>
                  <a:srgbClr val="666600"/>
                </a:solidFill>
              </a:rPr>
              <a:t>=</a:t>
            </a:r>
            <a:r>
              <a:rPr lang="en-IN" dirty="0">
                <a:solidFill>
                  <a:srgbClr val="000000"/>
                </a:solidFill>
              </a:rPr>
              <a:t> </a:t>
            </a:r>
            <a:r>
              <a:rPr lang="en-IN" dirty="0" err="1">
                <a:solidFill>
                  <a:srgbClr val="000000"/>
                </a:solidFill>
              </a:rPr>
              <a:t>r</a:t>
            </a:r>
            <a:r>
              <a:rPr lang="en-IN" dirty="0" err="1">
                <a:solidFill>
                  <a:srgbClr val="008800"/>
                </a:solidFill>
              </a:rPr>
              <a:t>"C</a:t>
            </a:r>
            <a:r>
              <a:rPr lang="en-IN" dirty="0">
                <a:solidFill>
                  <a:srgbClr val="008800"/>
                </a:solidFill>
              </a:rPr>
              <a:t>:\pima-indians-diabetes.csv"</a:t>
            </a:r>
            <a:r>
              <a:rPr lang="en-IN" dirty="0">
                <a:solidFill>
                  <a:srgbClr val="000000"/>
                </a:solidFill>
              </a:rPr>
              <a:t> </a:t>
            </a:r>
          </a:p>
          <a:p>
            <a:r>
              <a:rPr lang="en-IN" dirty="0">
                <a:solidFill>
                  <a:srgbClr val="000000"/>
                </a:solidFill>
              </a:rPr>
              <a:t>names </a:t>
            </a:r>
            <a:r>
              <a:rPr lang="en-IN" dirty="0">
                <a:solidFill>
                  <a:srgbClr val="666600"/>
                </a:solidFill>
              </a:rPr>
              <a:t>=</a:t>
            </a:r>
            <a:r>
              <a:rPr lang="en-IN" dirty="0">
                <a:solidFill>
                  <a:srgbClr val="000000"/>
                </a:solidFill>
              </a:rPr>
              <a:t> </a:t>
            </a:r>
            <a:r>
              <a:rPr lang="en-IN" dirty="0">
                <a:solidFill>
                  <a:srgbClr val="666600"/>
                </a:solidFill>
              </a:rPr>
              <a:t>[</a:t>
            </a:r>
            <a:r>
              <a:rPr lang="en-IN" dirty="0">
                <a:solidFill>
                  <a:srgbClr val="008800"/>
                </a:solidFill>
              </a:rPr>
              <a:t>'</a:t>
            </a:r>
            <a:r>
              <a:rPr lang="en-IN" dirty="0" err="1">
                <a:solidFill>
                  <a:srgbClr val="008800"/>
                </a:solidFill>
              </a:rPr>
              <a:t>preg</a:t>
            </a:r>
            <a:r>
              <a:rPr lang="en-IN" dirty="0">
                <a:solidFill>
                  <a:srgbClr val="008800"/>
                </a:solidFill>
              </a:rPr>
              <a:t>'</a:t>
            </a:r>
            <a:r>
              <a:rPr lang="en-IN" dirty="0">
                <a:solidFill>
                  <a:srgbClr val="666600"/>
                </a:solidFill>
              </a:rPr>
              <a:t>,</a:t>
            </a:r>
            <a:r>
              <a:rPr lang="en-IN" dirty="0">
                <a:solidFill>
                  <a:srgbClr val="000000"/>
                </a:solidFill>
              </a:rPr>
              <a:t> </a:t>
            </a:r>
            <a:r>
              <a:rPr lang="en-IN" dirty="0">
                <a:solidFill>
                  <a:srgbClr val="008800"/>
                </a:solidFill>
              </a:rPr>
              <a:t>'</a:t>
            </a:r>
            <a:r>
              <a:rPr lang="en-IN" dirty="0" err="1">
                <a:solidFill>
                  <a:srgbClr val="008800"/>
                </a:solidFill>
              </a:rPr>
              <a:t>plas</a:t>
            </a:r>
            <a:r>
              <a:rPr lang="en-IN" dirty="0">
                <a:solidFill>
                  <a:srgbClr val="008800"/>
                </a:solidFill>
              </a:rPr>
              <a:t>'</a:t>
            </a:r>
            <a:r>
              <a:rPr lang="en-IN" dirty="0">
                <a:solidFill>
                  <a:srgbClr val="666600"/>
                </a:solidFill>
              </a:rPr>
              <a:t>,</a:t>
            </a:r>
            <a:r>
              <a:rPr lang="en-IN" dirty="0">
                <a:solidFill>
                  <a:srgbClr val="000000"/>
                </a:solidFill>
              </a:rPr>
              <a:t> </a:t>
            </a:r>
            <a:r>
              <a:rPr lang="en-IN" dirty="0">
                <a:solidFill>
                  <a:srgbClr val="008800"/>
                </a:solidFill>
              </a:rPr>
              <a:t>'</a:t>
            </a:r>
            <a:r>
              <a:rPr lang="en-IN" dirty="0" err="1">
                <a:solidFill>
                  <a:srgbClr val="008800"/>
                </a:solidFill>
              </a:rPr>
              <a:t>pres</a:t>
            </a:r>
            <a:r>
              <a:rPr lang="en-IN" dirty="0">
                <a:solidFill>
                  <a:srgbClr val="008800"/>
                </a:solidFill>
              </a:rPr>
              <a:t>'</a:t>
            </a:r>
            <a:r>
              <a:rPr lang="en-IN" dirty="0">
                <a:solidFill>
                  <a:srgbClr val="666600"/>
                </a:solidFill>
              </a:rPr>
              <a:t>,</a:t>
            </a:r>
            <a:r>
              <a:rPr lang="en-IN" dirty="0">
                <a:solidFill>
                  <a:srgbClr val="000000"/>
                </a:solidFill>
              </a:rPr>
              <a:t> </a:t>
            </a:r>
            <a:r>
              <a:rPr lang="en-IN" dirty="0">
                <a:solidFill>
                  <a:srgbClr val="008800"/>
                </a:solidFill>
              </a:rPr>
              <a:t>'skin'</a:t>
            </a:r>
            <a:r>
              <a:rPr lang="en-IN" dirty="0">
                <a:solidFill>
                  <a:srgbClr val="666600"/>
                </a:solidFill>
              </a:rPr>
              <a:t>,</a:t>
            </a:r>
            <a:r>
              <a:rPr lang="en-IN" dirty="0">
                <a:solidFill>
                  <a:srgbClr val="000000"/>
                </a:solidFill>
              </a:rPr>
              <a:t> </a:t>
            </a:r>
            <a:r>
              <a:rPr lang="en-IN" dirty="0">
                <a:solidFill>
                  <a:srgbClr val="008800"/>
                </a:solidFill>
              </a:rPr>
              <a:t>'test'</a:t>
            </a:r>
            <a:r>
              <a:rPr lang="en-IN" dirty="0">
                <a:solidFill>
                  <a:srgbClr val="666600"/>
                </a:solidFill>
              </a:rPr>
              <a:t>,</a:t>
            </a:r>
            <a:r>
              <a:rPr lang="en-IN" dirty="0">
                <a:solidFill>
                  <a:srgbClr val="000000"/>
                </a:solidFill>
              </a:rPr>
              <a:t> </a:t>
            </a:r>
            <a:r>
              <a:rPr lang="en-IN" dirty="0">
                <a:solidFill>
                  <a:srgbClr val="008800"/>
                </a:solidFill>
              </a:rPr>
              <a:t>'mass'</a:t>
            </a:r>
            <a:r>
              <a:rPr lang="en-IN" dirty="0">
                <a:solidFill>
                  <a:srgbClr val="666600"/>
                </a:solidFill>
              </a:rPr>
              <a:t>,</a:t>
            </a:r>
            <a:r>
              <a:rPr lang="en-IN" dirty="0">
                <a:solidFill>
                  <a:srgbClr val="000000"/>
                </a:solidFill>
              </a:rPr>
              <a:t> </a:t>
            </a:r>
            <a:r>
              <a:rPr lang="en-IN" dirty="0">
                <a:solidFill>
                  <a:srgbClr val="008800"/>
                </a:solidFill>
              </a:rPr>
              <a:t>'</a:t>
            </a:r>
            <a:r>
              <a:rPr lang="en-IN" dirty="0" err="1">
                <a:solidFill>
                  <a:srgbClr val="008800"/>
                </a:solidFill>
              </a:rPr>
              <a:t>pedi</a:t>
            </a:r>
            <a:r>
              <a:rPr lang="en-IN" dirty="0">
                <a:solidFill>
                  <a:srgbClr val="008800"/>
                </a:solidFill>
              </a:rPr>
              <a:t>'</a:t>
            </a:r>
            <a:r>
              <a:rPr lang="en-IN" dirty="0">
                <a:solidFill>
                  <a:srgbClr val="666600"/>
                </a:solidFill>
              </a:rPr>
              <a:t>,</a:t>
            </a:r>
            <a:r>
              <a:rPr lang="en-IN" dirty="0">
                <a:solidFill>
                  <a:srgbClr val="000000"/>
                </a:solidFill>
              </a:rPr>
              <a:t> </a:t>
            </a:r>
            <a:r>
              <a:rPr lang="en-IN" dirty="0">
                <a:solidFill>
                  <a:srgbClr val="008800"/>
                </a:solidFill>
              </a:rPr>
              <a:t>'age'</a:t>
            </a:r>
            <a:r>
              <a:rPr lang="en-IN" dirty="0">
                <a:solidFill>
                  <a:srgbClr val="666600"/>
                </a:solidFill>
              </a:rPr>
              <a:t>,</a:t>
            </a:r>
            <a:r>
              <a:rPr lang="en-IN" dirty="0">
                <a:solidFill>
                  <a:srgbClr val="000000"/>
                </a:solidFill>
              </a:rPr>
              <a:t> </a:t>
            </a:r>
            <a:r>
              <a:rPr lang="en-IN" dirty="0">
                <a:solidFill>
                  <a:srgbClr val="008800"/>
                </a:solidFill>
              </a:rPr>
              <a:t>'class’</a:t>
            </a:r>
            <a:r>
              <a:rPr lang="en-IN" dirty="0">
                <a:solidFill>
                  <a:srgbClr val="666600"/>
                </a:solidFill>
              </a:rPr>
              <a:t>]</a:t>
            </a:r>
            <a:r>
              <a:rPr lang="en-IN" dirty="0">
                <a:solidFill>
                  <a:srgbClr val="000000"/>
                </a:solidFill>
              </a:rPr>
              <a:t> </a:t>
            </a:r>
          </a:p>
          <a:p>
            <a:r>
              <a:rPr lang="en-IN" dirty="0">
                <a:solidFill>
                  <a:srgbClr val="000000"/>
                </a:solidFill>
              </a:rPr>
              <a:t>data </a:t>
            </a:r>
            <a:r>
              <a:rPr lang="en-IN" dirty="0">
                <a:solidFill>
                  <a:srgbClr val="666600"/>
                </a:solidFill>
              </a:rPr>
              <a:t>=</a:t>
            </a:r>
            <a:r>
              <a:rPr lang="en-IN" dirty="0">
                <a:solidFill>
                  <a:srgbClr val="000000"/>
                </a:solidFill>
              </a:rPr>
              <a:t> </a:t>
            </a:r>
            <a:r>
              <a:rPr lang="en-IN" dirty="0" err="1">
                <a:solidFill>
                  <a:srgbClr val="000000"/>
                </a:solidFill>
              </a:rPr>
              <a:t>read_csv</a:t>
            </a:r>
            <a:r>
              <a:rPr lang="en-IN" dirty="0">
                <a:solidFill>
                  <a:srgbClr val="666600"/>
                </a:solidFill>
              </a:rPr>
              <a:t>(</a:t>
            </a:r>
            <a:r>
              <a:rPr lang="en-IN" dirty="0">
                <a:solidFill>
                  <a:srgbClr val="660066"/>
                </a:solidFill>
              </a:rPr>
              <a:t>Path</a:t>
            </a:r>
            <a:r>
              <a:rPr lang="en-IN" dirty="0">
                <a:solidFill>
                  <a:srgbClr val="666600"/>
                </a:solidFill>
              </a:rPr>
              <a:t>,</a:t>
            </a:r>
            <a:r>
              <a:rPr lang="en-IN" dirty="0">
                <a:solidFill>
                  <a:srgbClr val="000000"/>
                </a:solidFill>
              </a:rPr>
              <a:t> names</a:t>
            </a:r>
            <a:r>
              <a:rPr lang="en-IN" dirty="0">
                <a:solidFill>
                  <a:srgbClr val="666600"/>
                </a:solidFill>
              </a:rPr>
              <a:t>=</a:t>
            </a:r>
            <a:r>
              <a:rPr lang="en-IN" dirty="0">
                <a:solidFill>
                  <a:srgbClr val="000000"/>
                </a:solidFill>
              </a:rPr>
              <a:t>names</a:t>
            </a:r>
            <a:r>
              <a:rPr lang="en-IN" dirty="0">
                <a:solidFill>
                  <a:srgbClr val="666600"/>
                </a:solidFill>
              </a:rPr>
              <a:t>)</a:t>
            </a:r>
            <a:r>
              <a:rPr lang="en-IN" dirty="0">
                <a:solidFill>
                  <a:srgbClr val="000000"/>
                </a:solidFill>
              </a:rPr>
              <a:t> </a:t>
            </a:r>
          </a:p>
          <a:p>
            <a:r>
              <a:rPr lang="en-IN" dirty="0">
                <a:solidFill>
                  <a:srgbClr val="000000"/>
                </a:solidFill>
              </a:rPr>
              <a:t>correlations </a:t>
            </a:r>
            <a:r>
              <a:rPr lang="en-IN" dirty="0">
                <a:solidFill>
                  <a:srgbClr val="666600"/>
                </a:solidFill>
              </a:rPr>
              <a:t>=</a:t>
            </a:r>
            <a:r>
              <a:rPr lang="en-IN" dirty="0">
                <a:solidFill>
                  <a:srgbClr val="000000"/>
                </a:solidFill>
              </a:rPr>
              <a:t> </a:t>
            </a:r>
            <a:r>
              <a:rPr lang="en-IN" dirty="0" err="1">
                <a:solidFill>
                  <a:srgbClr val="000000"/>
                </a:solidFill>
              </a:rPr>
              <a:t>data</a:t>
            </a:r>
            <a:r>
              <a:rPr lang="en-IN" dirty="0" err="1">
                <a:solidFill>
                  <a:srgbClr val="666600"/>
                </a:solidFill>
              </a:rPr>
              <a:t>.</a:t>
            </a:r>
            <a:r>
              <a:rPr lang="en-IN" dirty="0" err="1">
                <a:solidFill>
                  <a:srgbClr val="000000"/>
                </a:solidFill>
              </a:rPr>
              <a:t>corr</a:t>
            </a:r>
            <a:r>
              <a:rPr lang="en-IN" dirty="0">
                <a:solidFill>
                  <a:srgbClr val="666600"/>
                </a:solidFill>
              </a:rPr>
              <a:t>()</a:t>
            </a:r>
          </a:p>
          <a:p>
            <a:r>
              <a:rPr lang="en-IN" dirty="0">
                <a:solidFill>
                  <a:srgbClr val="000000"/>
                </a:solidFill>
              </a:rPr>
              <a:t> fig </a:t>
            </a:r>
            <a:r>
              <a:rPr lang="en-IN" dirty="0">
                <a:solidFill>
                  <a:srgbClr val="666600"/>
                </a:solidFill>
              </a:rPr>
              <a:t>=</a:t>
            </a:r>
            <a:r>
              <a:rPr lang="en-IN" dirty="0">
                <a:solidFill>
                  <a:srgbClr val="000000"/>
                </a:solidFill>
              </a:rPr>
              <a:t> </a:t>
            </a:r>
            <a:r>
              <a:rPr lang="en-IN" dirty="0" err="1">
                <a:solidFill>
                  <a:srgbClr val="000000"/>
                </a:solidFill>
              </a:rPr>
              <a:t>pyplot</a:t>
            </a:r>
            <a:r>
              <a:rPr lang="en-IN" dirty="0" err="1">
                <a:solidFill>
                  <a:srgbClr val="666600"/>
                </a:solidFill>
              </a:rPr>
              <a:t>.</a:t>
            </a:r>
            <a:r>
              <a:rPr lang="en-IN" dirty="0" err="1">
                <a:solidFill>
                  <a:srgbClr val="000000"/>
                </a:solidFill>
              </a:rPr>
              <a:t>figure</a:t>
            </a:r>
            <a:r>
              <a:rPr lang="en-IN" dirty="0">
                <a:solidFill>
                  <a:srgbClr val="666600"/>
                </a:solidFill>
              </a:rPr>
              <a:t>()</a:t>
            </a:r>
            <a:r>
              <a:rPr lang="en-IN" dirty="0">
                <a:solidFill>
                  <a:srgbClr val="000000"/>
                </a:solidFill>
              </a:rPr>
              <a:t> </a:t>
            </a:r>
          </a:p>
          <a:p>
            <a:r>
              <a:rPr lang="en-IN" dirty="0" err="1">
                <a:solidFill>
                  <a:srgbClr val="000000"/>
                </a:solidFill>
              </a:rPr>
              <a:t>ax</a:t>
            </a:r>
            <a:r>
              <a:rPr lang="en-IN" dirty="0">
                <a:solidFill>
                  <a:srgbClr val="000000"/>
                </a:solidFill>
              </a:rPr>
              <a:t> </a:t>
            </a:r>
            <a:r>
              <a:rPr lang="en-IN" dirty="0">
                <a:solidFill>
                  <a:srgbClr val="666600"/>
                </a:solidFill>
              </a:rPr>
              <a:t>=</a:t>
            </a:r>
            <a:r>
              <a:rPr lang="en-IN" dirty="0">
                <a:solidFill>
                  <a:srgbClr val="000000"/>
                </a:solidFill>
              </a:rPr>
              <a:t> </a:t>
            </a:r>
            <a:r>
              <a:rPr lang="en-IN" dirty="0" err="1">
                <a:solidFill>
                  <a:srgbClr val="000000"/>
                </a:solidFill>
              </a:rPr>
              <a:t>fig</a:t>
            </a:r>
            <a:r>
              <a:rPr lang="en-IN" dirty="0" err="1">
                <a:solidFill>
                  <a:srgbClr val="666600"/>
                </a:solidFill>
              </a:rPr>
              <a:t>.</a:t>
            </a:r>
            <a:r>
              <a:rPr lang="en-IN" dirty="0" err="1">
                <a:solidFill>
                  <a:srgbClr val="000000"/>
                </a:solidFill>
              </a:rPr>
              <a:t>add_subplot</a:t>
            </a:r>
            <a:r>
              <a:rPr lang="en-IN" dirty="0">
                <a:solidFill>
                  <a:srgbClr val="666600"/>
                </a:solidFill>
              </a:rPr>
              <a:t>(</a:t>
            </a:r>
            <a:r>
              <a:rPr lang="en-IN" dirty="0">
                <a:solidFill>
                  <a:srgbClr val="006666"/>
                </a:solidFill>
              </a:rPr>
              <a:t>111</a:t>
            </a:r>
            <a:r>
              <a:rPr lang="en-IN" dirty="0">
                <a:solidFill>
                  <a:srgbClr val="666600"/>
                </a:solidFill>
              </a:rPr>
              <a:t>)</a:t>
            </a:r>
            <a:r>
              <a:rPr lang="en-IN" dirty="0">
                <a:solidFill>
                  <a:srgbClr val="000000"/>
                </a:solidFill>
              </a:rPr>
              <a:t> </a:t>
            </a:r>
          </a:p>
          <a:p>
            <a:r>
              <a:rPr lang="en-IN" dirty="0" err="1">
                <a:solidFill>
                  <a:srgbClr val="000000"/>
                </a:solidFill>
              </a:rPr>
              <a:t>cax</a:t>
            </a:r>
            <a:r>
              <a:rPr lang="en-IN" dirty="0">
                <a:solidFill>
                  <a:srgbClr val="000000"/>
                </a:solidFill>
              </a:rPr>
              <a:t> </a:t>
            </a:r>
            <a:r>
              <a:rPr lang="en-IN" dirty="0">
                <a:solidFill>
                  <a:srgbClr val="666600"/>
                </a:solidFill>
              </a:rPr>
              <a:t>=</a:t>
            </a:r>
            <a:r>
              <a:rPr lang="en-IN" dirty="0">
                <a:solidFill>
                  <a:srgbClr val="000000"/>
                </a:solidFill>
              </a:rPr>
              <a:t> </a:t>
            </a:r>
            <a:r>
              <a:rPr lang="en-IN" dirty="0" err="1">
                <a:solidFill>
                  <a:srgbClr val="000000"/>
                </a:solidFill>
              </a:rPr>
              <a:t>ax</a:t>
            </a:r>
            <a:r>
              <a:rPr lang="en-IN" dirty="0" err="1">
                <a:solidFill>
                  <a:srgbClr val="666600"/>
                </a:solidFill>
              </a:rPr>
              <a:t>.</a:t>
            </a:r>
            <a:r>
              <a:rPr lang="en-IN" dirty="0" err="1">
                <a:solidFill>
                  <a:srgbClr val="000000"/>
                </a:solidFill>
              </a:rPr>
              <a:t>matshow</a:t>
            </a:r>
            <a:r>
              <a:rPr lang="en-IN" dirty="0">
                <a:solidFill>
                  <a:srgbClr val="666600"/>
                </a:solidFill>
              </a:rPr>
              <a:t>(</a:t>
            </a:r>
            <a:r>
              <a:rPr lang="en-IN" dirty="0">
                <a:solidFill>
                  <a:srgbClr val="000000"/>
                </a:solidFill>
              </a:rPr>
              <a:t>correlations</a:t>
            </a:r>
            <a:r>
              <a:rPr lang="en-IN" dirty="0">
                <a:solidFill>
                  <a:srgbClr val="666600"/>
                </a:solidFill>
              </a:rPr>
              <a:t>,</a:t>
            </a:r>
            <a:r>
              <a:rPr lang="en-IN" dirty="0">
                <a:solidFill>
                  <a:srgbClr val="000000"/>
                </a:solidFill>
              </a:rPr>
              <a:t> </a:t>
            </a:r>
            <a:r>
              <a:rPr lang="en-IN" dirty="0" err="1">
                <a:solidFill>
                  <a:srgbClr val="000000"/>
                </a:solidFill>
              </a:rPr>
              <a:t>vmin</a:t>
            </a:r>
            <a:r>
              <a:rPr lang="en-IN" dirty="0">
                <a:solidFill>
                  <a:srgbClr val="666600"/>
                </a:solidFill>
              </a:rPr>
              <a:t>=-</a:t>
            </a:r>
            <a:r>
              <a:rPr lang="en-IN" dirty="0">
                <a:solidFill>
                  <a:srgbClr val="006666"/>
                </a:solidFill>
              </a:rPr>
              <a:t>1</a:t>
            </a:r>
            <a:r>
              <a:rPr lang="en-IN" dirty="0">
                <a:solidFill>
                  <a:srgbClr val="666600"/>
                </a:solidFill>
              </a:rPr>
              <a:t>,</a:t>
            </a:r>
            <a:r>
              <a:rPr lang="en-IN" dirty="0">
                <a:solidFill>
                  <a:srgbClr val="000000"/>
                </a:solidFill>
              </a:rPr>
              <a:t> </a:t>
            </a:r>
            <a:r>
              <a:rPr lang="en-IN" dirty="0" err="1">
                <a:solidFill>
                  <a:srgbClr val="000000"/>
                </a:solidFill>
              </a:rPr>
              <a:t>vmax</a:t>
            </a:r>
            <a:r>
              <a:rPr lang="en-IN" dirty="0">
                <a:solidFill>
                  <a:srgbClr val="666600"/>
                </a:solidFill>
              </a:rPr>
              <a:t>=</a:t>
            </a:r>
            <a:r>
              <a:rPr lang="en-IN" dirty="0">
                <a:solidFill>
                  <a:srgbClr val="006666"/>
                </a:solidFill>
              </a:rPr>
              <a:t>1</a:t>
            </a:r>
            <a:r>
              <a:rPr lang="en-IN" dirty="0">
                <a:solidFill>
                  <a:srgbClr val="666600"/>
                </a:solidFill>
              </a:rPr>
              <a:t>)</a:t>
            </a:r>
            <a:r>
              <a:rPr lang="en-IN" dirty="0">
                <a:solidFill>
                  <a:srgbClr val="000000"/>
                </a:solidFill>
              </a:rPr>
              <a:t> </a:t>
            </a:r>
          </a:p>
          <a:p>
            <a:r>
              <a:rPr lang="en-IN" dirty="0" err="1">
                <a:solidFill>
                  <a:srgbClr val="000000"/>
                </a:solidFill>
              </a:rPr>
              <a:t>fig</a:t>
            </a:r>
            <a:r>
              <a:rPr lang="en-IN" dirty="0" err="1">
                <a:solidFill>
                  <a:srgbClr val="666600"/>
                </a:solidFill>
              </a:rPr>
              <a:t>.</a:t>
            </a:r>
            <a:r>
              <a:rPr lang="en-IN" dirty="0" err="1">
                <a:solidFill>
                  <a:srgbClr val="000000"/>
                </a:solidFill>
              </a:rPr>
              <a:t>colorbar</a:t>
            </a:r>
            <a:r>
              <a:rPr lang="en-IN" dirty="0">
                <a:solidFill>
                  <a:srgbClr val="666600"/>
                </a:solidFill>
              </a:rPr>
              <a:t>(</a:t>
            </a:r>
            <a:r>
              <a:rPr lang="en-IN" dirty="0" err="1">
                <a:solidFill>
                  <a:srgbClr val="000000"/>
                </a:solidFill>
              </a:rPr>
              <a:t>cax</a:t>
            </a:r>
            <a:r>
              <a:rPr lang="en-IN" dirty="0">
                <a:solidFill>
                  <a:srgbClr val="666600"/>
                </a:solidFill>
              </a:rPr>
              <a:t>)</a:t>
            </a:r>
          </a:p>
          <a:p>
            <a:r>
              <a:rPr lang="en-IN" dirty="0">
                <a:solidFill>
                  <a:srgbClr val="000000"/>
                </a:solidFill>
              </a:rPr>
              <a:t> ticks </a:t>
            </a:r>
            <a:r>
              <a:rPr lang="en-IN" dirty="0">
                <a:solidFill>
                  <a:srgbClr val="666600"/>
                </a:solidFill>
              </a:rPr>
              <a:t>=</a:t>
            </a:r>
            <a:r>
              <a:rPr lang="en-IN" dirty="0">
                <a:solidFill>
                  <a:srgbClr val="000000"/>
                </a:solidFill>
              </a:rPr>
              <a:t> </a:t>
            </a:r>
            <a:r>
              <a:rPr lang="en-IN" dirty="0" err="1">
                <a:solidFill>
                  <a:srgbClr val="000000"/>
                </a:solidFill>
              </a:rPr>
              <a:t>numpy</a:t>
            </a:r>
            <a:r>
              <a:rPr lang="en-IN" dirty="0" err="1">
                <a:solidFill>
                  <a:srgbClr val="666600"/>
                </a:solidFill>
              </a:rPr>
              <a:t>.</a:t>
            </a:r>
            <a:r>
              <a:rPr lang="en-IN" dirty="0" err="1">
                <a:solidFill>
                  <a:srgbClr val="000000"/>
                </a:solidFill>
              </a:rPr>
              <a:t>arange</a:t>
            </a:r>
            <a:r>
              <a:rPr lang="en-IN" dirty="0">
                <a:solidFill>
                  <a:srgbClr val="666600"/>
                </a:solidFill>
              </a:rPr>
              <a:t>(</a:t>
            </a:r>
            <a:r>
              <a:rPr lang="en-IN" dirty="0">
                <a:solidFill>
                  <a:srgbClr val="006666"/>
                </a:solidFill>
              </a:rPr>
              <a:t>0</a:t>
            </a:r>
            <a:r>
              <a:rPr lang="en-IN" dirty="0">
                <a:solidFill>
                  <a:srgbClr val="666600"/>
                </a:solidFill>
              </a:rPr>
              <a:t>,</a:t>
            </a:r>
            <a:r>
              <a:rPr lang="en-IN" dirty="0">
                <a:solidFill>
                  <a:srgbClr val="006666"/>
                </a:solidFill>
              </a:rPr>
              <a:t>9</a:t>
            </a:r>
            <a:r>
              <a:rPr lang="en-IN" dirty="0">
                <a:solidFill>
                  <a:srgbClr val="666600"/>
                </a:solidFill>
              </a:rPr>
              <a:t>,</a:t>
            </a:r>
            <a:r>
              <a:rPr lang="en-IN" dirty="0">
                <a:solidFill>
                  <a:srgbClr val="006666"/>
                </a:solidFill>
              </a:rPr>
              <a:t>1</a:t>
            </a:r>
            <a:r>
              <a:rPr lang="en-IN" dirty="0">
                <a:solidFill>
                  <a:srgbClr val="666600"/>
                </a:solidFill>
              </a:rPr>
              <a:t>)</a:t>
            </a:r>
            <a:endParaRPr lang="en-IN" dirty="0"/>
          </a:p>
        </p:txBody>
      </p:sp>
    </p:spTree>
    <p:extLst>
      <p:ext uri="{BB962C8B-B14F-4D97-AF65-F5344CB8AC3E}">
        <p14:creationId xmlns:p14="http://schemas.microsoft.com/office/powerpoint/2010/main" val="1544734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8613E-F073-59D3-176B-74DEF2860AEA}"/>
              </a:ext>
            </a:extLst>
          </p:cNvPr>
          <p:cNvSpPr>
            <a:spLocks noGrp="1"/>
          </p:cNvSpPr>
          <p:nvPr>
            <p:ph type="title"/>
          </p:nvPr>
        </p:nvSpPr>
        <p:spPr>
          <a:xfrm>
            <a:off x="26784" y="0"/>
            <a:ext cx="9100283" cy="1364739"/>
          </a:xfrm>
        </p:spPr>
        <p:txBody>
          <a:bodyPr>
            <a:noAutofit/>
          </a:bodyPr>
          <a:lstStyle/>
          <a:p>
            <a:r>
              <a:rPr lang="en-IN" sz="1800" dirty="0" err="1">
                <a:solidFill>
                  <a:srgbClr val="000000"/>
                </a:solidFill>
              </a:rPr>
              <a:t>ax</a:t>
            </a:r>
            <a:r>
              <a:rPr lang="en-IN" sz="1800" dirty="0" err="1">
                <a:solidFill>
                  <a:srgbClr val="666600"/>
                </a:solidFill>
              </a:rPr>
              <a:t>.</a:t>
            </a:r>
            <a:r>
              <a:rPr lang="en-IN" sz="1800" dirty="0" err="1">
                <a:solidFill>
                  <a:srgbClr val="000000"/>
                </a:solidFill>
              </a:rPr>
              <a:t>set_xticks</a:t>
            </a:r>
            <a:r>
              <a:rPr lang="en-IN" sz="1800" dirty="0">
                <a:solidFill>
                  <a:srgbClr val="666600"/>
                </a:solidFill>
              </a:rPr>
              <a:t>(</a:t>
            </a:r>
            <a:r>
              <a:rPr lang="en-IN" sz="1800" dirty="0">
                <a:solidFill>
                  <a:srgbClr val="000000"/>
                </a:solidFill>
              </a:rPr>
              <a:t>ticks</a:t>
            </a:r>
            <a:r>
              <a:rPr lang="en-IN" sz="1800" dirty="0">
                <a:solidFill>
                  <a:srgbClr val="666600"/>
                </a:solidFill>
              </a:rPr>
              <a:t>)</a:t>
            </a:r>
            <a:r>
              <a:rPr lang="en-IN" sz="1800" dirty="0">
                <a:solidFill>
                  <a:srgbClr val="000000"/>
                </a:solidFill>
              </a:rPr>
              <a:t> </a:t>
            </a:r>
            <a:br>
              <a:rPr lang="en-IN" sz="1800" dirty="0">
                <a:solidFill>
                  <a:srgbClr val="000000"/>
                </a:solidFill>
              </a:rPr>
            </a:br>
            <a:r>
              <a:rPr lang="en-IN" sz="1800" dirty="0" err="1">
                <a:solidFill>
                  <a:srgbClr val="000000"/>
                </a:solidFill>
              </a:rPr>
              <a:t>ax</a:t>
            </a:r>
            <a:r>
              <a:rPr lang="en-IN" sz="1800" dirty="0" err="1">
                <a:solidFill>
                  <a:srgbClr val="666600"/>
                </a:solidFill>
              </a:rPr>
              <a:t>.</a:t>
            </a:r>
            <a:r>
              <a:rPr lang="en-IN" sz="1800" dirty="0" err="1">
                <a:solidFill>
                  <a:srgbClr val="000000"/>
                </a:solidFill>
              </a:rPr>
              <a:t>set_yticks</a:t>
            </a:r>
            <a:r>
              <a:rPr lang="en-IN" sz="1800" dirty="0">
                <a:solidFill>
                  <a:srgbClr val="666600"/>
                </a:solidFill>
              </a:rPr>
              <a:t>(</a:t>
            </a:r>
            <a:r>
              <a:rPr lang="en-IN" sz="1800" dirty="0">
                <a:solidFill>
                  <a:srgbClr val="000000"/>
                </a:solidFill>
              </a:rPr>
              <a:t>ticks</a:t>
            </a:r>
            <a:r>
              <a:rPr lang="en-IN" sz="1800" dirty="0">
                <a:solidFill>
                  <a:srgbClr val="666600"/>
                </a:solidFill>
              </a:rPr>
              <a:t>)</a:t>
            </a:r>
            <a:r>
              <a:rPr lang="en-IN" sz="1800" dirty="0">
                <a:solidFill>
                  <a:srgbClr val="000000"/>
                </a:solidFill>
              </a:rPr>
              <a:t> </a:t>
            </a:r>
            <a:br>
              <a:rPr lang="en-IN" sz="1800" dirty="0">
                <a:solidFill>
                  <a:srgbClr val="000000"/>
                </a:solidFill>
              </a:rPr>
            </a:br>
            <a:r>
              <a:rPr lang="en-IN" sz="1800" dirty="0" err="1">
                <a:solidFill>
                  <a:srgbClr val="000000"/>
                </a:solidFill>
              </a:rPr>
              <a:t>ax</a:t>
            </a:r>
            <a:r>
              <a:rPr lang="en-IN" sz="1800" dirty="0" err="1">
                <a:solidFill>
                  <a:srgbClr val="666600"/>
                </a:solidFill>
              </a:rPr>
              <a:t>.</a:t>
            </a:r>
            <a:r>
              <a:rPr lang="en-IN" sz="1800" dirty="0" err="1">
                <a:solidFill>
                  <a:srgbClr val="000000"/>
                </a:solidFill>
              </a:rPr>
              <a:t>set_xticklabels</a:t>
            </a:r>
            <a:r>
              <a:rPr lang="en-IN" sz="1800" dirty="0">
                <a:solidFill>
                  <a:srgbClr val="666600"/>
                </a:solidFill>
              </a:rPr>
              <a:t>(</a:t>
            </a:r>
            <a:r>
              <a:rPr lang="en-IN" sz="1800" dirty="0">
                <a:solidFill>
                  <a:srgbClr val="000000"/>
                </a:solidFill>
              </a:rPr>
              <a:t>names</a:t>
            </a:r>
            <a:r>
              <a:rPr lang="en-IN" sz="1800" dirty="0">
                <a:solidFill>
                  <a:srgbClr val="666600"/>
                </a:solidFill>
              </a:rPr>
              <a:t>)</a:t>
            </a:r>
            <a:br>
              <a:rPr lang="en-IN" sz="1800" dirty="0">
                <a:solidFill>
                  <a:srgbClr val="666600"/>
                </a:solidFill>
              </a:rPr>
            </a:br>
            <a:r>
              <a:rPr lang="en-IN" sz="1800" dirty="0">
                <a:solidFill>
                  <a:srgbClr val="000000"/>
                </a:solidFill>
              </a:rPr>
              <a:t> </a:t>
            </a:r>
            <a:r>
              <a:rPr lang="en-IN" sz="1800" dirty="0" err="1">
                <a:solidFill>
                  <a:srgbClr val="000000"/>
                </a:solidFill>
              </a:rPr>
              <a:t>ax</a:t>
            </a:r>
            <a:r>
              <a:rPr lang="en-IN" sz="1800" dirty="0" err="1">
                <a:solidFill>
                  <a:srgbClr val="666600"/>
                </a:solidFill>
              </a:rPr>
              <a:t>.</a:t>
            </a:r>
            <a:r>
              <a:rPr lang="en-IN" sz="1800" dirty="0" err="1">
                <a:solidFill>
                  <a:srgbClr val="000000"/>
                </a:solidFill>
              </a:rPr>
              <a:t>set_yticklabels</a:t>
            </a:r>
            <a:r>
              <a:rPr lang="en-IN" sz="1800" dirty="0">
                <a:solidFill>
                  <a:srgbClr val="666600"/>
                </a:solidFill>
              </a:rPr>
              <a:t>(</a:t>
            </a:r>
            <a:r>
              <a:rPr lang="en-IN" sz="1800" dirty="0">
                <a:solidFill>
                  <a:srgbClr val="000000"/>
                </a:solidFill>
              </a:rPr>
              <a:t>names</a:t>
            </a:r>
            <a:r>
              <a:rPr lang="en-IN" sz="1800" dirty="0">
                <a:solidFill>
                  <a:srgbClr val="666600"/>
                </a:solidFill>
              </a:rPr>
              <a:t>)</a:t>
            </a:r>
            <a:r>
              <a:rPr lang="en-IN" sz="1800" dirty="0">
                <a:solidFill>
                  <a:srgbClr val="000000"/>
                </a:solidFill>
              </a:rPr>
              <a:t> </a:t>
            </a:r>
            <a:br>
              <a:rPr lang="en-IN" sz="1800" dirty="0">
                <a:solidFill>
                  <a:srgbClr val="000000"/>
                </a:solidFill>
              </a:rPr>
            </a:br>
            <a:r>
              <a:rPr lang="en-IN" sz="1800" dirty="0" err="1">
                <a:solidFill>
                  <a:srgbClr val="000000"/>
                </a:solidFill>
              </a:rPr>
              <a:t>pyplot</a:t>
            </a:r>
            <a:r>
              <a:rPr lang="en-IN" sz="1800" dirty="0" err="1">
                <a:solidFill>
                  <a:srgbClr val="666600"/>
                </a:solidFill>
              </a:rPr>
              <a:t>.</a:t>
            </a:r>
            <a:r>
              <a:rPr lang="en-IN" sz="1800" dirty="0" err="1">
                <a:solidFill>
                  <a:srgbClr val="000000"/>
                </a:solidFill>
              </a:rPr>
              <a:t>show</a:t>
            </a:r>
            <a:r>
              <a:rPr lang="en-IN" sz="1800" dirty="0">
                <a:solidFill>
                  <a:srgbClr val="666600"/>
                </a:solidFill>
              </a:rPr>
              <a:t>()</a:t>
            </a:r>
            <a:endParaRPr lang="en-IN" sz="1800" dirty="0"/>
          </a:p>
        </p:txBody>
      </p:sp>
      <p:pic>
        <p:nvPicPr>
          <p:cNvPr id="8194" name="Picture 2" descr="Class">
            <a:extLst>
              <a:ext uri="{FF2B5EF4-FFF2-40B4-BE49-F238E27FC236}">
                <a16:creationId xmlns:a16="http://schemas.microsoft.com/office/drawing/2014/main" id="{05CC87F7-1015-160D-5E06-3AA31217E5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868" y="1524001"/>
            <a:ext cx="7542236" cy="515936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384544F-354E-8D06-4724-719A08543455}"/>
              </a:ext>
            </a:extLst>
          </p:cNvPr>
          <p:cNvSpPr txBox="1"/>
          <p:nvPr/>
        </p:nvSpPr>
        <p:spPr>
          <a:xfrm>
            <a:off x="1511992" y="6037031"/>
            <a:ext cx="6129866" cy="646331"/>
          </a:xfrm>
          <a:prstGeom prst="rect">
            <a:avLst/>
          </a:prstGeom>
          <a:noFill/>
        </p:spPr>
        <p:txBody>
          <a:bodyPr wrap="square">
            <a:spAutoFit/>
          </a:bodyPr>
          <a:lstStyle/>
          <a:p>
            <a:r>
              <a:rPr lang="en-US" b="0" i="0" dirty="0">
                <a:solidFill>
                  <a:srgbClr val="000000"/>
                </a:solidFill>
                <a:effectLst/>
                <a:latin typeface="Nunito" pitchFamily="2" charset="0"/>
              </a:rPr>
              <a:t>Observation each variable is positively correlated with each other.</a:t>
            </a:r>
            <a:endParaRPr lang="en-IN" dirty="0"/>
          </a:p>
        </p:txBody>
      </p:sp>
    </p:spTree>
    <p:extLst>
      <p:ext uri="{BB962C8B-B14F-4D97-AF65-F5344CB8AC3E}">
        <p14:creationId xmlns:p14="http://schemas.microsoft.com/office/powerpoint/2010/main" val="10700757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CDF1-B32B-BA5F-EDAA-2C3F0C3920E9}"/>
              </a:ext>
            </a:extLst>
          </p:cNvPr>
          <p:cNvSpPr>
            <a:spLocks noGrp="1"/>
          </p:cNvSpPr>
          <p:nvPr>
            <p:ph type="title"/>
          </p:nvPr>
        </p:nvSpPr>
        <p:spPr>
          <a:xfrm>
            <a:off x="505271" y="177800"/>
            <a:ext cx="4470398" cy="1098448"/>
          </a:xfrm>
        </p:spPr>
        <p:txBody>
          <a:bodyPr>
            <a:normAutofit fontScale="90000"/>
          </a:bodyPr>
          <a:lstStyle/>
          <a:p>
            <a:r>
              <a:rPr lang="en-IN" b="1" dirty="0">
                <a:solidFill>
                  <a:schemeClr val="accent5">
                    <a:lumMod val="75000"/>
                  </a:schemeClr>
                </a:solidFill>
                <a:latin typeface="Heebo" pitchFamily="2" charset="-79"/>
                <a:cs typeface="Heebo" pitchFamily="2" charset="-79"/>
              </a:rPr>
              <a:t>Scatter Matrix Plot</a:t>
            </a:r>
            <a:br>
              <a:rPr lang="en-IN" b="1" dirty="0">
                <a:solidFill>
                  <a:schemeClr val="accent5">
                    <a:lumMod val="75000"/>
                  </a:schemeClr>
                </a:solidFill>
                <a:latin typeface="Heebo" pitchFamily="2" charset="-79"/>
                <a:cs typeface="Heebo" pitchFamily="2" charset="-79"/>
              </a:rPr>
            </a:br>
            <a:endParaRPr lang="en-IN" b="1" dirty="0">
              <a:solidFill>
                <a:schemeClr val="accent5">
                  <a:lumMod val="75000"/>
                </a:schemeClr>
              </a:solidFill>
            </a:endParaRPr>
          </a:p>
        </p:txBody>
      </p:sp>
      <p:sp>
        <p:nvSpPr>
          <p:cNvPr id="3" name="Text Placeholder 2">
            <a:extLst>
              <a:ext uri="{FF2B5EF4-FFF2-40B4-BE49-F238E27FC236}">
                <a16:creationId xmlns:a16="http://schemas.microsoft.com/office/drawing/2014/main" id="{579C1A08-2DD8-6120-C2E6-A84E203BE6CC}"/>
              </a:ext>
            </a:extLst>
          </p:cNvPr>
          <p:cNvSpPr>
            <a:spLocks noGrp="1"/>
          </p:cNvSpPr>
          <p:nvPr>
            <p:ph type="body" idx="1"/>
          </p:nvPr>
        </p:nvSpPr>
        <p:spPr>
          <a:xfrm>
            <a:off x="677335" y="745067"/>
            <a:ext cx="8596668" cy="5935133"/>
          </a:xfrm>
        </p:spPr>
        <p:txBody>
          <a:bodyPr/>
          <a:lstStyle/>
          <a:p>
            <a:r>
              <a:rPr lang="en-US" dirty="0">
                <a:solidFill>
                  <a:srgbClr val="000000"/>
                </a:solidFill>
                <a:latin typeface="Nunito" pitchFamily="2" charset="0"/>
              </a:rPr>
              <a:t>Scatter plots shows how much one variable is affected by another or the relationship between them with the help of dots in two dimensions.</a:t>
            </a:r>
          </a:p>
          <a:p>
            <a:r>
              <a:rPr lang="en-IN" dirty="0">
                <a:solidFill>
                  <a:srgbClr val="000088"/>
                </a:solidFill>
              </a:rPr>
              <a:t> from</a:t>
            </a:r>
            <a:r>
              <a:rPr lang="en-IN" dirty="0">
                <a:solidFill>
                  <a:srgbClr val="000000"/>
                </a:solidFill>
              </a:rPr>
              <a:t> matplotlib </a:t>
            </a:r>
            <a:r>
              <a:rPr lang="en-IN" dirty="0">
                <a:solidFill>
                  <a:srgbClr val="000088"/>
                </a:solidFill>
              </a:rPr>
              <a:t>import</a:t>
            </a:r>
            <a:r>
              <a:rPr lang="en-IN" dirty="0">
                <a:solidFill>
                  <a:srgbClr val="000000"/>
                </a:solidFill>
              </a:rPr>
              <a:t> </a:t>
            </a:r>
            <a:r>
              <a:rPr lang="en-IN" dirty="0" err="1">
                <a:solidFill>
                  <a:srgbClr val="000000"/>
                </a:solidFill>
              </a:rPr>
              <a:t>pyplot</a:t>
            </a:r>
            <a:endParaRPr lang="en-IN" dirty="0">
              <a:solidFill>
                <a:srgbClr val="000000"/>
              </a:solidFill>
            </a:endParaRPr>
          </a:p>
          <a:p>
            <a:r>
              <a:rPr lang="en-IN" dirty="0">
                <a:solidFill>
                  <a:srgbClr val="000000"/>
                </a:solidFill>
              </a:rPr>
              <a:t> </a:t>
            </a:r>
            <a:r>
              <a:rPr lang="en-IN" dirty="0">
                <a:solidFill>
                  <a:srgbClr val="000088"/>
                </a:solidFill>
              </a:rPr>
              <a:t>from</a:t>
            </a:r>
            <a:r>
              <a:rPr lang="en-IN" dirty="0">
                <a:solidFill>
                  <a:srgbClr val="000000"/>
                </a:solidFill>
              </a:rPr>
              <a:t> pandas </a:t>
            </a:r>
            <a:r>
              <a:rPr lang="en-IN" dirty="0">
                <a:solidFill>
                  <a:srgbClr val="000088"/>
                </a:solidFill>
              </a:rPr>
              <a:t>import</a:t>
            </a:r>
            <a:r>
              <a:rPr lang="en-IN" dirty="0">
                <a:solidFill>
                  <a:srgbClr val="000000"/>
                </a:solidFill>
              </a:rPr>
              <a:t> </a:t>
            </a:r>
            <a:r>
              <a:rPr lang="en-IN" dirty="0" err="1">
                <a:solidFill>
                  <a:srgbClr val="000000"/>
                </a:solidFill>
              </a:rPr>
              <a:t>read_csv</a:t>
            </a:r>
            <a:r>
              <a:rPr lang="en-IN" dirty="0">
                <a:solidFill>
                  <a:srgbClr val="000000"/>
                </a:solidFill>
              </a:rPr>
              <a:t> </a:t>
            </a:r>
          </a:p>
          <a:p>
            <a:r>
              <a:rPr lang="en-IN" dirty="0">
                <a:solidFill>
                  <a:srgbClr val="000088"/>
                </a:solidFill>
              </a:rPr>
              <a:t>from</a:t>
            </a:r>
            <a:r>
              <a:rPr lang="en-IN" dirty="0">
                <a:solidFill>
                  <a:srgbClr val="000000"/>
                </a:solidFill>
              </a:rPr>
              <a:t> pandas</a:t>
            </a:r>
            <a:r>
              <a:rPr lang="en-IN" dirty="0">
                <a:solidFill>
                  <a:srgbClr val="666600"/>
                </a:solidFill>
              </a:rPr>
              <a:t>.</a:t>
            </a:r>
            <a:r>
              <a:rPr lang="en-IN" dirty="0">
                <a:solidFill>
                  <a:srgbClr val="000000"/>
                </a:solidFill>
              </a:rPr>
              <a:t> plotting </a:t>
            </a:r>
            <a:r>
              <a:rPr lang="en-IN" dirty="0">
                <a:solidFill>
                  <a:srgbClr val="000088"/>
                </a:solidFill>
              </a:rPr>
              <a:t>import</a:t>
            </a:r>
            <a:r>
              <a:rPr lang="en-IN" dirty="0">
                <a:solidFill>
                  <a:srgbClr val="000000"/>
                </a:solidFill>
              </a:rPr>
              <a:t> </a:t>
            </a:r>
            <a:r>
              <a:rPr lang="en-IN" dirty="0" err="1">
                <a:solidFill>
                  <a:srgbClr val="000000"/>
                </a:solidFill>
              </a:rPr>
              <a:t>scatter_matrix</a:t>
            </a:r>
            <a:endParaRPr lang="en-IN" dirty="0">
              <a:solidFill>
                <a:srgbClr val="000000"/>
              </a:solidFill>
            </a:endParaRPr>
          </a:p>
          <a:p>
            <a:r>
              <a:rPr lang="en-IN" dirty="0">
                <a:solidFill>
                  <a:srgbClr val="000000"/>
                </a:solidFill>
              </a:rPr>
              <a:t> path </a:t>
            </a:r>
            <a:r>
              <a:rPr lang="en-IN" dirty="0">
                <a:solidFill>
                  <a:srgbClr val="666600"/>
                </a:solidFill>
              </a:rPr>
              <a:t>=</a:t>
            </a:r>
            <a:r>
              <a:rPr lang="en-IN" dirty="0">
                <a:solidFill>
                  <a:srgbClr val="000000"/>
                </a:solidFill>
              </a:rPr>
              <a:t> </a:t>
            </a:r>
            <a:r>
              <a:rPr lang="en-IN" dirty="0" err="1">
                <a:solidFill>
                  <a:srgbClr val="000000"/>
                </a:solidFill>
              </a:rPr>
              <a:t>r</a:t>
            </a:r>
            <a:r>
              <a:rPr lang="en-IN" dirty="0" err="1">
                <a:solidFill>
                  <a:srgbClr val="008800"/>
                </a:solidFill>
              </a:rPr>
              <a:t>"C</a:t>
            </a:r>
            <a:r>
              <a:rPr lang="en-IN" dirty="0">
                <a:solidFill>
                  <a:srgbClr val="008800"/>
                </a:solidFill>
              </a:rPr>
              <a:t>:\pima-indians-diabetes.csv"</a:t>
            </a:r>
            <a:r>
              <a:rPr lang="en-IN" dirty="0">
                <a:solidFill>
                  <a:srgbClr val="000000"/>
                </a:solidFill>
              </a:rPr>
              <a:t> </a:t>
            </a:r>
          </a:p>
          <a:p>
            <a:r>
              <a:rPr lang="en-IN" dirty="0">
                <a:solidFill>
                  <a:srgbClr val="000000"/>
                </a:solidFill>
              </a:rPr>
              <a:t>names </a:t>
            </a:r>
            <a:r>
              <a:rPr lang="en-IN" dirty="0">
                <a:solidFill>
                  <a:srgbClr val="666600"/>
                </a:solidFill>
              </a:rPr>
              <a:t>=</a:t>
            </a:r>
            <a:r>
              <a:rPr lang="en-IN" dirty="0">
                <a:solidFill>
                  <a:srgbClr val="000000"/>
                </a:solidFill>
              </a:rPr>
              <a:t> </a:t>
            </a:r>
            <a:r>
              <a:rPr lang="en-IN" dirty="0">
                <a:solidFill>
                  <a:srgbClr val="666600"/>
                </a:solidFill>
              </a:rPr>
              <a:t>[</a:t>
            </a:r>
            <a:r>
              <a:rPr lang="en-IN" dirty="0">
                <a:solidFill>
                  <a:srgbClr val="008800"/>
                </a:solidFill>
              </a:rPr>
              <a:t>'</a:t>
            </a:r>
            <a:r>
              <a:rPr lang="en-IN" dirty="0" err="1">
                <a:solidFill>
                  <a:srgbClr val="008800"/>
                </a:solidFill>
              </a:rPr>
              <a:t>preg</a:t>
            </a:r>
            <a:r>
              <a:rPr lang="en-IN" dirty="0">
                <a:solidFill>
                  <a:srgbClr val="008800"/>
                </a:solidFill>
              </a:rPr>
              <a:t>'</a:t>
            </a:r>
            <a:r>
              <a:rPr lang="en-IN" dirty="0">
                <a:solidFill>
                  <a:srgbClr val="666600"/>
                </a:solidFill>
              </a:rPr>
              <a:t>,</a:t>
            </a:r>
            <a:r>
              <a:rPr lang="en-IN" dirty="0">
                <a:solidFill>
                  <a:srgbClr val="000000"/>
                </a:solidFill>
              </a:rPr>
              <a:t> </a:t>
            </a:r>
            <a:r>
              <a:rPr lang="en-IN" dirty="0">
                <a:solidFill>
                  <a:srgbClr val="008800"/>
                </a:solidFill>
              </a:rPr>
              <a:t>'</a:t>
            </a:r>
            <a:r>
              <a:rPr lang="en-IN" dirty="0" err="1">
                <a:solidFill>
                  <a:srgbClr val="008800"/>
                </a:solidFill>
              </a:rPr>
              <a:t>plas</a:t>
            </a:r>
            <a:r>
              <a:rPr lang="en-IN" dirty="0">
                <a:solidFill>
                  <a:srgbClr val="008800"/>
                </a:solidFill>
              </a:rPr>
              <a:t>'</a:t>
            </a:r>
            <a:r>
              <a:rPr lang="en-IN" dirty="0">
                <a:solidFill>
                  <a:srgbClr val="666600"/>
                </a:solidFill>
              </a:rPr>
              <a:t>,</a:t>
            </a:r>
            <a:r>
              <a:rPr lang="en-IN" dirty="0">
                <a:solidFill>
                  <a:srgbClr val="000000"/>
                </a:solidFill>
              </a:rPr>
              <a:t> </a:t>
            </a:r>
            <a:r>
              <a:rPr lang="en-IN" dirty="0">
                <a:solidFill>
                  <a:srgbClr val="008800"/>
                </a:solidFill>
              </a:rPr>
              <a:t>'</a:t>
            </a:r>
            <a:r>
              <a:rPr lang="en-IN" dirty="0" err="1">
                <a:solidFill>
                  <a:srgbClr val="008800"/>
                </a:solidFill>
              </a:rPr>
              <a:t>pres</a:t>
            </a:r>
            <a:r>
              <a:rPr lang="en-IN" dirty="0">
                <a:solidFill>
                  <a:srgbClr val="008800"/>
                </a:solidFill>
              </a:rPr>
              <a:t>'</a:t>
            </a:r>
            <a:r>
              <a:rPr lang="en-IN" dirty="0">
                <a:solidFill>
                  <a:srgbClr val="666600"/>
                </a:solidFill>
              </a:rPr>
              <a:t>,</a:t>
            </a:r>
            <a:r>
              <a:rPr lang="en-IN" dirty="0">
                <a:solidFill>
                  <a:srgbClr val="000000"/>
                </a:solidFill>
              </a:rPr>
              <a:t> </a:t>
            </a:r>
            <a:r>
              <a:rPr lang="en-IN" dirty="0">
                <a:solidFill>
                  <a:srgbClr val="008800"/>
                </a:solidFill>
              </a:rPr>
              <a:t>'skin'</a:t>
            </a:r>
            <a:r>
              <a:rPr lang="en-IN" dirty="0">
                <a:solidFill>
                  <a:srgbClr val="666600"/>
                </a:solidFill>
              </a:rPr>
              <a:t>,</a:t>
            </a:r>
            <a:r>
              <a:rPr lang="en-IN" dirty="0">
                <a:solidFill>
                  <a:srgbClr val="000000"/>
                </a:solidFill>
              </a:rPr>
              <a:t> </a:t>
            </a:r>
            <a:r>
              <a:rPr lang="en-IN" dirty="0">
                <a:solidFill>
                  <a:srgbClr val="008800"/>
                </a:solidFill>
              </a:rPr>
              <a:t>'test'</a:t>
            </a:r>
            <a:r>
              <a:rPr lang="en-IN" dirty="0">
                <a:solidFill>
                  <a:srgbClr val="666600"/>
                </a:solidFill>
              </a:rPr>
              <a:t>,</a:t>
            </a:r>
            <a:r>
              <a:rPr lang="en-IN" dirty="0">
                <a:solidFill>
                  <a:srgbClr val="000000"/>
                </a:solidFill>
              </a:rPr>
              <a:t> </a:t>
            </a:r>
            <a:r>
              <a:rPr lang="en-IN" dirty="0">
                <a:solidFill>
                  <a:srgbClr val="008800"/>
                </a:solidFill>
              </a:rPr>
              <a:t>'mass'</a:t>
            </a:r>
            <a:r>
              <a:rPr lang="en-IN" dirty="0">
                <a:solidFill>
                  <a:srgbClr val="666600"/>
                </a:solidFill>
              </a:rPr>
              <a:t>,</a:t>
            </a:r>
            <a:r>
              <a:rPr lang="en-IN" dirty="0">
                <a:solidFill>
                  <a:srgbClr val="000000"/>
                </a:solidFill>
              </a:rPr>
              <a:t> </a:t>
            </a:r>
            <a:r>
              <a:rPr lang="en-IN" dirty="0">
                <a:solidFill>
                  <a:srgbClr val="008800"/>
                </a:solidFill>
              </a:rPr>
              <a:t>'</a:t>
            </a:r>
            <a:r>
              <a:rPr lang="en-IN" dirty="0" err="1">
                <a:solidFill>
                  <a:srgbClr val="008800"/>
                </a:solidFill>
              </a:rPr>
              <a:t>pedi</a:t>
            </a:r>
            <a:r>
              <a:rPr lang="en-IN" dirty="0">
                <a:solidFill>
                  <a:srgbClr val="008800"/>
                </a:solidFill>
              </a:rPr>
              <a:t>'</a:t>
            </a:r>
            <a:r>
              <a:rPr lang="en-IN" dirty="0">
                <a:solidFill>
                  <a:srgbClr val="666600"/>
                </a:solidFill>
              </a:rPr>
              <a:t>,</a:t>
            </a:r>
            <a:r>
              <a:rPr lang="en-IN" dirty="0">
                <a:solidFill>
                  <a:srgbClr val="000000"/>
                </a:solidFill>
              </a:rPr>
              <a:t> </a:t>
            </a:r>
            <a:r>
              <a:rPr lang="en-IN" dirty="0">
                <a:solidFill>
                  <a:srgbClr val="008800"/>
                </a:solidFill>
              </a:rPr>
              <a:t>'age'</a:t>
            </a:r>
            <a:r>
              <a:rPr lang="en-IN" dirty="0">
                <a:solidFill>
                  <a:srgbClr val="666600"/>
                </a:solidFill>
              </a:rPr>
              <a:t>,</a:t>
            </a:r>
            <a:r>
              <a:rPr lang="en-IN" dirty="0">
                <a:solidFill>
                  <a:srgbClr val="000000"/>
                </a:solidFill>
              </a:rPr>
              <a:t> </a:t>
            </a:r>
            <a:r>
              <a:rPr lang="en-IN" dirty="0">
                <a:solidFill>
                  <a:srgbClr val="008800"/>
                </a:solidFill>
              </a:rPr>
              <a:t>'class’</a:t>
            </a:r>
            <a:r>
              <a:rPr lang="en-IN" dirty="0">
                <a:solidFill>
                  <a:srgbClr val="666600"/>
                </a:solidFill>
              </a:rPr>
              <a:t>]</a:t>
            </a:r>
            <a:r>
              <a:rPr lang="en-IN" dirty="0">
                <a:solidFill>
                  <a:srgbClr val="000000"/>
                </a:solidFill>
              </a:rPr>
              <a:t> </a:t>
            </a:r>
          </a:p>
          <a:p>
            <a:r>
              <a:rPr lang="en-IN" dirty="0">
                <a:solidFill>
                  <a:srgbClr val="000000"/>
                </a:solidFill>
              </a:rPr>
              <a:t>data </a:t>
            </a:r>
            <a:r>
              <a:rPr lang="en-IN" dirty="0">
                <a:solidFill>
                  <a:srgbClr val="666600"/>
                </a:solidFill>
              </a:rPr>
              <a:t>=</a:t>
            </a:r>
            <a:r>
              <a:rPr lang="en-IN" dirty="0">
                <a:solidFill>
                  <a:srgbClr val="000000"/>
                </a:solidFill>
              </a:rPr>
              <a:t> </a:t>
            </a:r>
            <a:r>
              <a:rPr lang="en-IN" dirty="0" err="1">
                <a:solidFill>
                  <a:srgbClr val="000000"/>
                </a:solidFill>
              </a:rPr>
              <a:t>read_csv</a:t>
            </a:r>
            <a:r>
              <a:rPr lang="en-IN" dirty="0">
                <a:solidFill>
                  <a:srgbClr val="666600"/>
                </a:solidFill>
              </a:rPr>
              <a:t>(</a:t>
            </a:r>
            <a:r>
              <a:rPr lang="en-IN" dirty="0">
                <a:solidFill>
                  <a:srgbClr val="000000"/>
                </a:solidFill>
              </a:rPr>
              <a:t>path</a:t>
            </a:r>
            <a:r>
              <a:rPr lang="en-IN" dirty="0">
                <a:solidFill>
                  <a:srgbClr val="666600"/>
                </a:solidFill>
              </a:rPr>
              <a:t>,</a:t>
            </a:r>
            <a:r>
              <a:rPr lang="en-IN" dirty="0">
                <a:solidFill>
                  <a:srgbClr val="000000"/>
                </a:solidFill>
              </a:rPr>
              <a:t> names</a:t>
            </a:r>
            <a:r>
              <a:rPr lang="en-IN" dirty="0">
                <a:solidFill>
                  <a:srgbClr val="666600"/>
                </a:solidFill>
              </a:rPr>
              <a:t>=</a:t>
            </a:r>
            <a:r>
              <a:rPr lang="en-IN" dirty="0">
                <a:solidFill>
                  <a:srgbClr val="000000"/>
                </a:solidFill>
              </a:rPr>
              <a:t>names</a:t>
            </a:r>
            <a:r>
              <a:rPr lang="en-IN" dirty="0">
                <a:solidFill>
                  <a:srgbClr val="666600"/>
                </a:solidFill>
              </a:rPr>
              <a:t>)</a:t>
            </a:r>
            <a:r>
              <a:rPr lang="en-IN" dirty="0">
                <a:solidFill>
                  <a:srgbClr val="000000"/>
                </a:solidFill>
              </a:rPr>
              <a:t> </a:t>
            </a:r>
          </a:p>
          <a:p>
            <a:r>
              <a:rPr lang="en-IN" dirty="0" err="1">
                <a:solidFill>
                  <a:srgbClr val="000000"/>
                </a:solidFill>
              </a:rPr>
              <a:t>scatter_matrix</a:t>
            </a:r>
            <a:r>
              <a:rPr lang="en-IN" dirty="0">
                <a:solidFill>
                  <a:srgbClr val="666600"/>
                </a:solidFill>
              </a:rPr>
              <a:t>(</a:t>
            </a:r>
            <a:r>
              <a:rPr lang="en-IN" dirty="0">
                <a:solidFill>
                  <a:srgbClr val="000000"/>
                </a:solidFill>
              </a:rPr>
              <a:t>data</a:t>
            </a:r>
            <a:r>
              <a:rPr lang="en-IN" dirty="0">
                <a:solidFill>
                  <a:srgbClr val="666600"/>
                </a:solidFill>
              </a:rPr>
              <a:t>)</a:t>
            </a:r>
            <a:r>
              <a:rPr lang="en-IN" dirty="0">
                <a:solidFill>
                  <a:srgbClr val="000000"/>
                </a:solidFill>
              </a:rPr>
              <a:t> </a:t>
            </a:r>
          </a:p>
          <a:p>
            <a:r>
              <a:rPr lang="en-IN" dirty="0" err="1">
                <a:solidFill>
                  <a:srgbClr val="000000"/>
                </a:solidFill>
              </a:rPr>
              <a:t>pyplot</a:t>
            </a:r>
            <a:r>
              <a:rPr lang="en-IN" dirty="0" err="1">
                <a:solidFill>
                  <a:srgbClr val="666600"/>
                </a:solidFill>
              </a:rPr>
              <a:t>.</a:t>
            </a:r>
            <a:r>
              <a:rPr lang="en-IN" dirty="0" err="1">
                <a:solidFill>
                  <a:srgbClr val="000000"/>
                </a:solidFill>
              </a:rPr>
              <a:t>show</a:t>
            </a:r>
            <a:r>
              <a:rPr lang="en-IN" dirty="0">
                <a:solidFill>
                  <a:srgbClr val="666600"/>
                </a:solidFill>
              </a:rPr>
              <a:t>()</a:t>
            </a:r>
            <a:endParaRPr lang="en-IN" dirty="0"/>
          </a:p>
        </p:txBody>
      </p:sp>
    </p:spTree>
    <p:extLst>
      <p:ext uri="{BB962C8B-B14F-4D97-AF65-F5344CB8AC3E}">
        <p14:creationId xmlns:p14="http://schemas.microsoft.com/office/powerpoint/2010/main" val="3933514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plot Scatter matrix">
            <a:extLst>
              <a:ext uri="{FF2B5EF4-FFF2-40B4-BE49-F238E27FC236}">
                <a16:creationId xmlns:a16="http://schemas.microsoft.com/office/drawing/2014/main" id="{D230F0C0-D6F3-852D-A6C9-A5258DAC86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933" y="801288"/>
            <a:ext cx="9111465" cy="5785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407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4D458-626D-07AD-09F6-C1D8519C9815}"/>
              </a:ext>
            </a:extLst>
          </p:cNvPr>
          <p:cNvSpPr>
            <a:spLocks noGrp="1"/>
          </p:cNvSpPr>
          <p:nvPr>
            <p:ph type="ctrTitle"/>
          </p:nvPr>
        </p:nvSpPr>
        <p:spPr>
          <a:xfrm>
            <a:off x="372533" y="-118532"/>
            <a:ext cx="8365067" cy="1473199"/>
          </a:xfrm>
        </p:spPr>
        <p:txBody>
          <a:bodyPr/>
          <a:lstStyle/>
          <a:p>
            <a:r>
              <a:rPr lang="en-IN" sz="4400" b="0" i="0" dirty="0">
                <a:solidFill>
                  <a:srgbClr val="002060"/>
                </a:solidFill>
                <a:effectLst>
                  <a:outerShdw blurRad="38100" dist="38100" dir="2700000" algn="tl">
                    <a:srgbClr val="000000">
                      <a:alpha val="43137"/>
                    </a:srgbClr>
                  </a:outerShdw>
                </a:effectLst>
                <a:latin typeface="Heebo" pitchFamily="2" charset="-79"/>
                <a:cs typeface="Heebo" pitchFamily="2" charset="-79"/>
              </a:rPr>
              <a:t>Based on human supervision</a:t>
            </a:r>
            <a:br>
              <a:rPr lang="en-IN" sz="4400" b="0" i="0" dirty="0">
                <a:solidFill>
                  <a:srgbClr val="002060"/>
                </a:solidFill>
                <a:effectLst>
                  <a:outerShdw blurRad="38100" dist="38100" dir="2700000" algn="tl">
                    <a:srgbClr val="000000">
                      <a:alpha val="43137"/>
                    </a:srgbClr>
                  </a:outerShdw>
                </a:effectLst>
                <a:latin typeface="Heebo" pitchFamily="2" charset="-79"/>
                <a:cs typeface="Heebo" pitchFamily="2" charset="-79"/>
              </a:rPr>
            </a:br>
            <a:endParaRPr lang="en-IN" sz="4400" dirty="0">
              <a:solidFill>
                <a:srgbClr val="002060"/>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4D0607A3-0A6A-1C41-C702-4799E967137A}"/>
              </a:ext>
            </a:extLst>
          </p:cNvPr>
          <p:cNvSpPr>
            <a:spLocks noGrp="1"/>
          </p:cNvSpPr>
          <p:nvPr>
            <p:ph type="subTitle" idx="1"/>
          </p:nvPr>
        </p:nvSpPr>
        <p:spPr>
          <a:xfrm>
            <a:off x="745067" y="609599"/>
            <a:ext cx="8975876" cy="6079067"/>
          </a:xfrm>
        </p:spPr>
        <p:txBody>
          <a:bodyPr>
            <a:normAutofit/>
          </a:bodyPr>
          <a:lstStyle/>
          <a:p>
            <a:pPr algn="l"/>
            <a:r>
              <a:rPr lang="en-US" sz="2000" b="1" i="0" dirty="0">
                <a:solidFill>
                  <a:srgbClr val="002060"/>
                </a:solidFill>
                <a:effectLst>
                  <a:outerShdw blurRad="38100" dist="38100" dir="2700000" algn="tl">
                    <a:srgbClr val="000000">
                      <a:alpha val="43137"/>
                    </a:srgbClr>
                  </a:outerShdw>
                </a:effectLst>
                <a:latin typeface="Nunito" pitchFamily="2" charset="0"/>
              </a:rPr>
              <a:t>  SUPERVISED LEARNING . </a:t>
            </a:r>
            <a:r>
              <a:rPr lang="en-US" b="0" i="0" dirty="0">
                <a:solidFill>
                  <a:srgbClr val="000000"/>
                </a:solidFill>
                <a:effectLst/>
                <a:latin typeface="Nunito" pitchFamily="2" charset="0"/>
              </a:rPr>
              <a:t>This learning algorithm take the data sample i.e. the training data and its associated output i.e. labels or responses with each data samples during the training process.</a:t>
            </a:r>
          </a:p>
          <a:p>
            <a:pPr marL="285750" indent="-285750" algn="l">
              <a:buFont typeface="Arial" panose="020B0604020202020204" pitchFamily="34" charset="0"/>
              <a:buChar char="•"/>
            </a:pPr>
            <a:r>
              <a:rPr lang="en-US" b="0" i="0" dirty="0">
                <a:solidFill>
                  <a:srgbClr val="000000"/>
                </a:solidFill>
                <a:effectLst/>
                <a:latin typeface="Nunito" pitchFamily="2" charset="0"/>
              </a:rPr>
              <a:t>The main objective of supervised learning algorithms is to learn an association between input data samples and corresponding outputs after performing multiple training data instances.</a:t>
            </a:r>
          </a:p>
          <a:p>
            <a:pPr algn="just"/>
            <a:r>
              <a:rPr lang="en-US" b="0" i="0" dirty="0">
                <a:solidFill>
                  <a:srgbClr val="000000"/>
                </a:solidFill>
                <a:effectLst/>
                <a:latin typeface="Nunito" pitchFamily="2" charset="0"/>
              </a:rPr>
              <a:t>For example, we have</a:t>
            </a:r>
          </a:p>
          <a:p>
            <a:pPr algn="just"/>
            <a:r>
              <a:rPr lang="en-US" b="1" i="0" dirty="0">
                <a:solidFill>
                  <a:srgbClr val="000000"/>
                </a:solidFill>
                <a:effectLst/>
                <a:latin typeface="Nunito" pitchFamily="2" charset="0"/>
              </a:rPr>
              <a:t>x</a:t>
            </a:r>
            <a:r>
              <a:rPr lang="en-US" b="0" i="0" dirty="0">
                <a:solidFill>
                  <a:srgbClr val="000000"/>
                </a:solidFill>
                <a:effectLst/>
                <a:latin typeface="Nunito" pitchFamily="2" charset="0"/>
              </a:rPr>
              <a:t>: Input variables and</a:t>
            </a:r>
          </a:p>
          <a:p>
            <a:pPr algn="just"/>
            <a:r>
              <a:rPr lang="en-US" b="1" i="0" dirty="0">
                <a:solidFill>
                  <a:srgbClr val="000000"/>
                </a:solidFill>
                <a:effectLst/>
                <a:latin typeface="Nunito" pitchFamily="2" charset="0"/>
              </a:rPr>
              <a:t>Y</a:t>
            </a:r>
            <a:r>
              <a:rPr lang="en-US" b="0" i="0" dirty="0">
                <a:solidFill>
                  <a:srgbClr val="000000"/>
                </a:solidFill>
                <a:effectLst/>
                <a:latin typeface="Nunito" pitchFamily="2" charset="0"/>
              </a:rPr>
              <a:t>: Output variable</a:t>
            </a:r>
          </a:p>
          <a:p>
            <a:pPr algn="just"/>
            <a:r>
              <a:rPr lang="en-US" b="0" i="0" dirty="0">
                <a:solidFill>
                  <a:srgbClr val="000000"/>
                </a:solidFill>
                <a:effectLst/>
                <a:latin typeface="Nunito" pitchFamily="2" charset="0"/>
              </a:rPr>
              <a:t>Now, apply an algorithm to learn the mapping function from the input to output as follows −</a:t>
            </a:r>
          </a:p>
          <a:p>
            <a:pPr algn="just"/>
            <a:r>
              <a:rPr lang="en-US" b="0" i="0" dirty="0">
                <a:solidFill>
                  <a:srgbClr val="000000"/>
                </a:solidFill>
                <a:effectLst/>
                <a:latin typeface="Nunito" pitchFamily="2" charset="0"/>
              </a:rPr>
              <a:t>Y=f(x)</a:t>
            </a:r>
          </a:p>
          <a:p>
            <a:pPr algn="just"/>
            <a:r>
              <a:rPr lang="en-US" b="0" i="0" dirty="0">
                <a:solidFill>
                  <a:srgbClr val="000000"/>
                </a:solidFill>
                <a:effectLst/>
                <a:latin typeface="Nunito" pitchFamily="2" charset="0"/>
              </a:rPr>
              <a:t>Now, the main objective would be to approximate the mapping function so well that even when we have new input data (x), we can easily predict the output variable (Y) for that new input data</a:t>
            </a:r>
          </a:p>
          <a:p>
            <a:pPr marL="285750" indent="-285750" algn="l">
              <a:buFont typeface="Arial" panose="020B0604020202020204" pitchFamily="34" charset="0"/>
              <a:buChar char="•"/>
            </a:pPr>
            <a:r>
              <a:rPr lang="en-US" b="0" i="0" dirty="0">
                <a:solidFill>
                  <a:srgbClr val="000000"/>
                </a:solidFill>
                <a:effectLst/>
                <a:latin typeface="Nunito" pitchFamily="2" charset="0"/>
              </a:rPr>
              <a:t>Examples of supervised machine learning algorithms includes </a:t>
            </a:r>
            <a:r>
              <a:rPr lang="en-US" b="1" i="0" dirty="0">
                <a:solidFill>
                  <a:srgbClr val="000000"/>
                </a:solidFill>
                <a:effectLst/>
                <a:latin typeface="Nunito" pitchFamily="2" charset="0"/>
              </a:rPr>
              <a:t>Decision tree, Random Forest, KNN, Logistic Regression</a:t>
            </a:r>
            <a:r>
              <a:rPr lang="en-US" b="0" i="0" dirty="0">
                <a:solidFill>
                  <a:srgbClr val="000000"/>
                </a:solidFill>
                <a:effectLst/>
                <a:latin typeface="Nunito" pitchFamily="2" charset="0"/>
              </a:rPr>
              <a:t> etc.</a:t>
            </a:r>
            <a:endParaRPr lang="en-IN"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75679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E5349-C6AD-1153-D886-4CCC592200C1}"/>
              </a:ext>
            </a:extLst>
          </p:cNvPr>
          <p:cNvSpPr>
            <a:spLocks noGrp="1"/>
          </p:cNvSpPr>
          <p:nvPr>
            <p:ph type="ctrTitle"/>
          </p:nvPr>
        </p:nvSpPr>
        <p:spPr>
          <a:xfrm>
            <a:off x="1151468" y="897468"/>
            <a:ext cx="6739466" cy="524932"/>
          </a:xfrm>
        </p:spPr>
        <p:txBody>
          <a:bodyPr/>
          <a:lstStyle/>
          <a:p>
            <a:pPr algn="l"/>
            <a:r>
              <a:rPr lang="en-IN" sz="4800" b="1" i="0" dirty="0">
                <a:solidFill>
                  <a:schemeClr val="tx2">
                    <a:lumMod val="75000"/>
                  </a:schemeClr>
                </a:solidFill>
                <a:effectLst>
                  <a:outerShdw blurRad="38100" dist="38100" dir="2700000" algn="tl">
                    <a:srgbClr val="000000">
                      <a:alpha val="43137"/>
                    </a:srgbClr>
                  </a:outerShdw>
                </a:effectLst>
                <a:latin typeface="Heebo" pitchFamily="2" charset="-79"/>
                <a:cs typeface="Heebo" pitchFamily="2" charset="-79"/>
              </a:rPr>
              <a:t>Unsupervised Learning</a:t>
            </a:r>
            <a:br>
              <a:rPr lang="en-IN" sz="4800" b="1" i="0" dirty="0">
                <a:solidFill>
                  <a:schemeClr val="tx2">
                    <a:lumMod val="75000"/>
                  </a:schemeClr>
                </a:solidFill>
                <a:effectLst>
                  <a:outerShdw blurRad="38100" dist="38100" dir="2700000" algn="tl">
                    <a:srgbClr val="000000">
                      <a:alpha val="43137"/>
                    </a:srgbClr>
                  </a:outerShdw>
                </a:effectLst>
                <a:latin typeface="Heebo" pitchFamily="2" charset="-79"/>
                <a:cs typeface="Heebo" pitchFamily="2" charset="-79"/>
              </a:rPr>
            </a:br>
            <a:endParaRPr lang="en-IN" sz="4800" b="1" dirty="0">
              <a:solidFill>
                <a:schemeClr val="tx2">
                  <a:lumMod val="75000"/>
                </a:schemeClr>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70F0D0EA-F301-AA4C-72AE-BD04049F1F5B}"/>
              </a:ext>
            </a:extLst>
          </p:cNvPr>
          <p:cNvSpPr>
            <a:spLocks noGrp="1"/>
          </p:cNvSpPr>
          <p:nvPr>
            <p:ph type="subTitle" idx="1"/>
          </p:nvPr>
        </p:nvSpPr>
        <p:spPr>
          <a:xfrm>
            <a:off x="897467" y="711201"/>
            <a:ext cx="7766936" cy="5689600"/>
          </a:xfrm>
        </p:spPr>
        <p:txBody>
          <a:bodyPr>
            <a:normAutofit fontScale="92500" lnSpcReduction="10000"/>
          </a:bodyPr>
          <a:lstStyle/>
          <a:p>
            <a:pPr algn="l">
              <a:buFont typeface="Arial" panose="020B0604020202020204" pitchFamily="34" charset="0"/>
              <a:buChar char="•"/>
            </a:pPr>
            <a:r>
              <a:rPr lang="en-US" sz="2000" b="0" i="0" dirty="0">
                <a:solidFill>
                  <a:schemeClr val="tx2">
                    <a:lumMod val="75000"/>
                  </a:schemeClr>
                </a:solidFill>
                <a:effectLst/>
                <a:latin typeface="Söhne"/>
              </a:rPr>
              <a:t>Unsupervised learning algorithms do not rely on labeled training data or a supervisor for guidance.</a:t>
            </a:r>
          </a:p>
          <a:p>
            <a:pPr algn="l">
              <a:buFont typeface="Arial" panose="020B0604020202020204" pitchFamily="34" charset="0"/>
              <a:buChar char="•"/>
            </a:pPr>
            <a:r>
              <a:rPr lang="en-US" sz="2000" b="0" i="0" dirty="0">
                <a:solidFill>
                  <a:schemeClr val="tx2">
                    <a:lumMod val="75000"/>
                  </a:schemeClr>
                </a:solidFill>
                <a:effectLst/>
                <a:latin typeface="Söhne"/>
              </a:rPr>
              <a:t>These algorithms are useful when we don't have pre-labeled training data and want to extract patterns from input data.</a:t>
            </a:r>
          </a:p>
          <a:p>
            <a:pPr algn="l">
              <a:buFont typeface="Arial" panose="020B0604020202020204" pitchFamily="34" charset="0"/>
              <a:buChar char="•"/>
            </a:pPr>
            <a:r>
              <a:rPr lang="en-US" sz="2000" b="0" i="0" dirty="0">
                <a:solidFill>
                  <a:schemeClr val="tx2">
                    <a:lumMod val="75000"/>
                  </a:schemeClr>
                </a:solidFill>
                <a:effectLst/>
                <a:latin typeface="Söhne"/>
              </a:rPr>
              <a:t>Common unsupervised learning algorithms include k-means clustering, hierarchical clustering, and principal component analysis (PCA).</a:t>
            </a:r>
          </a:p>
          <a:p>
            <a:pPr algn="l">
              <a:buFont typeface="Arial" panose="020B0604020202020204" pitchFamily="34" charset="0"/>
              <a:buChar char="•"/>
            </a:pPr>
            <a:r>
              <a:rPr lang="en-US" sz="2000" b="0" i="0" dirty="0">
                <a:solidFill>
                  <a:schemeClr val="tx2">
                    <a:lumMod val="75000"/>
                  </a:schemeClr>
                </a:solidFill>
                <a:effectLst/>
                <a:latin typeface="Söhne"/>
              </a:rPr>
              <a:t>Instead of predicting specific outputs, unsupervised learning focuses on understanding the underlying structure or organization of the data.</a:t>
            </a:r>
          </a:p>
          <a:p>
            <a:pPr algn="l">
              <a:buFont typeface="Arial" panose="020B0604020202020204" pitchFamily="34" charset="0"/>
              <a:buChar char="•"/>
            </a:pPr>
            <a:r>
              <a:rPr lang="en-IN" sz="2000" b="0" i="0" dirty="0">
                <a:solidFill>
                  <a:srgbClr val="000000"/>
                </a:solidFill>
                <a:effectLst/>
                <a:latin typeface="Nunito" pitchFamily="2" charset="0"/>
              </a:rPr>
              <a:t>For example:</a:t>
            </a:r>
          </a:p>
          <a:p>
            <a:pPr algn="just"/>
            <a:r>
              <a:rPr lang="en-US" sz="2000" b="1" i="0" dirty="0">
                <a:solidFill>
                  <a:srgbClr val="000000"/>
                </a:solidFill>
                <a:effectLst/>
                <a:latin typeface="Nunito" pitchFamily="2" charset="0"/>
              </a:rPr>
              <a:t>x: Input variables</a:t>
            </a:r>
            <a:r>
              <a:rPr lang="en-US" sz="2000" b="0" i="0" dirty="0">
                <a:solidFill>
                  <a:srgbClr val="000000"/>
                </a:solidFill>
                <a:effectLst/>
                <a:latin typeface="Nunito" pitchFamily="2" charset="0"/>
              </a:rPr>
              <a:t>, then there would be no corresponding output variable and the algorithms need to discover the interesting pattern in data for learning.</a:t>
            </a:r>
          </a:p>
          <a:p>
            <a:pPr algn="just"/>
            <a:r>
              <a:rPr lang="en-US" sz="2000" b="0" i="0" dirty="0">
                <a:solidFill>
                  <a:srgbClr val="000000"/>
                </a:solidFill>
                <a:effectLst/>
                <a:latin typeface="Nunito" pitchFamily="2" charset="0"/>
              </a:rPr>
              <a:t>Examples of unsupervised machine learning algorithms includes K-means clustering, </a:t>
            </a:r>
            <a:r>
              <a:rPr lang="en-US" sz="2000" b="1" i="0" dirty="0">
                <a:solidFill>
                  <a:srgbClr val="000000"/>
                </a:solidFill>
                <a:effectLst/>
                <a:latin typeface="Nunito" pitchFamily="2" charset="0"/>
              </a:rPr>
              <a:t>K-nearest neighbors</a:t>
            </a:r>
            <a:r>
              <a:rPr lang="en-US" sz="2000" b="0" i="0" dirty="0">
                <a:solidFill>
                  <a:srgbClr val="000000"/>
                </a:solidFill>
                <a:effectLst/>
                <a:latin typeface="Nunito" pitchFamily="2" charset="0"/>
              </a:rPr>
              <a:t> etc.</a:t>
            </a:r>
          </a:p>
          <a:p>
            <a:pPr algn="just"/>
            <a:r>
              <a:rPr lang="en-US" sz="2000" b="0" i="0" dirty="0">
                <a:solidFill>
                  <a:srgbClr val="000000"/>
                </a:solidFill>
                <a:effectLst/>
                <a:latin typeface="Nunito" pitchFamily="2" charset="0"/>
              </a:rPr>
              <a:t>Based on the ML tasks, unsupervised learning algorithms can be divided into following broad classes −</a:t>
            </a:r>
          </a:p>
          <a:p>
            <a:pPr algn="l">
              <a:buFont typeface="Arial" panose="020B0604020202020204" pitchFamily="34" charset="0"/>
              <a:buChar char="•"/>
            </a:pPr>
            <a:r>
              <a:rPr lang="en-US" sz="2000" b="0" i="0" dirty="0">
                <a:solidFill>
                  <a:srgbClr val="000000"/>
                </a:solidFill>
                <a:effectLst/>
                <a:latin typeface="Nunito" pitchFamily="2" charset="0"/>
              </a:rPr>
              <a:t>1: </a:t>
            </a:r>
            <a:r>
              <a:rPr lang="en-US" sz="2000" b="1" i="0" dirty="0">
                <a:solidFill>
                  <a:srgbClr val="000000"/>
                </a:solidFill>
                <a:effectLst/>
                <a:latin typeface="Nunito" pitchFamily="2" charset="0"/>
              </a:rPr>
              <a:t>Clustering</a:t>
            </a:r>
            <a:r>
              <a:rPr lang="en-US" sz="2000" b="0" i="0" dirty="0">
                <a:solidFill>
                  <a:srgbClr val="000000"/>
                </a:solidFill>
                <a:effectLst/>
                <a:latin typeface="Nunito" pitchFamily="2" charset="0"/>
              </a:rPr>
              <a:t> 2 : </a:t>
            </a:r>
            <a:r>
              <a:rPr lang="en-US" sz="2000" b="1" i="0" dirty="0">
                <a:solidFill>
                  <a:srgbClr val="000000"/>
                </a:solidFill>
                <a:effectLst/>
                <a:latin typeface="Nunito" pitchFamily="2" charset="0"/>
              </a:rPr>
              <a:t>Association</a:t>
            </a:r>
            <a:r>
              <a:rPr lang="en-US" sz="2000" b="0" i="0" dirty="0">
                <a:solidFill>
                  <a:srgbClr val="000000"/>
                </a:solidFill>
                <a:effectLst/>
                <a:latin typeface="Nunito" pitchFamily="2" charset="0"/>
              </a:rPr>
              <a:t> 3 : </a:t>
            </a:r>
            <a:r>
              <a:rPr lang="en-US" sz="2000" b="1" i="0" dirty="0">
                <a:solidFill>
                  <a:srgbClr val="000000"/>
                </a:solidFill>
                <a:effectLst/>
                <a:latin typeface="Nunito" pitchFamily="2" charset="0"/>
              </a:rPr>
              <a:t>Dimensionality Reduction</a:t>
            </a:r>
          </a:p>
          <a:p>
            <a:pPr algn="l">
              <a:buFont typeface="Arial" panose="020B0604020202020204" pitchFamily="34" charset="0"/>
              <a:buChar char="•"/>
            </a:pPr>
            <a:endParaRPr lang="en-US" sz="2000" b="0" i="0" dirty="0">
              <a:solidFill>
                <a:schemeClr val="tx2">
                  <a:lumMod val="75000"/>
                </a:schemeClr>
              </a:solidFill>
              <a:effectLst/>
              <a:latin typeface="Söhne"/>
            </a:endParaRPr>
          </a:p>
        </p:txBody>
      </p:sp>
    </p:spTree>
    <p:extLst>
      <p:ext uri="{BB962C8B-B14F-4D97-AF65-F5344CB8AC3E}">
        <p14:creationId xmlns:p14="http://schemas.microsoft.com/office/powerpoint/2010/main" val="3155804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3E4BB-46D2-65D2-9063-C9A332657C45}"/>
              </a:ext>
            </a:extLst>
          </p:cNvPr>
          <p:cNvSpPr>
            <a:spLocks noGrp="1"/>
          </p:cNvSpPr>
          <p:nvPr>
            <p:ph type="ctrTitle"/>
          </p:nvPr>
        </p:nvSpPr>
        <p:spPr>
          <a:xfrm>
            <a:off x="762000" y="541869"/>
            <a:ext cx="7332134" cy="863599"/>
          </a:xfrm>
        </p:spPr>
        <p:txBody>
          <a:bodyPr/>
          <a:lstStyle/>
          <a:p>
            <a:pPr algn="l"/>
            <a:r>
              <a:rPr lang="en-IN" sz="4400" b="1" i="0" dirty="0">
                <a:solidFill>
                  <a:schemeClr val="accent6">
                    <a:lumMod val="50000"/>
                  </a:schemeClr>
                </a:solidFill>
                <a:effectLst>
                  <a:outerShdw blurRad="38100" dist="38100" dir="2700000" algn="tl">
                    <a:srgbClr val="000000">
                      <a:alpha val="43137"/>
                    </a:srgbClr>
                  </a:outerShdw>
                </a:effectLst>
                <a:latin typeface="Heebo" pitchFamily="2" charset="-79"/>
                <a:cs typeface="Heebo" pitchFamily="2" charset="-79"/>
              </a:rPr>
              <a:t>Semi-supervised Learning</a:t>
            </a:r>
            <a:br>
              <a:rPr lang="en-IN" sz="4400" b="1" i="0" dirty="0">
                <a:solidFill>
                  <a:schemeClr val="accent6">
                    <a:lumMod val="50000"/>
                  </a:schemeClr>
                </a:solidFill>
                <a:effectLst>
                  <a:outerShdw blurRad="38100" dist="38100" dir="2700000" algn="tl">
                    <a:srgbClr val="000000">
                      <a:alpha val="43137"/>
                    </a:srgbClr>
                  </a:outerShdw>
                </a:effectLst>
                <a:latin typeface="Heebo" pitchFamily="2" charset="-79"/>
                <a:cs typeface="Heebo" pitchFamily="2" charset="-79"/>
              </a:rPr>
            </a:br>
            <a:endParaRPr lang="en-IN" sz="4400" b="1" dirty="0">
              <a:solidFill>
                <a:schemeClr val="accent6">
                  <a:lumMod val="50000"/>
                </a:schemeClr>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391CCD75-64CE-B1D9-60EE-D455CAC82D48}"/>
              </a:ext>
            </a:extLst>
          </p:cNvPr>
          <p:cNvSpPr>
            <a:spLocks noGrp="1"/>
          </p:cNvSpPr>
          <p:nvPr>
            <p:ph type="subTitle" idx="1"/>
          </p:nvPr>
        </p:nvSpPr>
        <p:spPr>
          <a:xfrm>
            <a:off x="897467" y="973668"/>
            <a:ext cx="7766936" cy="5698065"/>
          </a:xfrm>
        </p:spPr>
        <p:txBody>
          <a:bodyPr/>
          <a:lstStyle/>
          <a:p>
            <a:pPr marL="285750" indent="-285750" algn="l">
              <a:buFont typeface="Arial" panose="020B0604020202020204" pitchFamily="34" charset="0"/>
              <a:buChar char="•"/>
            </a:pPr>
            <a:r>
              <a:rPr lang="en-US" sz="2400" dirty="0">
                <a:solidFill>
                  <a:srgbClr val="000000"/>
                </a:solidFill>
                <a:latin typeface="Nunito" pitchFamily="2" charset="0"/>
              </a:rPr>
              <a:t>It is neither fully supervised nor fully unsupervised.</a:t>
            </a:r>
            <a:r>
              <a:rPr lang="en-US" sz="2000" dirty="0">
                <a:solidFill>
                  <a:srgbClr val="000000"/>
                </a:solidFill>
                <a:latin typeface="Nunito" pitchFamily="2" charset="0"/>
              </a:rPr>
              <a:t> </a:t>
            </a:r>
          </a:p>
          <a:p>
            <a:pPr marL="285750" indent="-285750" algn="l">
              <a:buFont typeface="Arial" panose="020B0604020202020204" pitchFamily="34" charset="0"/>
              <a:buChar char="•"/>
            </a:pPr>
            <a:r>
              <a:rPr lang="en-US" sz="2000" dirty="0">
                <a:solidFill>
                  <a:srgbClr val="000000"/>
                </a:solidFill>
                <a:latin typeface="Nunito" pitchFamily="2" charset="0"/>
              </a:rPr>
              <a:t>These kinds of algorithms generally use small supervised learning component  (</a:t>
            </a:r>
            <a:r>
              <a:rPr lang="en-US" sz="2000" b="0" i="0" dirty="0">
                <a:solidFill>
                  <a:srgbClr val="000000"/>
                </a:solidFill>
                <a:effectLst/>
                <a:latin typeface="Nunito" pitchFamily="2" charset="0"/>
              </a:rPr>
              <a:t>small amount of pre-labeled annotated data )</a:t>
            </a:r>
            <a:r>
              <a:rPr lang="en-US" sz="2000" dirty="0">
                <a:solidFill>
                  <a:srgbClr val="000000"/>
                </a:solidFill>
                <a:latin typeface="Nunito" pitchFamily="2" charset="0"/>
              </a:rPr>
              <a:t> and large unsupervised learning component(</a:t>
            </a:r>
            <a:r>
              <a:rPr lang="en-IN" sz="2000" b="0" i="0" dirty="0">
                <a:solidFill>
                  <a:srgbClr val="000000"/>
                </a:solidFill>
                <a:effectLst/>
                <a:latin typeface="Nunito" pitchFamily="2" charset="0"/>
              </a:rPr>
              <a:t>lots of  </a:t>
            </a:r>
            <a:r>
              <a:rPr lang="en-IN" sz="2000" b="0" i="0" dirty="0" err="1">
                <a:solidFill>
                  <a:srgbClr val="000000"/>
                </a:solidFill>
                <a:effectLst/>
                <a:latin typeface="Nunito" pitchFamily="2" charset="0"/>
              </a:rPr>
              <a:t>unlabeled</a:t>
            </a:r>
            <a:r>
              <a:rPr lang="en-IN" sz="2000" b="0" i="0" dirty="0">
                <a:solidFill>
                  <a:srgbClr val="000000"/>
                </a:solidFill>
                <a:effectLst/>
                <a:latin typeface="Nunito" pitchFamily="2" charset="0"/>
              </a:rPr>
              <a:t> data )</a:t>
            </a:r>
          </a:p>
          <a:p>
            <a:pPr marL="285750" indent="-285750" algn="l">
              <a:buFont typeface="Arial" panose="020B0604020202020204" pitchFamily="34" charset="0"/>
              <a:buChar char="•"/>
            </a:pPr>
            <a:r>
              <a:rPr lang="en-IN" sz="2000" b="1" dirty="0">
                <a:solidFill>
                  <a:schemeClr val="accent6">
                    <a:lumMod val="50000"/>
                  </a:schemeClr>
                </a:solidFill>
                <a:effectLst>
                  <a:outerShdw blurRad="38100" dist="38100" dir="2700000" algn="tl">
                    <a:srgbClr val="000000">
                      <a:alpha val="43137"/>
                    </a:srgbClr>
                  </a:outerShdw>
                </a:effectLst>
                <a:latin typeface="Nunito" pitchFamily="2" charset="0"/>
              </a:rPr>
              <a:t>2 APPROACHES </a:t>
            </a:r>
          </a:p>
          <a:p>
            <a:pPr marL="285750" indent="-285750" algn="l">
              <a:buFont typeface="Arial" panose="020B0604020202020204" pitchFamily="34" charset="0"/>
              <a:buChar char="•"/>
            </a:pPr>
            <a:r>
              <a:rPr lang="en-US" sz="2000" dirty="0">
                <a:solidFill>
                  <a:srgbClr val="000000"/>
                </a:solidFill>
                <a:latin typeface="Nunito" pitchFamily="2" charset="0"/>
              </a:rPr>
              <a:t>The first approach is to build the supervised model based amount of labeled and annotated data and then build the unsupervised model by applying the same to the large amounts of unlabeled data to get more labeled samples. And </a:t>
            </a:r>
            <a:r>
              <a:rPr lang="en-IN" sz="2000" b="0" i="0" dirty="0">
                <a:solidFill>
                  <a:srgbClr val="000000"/>
                </a:solidFill>
                <a:effectLst/>
                <a:latin typeface="Nunito" pitchFamily="2" charset="0"/>
              </a:rPr>
              <a:t> train the model.</a:t>
            </a:r>
            <a:endParaRPr lang="en-US" sz="2000" b="1" dirty="0">
              <a:solidFill>
                <a:schemeClr val="accent6">
                  <a:lumMod val="50000"/>
                </a:schemeClr>
              </a:solidFill>
              <a:effectLst>
                <a:outerShdw blurRad="38100" dist="38100" dir="2700000" algn="tl">
                  <a:srgbClr val="000000">
                    <a:alpha val="43137"/>
                  </a:srgbClr>
                </a:outerShdw>
              </a:effectLst>
              <a:latin typeface="Nunito" pitchFamily="2" charset="0"/>
            </a:endParaRPr>
          </a:p>
          <a:p>
            <a:pPr marL="285750" indent="-285750" algn="l">
              <a:buFont typeface="Arial" panose="020B0604020202020204" pitchFamily="34" charset="0"/>
              <a:buChar char="•"/>
            </a:pPr>
            <a:r>
              <a:rPr lang="en-US" sz="2000" dirty="0">
                <a:solidFill>
                  <a:srgbClr val="000000"/>
                </a:solidFill>
                <a:latin typeface="Nunito" pitchFamily="2" charset="0"/>
              </a:rPr>
              <a:t>The second we can first use the unsupervised methods to cluster similar data samples, annotate these groups and then use a combination of this information to train the model.</a:t>
            </a:r>
          </a:p>
          <a:p>
            <a:pPr marL="285750" indent="-285750" algn="l">
              <a:buFont typeface="Arial" panose="020B0604020202020204" pitchFamily="34" charset="0"/>
              <a:buChar char="•"/>
            </a:pPr>
            <a:endParaRPr lang="en-IN" dirty="0"/>
          </a:p>
        </p:txBody>
      </p:sp>
    </p:spTree>
    <p:extLst>
      <p:ext uri="{BB962C8B-B14F-4D97-AF65-F5344CB8AC3E}">
        <p14:creationId xmlns:p14="http://schemas.microsoft.com/office/powerpoint/2010/main" val="4036412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9919E-DC9A-FA05-3885-35EA37F40A5E}"/>
              </a:ext>
            </a:extLst>
          </p:cNvPr>
          <p:cNvSpPr>
            <a:spLocks noGrp="1"/>
          </p:cNvSpPr>
          <p:nvPr>
            <p:ph type="title"/>
          </p:nvPr>
        </p:nvSpPr>
        <p:spPr>
          <a:xfrm>
            <a:off x="350764" y="718458"/>
            <a:ext cx="4907036" cy="359228"/>
          </a:xfrm>
        </p:spPr>
        <p:txBody>
          <a:bodyPr>
            <a:noAutofit/>
          </a:bodyPr>
          <a:lstStyle/>
          <a:p>
            <a:r>
              <a:rPr lang="en-IN" sz="3200" b="0" i="0" dirty="0">
                <a:effectLst/>
                <a:latin typeface="Heebo" pitchFamily="2" charset="-79"/>
                <a:cs typeface="Heebo" pitchFamily="2" charset="-79"/>
              </a:rPr>
              <a:t>Reinforcement Learning</a:t>
            </a:r>
            <a:br>
              <a:rPr lang="en-IN" sz="3200" b="0" i="0" dirty="0">
                <a:effectLst/>
                <a:latin typeface="Heebo" pitchFamily="2" charset="-79"/>
                <a:cs typeface="Heebo" pitchFamily="2" charset="-79"/>
              </a:rPr>
            </a:br>
            <a:endParaRPr lang="en-IN" sz="3200" dirty="0"/>
          </a:p>
        </p:txBody>
      </p:sp>
      <p:sp>
        <p:nvSpPr>
          <p:cNvPr id="3" name="Text Placeholder 2">
            <a:extLst>
              <a:ext uri="{FF2B5EF4-FFF2-40B4-BE49-F238E27FC236}">
                <a16:creationId xmlns:a16="http://schemas.microsoft.com/office/drawing/2014/main" id="{EB6C7CC3-8793-13C5-ED8C-690B262340D9}"/>
              </a:ext>
            </a:extLst>
          </p:cNvPr>
          <p:cNvSpPr>
            <a:spLocks noGrp="1"/>
          </p:cNvSpPr>
          <p:nvPr>
            <p:ph type="body" idx="1"/>
          </p:nvPr>
        </p:nvSpPr>
        <p:spPr>
          <a:xfrm>
            <a:off x="350764" y="718458"/>
            <a:ext cx="8619065" cy="6139542"/>
          </a:xfrm>
        </p:spPr>
        <p:txBody>
          <a:bodyPr>
            <a:normAutofit/>
          </a:bodyPr>
          <a:lstStyle/>
          <a:p>
            <a:r>
              <a:rPr lang="en-IN" sz="2400" b="1" dirty="0">
                <a:solidFill>
                  <a:schemeClr val="accent6">
                    <a:lumMod val="50000"/>
                  </a:schemeClr>
                </a:solidFill>
                <a:effectLst>
                  <a:outerShdw blurRad="38100" dist="38100" dir="2700000" algn="tl">
                    <a:srgbClr val="000000">
                      <a:alpha val="43137"/>
                    </a:srgbClr>
                  </a:outerShdw>
                </a:effectLst>
              </a:rPr>
              <a:t>MAIN STEPS TO TRAIN:</a:t>
            </a:r>
          </a:p>
          <a:p>
            <a:pPr algn="just">
              <a:buFont typeface="Arial" panose="020B0604020202020204" pitchFamily="34" charset="0"/>
              <a:buChar char="•"/>
            </a:pPr>
            <a:r>
              <a:rPr lang="en-US" sz="2000" b="1" i="0" dirty="0">
                <a:solidFill>
                  <a:srgbClr val="000000"/>
                </a:solidFill>
                <a:effectLst/>
                <a:latin typeface="Nunito" pitchFamily="2" charset="0"/>
              </a:rPr>
              <a:t>Step 1</a:t>
            </a:r>
            <a:r>
              <a:rPr lang="en-US" sz="2000" b="0" i="0" dirty="0">
                <a:solidFill>
                  <a:srgbClr val="000000"/>
                </a:solidFill>
                <a:effectLst/>
                <a:latin typeface="Nunito" pitchFamily="2" charset="0"/>
              </a:rPr>
              <a:t> − First, we need to prepare an agent with some initial set of strategies.</a:t>
            </a:r>
          </a:p>
          <a:p>
            <a:pPr algn="just">
              <a:buFont typeface="Arial" panose="020B0604020202020204" pitchFamily="34" charset="0"/>
              <a:buChar char="•"/>
            </a:pPr>
            <a:r>
              <a:rPr lang="en-US" sz="2000" b="1" i="0" dirty="0">
                <a:solidFill>
                  <a:srgbClr val="000000"/>
                </a:solidFill>
                <a:effectLst/>
                <a:latin typeface="Nunito" pitchFamily="2" charset="0"/>
              </a:rPr>
              <a:t>Step 2</a:t>
            </a:r>
            <a:r>
              <a:rPr lang="en-US" sz="2000" b="0" i="0" dirty="0">
                <a:solidFill>
                  <a:srgbClr val="000000"/>
                </a:solidFill>
                <a:effectLst/>
                <a:latin typeface="Nunito" pitchFamily="2" charset="0"/>
              </a:rPr>
              <a:t> − Then observe the environment and its current state.</a:t>
            </a:r>
          </a:p>
          <a:p>
            <a:pPr algn="just">
              <a:buFont typeface="Arial" panose="020B0604020202020204" pitchFamily="34" charset="0"/>
              <a:buChar char="•"/>
            </a:pPr>
            <a:r>
              <a:rPr lang="en-US" sz="2000" b="1" i="0" dirty="0">
                <a:solidFill>
                  <a:srgbClr val="000000"/>
                </a:solidFill>
                <a:effectLst/>
                <a:latin typeface="Nunito" pitchFamily="2" charset="0"/>
              </a:rPr>
              <a:t>Step 3</a:t>
            </a:r>
            <a:r>
              <a:rPr lang="en-US" sz="2000" b="0" i="0" dirty="0">
                <a:solidFill>
                  <a:srgbClr val="000000"/>
                </a:solidFill>
                <a:effectLst/>
                <a:latin typeface="Nunito" pitchFamily="2" charset="0"/>
              </a:rPr>
              <a:t> − Next, select the optimal policy regards the current state of the environment and perform important action.</a:t>
            </a:r>
          </a:p>
          <a:p>
            <a:pPr algn="just">
              <a:buFont typeface="Arial" panose="020B0604020202020204" pitchFamily="34" charset="0"/>
              <a:buChar char="•"/>
            </a:pPr>
            <a:r>
              <a:rPr lang="en-US" sz="2000" b="1" i="0" dirty="0">
                <a:solidFill>
                  <a:srgbClr val="000000"/>
                </a:solidFill>
                <a:effectLst/>
                <a:latin typeface="Nunito" pitchFamily="2" charset="0"/>
              </a:rPr>
              <a:t>Step 4</a:t>
            </a:r>
            <a:r>
              <a:rPr lang="en-US" sz="2000" b="0" i="0" dirty="0">
                <a:solidFill>
                  <a:srgbClr val="000000"/>
                </a:solidFill>
                <a:effectLst/>
                <a:latin typeface="Nunito" pitchFamily="2" charset="0"/>
              </a:rPr>
              <a:t> − Now, the agent can get corresponding reward or penalty as per accordance with the action taken by it in previous step.</a:t>
            </a:r>
          </a:p>
          <a:p>
            <a:pPr algn="just">
              <a:buFont typeface="Arial" panose="020B0604020202020204" pitchFamily="34" charset="0"/>
              <a:buChar char="•"/>
            </a:pPr>
            <a:r>
              <a:rPr lang="en-US" sz="2000" b="1" i="0" dirty="0">
                <a:solidFill>
                  <a:srgbClr val="000000"/>
                </a:solidFill>
                <a:effectLst/>
                <a:latin typeface="Nunito" pitchFamily="2" charset="0"/>
              </a:rPr>
              <a:t>Step 5</a:t>
            </a:r>
            <a:r>
              <a:rPr lang="en-US" sz="2000" b="0" i="0" dirty="0">
                <a:solidFill>
                  <a:srgbClr val="000000"/>
                </a:solidFill>
                <a:effectLst/>
                <a:latin typeface="Nunito" pitchFamily="2" charset="0"/>
              </a:rPr>
              <a:t> − Now, we can update the strategies if it is required so.</a:t>
            </a:r>
          </a:p>
          <a:p>
            <a:pPr algn="just">
              <a:buFont typeface="Arial" panose="020B0604020202020204" pitchFamily="34" charset="0"/>
              <a:buChar char="•"/>
            </a:pPr>
            <a:r>
              <a:rPr lang="en-US" sz="2000" b="1" i="0" dirty="0">
                <a:solidFill>
                  <a:srgbClr val="000000"/>
                </a:solidFill>
                <a:effectLst/>
                <a:latin typeface="Nunito" pitchFamily="2" charset="0"/>
              </a:rPr>
              <a:t>Step 6</a:t>
            </a:r>
            <a:r>
              <a:rPr lang="en-US" sz="2000" b="0" i="0" dirty="0">
                <a:solidFill>
                  <a:srgbClr val="000000"/>
                </a:solidFill>
                <a:effectLst/>
                <a:latin typeface="Nunito" pitchFamily="2" charset="0"/>
              </a:rPr>
              <a:t> − At last, repeat steps 2-5 until the agent got to learn and adopt the optimal policies.</a:t>
            </a:r>
          </a:p>
          <a:p>
            <a:pPr marL="457200" indent="-457200">
              <a:buFont typeface="+mj-lt"/>
              <a:buAutoNum type="arabicPeriod"/>
            </a:pPr>
            <a:endParaRPr lang="en-IN" sz="2400" b="1" dirty="0">
              <a:solidFill>
                <a:schemeClr val="accent6">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18322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1E632-3B61-646B-73EC-E72B467C2EB5}"/>
              </a:ext>
            </a:extLst>
          </p:cNvPr>
          <p:cNvSpPr>
            <a:spLocks noGrp="1"/>
          </p:cNvSpPr>
          <p:nvPr>
            <p:ph type="ctrTitle"/>
          </p:nvPr>
        </p:nvSpPr>
        <p:spPr>
          <a:xfrm>
            <a:off x="1093410" y="108857"/>
            <a:ext cx="7766936" cy="621836"/>
          </a:xfrm>
        </p:spPr>
        <p:txBody>
          <a:bodyPr/>
          <a:lstStyle/>
          <a:p>
            <a:pPr algn="l"/>
            <a:r>
              <a:rPr lang="en-IN" sz="3200" i="0" dirty="0">
                <a:solidFill>
                  <a:srgbClr val="00B0F0"/>
                </a:solidFill>
                <a:latin typeface="Heebo" pitchFamily="2" charset="-79"/>
                <a:cs typeface="Heebo" pitchFamily="2" charset="-79"/>
              </a:rPr>
              <a:t>Based on learning ability</a:t>
            </a:r>
            <a:endParaRPr lang="en-IN" sz="3200" dirty="0"/>
          </a:p>
        </p:txBody>
      </p:sp>
      <p:sp>
        <p:nvSpPr>
          <p:cNvPr id="3" name="Subtitle 2">
            <a:extLst>
              <a:ext uri="{FF2B5EF4-FFF2-40B4-BE49-F238E27FC236}">
                <a16:creationId xmlns:a16="http://schemas.microsoft.com/office/drawing/2014/main" id="{1F5E4340-70AD-5568-78A4-1BA3B102F88C}"/>
              </a:ext>
            </a:extLst>
          </p:cNvPr>
          <p:cNvSpPr>
            <a:spLocks noGrp="1"/>
          </p:cNvSpPr>
          <p:nvPr>
            <p:ph type="subTitle" idx="1"/>
          </p:nvPr>
        </p:nvSpPr>
        <p:spPr>
          <a:xfrm>
            <a:off x="957943" y="730693"/>
            <a:ext cx="8152775" cy="6127307"/>
          </a:xfrm>
        </p:spPr>
        <p:txBody>
          <a:bodyPr>
            <a:normAutofit fontScale="92500" lnSpcReduction="10000"/>
          </a:bodyPr>
          <a:lstStyle/>
          <a:p>
            <a:pPr marL="285750" indent="-285750" algn="l">
              <a:buFont typeface="Arial" panose="020B0604020202020204" pitchFamily="34" charset="0"/>
              <a:buChar char="•"/>
            </a:pPr>
            <a:r>
              <a:rPr lang="en-IN" b="1" i="0" dirty="0">
                <a:solidFill>
                  <a:schemeClr val="accent2">
                    <a:lumMod val="50000"/>
                  </a:schemeClr>
                </a:solidFill>
                <a:effectLst/>
                <a:latin typeface="Nunito" pitchFamily="2" charset="0"/>
              </a:rPr>
              <a:t>Batch Learning : </a:t>
            </a:r>
            <a:r>
              <a:rPr lang="en-IN" dirty="0">
                <a:solidFill>
                  <a:srgbClr val="000000"/>
                </a:solidFill>
                <a:latin typeface="Nunito" pitchFamily="2" charset="0"/>
              </a:rPr>
              <a:t>main steps </a:t>
            </a:r>
            <a:r>
              <a:rPr lang="en-IN" dirty="0">
                <a:solidFill>
                  <a:srgbClr val="000000"/>
                </a:solidFill>
                <a:latin typeface="Nunito" pitchFamily="2" charset="0"/>
                <a:sym typeface="Wingdings" panose="05000000000000000000" pitchFamily="2" charset="2"/>
              </a:rPr>
              <a:t></a:t>
            </a:r>
          </a:p>
          <a:p>
            <a:pPr algn="just">
              <a:buFont typeface="Arial" panose="020B0604020202020204" pitchFamily="34" charset="0"/>
              <a:buChar char="•"/>
            </a:pPr>
            <a:r>
              <a:rPr lang="en-US" b="1" i="0" dirty="0">
                <a:solidFill>
                  <a:srgbClr val="000000"/>
                </a:solidFill>
                <a:effectLst/>
                <a:latin typeface="Nunito" pitchFamily="2" charset="0"/>
              </a:rPr>
              <a:t>Step 1</a:t>
            </a:r>
            <a:r>
              <a:rPr lang="en-US" b="0" i="0" dirty="0">
                <a:solidFill>
                  <a:srgbClr val="000000"/>
                </a:solidFill>
                <a:effectLst/>
                <a:latin typeface="Nunito" pitchFamily="2" charset="0"/>
              </a:rPr>
              <a:t> − First, we need to collect all the training data for start training the model.</a:t>
            </a:r>
          </a:p>
          <a:p>
            <a:pPr algn="just">
              <a:buFont typeface="Arial" panose="020B0604020202020204" pitchFamily="34" charset="0"/>
              <a:buChar char="•"/>
            </a:pPr>
            <a:r>
              <a:rPr lang="en-US" b="1" i="0" dirty="0">
                <a:solidFill>
                  <a:srgbClr val="000000"/>
                </a:solidFill>
                <a:effectLst/>
                <a:latin typeface="Nunito" pitchFamily="2" charset="0"/>
              </a:rPr>
              <a:t>Step 2</a:t>
            </a:r>
            <a:r>
              <a:rPr lang="en-US" b="0" i="0" dirty="0">
                <a:solidFill>
                  <a:srgbClr val="000000"/>
                </a:solidFill>
                <a:effectLst/>
                <a:latin typeface="Nunito" pitchFamily="2" charset="0"/>
              </a:rPr>
              <a:t> − Now, start the training of model by providing whole training data in one go.</a:t>
            </a:r>
          </a:p>
          <a:p>
            <a:pPr algn="just">
              <a:buFont typeface="Arial" panose="020B0604020202020204" pitchFamily="34" charset="0"/>
              <a:buChar char="•"/>
            </a:pPr>
            <a:r>
              <a:rPr lang="en-US" b="1" i="0" dirty="0">
                <a:solidFill>
                  <a:srgbClr val="000000"/>
                </a:solidFill>
                <a:effectLst/>
                <a:latin typeface="Nunito" pitchFamily="2" charset="0"/>
              </a:rPr>
              <a:t>Step 3</a:t>
            </a:r>
            <a:r>
              <a:rPr lang="en-US" b="0" i="0" dirty="0">
                <a:solidFill>
                  <a:srgbClr val="000000"/>
                </a:solidFill>
                <a:effectLst/>
                <a:latin typeface="Nunito" pitchFamily="2" charset="0"/>
              </a:rPr>
              <a:t> − Next, stop learning/training process once you got satisfactory results/performance.</a:t>
            </a:r>
          </a:p>
          <a:p>
            <a:pPr algn="just">
              <a:buFont typeface="Arial" panose="020B0604020202020204" pitchFamily="34" charset="0"/>
              <a:buChar char="•"/>
            </a:pPr>
            <a:r>
              <a:rPr lang="en-US" b="1" i="0" dirty="0">
                <a:solidFill>
                  <a:srgbClr val="000000"/>
                </a:solidFill>
                <a:effectLst/>
                <a:latin typeface="Nunito" pitchFamily="2" charset="0"/>
              </a:rPr>
              <a:t>Step 4</a:t>
            </a:r>
            <a:r>
              <a:rPr lang="en-US" b="0" i="0" dirty="0">
                <a:solidFill>
                  <a:srgbClr val="000000"/>
                </a:solidFill>
                <a:effectLst/>
                <a:latin typeface="Nunito" pitchFamily="2" charset="0"/>
              </a:rPr>
              <a:t> − Finally, deploy this trained model into production. Here, it will predict the output for new data sample.</a:t>
            </a:r>
          </a:p>
          <a:p>
            <a:pPr algn="l"/>
            <a:r>
              <a:rPr lang="en-IN" b="1" dirty="0">
                <a:solidFill>
                  <a:schemeClr val="accent2">
                    <a:lumMod val="50000"/>
                  </a:schemeClr>
                </a:solidFill>
                <a:latin typeface="Heebo" pitchFamily="2" charset="-79"/>
                <a:cs typeface="Heebo" pitchFamily="2" charset="-79"/>
              </a:rPr>
              <a:t>Online Learning : main steps </a:t>
            </a:r>
            <a:r>
              <a:rPr lang="en-IN" b="1" dirty="0">
                <a:solidFill>
                  <a:schemeClr val="accent2">
                    <a:lumMod val="50000"/>
                  </a:schemeClr>
                </a:solidFill>
                <a:latin typeface="Heebo" pitchFamily="2" charset="-79"/>
                <a:cs typeface="Heebo" pitchFamily="2" charset="-79"/>
                <a:sym typeface="Wingdings" panose="05000000000000000000" pitchFamily="2" charset="2"/>
              </a:rPr>
              <a:t></a:t>
            </a:r>
          </a:p>
          <a:p>
            <a:pPr algn="just">
              <a:buFont typeface="Arial" panose="020B0604020202020204" pitchFamily="34" charset="0"/>
              <a:buChar char="•"/>
            </a:pPr>
            <a:r>
              <a:rPr lang="en-US" b="1" i="0" dirty="0">
                <a:solidFill>
                  <a:srgbClr val="000000"/>
                </a:solidFill>
                <a:effectLst/>
                <a:latin typeface="Nunito" pitchFamily="2" charset="0"/>
              </a:rPr>
              <a:t>Step 1</a:t>
            </a:r>
            <a:r>
              <a:rPr lang="en-US" b="0" i="0" dirty="0">
                <a:solidFill>
                  <a:srgbClr val="000000"/>
                </a:solidFill>
                <a:effectLst/>
                <a:latin typeface="Nunito" pitchFamily="2" charset="0"/>
              </a:rPr>
              <a:t> − First, we need to collect all the training data for starting training of the model.</a:t>
            </a:r>
          </a:p>
          <a:p>
            <a:pPr algn="just">
              <a:buFont typeface="Arial" panose="020B0604020202020204" pitchFamily="34" charset="0"/>
              <a:buChar char="•"/>
            </a:pPr>
            <a:r>
              <a:rPr lang="en-US" b="1" i="0" dirty="0">
                <a:solidFill>
                  <a:srgbClr val="000000"/>
                </a:solidFill>
                <a:effectLst/>
                <a:latin typeface="Nunito" pitchFamily="2" charset="0"/>
              </a:rPr>
              <a:t>Step 2</a:t>
            </a:r>
            <a:r>
              <a:rPr lang="en-US" b="0" i="0" dirty="0">
                <a:solidFill>
                  <a:srgbClr val="000000"/>
                </a:solidFill>
                <a:effectLst/>
                <a:latin typeface="Nunito" pitchFamily="2" charset="0"/>
              </a:rPr>
              <a:t> − Now, start the training of model by providing a mini-batch of training data to the algorithm.</a:t>
            </a:r>
          </a:p>
          <a:p>
            <a:pPr algn="just">
              <a:buFont typeface="Arial" panose="020B0604020202020204" pitchFamily="34" charset="0"/>
              <a:buChar char="•"/>
            </a:pPr>
            <a:r>
              <a:rPr lang="en-US" b="1" i="0" dirty="0">
                <a:solidFill>
                  <a:srgbClr val="000000"/>
                </a:solidFill>
                <a:effectLst/>
                <a:latin typeface="Nunito" pitchFamily="2" charset="0"/>
              </a:rPr>
              <a:t>Step 3</a:t>
            </a:r>
            <a:r>
              <a:rPr lang="en-US" b="0" i="0" dirty="0">
                <a:solidFill>
                  <a:srgbClr val="000000"/>
                </a:solidFill>
                <a:effectLst/>
                <a:latin typeface="Nunito" pitchFamily="2" charset="0"/>
              </a:rPr>
              <a:t> − Next, we need to provide the mini-batches of training data in multiple increments to the algorithm.</a:t>
            </a:r>
          </a:p>
          <a:p>
            <a:pPr algn="just">
              <a:buFont typeface="Arial" panose="020B0604020202020204" pitchFamily="34" charset="0"/>
              <a:buChar char="•"/>
            </a:pPr>
            <a:r>
              <a:rPr lang="en-US" b="1" i="0" dirty="0">
                <a:solidFill>
                  <a:srgbClr val="000000"/>
                </a:solidFill>
                <a:effectLst/>
                <a:latin typeface="Nunito" pitchFamily="2" charset="0"/>
              </a:rPr>
              <a:t>Step 4</a:t>
            </a:r>
            <a:r>
              <a:rPr lang="en-US" b="0" i="0" dirty="0">
                <a:solidFill>
                  <a:srgbClr val="000000"/>
                </a:solidFill>
                <a:effectLst/>
                <a:latin typeface="Nunito" pitchFamily="2" charset="0"/>
              </a:rPr>
              <a:t> − As it will not stop like batch learning hence after providing whole training data in mini-batches, provide new data samples also to it.</a:t>
            </a:r>
          </a:p>
          <a:p>
            <a:pPr algn="just">
              <a:buFont typeface="Arial" panose="020B0604020202020204" pitchFamily="34" charset="0"/>
              <a:buChar char="•"/>
            </a:pPr>
            <a:r>
              <a:rPr lang="en-US" b="1" i="0" dirty="0">
                <a:solidFill>
                  <a:srgbClr val="000000"/>
                </a:solidFill>
                <a:effectLst/>
                <a:latin typeface="Nunito" pitchFamily="2" charset="0"/>
              </a:rPr>
              <a:t>Step 5</a:t>
            </a:r>
            <a:r>
              <a:rPr lang="en-US" b="0" i="0" dirty="0">
                <a:solidFill>
                  <a:srgbClr val="000000"/>
                </a:solidFill>
                <a:effectLst/>
                <a:latin typeface="Nunito" pitchFamily="2" charset="0"/>
              </a:rPr>
              <a:t> − Finally, it will keep learning over a period of time based on the new data samples.</a:t>
            </a:r>
          </a:p>
          <a:p>
            <a:pPr algn="l"/>
            <a:endParaRPr lang="en-IN" b="1" dirty="0">
              <a:solidFill>
                <a:schemeClr val="accent2">
                  <a:lumMod val="50000"/>
                </a:schemeClr>
              </a:solidFill>
              <a:latin typeface="Heebo" pitchFamily="2" charset="-79"/>
              <a:cs typeface="Heebo" pitchFamily="2" charset="-79"/>
            </a:endParaRPr>
          </a:p>
          <a:p>
            <a:pPr marL="285750" indent="-285750" algn="l">
              <a:buFont typeface="Arial" panose="020B0604020202020204" pitchFamily="34" charset="0"/>
              <a:buChar char="•"/>
            </a:pPr>
            <a:endParaRPr lang="en-IN" dirty="0">
              <a:solidFill>
                <a:schemeClr val="accent2">
                  <a:lumMod val="50000"/>
                </a:schemeClr>
              </a:solidFill>
            </a:endParaRPr>
          </a:p>
        </p:txBody>
      </p:sp>
    </p:spTree>
    <p:extLst>
      <p:ext uri="{BB962C8B-B14F-4D97-AF65-F5344CB8AC3E}">
        <p14:creationId xmlns:p14="http://schemas.microsoft.com/office/powerpoint/2010/main" val="805863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58F79-7DBB-E647-856F-EE5B785E5AA1}"/>
              </a:ext>
            </a:extLst>
          </p:cNvPr>
          <p:cNvSpPr>
            <a:spLocks noGrp="1"/>
          </p:cNvSpPr>
          <p:nvPr>
            <p:ph type="title"/>
          </p:nvPr>
        </p:nvSpPr>
        <p:spPr>
          <a:xfrm>
            <a:off x="270935" y="355599"/>
            <a:ext cx="4131732" cy="860401"/>
          </a:xfrm>
        </p:spPr>
        <p:txBody>
          <a:bodyPr>
            <a:noAutofit/>
          </a:bodyPr>
          <a:lstStyle/>
          <a:p>
            <a:r>
              <a:rPr lang="en-US" sz="2400" b="1" i="0" dirty="0">
                <a:solidFill>
                  <a:schemeClr val="accent2">
                    <a:lumMod val="75000"/>
                  </a:schemeClr>
                </a:solidFill>
                <a:effectLst>
                  <a:outerShdw blurRad="38100" dist="38100" dir="2700000" algn="tl">
                    <a:srgbClr val="000000">
                      <a:alpha val="43137"/>
                    </a:srgbClr>
                  </a:outerShdw>
                </a:effectLst>
                <a:latin typeface="Heebo" pitchFamily="2" charset="-79"/>
                <a:cs typeface="Heebo" pitchFamily="2" charset="-79"/>
              </a:rPr>
              <a:t>Data Loading for ML Projects</a:t>
            </a:r>
            <a:br>
              <a:rPr lang="en-US" sz="2400" b="1" i="0" dirty="0">
                <a:solidFill>
                  <a:schemeClr val="accent2">
                    <a:lumMod val="75000"/>
                  </a:schemeClr>
                </a:solidFill>
                <a:effectLst>
                  <a:outerShdw blurRad="38100" dist="38100" dir="2700000" algn="tl">
                    <a:srgbClr val="000000">
                      <a:alpha val="43137"/>
                    </a:srgbClr>
                  </a:outerShdw>
                </a:effectLst>
                <a:latin typeface="Heebo" pitchFamily="2" charset="-79"/>
                <a:cs typeface="Heebo" pitchFamily="2" charset="-79"/>
              </a:rPr>
            </a:br>
            <a:endParaRPr lang="en-IN" sz="2400" b="1" dirty="0">
              <a:solidFill>
                <a:schemeClr val="accent2">
                  <a:lumMod val="75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119529F7-E1DD-41C8-C1E7-3EAE0A480FB0}"/>
              </a:ext>
            </a:extLst>
          </p:cNvPr>
          <p:cNvSpPr>
            <a:spLocks noGrp="1"/>
          </p:cNvSpPr>
          <p:nvPr>
            <p:ph type="body" idx="1"/>
          </p:nvPr>
        </p:nvSpPr>
        <p:spPr>
          <a:xfrm>
            <a:off x="677335" y="805543"/>
            <a:ext cx="9021836" cy="6814457"/>
          </a:xfrm>
        </p:spPr>
        <p:txBody>
          <a:bodyPr/>
          <a:lstStyle/>
          <a:p>
            <a:r>
              <a:rPr lang="en-US" b="0" i="0" dirty="0">
                <a:solidFill>
                  <a:srgbClr val="000000"/>
                </a:solidFill>
                <a:effectLst/>
                <a:latin typeface="Nunito" pitchFamily="2" charset="0"/>
              </a:rPr>
              <a:t>CSV data format is the most common format for ML data</a:t>
            </a:r>
          </a:p>
          <a:p>
            <a:r>
              <a:rPr lang="en-US" b="0" i="0" dirty="0">
                <a:solidFill>
                  <a:srgbClr val="000000"/>
                </a:solidFill>
                <a:effectLst/>
                <a:latin typeface="Nunito" pitchFamily="2" charset="0"/>
              </a:rPr>
              <a:t>but we need to take care about following major considerations while loading the same into our ML projects </a:t>
            </a:r>
          </a:p>
          <a:p>
            <a:r>
              <a:rPr lang="en-IN" b="1" i="0" dirty="0">
                <a:solidFill>
                  <a:schemeClr val="accent2">
                    <a:lumMod val="75000"/>
                  </a:schemeClr>
                </a:solidFill>
                <a:effectLst/>
                <a:latin typeface="Heebo" pitchFamily="2" charset="-79"/>
                <a:cs typeface="Heebo" pitchFamily="2" charset="-79"/>
              </a:rPr>
              <a:t>File Header</a:t>
            </a:r>
          </a:p>
          <a:p>
            <a:pPr algn="just"/>
            <a:r>
              <a:rPr lang="en-US" sz="1800" b="0" i="1" dirty="0">
                <a:solidFill>
                  <a:srgbClr val="000000"/>
                </a:solidFill>
                <a:effectLst/>
                <a:latin typeface="Nunito" pitchFamily="2" charset="0"/>
              </a:rPr>
              <a:t>he following are the two cases related to CSV file header which must be considered −</a:t>
            </a:r>
          </a:p>
          <a:p>
            <a:pPr algn="just">
              <a:buFont typeface="Arial" panose="020B0604020202020204" pitchFamily="34" charset="0"/>
              <a:buChar char="•"/>
            </a:pPr>
            <a:r>
              <a:rPr lang="en-US" sz="1800" b="1" i="1" dirty="0">
                <a:solidFill>
                  <a:srgbClr val="000000"/>
                </a:solidFill>
                <a:effectLst/>
                <a:latin typeface="Nunito" pitchFamily="2" charset="0"/>
              </a:rPr>
              <a:t>Case-I: When Data file is having a file header</a:t>
            </a:r>
            <a:r>
              <a:rPr lang="en-US" sz="1800" b="0" i="1" dirty="0">
                <a:solidFill>
                  <a:srgbClr val="000000"/>
                </a:solidFill>
                <a:effectLst/>
                <a:latin typeface="Nunito" pitchFamily="2" charset="0"/>
              </a:rPr>
              <a:t> − It will automatically assign the names to each column of data if data file is having a file header.</a:t>
            </a:r>
          </a:p>
          <a:p>
            <a:pPr algn="just">
              <a:buFont typeface="Arial" panose="020B0604020202020204" pitchFamily="34" charset="0"/>
              <a:buChar char="•"/>
            </a:pPr>
            <a:r>
              <a:rPr lang="en-US" sz="1800" b="1" i="1" dirty="0">
                <a:solidFill>
                  <a:srgbClr val="000000"/>
                </a:solidFill>
                <a:effectLst/>
                <a:latin typeface="Nunito" pitchFamily="2" charset="0"/>
              </a:rPr>
              <a:t>Case-II: When Data file is not having a file header</a:t>
            </a:r>
            <a:r>
              <a:rPr lang="en-US" sz="1800" b="0" i="1" dirty="0">
                <a:solidFill>
                  <a:srgbClr val="000000"/>
                </a:solidFill>
                <a:effectLst/>
                <a:latin typeface="Nunito" pitchFamily="2" charset="0"/>
              </a:rPr>
              <a:t> − We need to assign the names to each column of data manually if data file is not having a file header.</a:t>
            </a:r>
          </a:p>
          <a:p>
            <a:r>
              <a:rPr lang="en-IN" b="1" i="0" dirty="0">
                <a:solidFill>
                  <a:schemeClr val="accent2">
                    <a:lumMod val="75000"/>
                  </a:schemeClr>
                </a:solidFill>
                <a:effectLst/>
                <a:latin typeface="Heebo" pitchFamily="2" charset="-79"/>
                <a:cs typeface="Heebo" pitchFamily="2" charset="-79"/>
              </a:rPr>
              <a:t>Comments : </a:t>
            </a:r>
            <a:r>
              <a:rPr lang="en-IN" b="1" dirty="0">
                <a:solidFill>
                  <a:schemeClr val="accent2">
                    <a:lumMod val="75000"/>
                  </a:schemeClr>
                </a:solidFill>
                <a:latin typeface="Heebo" pitchFamily="2" charset="-79"/>
                <a:cs typeface="Heebo" pitchFamily="2" charset="-79"/>
              </a:rPr>
              <a:t>i</a:t>
            </a:r>
            <a:r>
              <a:rPr lang="en-US" b="0" i="0" dirty="0">
                <a:solidFill>
                  <a:srgbClr val="000000"/>
                </a:solidFill>
                <a:effectLst/>
                <a:latin typeface="Nunito" pitchFamily="2" charset="0"/>
              </a:rPr>
              <a:t>n CSV data file, comments are indicated by a hash (#) at the start of the line.</a:t>
            </a:r>
            <a:endParaRPr lang="en-IN" b="1" i="0" dirty="0">
              <a:solidFill>
                <a:schemeClr val="accent2">
                  <a:lumMod val="75000"/>
                </a:schemeClr>
              </a:solidFill>
              <a:effectLst/>
              <a:latin typeface="Heebo" pitchFamily="2" charset="-79"/>
              <a:cs typeface="Heebo" pitchFamily="2" charset="-79"/>
            </a:endParaRPr>
          </a:p>
          <a:p>
            <a:r>
              <a:rPr lang="en-IN" b="1" i="0" dirty="0">
                <a:solidFill>
                  <a:schemeClr val="accent2">
                    <a:lumMod val="75000"/>
                  </a:schemeClr>
                </a:solidFill>
                <a:effectLst/>
                <a:latin typeface="Heebo" pitchFamily="2" charset="-79"/>
                <a:cs typeface="Heebo" pitchFamily="2" charset="-79"/>
              </a:rPr>
              <a:t>Delimiter:</a:t>
            </a:r>
            <a:r>
              <a:rPr lang="en-US" b="0" i="0" dirty="0">
                <a:solidFill>
                  <a:srgbClr val="000000"/>
                </a:solidFill>
                <a:effectLst/>
                <a:latin typeface="Nunito" pitchFamily="2" charset="0"/>
              </a:rPr>
              <a:t>comma (,) character is the standard delimiter.</a:t>
            </a:r>
            <a:endParaRPr lang="en-IN" b="1" i="0" dirty="0">
              <a:solidFill>
                <a:schemeClr val="accent2">
                  <a:lumMod val="75000"/>
                </a:schemeClr>
              </a:solidFill>
              <a:effectLst/>
              <a:latin typeface="Heebo" pitchFamily="2" charset="-79"/>
              <a:cs typeface="Heebo" pitchFamily="2" charset="-79"/>
            </a:endParaRPr>
          </a:p>
          <a:p>
            <a:r>
              <a:rPr lang="en-IN" b="1" i="0" dirty="0">
                <a:solidFill>
                  <a:schemeClr val="accent2">
                    <a:lumMod val="75000"/>
                  </a:schemeClr>
                </a:solidFill>
                <a:effectLst/>
                <a:latin typeface="Heebo" pitchFamily="2" charset="-79"/>
                <a:cs typeface="Heebo" pitchFamily="2" charset="-79"/>
              </a:rPr>
              <a:t>Quotes:</a:t>
            </a:r>
            <a:r>
              <a:rPr lang="en-IN" b="0" i="0" dirty="0">
                <a:solidFill>
                  <a:srgbClr val="000000"/>
                </a:solidFill>
                <a:effectLst/>
                <a:latin typeface="Nunito" pitchFamily="2" charset="0"/>
              </a:rPr>
              <a:t> double quotation (“ ”) mark is the default quote character.</a:t>
            </a:r>
            <a:endParaRPr lang="en-IN" b="1" i="0" dirty="0">
              <a:solidFill>
                <a:schemeClr val="accent2">
                  <a:lumMod val="75000"/>
                </a:schemeClr>
              </a:solidFill>
              <a:effectLst/>
              <a:latin typeface="Heebo" pitchFamily="2" charset="-79"/>
              <a:cs typeface="Heebo" pitchFamily="2" charset="-79"/>
            </a:endParaRPr>
          </a:p>
          <a:p>
            <a:endParaRPr lang="en-IN" b="1" i="0" dirty="0">
              <a:solidFill>
                <a:schemeClr val="accent2">
                  <a:lumMod val="75000"/>
                </a:schemeClr>
              </a:solidFill>
              <a:effectLst/>
              <a:latin typeface="Heebo" pitchFamily="2" charset="-79"/>
              <a:cs typeface="Heebo" pitchFamily="2" charset="-79"/>
            </a:endParaRPr>
          </a:p>
          <a:p>
            <a:endParaRPr lang="en-IN" b="1" i="0" dirty="0">
              <a:solidFill>
                <a:schemeClr val="accent2">
                  <a:lumMod val="75000"/>
                </a:schemeClr>
              </a:solidFill>
              <a:effectLst/>
              <a:latin typeface="Heebo" pitchFamily="2" charset="-79"/>
              <a:cs typeface="Heebo" pitchFamily="2" charset="-79"/>
            </a:endParaRPr>
          </a:p>
          <a:p>
            <a:endParaRPr lang="en-IN" dirty="0"/>
          </a:p>
        </p:txBody>
      </p:sp>
    </p:spTree>
    <p:extLst>
      <p:ext uri="{BB962C8B-B14F-4D97-AF65-F5344CB8AC3E}">
        <p14:creationId xmlns:p14="http://schemas.microsoft.com/office/powerpoint/2010/main" val="680206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81989-E008-5D36-D1D1-E35F1D4FF47F}"/>
              </a:ext>
            </a:extLst>
          </p:cNvPr>
          <p:cNvSpPr>
            <a:spLocks noGrp="1"/>
          </p:cNvSpPr>
          <p:nvPr>
            <p:ph type="ctrTitle"/>
          </p:nvPr>
        </p:nvSpPr>
        <p:spPr>
          <a:xfrm>
            <a:off x="1320800" y="118533"/>
            <a:ext cx="5571067" cy="893698"/>
          </a:xfrm>
        </p:spPr>
        <p:txBody>
          <a:bodyPr/>
          <a:lstStyle/>
          <a:p>
            <a:pPr algn="l"/>
            <a:r>
              <a:rPr lang="en-US" sz="2800" b="1" i="0" dirty="0">
                <a:solidFill>
                  <a:schemeClr val="accent2">
                    <a:lumMod val="75000"/>
                  </a:schemeClr>
                </a:solidFill>
                <a:effectLst>
                  <a:outerShdw blurRad="38100" dist="38100" dir="2700000" algn="tl">
                    <a:srgbClr val="000000">
                      <a:alpha val="43137"/>
                    </a:srgbClr>
                  </a:outerShdw>
                </a:effectLst>
                <a:latin typeface="Heebo" pitchFamily="2" charset="-79"/>
                <a:cs typeface="Heebo" pitchFamily="2" charset="-79"/>
              </a:rPr>
              <a:t>Methods to Load CSV Data File</a:t>
            </a:r>
            <a:br>
              <a:rPr lang="en-US" sz="2800" b="1" i="0" dirty="0">
                <a:solidFill>
                  <a:schemeClr val="accent2">
                    <a:lumMod val="75000"/>
                  </a:schemeClr>
                </a:solidFill>
                <a:effectLst>
                  <a:outerShdw blurRad="38100" dist="38100" dir="2700000" algn="tl">
                    <a:srgbClr val="000000">
                      <a:alpha val="43137"/>
                    </a:srgbClr>
                  </a:outerShdw>
                </a:effectLst>
                <a:latin typeface="Heebo" pitchFamily="2" charset="-79"/>
                <a:cs typeface="Heebo" pitchFamily="2" charset="-79"/>
              </a:rPr>
            </a:br>
            <a:endParaRPr lang="en-IN" sz="2800" b="1" dirty="0">
              <a:solidFill>
                <a:schemeClr val="accent2">
                  <a:lumMod val="75000"/>
                </a:schemeClr>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FE768CE9-2BBD-BBE0-02B5-A28A29D98F1F}"/>
              </a:ext>
            </a:extLst>
          </p:cNvPr>
          <p:cNvSpPr>
            <a:spLocks noGrp="1"/>
          </p:cNvSpPr>
          <p:nvPr>
            <p:ph type="subTitle" idx="1"/>
          </p:nvPr>
        </p:nvSpPr>
        <p:spPr>
          <a:xfrm>
            <a:off x="808522" y="673768"/>
            <a:ext cx="9519385" cy="6184232"/>
          </a:xfrm>
        </p:spPr>
        <p:txBody>
          <a:bodyPr>
            <a:normAutofit fontScale="92500" lnSpcReduction="10000"/>
          </a:bodyPr>
          <a:lstStyle/>
          <a:p>
            <a:pPr marL="285750" indent="-285750" algn="l">
              <a:buFont typeface="Arial" panose="020B0604020202020204" pitchFamily="34" charset="0"/>
              <a:buChar char="•"/>
            </a:pPr>
            <a:r>
              <a:rPr lang="en-IN" dirty="0"/>
              <a:t>1 : </a:t>
            </a:r>
            <a:r>
              <a:rPr lang="en-US" b="0" i="0" dirty="0">
                <a:solidFill>
                  <a:schemeClr val="accent5">
                    <a:lumMod val="50000"/>
                  </a:schemeClr>
                </a:solidFill>
                <a:effectLst/>
                <a:latin typeface="Heebo" pitchFamily="2" charset="-79"/>
                <a:cs typeface="Heebo" pitchFamily="2" charset="-79"/>
              </a:rPr>
              <a:t>Load CSV with Python Standard Library</a:t>
            </a:r>
          </a:p>
          <a:p>
            <a:pPr marL="285750" indent="-285750" algn="l">
              <a:buFont typeface="Arial" panose="020B0604020202020204" pitchFamily="34" charset="0"/>
              <a:buChar char="•"/>
            </a:pPr>
            <a:r>
              <a:rPr lang="en-IN" sz="1700" b="1" i="0" dirty="0">
                <a:solidFill>
                  <a:srgbClr val="000000"/>
                </a:solidFill>
                <a:effectLst/>
                <a:latin typeface="Nunito" pitchFamily="2" charset="0"/>
              </a:rPr>
              <a:t>Example</a:t>
            </a:r>
            <a:endParaRPr lang="en-US" sz="1700" b="0" i="0" dirty="0">
              <a:solidFill>
                <a:schemeClr val="accent5">
                  <a:lumMod val="50000"/>
                </a:schemeClr>
              </a:solidFill>
              <a:effectLst/>
              <a:latin typeface="Heebo" pitchFamily="2" charset="-79"/>
              <a:cs typeface="Heebo" pitchFamily="2" charset="-79"/>
            </a:endParaRPr>
          </a:p>
          <a:p>
            <a:pPr marL="285750" indent="-285750" algn="l">
              <a:buFont typeface="Arial" panose="020B0604020202020204" pitchFamily="34" charset="0"/>
              <a:buChar char="•"/>
            </a:pPr>
            <a:r>
              <a:rPr lang="en-US" sz="1700" b="0" i="0" dirty="0">
                <a:solidFill>
                  <a:srgbClr val="000000"/>
                </a:solidFill>
                <a:effectLst/>
                <a:latin typeface="Nunito" pitchFamily="2" charset="0"/>
              </a:rPr>
              <a:t>we are using the iris flower data set  and it contains header and code is as</a:t>
            </a:r>
            <a:endParaRPr lang="en-US" sz="1700" dirty="0">
              <a:solidFill>
                <a:srgbClr val="000000"/>
              </a:solidFill>
              <a:latin typeface="Nunito" pitchFamily="2" charset="0"/>
              <a:cs typeface="Heebo" pitchFamily="2" charset="-79"/>
            </a:endParaRPr>
          </a:p>
          <a:p>
            <a:pPr marL="285750" indent="-285750" algn="l">
              <a:buFont typeface="Arial" panose="020B0604020202020204" pitchFamily="34" charset="0"/>
              <a:buChar char="•"/>
            </a:pPr>
            <a:r>
              <a:rPr lang="en-US" sz="1700" dirty="0">
                <a:solidFill>
                  <a:srgbClr val="000000"/>
                </a:solidFill>
                <a:latin typeface="Nunito" pitchFamily="2" charset="0"/>
                <a:cs typeface="Heebo" pitchFamily="2" charset="-79"/>
              </a:rPr>
              <a:t>import csv</a:t>
            </a:r>
          </a:p>
          <a:p>
            <a:pPr marL="285750" indent="-285750" algn="l">
              <a:buFont typeface="Arial" panose="020B0604020202020204" pitchFamily="34" charset="0"/>
              <a:buChar char="•"/>
            </a:pPr>
            <a:r>
              <a:rPr lang="en-US" sz="1700" dirty="0">
                <a:solidFill>
                  <a:srgbClr val="000000"/>
                </a:solidFill>
                <a:latin typeface="Nunito" pitchFamily="2" charset="0"/>
                <a:cs typeface="Heebo" pitchFamily="2" charset="-79"/>
              </a:rPr>
              <a:t>import </a:t>
            </a:r>
            <a:r>
              <a:rPr lang="en-US" sz="1700" dirty="0" err="1">
                <a:solidFill>
                  <a:srgbClr val="000000"/>
                </a:solidFill>
                <a:latin typeface="Nunito" pitchFamily="2" charset="0"/>
                <a:cs typeface="Heebo" pitchFamily="2" charset="-79"/>
              </a:rPr>
              <a:t>numpy</a:t>
            </a:r>
            <a:r>
              <a:rPr lang="en-US" sz="1700" dirty="0">
                <a:solidFill>
                  <a:srgbClr val="000000"/>
                </a:solidFill>
                <a:latin typeface="Nunito" pitchFamily="2" charset="0"/>
                <a:cs typeface="Heebo" pitchFamily="2" charset="-79"/>
              </a:rPr>
              <a:t> as np</a:t>
            </a:r>
          </a:p>
          <a:p>
            <a:pPr marL="285750" indent="-285750" algn="l">
              <a:buFont typeface="Arial" panose="020B0604020202020204" pitchFamily="34" charset="0"/>
              <a:buChar char="•"/>
            </a:pPr>
            <a:r>
              <a:rPr lang="en-US" sz="1700" dirty="0">
                <a:solidFill>
                  <a:srgbClr val="000000"/>
                </a:solidFill>
                <a:latin typeface="Nunito" pitchFamily="2" charset="0"/>
                <a:cs typeface="Heebo" pitchFamily="2" charset="-79"/>
              </a:rPr>
              <a:t>path =</a:t>
            </a:r>
            <a:r>
              <a:rPr lang="en-US" sz="1700" dirty="0" err="1">
                <a:solidFill>
                  <a:srgbClr val="000000"/>
                </a:solidFill>
                <a:latin typeface="Nunito" pitchFamily="2" charset="0"/>
                <a:cs typeface="Heebo" pitchFamily="2" charset="-79"/>
              </a:rPr>
              <a:t>r"C</a:t>
            </a:r>
            <a:r>
              <a:rPr lang="en-US" sz="1700" dirty="0">
                <a:solidFill>
                  <a:srgbClr val="000000"/>
                </a:solidFill>
                <a:latin typeface="Nunito" pitchFamily="2" charset="0"/>
                <a:cs typeface="Heebo" pitchFamily="2" charset="-79"/>
              </a:rPr>
              <a:t>:\Users\DELL\Downloads\INTERN\IRIS.csv"</a:t>
            </a:r>
          </a:p>
          <a:p>
            <a:pPr marL="285750" indent="-285750" algn="l">
              <a:buFont typeface="Arial" panose="020B0604020202020204" pitchFamily="34" charset="0"/>
              <a:buChar char="•"/>
            </a:pPr>
            <a:r>
              <a:rPr lang="en-US" sz="1700" dirty="0">
                <a:solidFill>
                  <a:srgbClr val="000000"/>
                </a:solidFill>
                <a:latin typeface="Nunito" pitchFamily="2" charset="0"/>
                <a:cs typeface="Heebo" pitchFamily="2" charset="-79"/>
              </a:rPr>
              <a:t>with open(</a:t>
            </a:r>
            <a:r>
              <a:rPr lang="en-US" sz="1700" dirty="0" err="1">
                <a:solidFill>
                  <a:srgbClr val="000000"/>
                </a:solidFill>
                <a:latin typeface="Nunito" pitchFamily="2" charset="0"/>
                <a:cs typeface="Heebo" pitchFamily="2" charset="-79"/>
              </a:rPr>
              <a:t>path,'r</a:t>
            </a:r>
            <a:r>
              <a:rPr lang="en-US" sz="1700" dirty="0">
                <a:solidFill>
                  <a:srgbClr val="000000"/>
                </a:solidFill>
                <a:latin typeface="Nunito" pitchFamily="2" charset="0"/>
                <a:cs typeface="Heebo" pitchFamily="2" charset="-79"/>
              </a:rPr>
              <a:t>') as f:</a:t>
            </a:r>
          </a:p>
          <a:p>
            <a:pPr marL="285750" indent="-285750" algn="l">
              <a:buFont typeface="Arial" panose="020B0604020202020204" pitchFamily="34" charset="0"/>
              <a:buChar char="•"/>
            </a:pPr>
            <a:r>
              <a:rPr lang="en-US" sz="1700" dirty="0">
                <a:solidFill>
                  <a:srgbClr val="000000"/>
                </a:solidFill>
                <a:latin typeface="Nunito" pitchFamily="2" charset="0"/>
                <a:cs typeface="Heebo" pitchFamily="2" charset="-79"/>
              </a:rPr>
              <a:t>    reader  = </a:t>
            </a:r>
            <a:r>
              <a:rPr lang="en-US" sz="1700" dirty="0" err="1">
                <a:solidFill>
                  <a:srgbClr val="000000"/>
                </a:solidFill>
                <a:latin typeface="Nunito" pitchFamily="2" charset="0"/>
                <a:cs typeface="Heebo" pitchFamily="2" charset="-79"/>
              </a:rPr>
              <a:t>csv.reader</a:t>
            </a:r>
            <a:r>
              <a:rPr lang="en-US" sz="1700" dirty="0">
                <a:solidFill>
                  <a:srgbClr val="000000"/>
                </a:solidFill>
                <a:latin typeface="Nunito" pitchFamily="2" charset="0"/>
                <a:cs typeface="Heebo" pitchFamily="2" charset="-79"/>
              </a:rPr>
              <a:t>(</a:t>
            </a:r>
            <a:r>
              <a:rPr lang="en-US" sz="1700" dirty="0" err="1">
                <a:solidFill>
                  <a:srgbClr val="000000"/>
                </a:solidFill>
                <a:latin typeface="Nunito" pitchFamily="2" charset="0"/>
                <a:cs typeface="Heebo" pitchFamily="2" charset="-79"/>
              </a:rPr>
              <a:t>f,delimiter</a:t>
            </a:r>
            <a:r>
              <a:rPr lang="en-US" sz="1700" dirty="0">
                <a:solidFill>
                  <a:srgbClr val="000000"/>
                </a:solidFill>
                <a:latin typeface="Nunito" pitchFamily="2" charset="0"/>
                <a:cs typeface="Heebo" pitchFamily="2" charset="-79"/>
              </a:rPr>
              <a:t>=',')</a:t>
            </a:r>
          </a:p>
          <a:p>
            <a:pPr marL="285750" indent="-285750" algn="l">
              <a:buFont typeface="Arial" panose="020B0604020202020204" pitchFamily="34" charset="0"/>
              <a:buChar char="•"/>
            </a:pPr>
            <a:r>
              <a:rPr lang="en-US" sz="1700" dirty="0">
                <a:solidFill>
                  <a:srgbClr val="000000"/>
                </a:solidFill>
                <a:latin typeface="Nunito" pitchFamily="2" charset="0"/>
                <a:cs typeface="Heebo" pitchFamily="2" charset="-79"/>
              </a:rPr>
              <a:t>    headers = next(reader)</a:t>
            </a:r>
          </a:p>
          <a:p>
            <a:pPr marL="285750" indent="-285750" algn="l">
              <a:buFont typeface="Arial" panose="020B0604020202020204" pitchFamily="34" charset="0"/>
              <a:buChar char="•"/>
            </a:pPr>
            <a:r>
              <a:rPr lang="en-US" sz="1700" dirty="0">
                <a:solidFill>
                  <a:srgbClr val="000000"/>
                </a:solidFill>
                <a:latin typeface="Nunito" pitchFamily="2" charset="0"/>
                <a:cs typeface="Heebo" pitchFamily="2" charset="-79"/>
              </a:rPr>
              <a:t>    data = list(reader)</a:t>
            </a:r>
          </a:p>
          <a:p>
            <a:pPr marL="285750" indent="-285750" algn="l">
              <a:buFont typeface="Arial" panose="020B0604020202020204" pitchFamily="34" charset="0"/>
              <a:buChar char="•"/>
            </a:pPr>
            <a:r>
              <a:rPr lang="en-US" sz="1700" dirty="0">
                <a:solidFill>
                  <a:srgbClr val="000000"/>
                </a:solidFill>
                <a:latin typeface="Nunito" pitchFamily="2" charset="0"/>
                <a:cs typeface="Heebo" pitchFamily="2" charset="-79"/>
              </a:rPr>
              <a:t>    data = </a:t>
            </a:r>
            <a:r>
              <a:rPr lang="en-US" sz="1700" dirty="0" err="1">
                <a:solidFill>
                  <a:srgbClr val="000000"/>
                </a:solidFill>
                <a:latin typeface="Nunito" pitchFamily="2" charset="0"/>
                <a:cs typeface="Heebo" pitchFamily="2" charset="-79"/>
              </a:rPr>
              <a:t>np.array</a:t>
            </a:r>
            <a:r>
              <a:rPr lang="en-US" sz="1700" dirty="0">
                <a:solidFill>
                  <a:srgbClr val="000000"/>
                </a:solidFill>
                <a:latin typeface="Nunito" pitchFamily="2" charset="0"/>
                <a:cs typeface="Heebo" pitchFamily="2" charset="-79"/>
              </a:rPr>
              <a:t>(data).</a:t>
            </a:r>
            <a:r>
              <a:rPr lang="en-US" sz="1700" dirty="0" err="1">
                <a:solidFill>
                  <a:srgbClr val="000000"/>
                </a:solidFill>
                <a:latin typeface="Nunito" pitchFamily="2" charset="0"/>
                <a:cs typeface="Heebo" pitchFamily="2" charset="-79"/>
              </a:rPr>
              <a:t>astype</a:t>
            </a:r>
            <a:r>
              <a:rPr lang="en-US" sz="1700" dirty="0">
                <a:solidFill>
                  <a:srgbClr val="000000"/>
                </a:solidFill>
                <a:latin typeface="Nunito" pitchFamily="2" charset="0"/>
                <a:cs typeface="Heebo" pitchFamily="2" charset="-79"/>
              </a:rPr>
              <a:t>(float)</a:t>
            </a:r>
            <a:r>
              <a:rPr lang="en-US" sz="1600" b="0" i="0" dirty="0">
                <a:solidFill>
                  <a:srgbClr val="000000"/>
                </a:solidFill>
                <a:effectLst/>
                <a:latin typeface="Nunito" pitchFamily="2" charset="0"/>
              </a:rPr>
              <a:t> #After loading the data file, we can convert it into </a:t>
            </a:r>
            <a:r>
              <a:rPr lang="en-US" sz="1600" b="1" i="0" dirty="0">
                <a:solidFill>
                  <a:srgbClr val="000000"/>
                </a:solidFill>
                <a:effectLst/>
                <a:latin typeface="Nunito" pitchFamily="2" charset="0"/>
              </a:rPr>
              <a:t>NumPy</a:t>
            </a:r>
            <a:r>
              <a:rPr lang="en-US" sz="1600" b="0" i="0" dirty="0">
                <a:solidFill>
                  <a:srgbClr val="000000"/>
                </a:solidFill>
                <a:effectLst/>
                <a:latin typeface="Nunito" pitchFamily="2" charset="0"/>
              </a:rPr>
              <a:t> array and use it for ML projects. </a:t>
            </a:r>
            <a:endParaRPr lang="en-US" sz="1700" dirty="0">
              <a:solidFill>
                <a:srgbClr val="000000"/>
              </a:solidFill>
              <a:latin typeface="Nunito" pitchFamily="2" charset="0"/>
              <a:cs typeface="Heebo" pitchFamily="2" charset="-79"/>
            </a:endParaRPr>
          </a:p>
          <a:p>
            <a:pPr marL="285750" indent="-285750" algn="l">
              <a:buFont typeface="Arial" panose="020B0604020202020204" pitchFamily="34" charset="0"/>
              <a:buChar char="•"/>
            </a:pPr>
            <a:r>
              <a:rPr lang="en-US" sz="1700" dirty="0">
                <a:solidFill>
                  <a:srgbClr val="000000"/>
                </a:solidFill>
                <a:latin typeface="Nunito" pitchFamily="2" charset="0"/>
                <a:cs typeface="Heebo" pitchFamily="2" charset="-79"/>
              </a:rPr>
              <a:t>    print(</a:t>
            </a:r>
            <a:r>
              <a:rPr lang="en-US" sz="1700" dirty="0" err="1">
                <a:solidFill>
                  <a:srgbClr val="000000"/>
                </a:solidFill>
                <a:latin typeface="Nunito" pitchFamily="2" charset="0"/>
                <a:cs typeface="Heebo" pitchFamily="2" charset="-79"/>
              </a:rPr>
              <a:t>data.shape</a:t>
            </a:r>
            <a:r>
              <a:rPr lang="en-US" sz="1700" dirty="0">
                <a:solidFill>
                  <a:srgbClr val="000000"/>
                </a:solidFill>
                <a:latin typeface="Nunito" pitchFamily="2" charset="0"/>
                <a:cs typeface="Heebo" pitchFamily="2" charset="-79"/>
              </a:rPr>
              <a:t>)</a:t>
            </a:r>
          </a:p>
          <a:p>
            <a:pPr marL="285750" indent="-285750" algn="l">
              <a:buFont typeface="Arial" panose="020B0604020202020204" pitchFamily="34" charset="0"/>
              <a:buChar char="•"/>
            </a:pPr>
            <a:r>
              <a:rPr lang="en-US" sz="1700" dirty="0">
                <a:solidFill>
                  <a:srgbClr val="000000"/>
                </a:solidFill>
                <a:latin typeface="Nunito" pitchFamily="2" charset="0"/>
                <a:cs typeface="Heebo" pitchFamily="2" charset="-79"/>
              </a:rPr>
              <a:t>    print(headers)</a:t>
            </a:r>
          </a:p>
          <a:p>
            <a:pPr marL="285750" indent="-285750" algn="l">
              <a:buFont typeface="Arial" panose="020B0604020202020204" pitchFamily="34" charset="0"/>
              <a:buChar char="•"/>
            </a:pPr>
            <a:r>
              <a:rPr lang="en-US" sz="1700" dirty="0">
                <a:solidFill>
                  <a:srgbClr val="000000"/>
                </a:solidFill>
                <a:latin typeface="Nunito" pitchFamily="2" charset="0"/>
                <a:cs typeface="Heebo" pitchFamily="2" charset="-79"/>
              </a:rPr>
              <a:t>    print(data[:3])</a:t>
            </a:r>
          </a:p>
          <a:p>
            <a:pPr marL="285750" indent="-285750" algn="l">
              <a:buFont typeface="Arial" panose="020B0604020202020204" pitchFamily="34" charset="0"/>
              <a:buChar char="•"/>
            </a:pPr>
            <a:r>
              <a:rPr lang="en-US" sz="1700" dirty="0">
                <a:solidFill>
                  <a:srgbClr val="000000"/>
                </a:solidFill>
                <a:latin typeface="Nunito" pitchFamily="2" charset="0"/>
                <a:cs typeface="Heebo" pitchFamily="2" charset="-79"/>
              </a:rPr>
              <a:t>Out put  </a:t>
            </a:r>
            <a:r>
              <a:rPr kumimoji="0" lang="en-US" altLang="en-US" sz="1700" b="0" i="0" u="none" strike="noStrike" cap="none" normalizeH="0" baseline="0" dirty="0">
                <a:ln>
                  <a:noFill/>
                </a:ln>
                <a:solidFill>
                  <a:srgbClr val="000000"/>
                </a:solidFill>
                <a:effectLst/>
                <a:latin typeface="var(--bs-font-monospace)"/>
              </a:rPr>
              <a:t>['</a:t>
            </a:r>
            <a:r>
              <a:rPr kumimoji="0" lang="en-US" altLang="en-US" sz="1700" b="0" i="0" u="none" strike="noStrike" cap="none" normalizeH="0" baseline="0" dirty="0" err="1">
                <a:ln>
                  <a:noFill/>
                </a:ln>
                <a:solidFill>
                  <a:srgbClr val="000000"/>
                </a:solidFill>
                <a:effectLst/>
                <a:latin typeface="var(--bs-font-monospace)"/>
              </a:rPr>
              <a:t>sepal_length</a:t>
            </a:r>
            <a:r>
              <a:rPr kumimoji="0" lang="en-US" altLang="en-US" sz="1700" b="0" i="0" u="none" strike="noStrike" cap="none" normalizeH="0" baseline="0" dirty="0">
                <a:ln>
                  <a:noFill/>
                </a:ln>
                <a:solidFill>
                  <a:srgbClr val="000000"/>
                </a:solidFill>
                <a:effectLst/>
                <a:latin typeface="var(--bs-font-monospace)"/>
              </a:rPr>
              <a:t>', '</a:t>
            </a:r>
            <a:r>
              <a:rPr kumimoji="0" lang="en-US" altLang="en-US" sz="1700" b="0" i="0" u="none" strike="noStrike" cap="none" normalizeH="0" baseline="0" dirty="0" err="1">
                <a:ln>
                  <a:noFill/>
                </a:ln>
                <a:solidFill>
                  <a:srgbClr val="000000"/>
                </a:solidFill>
                <a:effectLst/>
                <a:latin typeface="var(--bs-font-monospace)"/>
              </a:rPr>
              <a:t>sepal_width</a:t>
            </a:r>
            <a:r>
              <a:rPr kumimoji="0" lang="en-US" altLang="en-US" sz="1700" b="0" i="0" u="none" strike="noStrike" cap="none" normalizeH="0" baseline="0" dirty="0">
                <a:ln>
                  <a:noFill/>
                </a:ln>
                <a:solidFill>
                  <a:srgbClr val="000000"/>
                </a:solidFill>
                <a:effectLst/>
                <a:latin typeface="var(--bs-font-monospace)"/>
              </a:rPr>
              <a:t>', '</a:t>
            </a:r>
            <a:r>
              <a:rPr kumimoji="0" lang="en-US" altLang="en-US" sz="1700" b="0" i="0" u="none" strike="noStrike" cap="none" normalizeH="0" baseline="0" dirty="0" err="1">
                <a:ln>
                  <a:noFill/>
                </a:ln>
                <a:solidFill>
                  <a:srgbClr val="000000"/>
                </a:solidFill>
                <a:effectLst/>
                <a:latin typeface="var(--bs-font-monospace)"/>
              </a:rPr>
              <a:t>petal_length</a:t>
            </a:r>
            <a:r>
              <a:rPr kumimoji="0" lang="en-US" altLang="en-US" sz="1700" b="0" i="0" u="none" strike="noStrike" cap="none" normalizeH="0" baseline="0" dirty="0">
                <a:ln>
                  <a:noFill/>
                </a:ln>
                <a:solidFill>
                  <a:srgbClr val="000000"/>
                </a:solidFill>
                <a:effectLst/>
                <a:latin typeface="var(--bs-font-monospace)"/>
              </a:rPr>
              <a:t>', '</a:t>
            </a:r>
            <a:r>
              <a:rPr kumimoji="0" lang="en-US" altLang="en-US" sz="1700" b="0" i="0" u="none" strike="noStrike" cap="none" normalizeH="0" baseline="0" dirty="0" err="1">
                <a:ln>
                  <a:noFill/>
                </a:ln>
                <a:solidFill>
                  <a:srgbClr val="000000"/>
                </a:solidFill>
                <a:effectLst/>
                <a:latin typeface="var(--bs-font-monospace)"/>
              </a:rPr>
              <a:t>petal_width</a:t>
            </a:r>
            <a:r>
              <a:rPr kumimoji="0" lang="en-US" altLang="en-US" sz="1700" b="0" i="0" u="none" strike="noStrike" cap="none" normalizeH="0" baseline="0" dirty="0">
                <a:ln>
                  <a:noFill/>
                </a:ln>
                <a:solidFill>
                  <a:srgbClr val="000000"/>
                </a:solidFill>
                <a:effectLst/>
                <a:latin typeface="var(--bs-font-monospace)"/>
              </a:rPr>
              <a:t>’] </a:t>
            </a:r>
          </a:p>
          <a:p>
            <a:pPr marL="285750" indent="-285750" algn="l">
              <a:buFont typeface="Arial" panose="020B0604020202020204" pitchFamily="34" charset="0"/>
              <a:buChar char="•"/>
            </a:pPr>
            <a:r>
              <a:rPr kumimoji="0" lang="en-US" altLang="en-US" sz="1700" b="0" i="0" u="none" strike="noStrike" cap="none" normalizeH="0" baseline="0" dirty="0">
                <a:ln>
                  <a:noFill/>
                </a:ln>
                <a:solidFill>
                  <a:srgbClr val="000000"/>
                </a:solidFill>
                <a:effectLst/>
                <a:latin typeface="var(--bs-font-monospace)"/>
              </a:rPr>
              <a:t>(150, 4)</a:t>
            </a:r>
          </a:p>
          <a:p>
            <a:pPr marL="285750" indent="-285750" algn="l">
              <a:buFont typeface="Arial" panose="020B0604020202020204" pitchFamily="34" charset="0"/>
              <a:buChar char="•"/>
            </a:pPr>
            <a:r>
              <a:rPr kumimoji="0" lang="en-US" altLang="en-US" sz="1700" b="0" i="0" u="none" strike="noStrike" cap="none" normalizeH="0" baseline="0" dirty="0">
                <a:ln>
                  <a:noFill/>
                </a:ln>
                <a:solidFill>
                  <a:srgbClr val="000000"/>
                </a:solidFill>
                <a:effectLst/>
                <a:latin typeface="var(--bs-font-monospace)"/>
              </a:rPr>
              <a:t> [ [5.1 3.5 1.4 0.2] [4.9 3. 1.4 0.2] [4.7 3.2 1.3 0.2] ]</a:t>
            </a:r>
            <a:r>
              <a:rPr kumimoji="0" lang="en-US" altLang="en-US" sz="1200" b="0" i="0" u="none" strike="noStrike" cap="none" normalizeH="0" baseline="0" dirty="0">
                <a:ln>
                  <a:noFill/>
                </a:ln>
                <a:solidFill>
                  <a:schemeClr val="tx1"/>
                </a:solidFill>
                <a:effectLst/>
              </a:rPr>
              <a:t> </a:t>
            </a:r>
            <a:endParaRPr kumimoji="0" lang="en-US" altLang="en-US" sz="3000" b="0" i="0" u="none" strike="noStrike" cap="none" normalizeH="0" baseline="0" dirty="0">
              <a:ln>
                <a:noFill/>
              </a:ln>
              <a:solidFill>
                <a:schemeClr val="tx1"/>
              </a:solidFill>
              <a:effectLst/>
              <a:latin typeface="Arial" panose="020B0604020202020204" pitchFamily="34" charset="0"/>
            </a:endParaRPr>
          </a:p>
          <a:p>
            <a:pPr marL="285750" indent="-285750" algn="l">
              <a:buFont typeface="Arial" panose="020B0604020202020204" pitchFamily="34" charset="0"/>
              <a:buChar char="•"/>
            </a:pPr>
            <a:endParaRPr lang="en-US" sz="1050" dirty="0">
              <a:solidFill>
                <a:srgbClr val="000000"/>
              </a:solidFill>
              <a:latin typeface="Nunito" pitchFamily="2" charset="0"/>
              <a:cs typeface="Heebo" pitchFamily="2" charset="-79"/>
            </a:endParaRPr>
          </a:p>
          <a:p>
            <a:pPr marL="285750" indent="-285750" algn="l">
              <a:buFont typeface="Arial" panose="020B0604020202020204" pitchFamily="34" charset="0"/>
              <a:buChar char="•"/>
            </a:pPr>
            <a:endParaRPr lang="en-US" sz="1050" dirty="0">
              <a:solidFill>
                <a:srgbClr val="000000"/>
              </a:solidFill>
              <a:latin typeface="Nunito" pitchFamily="2" charset="0"/>
              <a:cs typeface="Heebo" pitchFamily="2" charset="-79"/>
            </a:endParaRPr>
          </a:p>
          <a:p>
            <a:pPr marL="285750" indent="-285750" algn="l">
              <a:buFont typeface="Arial" panose="020B0604020202020204" pitchFamily="34" charset="0"/>
              <a:buChar char="•"/>
            </a:pPr>
            <a:endParaRPr lang="en-US" dirty="0">
              <a:solidFill>
                <a:srgbClr val="000000"/>
              </a:solidFill>
              <a:latin typeface="Nunito" pitchFamily="2" charset="0"/>
              <a:cs typeface="Heebo" pitchFamily="2" charset="-79"/>
            </a:endParaRPr>
          </a:p>
          <a:p>
            <a:pPr marL="285750" indent="-285750" algn="l">
              <a:buFont typeface="Arial" panose="020B0604020202020204" pitchFamily="34" charset="0"/>
              <a:buChar char="•"/>
            </a:pPr>
            <a:endParaRPr lang="en-US" dirty="0">
              <a:solidFill>
                <a:srgbClr val="000000"/>
              </a:solidFill>
              <a:latin typeface="Nunito" pitchFamily="2" charset="0"/>
              <a:cs typeface="Heebo" pitchFamily="2" charset="-79"/>
            </a:endParaRPr>
          </a:p>
          <a:p>
            <a:pPr marL="285750" indent="-285750" algn="l">
              <a:buFont typeface="Arial" panose="020B0604020202020204" pitchFamily="34" charset="0"/>
              <a:buChar char="•"/>
            </a:pPr>
            <a:endParaRPr lang="en-US" dirty="0">
              <a:solidFill>
                <a:srgbClr val="000000"/>
              </a:solidFill>
              <a:latin typeface="Nunito" pitchFamily="2" charset="0"/>
              <a:cs typeface="Heebo" pitchFamily="2" charset="-79"/>
            </a:endParaRPr>
          </a:p>
          <a:p>
            <a:pPr marL="285750" indent="-285750" algn="l">
              <a:buFont typeface="Arial" panose="020B0604020202020204" pitchFamily="34" charset="0"/>
              <a:buChar char="•"/>
            </a:pPr>
            <a:endParaRPr lang="en-US" b="0" i="0" dirty="0">
              <a:solidFill>
                <a:schemeClr val="accent5">
                  <a:lumMod val="50000"/>
                </a:schemeClr>
              </a:solidFill>
              <a:effectLst/>
              <a:latin typeface="Heebo" pitchFamily="2" charset="-79"/>
              <a:cs typeface="Heebo" pitchFamily="2" charset="-79"/>
            </a:endParaRPr>
          </a:p>
          <a:p>
            <a:pPr marL="285750" indent="-285750" algn="l">
              <a:buFont typeface="Arial" panose="020B0604020202020204" pitchFamily="34" charset="0"/>
              <a:buChar char="•"/>
            </a:pPr>
            <a:endParaRPr lang="en-IN" dirty="0"/>
          </a:p>
        </p:txBody>
      </p:sp>
    </p:spTree>
    <p:extLst>
      <p:ext uri="{BB962C8B-B14F-4D97-AF65-F5344CB8AC3E}">
        <p14:creationId xmlns:p14="http://schemas.microsoft.com/office/powerpoint/2010/main" val="15640277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1234</TotalTime>
  <Words>3286</Words>
  <Application>Microsoft Office PowerPoint</Application>
  <PresentationFormat>Widescreen</PresentationFormat>
  <Paragraphs>271</Paragraphs>
  <Slides>27</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Calibri</vt:lpstr>
      <vt:lpstr>Google Sans</vt:lpstr>
      <vt:lpstr>Heebo</vt:lpstr>
      <vt:lpstr>Nunito</vt:lpstr>
      <vt:lpstr>Söhne</vt:lpstr>
      <vt:lpstr>Trebuchet MS</vt:lpstr>
      <vt:lpstr>var(--bs-font-monospace)</vt:lpstr>
      <vt:lpstr>Wingdings 3</vt:lpstr>
      <vt:lpstr>Facet</vt:lpstr>
      <vt:lpstr>MACHINE LEARNING</vt:lpstr>
      <vt:lpstr>Different Types of Methods </vt:lpstr>
      <vt:lpstr>Based on human supervision </vt:lpstr>
      <vt:lpstr>Unsupervised Learning </vt:lpstr>
      <vt:lpstr>Semi-supervised Learning </vt:lpstr>
      <vt:lpstr>Reinforcement Learning </vt:lpstr>
      <vt:lpstr>Based on learning ability</vt:lpstr>
      <vt:lpstr>Data Loading for ML Projects </vt:lpstr>
      <vt:lpstr>Methods to Load CSV Data File </vt:lpstr>
      <vt:lpstr>Load CSV with NumPy </vt:lpstr>
      <vt:lpstr>Load CSV with Pandas </vt:lpstr>
      <vt:lpstr>Understanding Data with Statistics </vt:lpstr>
      <vt:lpstr>3: Getting Each Attribute’s Data Type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Box and Whisker Plots </vt:lpstr>
      <vt:lpstr>PowerPoint Presentation</vt:lpstr>
      <vt:lpstr>PowerPoint Presentation</vt:lpstr>
      <vt:lpstr>ax.set_xticks(ticks)  ax.set_yticks(ticks)  ax.set_xticklabels(names)  ax.set_yticklabels(names)  pyplot.show()</vt:lpstr>
      <vt:lpstr>Scatter Matrix Plot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ALGORITHM </dc:title>
  <dc:creator>DANISH YOUSUF</dc:creator>
  <cp:lastModifiedBy>DANISH YOUSUF</cp:lastModifiedBy>
  <cp:revision>4</cp:revision>
  <dcterms:created xsi:type="dcterms:W3CDTF">2023-07-03T05:25:37Z</dcterms:created>
  <dcterms:modified xsi:type="dcterms:W3CDTF">2023-07-06T04:55:50Z</dcterms:modified>
</cp:coreProperties>
</file>