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3" r:id="rId5"/>
    <p:sldId id="260" r:id="rId6"/>
    <p:sldId id="262" r:id="rId7"/>
    <p:sldId id="264" r:id="rId8"/>
    <p:sldId id="265" r:id="rId9"/>
    <p:sldId id="266" r:id="rId10"/>
    <p:sldId id="267" r:id="rId11"/>
    <p:sldId id="269" r:id="rId12"/>
    <p:sldId id="274" r:id="rId13"/>
    <p:sldId id="275" r:id="rId14"/>
    <p:sldId id="271" r:id="rId15"/>
    <p:sldId id="268" r:id="rId16"/>
    <p:sldId id="270" r:id="rId17"/>
    <p:sldId id="272" r:id="rId18"/>
    <p:sldId id="273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4" autoAdjust="0"/>
  </p:normalViewPr>
  <p:slideViewPr>
    <p:cSldViewPr snapToGrid="0" snapToObjects="1">
      <p:cViewPr>
        <p:scale>
          <a:sx n="90" d="100"/>
          <a:sy n="90" d="100"/>
        </p:scale>
        <p:origin x="-1216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AF86-A8CD-D249-B907-49CFA2D0CD87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85AD-64B2-024D-AA87-D40D5CE42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the 680 dataset,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BioTransformer is available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9FA7F-44E8-4544-B030-3291594583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1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9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2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4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E37E-187F-0346-9EA6-3BEA59EEA7BC}" type="datetimeFigureOut">
              <a:rPr lang="en-US" smtClean="0"/>
              <a:t>18-05-08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EA1A7-C733-D64B-9077-68298942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en.wikipedia.org/wiki/Hydroxyl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s://en.wikipedia.org/wiki/Hydroxyl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en.wikipedia.org/wiki/Hydroxyl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hyperlink" Target="https://en.wikipedia.org/wiki/Epoxid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kyl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en.wikipedia.org/wiki/Aryl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en.wikipedia.org/wiki/Allyl_group" TargetMode="External"/><Relationship Id="rId8" Type="http://schemas.openxmlformats.org/officeDocument/2006/relationships/image" Target="../media/image9.png"/><Relationship Id="rId9" Type="http://schemas.openxmlformats.org/officeDocument/2006/relationships/hyperlink" Target="https://en.wikipedia.org/wiki/Amine" TargetMode="External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BioTransformerDB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database of small molecule metabolism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4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5-08 at 12.1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596660"/>
            <a:ext cx="6896100" cy="2007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CYP450 Reactions &gt; Aromatic C-Hydroxylation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8-05-08 at 12.08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765175"/>
            <a:ext cx="5702300" cy="20687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5500" y="3801477"/>
            <a:ext cx="109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SoM</a:t>
            </a:r>
            <a:r>
              <a:rPr lang="en-US" sz="1600" b="1" dirty="0" smtClean="0"/>
              <a:t> = 17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70500" y="6265950"/>
            <a:ext cx="109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SoM</a:t>
            </a:r>
            <a:r>
              <a:rPr lang="en-US" sz="1600" b="1" dirty="0" smtClean="0"/>
              <a:t> = 12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366747" y="1099445"/>
            <a:ext cx="5193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Hydroxylation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1) </a:t>
            </a:r>
            <a:r>
              <a:rPr lang="en-US" sz="2000" b="1" dirty="0">
                <a:solidFill>
                  <a:srgbClr val="0000FF"/>
                </a:solidFill>
                <a:hlinkClick r:id="rId5"/>
              </a:rPr>
              <a:t>https://</a:t>
            </a:r>
            <a:r>
              <a:rPr lang="en-US" sz="2000" b="1" dirty="0" err="1">
                <a:solidFill>
                  <a:srgbClr val="0000FF"/>
                </a:solidFill>
                <a:hlinkClick r:id="rId5"/>
              </a:rPr>
              <a:t>en.wikipedia.org</a:t>
            </a:r>
            <a:r>
              <a:rPr lang="en-US" sz="2000" b="1" dirty="0">
                <a:solidFill>
                  <a:srgbClr val="0000FF"/>
                </a:solidFill>
                <a:hlinkClick r:id="rId5"/>
              </a:rPr>
              <a:t>/wiki/Hydroxylation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9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CYP450 Reactions &gt; Aliphatic C-Hydroxylation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Screen Shot 2018-05-08 at 12.21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2506289"/>
            <a:ext cx="5194300" cy="2572649"/>
          </a:xfrm>
          <a:prstGeom prst="rect">
            <a:avLst/>
          </a:prstGeom>
        </p:spPr>
      </p:pic>
      <p:pic>
        <p:nvPicPr>
          <p:cNvPr id="4" name="Picture 3" descr="Screen Shot 2018-05-08 at 12.31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5078938"/>
            <a:ext cx="8966200" cy="17444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3800" y="3479800"/>
            <a:ext cx="109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SoM</a:t>
            </a:r>
            <a:r>
              <a:rPr lang="en-US" sz="1600" b="1" dirty="0" smtClean="0"/>
              <a:t> = 12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69100" y="4761438"/>
            <a:ext cx="109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SoM</a:t>
            </a:r>
            <a:r>
              <a:rPr lang="en-US" sz="1600" b="1" dirty="0" smtClean="0"/>
              <a:t> = 16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366747" y="1099445"/>
            <a:ext cx="5193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Hydroxylation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1) </a:t>
            </a:r>
            <a:r>
              <a:rPr lang="en-US" sz="2000" b="1" dirty="0">
                <a:solidFill>
                  <a:srgbClr val="0000FF"/>
                </a:solidFill>
                <a:hlinkClick r:id="rId5"/>
              </a:rPr>
              <a:t>https://</a:t>
            </a:r>
            <a:r>
              <a:rPr lang="en-US" sz="2000" b="1" dirty="0" err="1">
                <a:solidFill>
                  <a:srgbClr val="0000FF"/>
                </a:solidFill>
                <a:hlinkClick r:id="rId5"/>
              </a:rPr>
              <a:t>en.wikipedia.org</a:t>
            </a:r>
            <a:r>
              <a:rPr lang="en-US" sz="2000" b="1" dirty="0">
                <a:solidFill>
                  <a:srgbClr val="0000FF"/>
                </a:solidFill>
                <a:hlinkClick r:id="rId5"/>
              </a:rPr>
              <a:t>/wiki/Hydroxylation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2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CYP450 Reactions &gt; </a:t>
            </a:r>
            <a:r>
              <a:rPr lang="en-US" sz="2400" b="1" dirty="0" err="1" smtClean="0">
                <a:solidFill>
                  <a:schemeClr val="bg1"/>
                </a:solidFill>
              </a:rPr>
              <a:t>Allylic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Hydroxylation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4000" y="5167838"/>
            <a:ext cx="109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SoM</a:t>
            </a:r>
            <a:r>
              <a:rPr lang="en-US" sz="1600" b="1" dirty="0" smtClean="0"/>
              <a:t> = 20</a:t>
            </a:r>
            <a:endParaRPr lang="en-US" sz="1600" b="1" dirty="0"/>
          </a:p>
        </p:txBody>
      </p:sp>
      <p:pic>
        <p:nvPicPr>
          <p:cNvPr id="7" name="Picture 6" descr="Screen Shot 2018-05-08 at 1.00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280"/>
            <a:ext cx="7969839" cy="39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CYP450 Reactions &gt; N-Hydroxylation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1901" y="5167838"/>
            <a:ext cx="261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</a:t>
            </a:r>
            <a:r>
              <a:rPr lang="en-US" sz="1600" b="1" dirty="0" err="1" smtClean="0"/>
              <a:t>Phenacetin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SoM</a:t>
            </a:r>
            <a:r>
              <a:rPr lang="en-US" sz="1600" b="1" dirty="0" smtClean="0"/>
              <a:t> = 3)</a:t>
            </a:r>
            <a:endParaRPr lang="en-US" sz="1600" b="1" dirty="0"/>
          </a:p>
        </p:txBody>
      </p:sp>
      <p:pic>
        <p:nvPicPr>
          <p:cNvPr id="2" name="Picture 1" descr="Screen Shot 2018-05-08 at 1.30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5346700" cy="4648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6747" y="1099445"/>
            <a:ext cx="5193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Hydroxylation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1) </a:t>
            </a:r>
            <a:r>
              <a:rPr lang="en-US" sz="2000" b="1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sz="2000" b="1" dirty="0" err="1">
                <a:solidFill>
                  <a:srgbClr val="0000FF"/>
                </a:solidFill>
                <a:hlinkClick r:id="rId4"/>
              </a:rPr>
              <a:t>en.wikipedia.org</a:t>
            </a:r>
            <a:r>
              <a:rPr lang="en-US" sz="2000" b="1" dirty="0">
                <a:solidFill>
                  <a:srgbClr val="0000FF"/>
                </a:solidFill>
                <a:hlinkClick r:id="rId4"/>
              </a:rPr>
              <a:t>/wiki/Hydroxylation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0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CYP450 Reactions &gt; Epoxidation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6994" y="6023977"/>
            <a:ext cx="2911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Benzo</a:t>
            </a:r>
            <a:r>
              <a:rPr lang="en-US" sz="1600" b="1" dirty="0"/>
              <a:t>[a]</a:t>
            </a:r>
            <a:r>
              <a:rPr lang="en-US" sz="1600" b="1" dirty="0" err="1"/>
              <a:t>pyrene</a:t>
            </a:r>
            <a:r>
              <a:rPr lang="en-US" sz="1600" b="1" dirty="0"/>
              <a:t>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SoM</a:t>
            </a:r>
            <a:r>
              <a:rPr lang="en-US" sz="1600" b="1" dirty="0" smtClean="0"/>
              <a:t> = 20, 17)</a:t>
            </a:r>
            <a:endParaRPr lang="en-US" sz="1600" b="1" dirty="0"/>
          </a:p>
        </p:txBody>
      </p:sp>
      <p:pic>
        <p:nvPicPr>
          <p:cNvPr id="2" name="Picture 1" descr="Screen Shot 2018-05-08 at 12.45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89" y="1911685"/>
            <a:ext cx="5916789" cy="41122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543" y="817222"/>
            <a:ext cx="46346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Epoxidation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b="1" dirty="0" smtClean="0">
                <a:solidFill>
                  <a:srgbClr val="0000FF"/>
                </a:solidFill>
                <a:hlinkClick r:id="rId4"/>
              </a:rPr>
              <a:t>https</a:t>
            </a:r>
            <a:r>
              <a:rPr lang="en-US" sz="2000" b="1" dirty="0">
                <a:solidFill>
                  <a:srgbClr val="0000FF"/>
                </a:solidFill>
                <a:hlinkClick r:id="rId4"/>
              </a:rPr>
              <a:t>://</a:t>
            </a:r>
            <a:r>
              <a:rPr lang="en-US" sz="2000" b="1" dirty="0" err="1">
                <a:solidFill>
                  <a:srgbClr val="0000FF"/>
                </a:solidFill>
                <a:hlinkClick r:id="rId4"/>
              </a:rPr>
              <a:t>en.wikipedia.org</a:t>
            </a:r>
            <a:r>
              <a:rPr lang="en-US" sz="2000" b="1" dirty="0">
                <a:solidFill>
                  <a:srgbClr val="0000FF"/>
                </a:solidFill>
                <a:hlinkClick r:id="rId4"/>
              </a:rPr>
              <a:t>/wiki/Epoxide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1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CYP450 Reactions &gt; S-oxidation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Screen Shot 2018-05-08 at 12.36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743200"/>
            <a:ext cx="6777525" cy="3111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51994" y="5854700"/>
            <a:ext cx="197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Ticlopidine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SoM</a:t>
            </a:r>
            <a:r>
              <a:rPr lang="en-US" sz="1600" b="1" dirty="0" smtClean="0"/>
              <a:t> = 4)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736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CYP450 Reactions &gt; N-Oxidation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Screen Shot 2018-05-08 at 12.40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894978"/>
            <a:ext cx="7182853" cy="46328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99100" y="5149334"/>
            <a:ext cx="2123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Vicriviroc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SoM</a:t>
            </a:r>
            <a:r>
              <a:rPr lang="en-US" sz="1600" b="1" dirty="0" smtClean="0"/>
              <a:t> = 34)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3386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CYP450 Reactions &gt; N-Dealkylation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9800" y="6241534"/>
            <a:ext cx="2197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/>
              <a:t>zolmitriptan</a:t>
            </a:r>
            <a:r>
              <a:rPr lang="en-US" sz="1600" b="1" dirty="0"/>
              <a:t>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SoM</a:t>
            </a:r>
            <a:r>
              <a:rPr lang="en-US" sz="1600" b="1" dirty="0" smtClean="0"/>
              <a:t> = 5)</a:t>
            </a:r>
            <a:endParaRPr lang="en-US" sz="1600" b="1" dirty="0"/>
          </a:p>
        </p:txBody>
      </p:sp>
      <p:pic>
        <p:nvPicPr>
          <p:cNvPr id="3" name="Picture 2" descr="Screen Shot 2018-05-08 at 12.49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7173"/>
            <a:ext cx="5080000" cy="2024361"/>
          </a:xfrm>
          <a:prstGeom prst="rect">
            <a:avLst/>
          </a:prstGeom>
        </p:spPr>
      </p:pic>
      <p:pic>
        <p:nvPicPr>
          <p:cNvPr id="4" name="Picture 3" descr="Screen Shot 2018-05-08 at 12.52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08" y="3136900"/>
            <a:ext cx="4181692" cy="29353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16600" y="6241534"/>
            <a:ext cx="231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(r)-fluoxetine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SoM</a:t>
            </a:r>
            <a:r>
              <a:rPr lang="en-US" sz="1600" b="1" dirty="0" smtClean="0"/>
              <a:t> = 13)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4845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CYP450 Reactions &gt; O-Dealkylation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4561203"/>
            <a:ext cx="2654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(r)-fluoxetine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SoM</a:t>
            </a:r>
            <a:r>
              <a:rPr lang="en-US" sz="1600" b="1" dirty="0" smtClean="0"/>
              <a:t> = 1 or 3?)</a:t>
            </a:r>
            <a:endParaRPr lang="en-US" sz="1600" b="1" dirty="0"/>
          </a:p>
        </p:txBody>
      </p:sp>
      <p:pic>
        <p:nvPicPr>
          <p:cNvPr id="2" name="Picture 1" descr="Screen Shot 2018-05-08 at 12.55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2414"/>
            <a:ext cx="4372976" cy="2910719"/>
          </a:xfrm>
          <a:prstGeom prst="rect">
            <a:avLst/>
          </a:prstGeom>
        </p:spPr>
      </p:pic>
      <p:pic>
        <p:nvPicPr>
          <p:cNvPr id="6" name="Picture 5" descr="Screen Shot 2018-05-08 at 1.03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9" y="4879736"/>
            <a:ext cx="6691419" cy="19782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35800" y="6183867"/>
            <a:ext cx="2051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melatonin(</a:t>
            </a:r>
            <a:r>
              <a:rPr lang="en-US" sz="1600" b="1" dirty="0" err="1" smtClean="0"/>
              <a:t>SoM</a:t>
            </a:r>
            <a:r>
              <a:rPr lang="en-US" sz="1600" b="1" dirty="0" smtClean="0"/>
              <a:t> = 2)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3653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CYP450 Reactions &gt; O-</a:t>
            </a:r>
            <a:r>
              <a:rPr lang="en-US" sz="2400" b="1" dirty="0" err="1" smtClean="0">
                <a:solidFill>
                  <a:schemeClr val="bg1"/>
                </a:solidFill>
              </a:rPr>
              <a:t>Dearylation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74911" y="5848513"/>
            <a:ext cx="29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Chlorpyrifos </a:t>
            </a:r>
            <a:endParaRPr lang="en-US" sz="1600" b="1" dirty="0" smtClean="0"/>
          </a:p>
          <a:p>
            <a:pPr algn="ctr"/>
            <a:r>
              <a:rPr lang="en-US" sz="1600" b="1" dirty="0" err="1" smtClean="0"/>
              <a:t>Zaretzki</a:t>
            </a:r>
            <a:r>
              <a:rPr lang="en-US" sz="1600" b="1" dirty="0" smtClean="0"/>
              <a:t> et al. report (</a:t>
            </a:r>
            <a:r>
              <a:rPr lang="en-US" sz="1600" b="1" dirty="0" err="1" smtClean="0"/>
              <a:t>SoM</a:t>
            </a:r>
            <a:r>
              <a:rPr lang="en-US" sz="1600" b="1" dirty="0" smtClean="0"/>
              <a:t> = 1)</a:t>
            </a:r>
          </a:p>
          <a:p>
            <a:pPr algn="ctr"/>
            <a:r>
              <a:rPr lang="en-US" sz="1600" b="1" dirty="0" smtClean="0"/>
              <a:t>But I think it should be ( </a:t>
            </a:r>
            <a:r>
              <a:rPr lang="en-US" sz="1600" b="1" dirty="0" err="1" smtClean="0"/>
              <a:t>SoM</a:t>
            </a:r>
            <a:r>
              <a:rPr lang="en-US" sz="1600" b="1" dirty="0" smtClean="0"/>
              <a:t>=2 )</a:t>
            </a:r>
            <a:endParaRPr lang="en-US" sz="1600" b="1" dirty="0"/>
          </a:p>
        </p:txBody>
      </p:sp>
      <p:pic>
        <p:nvPicPr>
          <p:cNvPr id="3" name="Picture 2" descr="Screen Shot 2018-05-08 at 1.3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219200"/>
            <a:ext cx="7280162" cy="43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9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What is BioTransformerDB ?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BioTRansformerD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66" y="698515"/>
            <a:ext cx="4657282" cy="1641991"/>
          </a:xfrm>
          <a:prstGeom prst="rect">
            <a:avLst/>
          </a:prstGeom>
        </p:spPr>
      </p:pic>
      <p:pic>
        <p:nvPicPr>
          <p:cNvPr id="8" name="Picture 7" descr="Tetrahydrodaidzein-metabolism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" t="16543" r="11373" b="55556"/>
          <a:stretch/>
        </p:blipFill>
        <p:spPr>
          <a:xfrm>
            <a:off x="177800" y="2611983"/>
            <a:ext cx="1954678" cy="876502"/>
          </a:xfrm>
          <a:prstGeom prst="rect">
            <a:avLst/>
          </a:prstGeom>
        </p:spPr>
      </p:pic>
      <p:pic>
        <p:nvPicPr>
          <p:cNvPr id="9" name="Picture 8" descr="Tetrahydrodaidzein-metabolism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55185" r="6777" b="16420"/>
          <a:stretch/>
        </p:blipFill>
        <p:spPr>
          <a:xfrm>
            <a:off x="7020389" y="2611983"/>
            <a:ext cx="1901629" cy="8765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192" y="3728728"/>
            <a:ext cx="187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Tetrahydrodaidzein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1500" y="3728728"/>
            <a:ext cx="187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Equol</a:t>
            </a:r>
            <a:endParaRPr lang="en-US" sz="1400" dirty="0"/>
          </a:p>
        </p:txBody>
      </p:sp>
      <p:pic>
        <p:nvPicPr>
          <p:cNvPr id="13" name="Picture 12" descr="Acetaminophen-metabolism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t="31427" r="67174" b="30371"/>
          <a:stretch/>
        </p:blipFill>
        <p:spPr>
          <a:xfrm>
            <a:off x="855757" y="698515"/>
            <a:ext cx="684554" cy="1307572"/>
          </a:xfrm>
          <a:prstGeom prst="rect">
            <a:avLst/>
          </a:prstGeom>
        </p:spPr>
      </p:pic>
      <p:pic>
        <p:nvPicPr>
          <p:cNvPr id="14" name="Picture 13" descr="Acetaminophen-metabolism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3" t="30494" r="6121" b="31111"/>
          <a:stretch/>
        </p:blipFill>
        <p:spPr>
          <a:xfrm>
            <a:off x="7332134" y="698516"/>
            <a:ext cx="639070" cy="13075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2775" y="2006088"/>
            <a:ext cx="187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Acetaminophen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41067" y="2006088"/>
            <a:ext cx="187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NAPQI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90033" y="4101880"/>
            <a:ext cx="7893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BioTransformerDB: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000" dirty="0"/>
              <a:t>C</a:t>
            </a:r>
            <a:r>
              <a:rPr lang="en-GB" sz="2000" dirty="0" smtClean="0"/>
              <a:t>overs human (</a:t>
            </a:r>
            <a:r>
              <a:rPr lang="en-GB" sz="2000" dirty="0"/>
              <a:t>CYP450, phase II)</a:t>
            </a:r>
            <a:r>
              <a:rPr lang="en-GB" sz="2000" dirty="0" smtClean="0"/>
              <a:t>, and human gut microbial metabolism (phase I-II</a:t>
            </a:r>
            <a:r>
              <a:rPr lang="en-GB" sz="2000" dirty="0"/>
              <a:t>)</a:t>
            </a:r>
            <a:r>
              <a:rPr lang="en-GB" sz="20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000" dirty="0"/>
              <a:t>C</a:t>
            </a:r>
            <a:r>
              <a:rPr lang="en-GB" sz="2000" dirty="0" smtClean="0"/>
              <a:t>ontains </a:t>
            </a:r>
            <a:r>
              <a:rPr lang="en-GB" sz="2000" dirty="0"/>
              <a:t>1200+ biotransformations, 2,800+ enzyme-reactant associations, and 1,300+ external database identifiers for 1,500+ compounds.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4000" y="698515"/>
            <a:ext cx="24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4000" y="2401747"/>
            <a:ext cx="24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1" name="Picture 20" descr="BioTRansformerDB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66" y="2401747"/>
            <a:ext cx="4648201" cy="1638789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553200" y="6021932"/>
            <a:ext cx="2133600" cy="365125"/>
          </a:xfrm>
        </p:spPr>
        <p:txBody>
          <a:bodyPr/>
          <a:lstStyle/>
          <a:p>
            <a:fld id="{D91BEC30-F838-0749-9ADF-F094AC3CC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7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CYP450 Reactions &gt; O-Dealkylation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2243" y="6014590"/>
            <a:ext cx="2771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Chlorpyrifos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SoM</a:t>
            </a:r>
            <a:r>
              <a:rPr lang="en-US" sz="1600" b="1" dirty="0" smtClean="0"/>
              <a:t> = 5)</a:t>
            </a:r>
            <a:endParaRPr lang="en-US" sz="1600" b="1" dirty="0"/>
          </a:p>
        </p:txBody>
      </p:sp>
      <p:pic>
        <p:nvPicPr>
          <p:cNvPr id="3" name="Picture 2" descr="Screen Shot 2018-05-08 at 1.35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1" y="1430867"/>
            <a:ext cx="7620000" cy="4419600"/>
          </a:xfrm>
          <a:prstGeom prst="rect">
            <a:avLst/>
          </a:prstGeom>
        </p:spPr>
      </p:pic>
      <p:sp>
        <p:nvSpPr>
          <p:cNvPr id="4" name="Donut 3"/>
          <p:cNvSpPr/>
          <p:nvPr/>
        </p:nvSpPr>
        <p:spPr>
          <a:xfrm>
            <a:off x="2229556" y="2074334"/>
            <a:ext cx="663222" cy="663222"/>
          </a:xfrm>
          <a:prstGeom prst="donut">
            <a:avLst>
              <a:gd name="adj" fmla="val 36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Current status 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08" y="659820"/>
            <a:ext cx="8593504" cy="5466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Currently, BioTransformerDB still lacks a number of information: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large number of compounds are partially annotated only</a:t>
            </a:r>
          </a:p>
          <a:p>
            <a:pPr lvl="1"/>
            <a:r>
              <a:rPr lang="en-US" dirty="0" smtClean="0"/>
              <a:t>They lack some metabolites, and data about the reactions leading to those metabolites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 number of metabolites for which metabolism is known need to be added to the database</a:t>
            </a:r>
          </a:p>
          <a:p>
            <a:pPr lvl="1"/>
            <a:r>
              <a:rPr lang="en-US" dirty="0" smtClean="0"/>
              <a:t>We have compiled a list of such compounds, with information about what CYP450 enzymes metabolize them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compounds lack information about their Sites of Metabolism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We need to use the literature to finish the annotation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69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Our current task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08" y="659820"/>
            <a:ext cx="8593504" cy="5466343"/>
          </a:xfrm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We need to use the literature to finish the annotation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current task consists of completing the annotation of small molecule metabolism for ~900 substrates.</a:t>
            </a:r>
          </a:p>
          <a:p>
            <a:r>
              <a:rPr lang="en-US" dirty="0" smtClean="0"/>
              <a:t>It will consist of:</a:t>
            </a:r>
          </a:p>
          <a:p>
            <a:pPr lvl="1"/>
            <a:r>
              <a:rPr lang="en-US" dirty="0" smtClean="0"/>
              <a:t>Finding pairs of </a:t>
            </a:r>
            <a:r>
              <a:rPr lang="en-US" b="1" dirty="0" smtClean="0"/>
              <a:t>enzyme/substrates</a:t>
            </a:r>
            <a:r>
              <a:rPr lang="en-US" dirty="0" smtClean="0"/>
              <a:t>, and the resulting </a:t>
            </a:r>
            <a:r>
              <a:rPr lang="en-US" b="1" dirty="0" smtClean="0"/>
              <a:t>metabolites</a:t>
            </a:r>
          </a:p>
          <a:p>
            <a:pPr lvl="1"/>
            <a:r>
              <a:rPr lang="en-US" dirty="0" smtClean="0"/>
              <a:t>Identifying the </a:t>
            </a:r>
            <a:r>
              <a:rPr lang="en-US" b="1" dirty="0" smtClean="0"/>
              <a:t>sites of metabolism, </a:t>
            </a:r>
            <a:r>
              <a:rPr lang="en-US" dirty="0" smtClean="0"/>
              <a:t>and the </a:t>
            </a:r>
            <a:r>
              <a:rPr lang="en-US" b="1" dirty="0" smtClean="0"/>
              <a:t>reaction types</a:t>
            </a:r>
          </a:p>
          <a:p>
            <a:pPr lvl="1"/>
            <a:r>
              <a:rPr lang="en-US" dirty="0" smtClean="0"/>
              <a:t>Saving the structures of substrates, and the relevant info ( and their metabolites, in a later stage) in a SDF file.</a:t>
            </a:r>
          </a:p>
        </p:txBody>
      </p:sp>
    </p:spTree>
    <p:extLst>
      <p:ext uri="{BB962C8B-B14F-4D97-AF65-F5344CB8AC3E}">
        <p14:creationId xmlns:p14="http://schemas.microsoft.com/office/powerpoint/2010/main" val="210415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Some Definitions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08" y="659820"/>
            <a:ext cx="8593504" cy="546634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What is a site of metabolism? </a:t>
            </a:r>
            <a:r>
              <a:rPr lang="en-US" dirty="0" smtClean="0"/>
              <a:t>A site of metabolism or (</a:t>
            </a:r>
            <a:r>
              <a:rPr lang="en-US" dirty="0" err="1" smtClean="0"/>
              <a:t>SoM</a:t>
            </a:r>
            <a:r>
              <a:rPr lang="en-US" dirty="0" smtClean="0"/>
              <a:t>) describe an atom that is the center of a metabolic reaction transforming a molecule.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is a reaction type? </a:t>
            </a:r>
            <a:r>
              <a:rPr lang="en-US" dirty="0" smtClean="0"/>
              <a:t>It simply defines the type of a metabolic reaction that occurs. E.g.: aromatic hydroxylation, N-dealkylation, etc.</a:t>
            </a:r>
          </a:p>
        </p:txBody>
      </p:sp>
      <p:pic>
        <p:nvPicPr>
          <p:cNvPr id="2" name="Picture 1" descr="Screen Shot 2018-05-03 at 2.1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55" y="3022135"/>
            <a:ext cx="5257330" cy="3835865"/>
          </a:xfrm>
          <a:prstGeom prst="rect">
            <a:avLst/>
          </a:prstGeom>
        </p:spPr>
      </p:pic>
      <p:sp>
        <p:nvSpPr>
          <p:cNvPr id="4" name="Donut 3"/>
          <p:cNvSpPr/>
          <p:nvPr/>
        </p:nvSpPr>
        <p:spPr>
          <a:xfrm>
            <a:off x="3195366" y="4019550"/>
            <a:ext cx="218485" cy="213361"/>
          </a:xfrm>
          <a:prstGeom prst="donut">
            <a:avLst>
              <a:gd name="adj" fmla="val 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617766" y="5954713"/>
            <a:ext cx="218485" cy="213361"/>
          </a:xfrm>
          <a:prstGeom prst="donut">
            <a:avLst>
              <a:gd name="adj" fmla="val 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5387843" y="4759226"/>
            <a:ext cx="3835865" cy="218218"/>
          </a:xfrm>
          <a:prstGeom prst="bentConnector3">
            <a:avLst>
              <a:gd name="adj1" fmla="val 998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196666" y="2956058"/>
            <a:ext cx="2182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414885" y="4757801"/>
            <a:ext cx="2182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60733" y="4580466"/>
            <a:ext cx="1515534" cy="35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N-dealkylation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63908" y="5418666"/>
            <a:ext cx="1515534" cy="70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Aromatic Hydroxylation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7" idx="3"/>
            <a:endCxn id="7" idx="1"/>
          </p:cNvCxnSpPr>
          <p:nvPr/>
        </p:nvCxnSpPr>
        <p:spPr>
          <a:xfrm>
            <a:off x="1779442" y="5772415"/>
            <a:ext cx="2870320" cy="2135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What are CYP450s?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08" y="659820"/>
            <a:ext cx="8593504" cy="5466343"/>
          </a:xfrm>
        </p:spPr>
        <p:txBody>
          <a:bodyPr/>
          <a:lstStyle/>
          <a:p>
            <a:r>
              <a:rPr lang="en-US" dirty="0" smtClean="0"/>
              <a:t>Cytochromes P450 (CYPs) are proteins of the superfamily containing heme as a cofactor and, therefore, are </a:t>
            </a:r>
            <a:r>
              <a:rPr lang="en-US" dirty="0" err="1" smtClean="0"/>
              <a:t>hemoproteins</a:t>
            </a:r>
            <a:r>
              <a:rPr lang="en-US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r>
              <a:rPr lang="en-US" dirty="0" smtClean="0"/>
              <a:t>CYPs are the major enzymes involved in drug metabolism, accounting for about 75% of the total metabolism. Most drugs undergo deactivation by CYPs, either directly or by facilitated excretion from the body. Also, many substances are </a:t>
            </a:r>
            <a:r>
              <a:rPr lang="en-US" dirty="0" err="1" smtClean="0"/>
              <a:t>bioactivated</a:t>
            </a:r>
            <a:r>
              <a:rPr lang="en-US" dirty="0" smtClean="0"/>
              <a:t> by CYPs to form their active compounds.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r>
              <a:rPr lang="en-US" dirty="0" smtClean="0"/>
              <a:t>We will be focusing on the CYP1, CYP2, and CYP3 families, especially on 9 isozymes:</a:t>
            </a:r>
          </a:p>
          <a:p>
            <a:pPr lvl="1"/>
            <a:r>
              <a:rPr lang="en-US" dirty="0" smtClean="0"/>
              <a:t>1A2, 2A6, 2B6, 2C8, 2C9, 2C19, 2D6, 2E1, 3A4</a:t>
            </a:r>
          </a:p>
          <a:p>
            <a:pPr lvl="1"/>
            <a:r>
              <a:rPr lang="en-US" dirty="0" smtClean="0"/>
              <a:t>In some cases, relevant info can be accessible for 1A1, 1B1, and also 3A5, and 3A7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The annotation process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08" y="659820"/>
            <a:ext cx="8593504" cy="5466343"/>
          </a:xfrm>
        </p:spPr>
        <p:txBody>
          <a:bodyPr/>
          <a:lstStyle/>
          <a:p>
            <a:r>
              <a:rPr lang="en-US" dirty="0" smtClean="0"/>
              <a:t>I will provide a number of SDF files: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ur reference SDF with structural information for &gt; 800 compounds, and 3D coordinates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The list will have fields to be filled out in a format that I will specify</a:t>
            </a:r>
          </a:p>
          <a:p>
            <a:pPr lvl="1"/>
            <a:r>
              <a:rPr lang="en-US" dirty="0" smtClean="0"/>
              <a:t>An SDF file with 680 compounds and </a:t>
            </a:r>
            <a:r>
              <a:rPr lang="en-US" dirty="0" err="1" smtClean="0"/>
              <a:t>SoM</a:t>
            </a:r>
            <a:r>
              <a:rPr lang="en-US" dirty="0" smtClean="0"/>
              <a:t> information that were compiled by another group ( for the RS-Predictor) years ago.</a:t>
            </a:r>
          </a:p>
          <a:p>
            <a:pPr lvl="2"/>
            <a:r>
              <a:rPr lang="en-US" dirty="0" smtClean="0"/>
              <a:t>This file contains a list of SoMs for all compounds, but appears to be incomplete, and also appear to have some issues</a:t>
            </a:r>
          </a:p>
          <a:p>
            <a:pPr lvl="1"/>
            <a:r>
              <a:rPr lang="en-US" dirty="0" smtClean="0"/>
              <a:t>A Google doc entitled “CYP450_metabolism_clean_May2”, which contains several CYP450 biotransformations for several hundreds of compounds</a:t>
            </a:r>
          </a:p>
          <a:p>
            <a:pPr lvl="2"/>
            <a:r>
              <a:rPr lang="en-US" dirty="0" smtClean="0"/>
              <a:t>From each reaction, one could see the structure of the substrate, and product, and thus identify the SoMs</a:t>
            </a:r>
          </a:p>
          <a:p>
            <a:pPr lvl="1"/>
            <a:r>
              <a:rPr lang="en-US" dirty="0" smtClean="0"/>
              <a:t>A Google file with some info </a:t>
            </a:r>
            <a:r>
              <a:rPr lang="en-US" dirty="0"/>
              <a:t>a</a:t>
            </a:r>
            <a:r>
              <a:rPr lang="en-US" dirty="0" smtClean="0"/>
              <a:t>bout what enzyme metabolize any of then 800+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5-03 at 3.11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3323460"/>
            <a:ext cx="5143500" cy="3139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The annotation process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08" y="570920"/>
            <a:ext cx="8593504" cy="5466343"/>
          </a:xfrm>
        </p:spPr>
        <p:txBody>
          <a:bodyPr/>
          <a:lstStyle/>
          <a:p>
            <a:r>
              <a:rPr lang="en-US" dirty="0" smtClean="0"/>
              <a:t>We use SDF because it saves the coordinates and indexing of the atoms</a:t>
            </a:r>
          </a:p>
          <a:p>
            <a:pPr lvl="1"/>
            <a:r>
              <a:rPr lang="en-US" dirty="0" smtClean="0"/>
              <a:t>This way, it is easy to identify atom no. 14, which will remain the same</a:t>
            </a:r>
            <a:r>
              <a:rPr lang="en-US" smtClean="0"/>
              <a:t>, every time </a:t>
            </a:r>
            <a:r>
              <a:rPr lang="en-US" dirty="0" smtClean="0"/>
              <a:t>the same SDF is used.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WATCH OUT: THE indexing system with probably differ between our SDF file and the file RS-Predictor SDF file, for some compounds</a:t>
            </a:r>
          </a:p>
          <a:p>
            <a:pPr lvl="2"/>
            <a:r>
              <a:rPr lang="en-US" dirty="0" smtClean="0"/>
              <a:t>Thus you can paste the two structures in the Marvin Editor  and make sure to have the right atom ID.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8500" y="6463268"/>
            <a:ext cx="53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of discrepancies: N9 (left) = N6 (right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Examples of Functional Groups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763223"/>
            <a:ext cx="3619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organic chemistry, </a:t>
            </a:r>
            <a:r>
              <a:rPr lang="en-US" sz="1600" b="1" dirty="0">
                <a:solidFill>
                  <a:srgbClr val="0000FF"/>
                </a:solidFill>
                <a:hlinkClick r:id="rId3"/>
              </a:rPr>
              <a:t>an alkyl </a:t>
            </a:r>
            <a:r>
              <a:rPr lang="en-US" sz="1600" dirty="0"/>
              <a:t>substituent is an alkane missing one hydrogen</a:t>
            </a:r>
          </a:p>
        </p:txBody>
      </p:sp>
      <p:pic>
        <p:nvPicPr>
          <p:cNvPr id="8" name="Picture 7" descr="alky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723900"/>
            <a:ext cx="1917700" cy="18178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43400" y="2763223"/>
            <a:ext cx="38227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linkClick r:id="rId5"/>
              </a:rPr>
              <a:t>aryl</a:t>
            </a:r>
            <a:r>
              <a:rPr lang="en-US" sz="1600" dirty="0"/>
              <a:t> is any functional group or substituent derived from an aromatic ring</a:t>
            </a:r>
          </a:p>
        </p:txBody>
      </p:sp>
      <p:pic>
        <p:nvPicPr>
          <p:cNvPr id="10" name="Picture 9" descr="Phenyl-grou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723900"/>
            <a:ext cx="3483109" cy="21282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5671811"/>
            <a:ext cx="4127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An </a:t>
            </a:r>
            <a:r>
              <a:rPr lang="en-US" sz="1600" b="1" dirty="0">
                <a:solidFill>
                  <a:srgbClr val="0000FF"/>
                </a:solidFill>
                <a:hlinkClick r:id="rId7"/>
              </a:rPr>
              <a:t>allyl</a:t>
            </a:r>
            <a:r>
              <a:rPr lang="en-US" sz="1600" dirty="0"/>
              <a:t> group is a substituent with the structural formula H2C=CH−CH2R</a:t>
            </a:r>
          </a:p>
        </p:txBody>
      </p:sp>
      <p:pic>
        <p:nvPicPr>
          <p:cNvPr id="14" name="Picture 13" descr="Ally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604175"/>
            <a:ext cx="2565400" cy="20676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89400" y="5638009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linkClick r:id="rId9"/>
              </a:rPr>
              <a:t>Amines</a:t>
            </a:r>
            <a:r>
              <a:rPr lang="en-US" sz="1600" dirty="0" smtClean="0"/>
              <a:t> </a:t>
            </a:r>
            <a:r>
              <a:rPr lang="en-US" sz="1600" dirty="0"/>
              <a:t>are compounds and functional groups that contain a basic nitrogen atom with a lone pair.</a:t>
            </a:r>
          </a:p>
        </p:txBody>
      </p:sp>
      <p:pic>
        <p:nvPicPr>
          <p:cNvPr id="16" name="Picture 15" descr="Screen Shot 2018-05-08 at 1.12.29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4266409"/>
            <a:ext cx="4660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1098</Words>
  <Application>Microsoft Macintosh PowerPoint</Application>
  <PresentationFormat>On-screen Show (4:3)</PresentationFormat>
  <Paragraphs>140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BioTransformerDB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Yannick Djoumbou</dc:creator>
  <cp:lastModifiedBy>Yannick Djoumbou</cp:lastModifiedBy>
  <cp:revision>68</cp:revision>
  <dcterms:created xsi:type="dcterms:W3CDTF">2018-05-03T19:33:23Z</dcterms:created>
  <dcterms:modified xsi:type="dcterms:W3CDTF">2018-05-08T19:55:10Z</dcterms:modified>
</cp:coreProperties>
</file>