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Thin"/>
      <p:bold r:id="rId17"/>
      <p:boldItalic r:id="rId18"/>
    </p:embeddedFont>
    <p:embeddedFont>
      <p:font typeface="Bebas Neue"/>
      <p:regular r:id="rId19"/>
    </p:embeddedFont>
    <p:embeddedFont>
      <p:font typeface="Tajawal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jawal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Tajawal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Thin-bold.fntdata"/><Relationship Id="rId16" Type="http://schemas.openxmlformats.org/officeDocument/2006/relationships/font" Target="fonts/Raleway-boldItalic.fntdata"/><Relationship Id="rId19" Type="http://schemas.openxmlformats.org/officeDocument/2006/relationships/font" Target="fonts/BebasNeue-regular.fntdata"/><Relationship Id="rId18" Type="http://schemas.openxmlformats.org/officeDocument/2006/relationships/font" Target="fonts/Raleway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591e9a0d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591e9a0d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591e9a0d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591e9a0d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376EC"/>
              </a:buClr>
              <a:buSzPts val="1300"/>
              <a:buFont typeface="Tajawal"/>
              <a:buChar char="●"/>
            </a:pPr>
            <a:r>
              <a:rPr lang="es" sz="1300">
                <a:solidFill>
                  <a:srgbClr val="7376EC"/>
                </a:solidFill>
                <a:latin typeface="Tajawal"/>
                <a:ea typeface="Tajawal"/>
                <a:cs typeface="Tajawal"/>
                <a:sym typeface="Tajawal"/>
              </a:rPr>
              <a:t>De fácil acceso </a:t>
            </a:r>
            <a:endParaRPr sz="1300">
              <a:solidFill>
                <a:srgbClr val="7376EC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376EC"/>
              </a:buClr>
              <a:buSzPts val="1300"/>
              <a:buFont typeface="Tajawal"/>
              <a:buChar char="●"/>
            </a:pPr>
            <a:r>
              <a:rPr lang="es" sz="1300">
                <a:solidFill>
                  <a:srgbClr val="7376EC"/>
                </a:solidFill>
                <a:latin typeface="Tajawal"/>
                <a:ea typeface="Tajawal"/>
                <a:cs typeface="Tajawal"/>
                <a:sym typeface="Tajawal"/>
              </a:rPr>
              <a:t>Colaborativa</a:t>
            </a:r>
            <a:endParaRPr sz="1300">
              <a:solidFill>
                <a:srgbClr val="7376EC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376EC"/>
              </a:buClr>
              <a:buSzPts val="1300"/>
              <a:buFont typeface="Tajawal"/>
              <a:buChar char="●"/>
            </a:pPr>
            <a:r>
              <a:rPr lang="es" sz="1300">
                <a:solidFill>
                  <a:srgbClr val="7376EC"/>
                </a:solidFill>
                <a:latin typeface="Tajawal"/>
                <a:ea typeface="Tajawal"/>
                <a:cs typeface="Tajawal"/>
                <a:sym typeface="Tajawal"/>
              </a:rPr>
              <a:t>Organizativa </a:t>
            </a:r>
            <a:endParaRPr sz="1300">
              <a:solidFill>
                <a:srgbClr val="7376EC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76EC"/>
              </a:buClr>
              <a:buSzPts val="1400"/>
              <a:buFont typeface="Tajawal"/>
              <a:buChar char="●"/>
            </a:pPr>
            <a:r>
              <a:rPr lang="es" sz="1300">
                <a:solidFill>
                  <a:srgbClr val="7376EC"/>
                </a:solidFill>
                <a:latin typeface="Tajawal"/>
                <a:ea typeface="Tajawal"/>
                <a:cs typeface="Tajawal"/>
                <a:sym typeface="Tajawal"/>
              </a:rPr>
              <a:t>Multifuncional </a:t>
            </a:r>
            <a:r>
              <a:rPr lang="es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-Establece su objetivo general, la </a:t>
            </a:r>
            <a:r>
              <a:rPr lang="es"/>
              <a:t>razón</a:t>
            </a:r>
            <a:r>
              <a:rPr lang="es"/>
              <a:t> principal para crear el producto, el cambio positivo que desea lograr.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-Se espera sea grande e inspiradora, se recomienda usar una breve </a:t>
            </a:r>
            <a:r>
              <a:rPr lang="es"/>
              <a:t>declaración</a:t>
            </a:r>
            <a:r>
              <a:rPr lang="es"/>
              <a:t> o lema.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591e9a0d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591e9a0d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-Describe el mercado o segmento de mercado que desea abordar. Debe indicar a </a:t>
            </a:r>
            <a:r>
              <a:rPr lang="es"/>
              <a:t>quién</a:t>
            </a:r>
            <a:r>
              <a:rPr lang="es"/>
              <a:t> </a:t>
            </a:r>
            <a:r>
              <a:rPr lang="es"/>
              <a:t>beneficia</a:t>
            </a:r>
            <a:r>
              <a:rPr lang="es"/>
              <a:t> el producto, </a:t>
            </a:r>
            <a:r>
              <a:rPr lang="es"/>
              <a:t>quiénes</a:t>
            </a:r>
            <a:r>
              <a:rPr lang="es"/>
              <a:t> son los usuarios y sus clientes. Elija el grupo objetivo </a:t>
            </a:r>
            <a:r>
              <a:rPr lang="es"/>
              <a:t>homogéneo</a:t>
            </a:r>
            <a:r>
              <a:rPr lang="es"/>
              <a:t> y claro.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591e9a0d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591e9a0d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-Describen la propuesta de valor del producto; el problema principal que aborda el producto o el beneficio principal que ofrece. Debe dejar en claro por que las personas </a:t>
            </a:r>
            <a:r>
              <a:rPr lang="es"/>
              <a:t>querrán</a:t>
            </a:r>
            <a:r>
              <a:rPr lang="es"/>
              <a:t> usar o pagar su  producto. Se debe indicar que ganan los usuarios y clientes. PRIORIZAR necesidades.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591e9a0d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591e9a0d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jawal"/>
              <a:buChar char="●"/>
            </a:pPr>
            <a:r>
              <a:rPr lang="es" sz="13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De fácil acceso </a:t>
            </a:r>
            <a:endParaRPr sz="13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jawal"/>
              <a:buChar char="●"/>
            </a:pPr>
            <a:r>
              <a:rPr lang="es" sz="13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Colaborativa</a:t>
            </a:r>
            <a:endParaRPr sz="13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jawal"/>
              <a:buChar char="●"/>
            </a:pPr>
            <a:r>
              <a:rPr lang="es" sz="13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Organizativa </a:t>
            </a:r>
            <a:endParaRPr sz="13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</a:pPr>
            <a:r>
              <a:rPr lang="es" sz="13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Multifuncional </a:t>
            </a:r>
            <a:r>
              <a:rPr lang="es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-Resume las tres o cinco </a:t>
            </a:r>
            <a:r>
              <a:rPr lang="es"/>
              <a:t>características</a:t>
            </a:r>
            <a:r>
              <a:rPr lang="es"/>
              <a:t> de su producto que lo hacen destacar y que son fundamentales para su </a:t>
            </a:r>
            <a:r>
              <a:rPr lang="es"/>
              <a:t>éxito</a:t>
            </a:r>
            <a:r>
              <a:rPr lang="es"/>
              <a:t>, debe abordar las necesidades identificadas. NO enumerar muchas </a:t>
            </a:r>
            <a:r>
              <a:rPr lang="es"/>
              <a:t>características</a:t>
            </a:r>
            <a:r>
              <a:rPr lang="es"/>
              <a:t>, Max 5.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s" sz="1200">
                <a:solidFill>
                  <a:srgbClr val="595959"/>
                </a:solidFill>
              </a:rPr>
              <a:t>Salas con reuniones o canales de distintas temáticas y fácil acceso, foro con actividades, membresías, </a:t>
            </a:r>
            <a:r>
              <a:rPr b="1" lang="es" sz="1200">
                <a:solidFill>
                  <a:srgbClr val="595959"/>
                </a:solidFill>
              </a:rPr>
              <a:t>calendario de actividades</a:t>
            </a:r>
            <a:r>
              <a:rPr lang="es" sz="1200">
                <a:solidFill>
                  <a:srgbClr val="595959"/>
                </a:solidFill>
              </a:rPr>
              <a:t> y chat.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</a:rPr>
              <a:t>no borrar</a:t>
            </a:r>
            <a:endParaRPr sz="12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</a:pPr>
            <a:r>
              <a:rPr lang="es" sz="14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De fácil acceso </a:t>
            </a:r>
            <a:endParaRPr sz="14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</a:pPr>
            <a:r>
              <a:rPr lang="es" sz="14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Colaborativa</a:t>
            </a:r>
            <a:endParaRPr sz="14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</a:pPr>
            <a:r>
              <a:rPr lang="es" sz="14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Organizativa </a:t>
            </a:r>
            <a:endParaRPr sz="14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jawal"/>
              <a:buChar char="●"/>
            </a:pPr>
            <a:r>
              <a:rPr lang="es" sz="14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Multifuncional 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d591e9a0d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d591e9a0d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-Indica el por </a:t>
            </a:r>
            <a:r>
              <a:rPr lang="es"/>
              <a:t>qué</a:t>
            </a:r>
            <a:r>
              <a:rPr lang="es"/>
              <a:t> vale la pena que la empresa invierta en el producto. Establece los beneficios comerciales deseados, por ejemplo: aumentar los ingresos,ingresar a un nuevo mercado,reducir costos, desarrollar conocimientos valiosos, etc.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591e9a0d5_2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591e9a0d5_2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9" name="Google Shape;149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1"/>
          <p:cNvSpPr txBox="1"/>
          <p:nvPr>
            <p:ph hasCustomPrompt="1" type="title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3" name="Google Shape;153;p11"/>
          <p:cNvSpPr txBox="1"/>
          <p:nvPr>
            <p:ph idx="1" type="subTitle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1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1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1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1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" name="Google Shape;161;p1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6" name="Google Shape;166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1" name="Google Shape;171;p1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8" name="Google Shape;178;p13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2" name="Google Shape;182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2" type="subTitle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14"/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" name="Google Shape;190;p14">
            <a:hlinkClick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" name="Google Shape;194;p1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4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1" name="Google Shape;201;p1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5" name="Google Shape;205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5"/>
          <p:cNvSpPr txBox="1"/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None/>
              <a:defRPr sz="1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10" name="Google Shape;210;p1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7" name="Google Shape;217;p1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1" name="Google Shape;221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6"/>
          <p:cNvSpPr txBox="1"/>
          <p:nvPr>
            <p:ph idx="1" type="subTitle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16"/>
          <p:cNvSpPr txBox="1"/>
          <p:nvPr>
            <p:ph idx="2" type="subTitle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3" type="subTitle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16"/>
          <p:cNvSpPr txBox="1"/>
          <p:nvPr>
            <p:ph idx="4" type="subTitle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16"/>
          <p:cNvSpPr txBox="1"/>
          <p:nvPr>
            <p:ph idx="5" type="subTitle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0" name="Google Shape;230;p16"/>
          <p:cNvSpPr txBox="1"/>
          <p:nvPr>
            <p:ph idx="6" type="subTitle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1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6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42" name="Google Shape;242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1" type="subTitle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2" type="subTitle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8" name="Google Shape;248;p17"/>
          <p:cNvSpPr txBox="1"/>
          <p:nvPr>
            <p:ph idx="3" type="subTitle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7"/>
          <p:cNvSpPr txBox="1"/>
          <p:nvPr>
            <p:ph idx="4" type="subTitle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17"/>
          <p:cNvSpPr txBox="1"/>
          <p:nvPr>
            <p:ph idx="5" type="subTitle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7"/>
          <p:cNvSpPr txBox="1"/>
          <p:nvPr>
            <p:ph idx="6" type="subTitle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2" name="Google Shape;252;p17"/>
          <p:cNvSpPr txBox="1"/>
          <p:nvPr>
            <p:ph idx="7" type="subTitle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7"/>
          <p:cNvSpPr txBox="1"/>
          <p:nvPr>
            <p:ph idx="8" type="subTitle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17"/>
          <p:cNvSpPr txBox="1"/>
          <p:nvPr>
            <p:ph idx="9" type="subTitle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5" name="Google Shape;255;p17"/>
          <p:cNvSpPr txBox="1"/>
          <p:nvPr>
            <p:ph idx="13" type="subTitle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6" name="Google Shape;256;p17"/>
          <p:cNvSpPr txBox="1"/>
          <p:nvPr>
            <p:ph idx="14" type="subTitle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17"/>
          <p:cNvSpPr txBox="1"/>
          <p:nvPr>
            <p:ph idx="15" type="subTitle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1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9" name="Google Shape;269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8"/>
          <p:cNvSpPr txBox="1"/>
          <p:nvPr>
            <p:ph hasCustomPrompt="1" type="title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18"/>
          <p:cNvSpPr txBox="1"/>
          <p:nvPr>
            <p:ph idx="1" type="subTitle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hasCustomPrompt="1" idx="2" type="title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5" name="Google Shape;275;p18"/>
          <p:cNvSpPr txBox="1"/>
          <p:nvPr>
            <p:ph idx="3" type="subTitle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18"/>
          <p:cNvSpPr txBox="1"/>
          <p:nvPr>
            <p:ph hasCustomPrompt="1" idx="4" type="title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7" name="Google Shape;277;p18"/>
          <p:cNvSpPr txBox="1"/>
          <p:nvPr>
            <p:ph idx="5" type="subTitle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8" name="Google Shape;278;p18"/>
          <p:cNvSpPr txBox="1"/>
          <p:nvPr>
            <p:ph hasCustomPrompt="1" idx="6" type="title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18"/>
          <p:cNvSpPr txBox="1"/>
          <p:nvPr>
            <p:ph idx="7" type="subTitle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1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8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7" name="Google Shape;287;p1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91" name="Google Shape;291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9"/>
          <p:cNvSpPr txBox="1"/>
          <p:nvPr>
            <p:ph idx="1" type="subTitle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1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1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1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19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1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1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3" name="Google Shape;303;p1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2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7" name="Google Shape;307;p2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1" type="subTitle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2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2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20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2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9" name="Google Shape;319;p2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3" name="Google Shape;323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1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7" name="Google Shape;327;p21"/>
          <p:cNvSpPr txBox="1"/>
          <p:nvPr>
            <p:ph idx="1" type="subTitle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1"/>
          <p:cNvSpPr txBox="1"/>
          <p:nvPr>
            <p:ph idx="2" type="subTitle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2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6" name="Google Shape;336;p2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0" name="Google Shape;40;p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" name="Google Shape;85;p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7"/>
          <p:cNvSpPr txBox="1"/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91;p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7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33" name="Google Shape;133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6580" l="228" r="238" t="8515"/>
          <a:stretch/>
        </p:blipFill>
        <p:spPr>
          <a:xfrm>
            <a:off x="950400" y="969725"/>
            <a:ext cx="7902102" cy="37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" name="Google Shape;138;p1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1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1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0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" name="Google Shape;143;p1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1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5" name="Google Shape;145;p1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None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2400">
                <a:latin typeface="Century Gothic"/>
                <a:ea typeface="Century Gothic"/>
                <a:cs typeface="Century Gothic"/>
                <a:sym typeface="Century Gothic"/>
              </a:rPr>
              <a:t>THE PRODUCT VISION BOARD - </a:t>
            </a:r>
            <a:r>
              <a:rPr b="1" lang="es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COLUNGA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200" y="1123962"/>
            <a:ext cx="1216025" cy="135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750" y="1123950"/>
            <a:ext cx="5177275" cy="343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3">
            <a:hlinkClick/>
          </p:cNvPr>
          <p:cNvSpPr/>
          <p:nvPr/>
        </p:nvSpPr>
        <p:spPr>
          <a:xfrm>
            <a:off x="132300" y="220627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350;p23">
            <a:hlinkClick/>
          </p:cNvPr>
          <p:cNvSpPr/>
          <p:nvPr/>
        </p:nvSpPr>
        <p:spPr>
          <a:xfrm>
            <a:off x="132300" y="2719650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1" name="Google Shape;351;p23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>
            <a:hlinkClick/>
          </p:cNvPr>
          <p:cNvSpPr/>
          <p:nvPr/>
        </p:nvSpPr>
        <p:spPr>
          <a:xfrm>
            <a:off x="132300" y="32709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53" name="Google Shape;353;p23"/>
          <p:cNvGrpSpPr/>
          <p:nvPr/>
        </p:nvGrpSpPr>
        <p:grpSpPr>
          <a:xfrm>
            <a:off x="217516" y="509837"/>
            <a:ext cx="350431" cy="339887"/>
            <a:chOff x="3270675" y="841800"/>
            <a:chExt cx="497700" cy="482725"/>
          </a:xfrm>
        </p:grpSpPr>
        <p:sp>
          <p:nvSpPr>
            <p:cNvPr id="354" name="Google Shape;354;p23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57" name="Google Shape;357;p23"/>
          <p:cNvSpPr txBox="1"/>
          <p:nvPr/>
        </p:nvSpPr>
        <p:spPr>
          <a:xfrm>
            <a:off x="6754375" y="2501100"/>
            <a:ext cx="1865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ajawal"/>
                <a:ea typeface="Tajawal"/>
                <a:cs typeface="Tajawal"/>
                <a:sym typeface="Tajawal"/>
              </a:rPr>
              <a:t>Integrantes:</a:t>
            </a:r>
            <a:endParaRPr b="1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PO: María Ponte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SM: Danitza Moran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DT:</a:t>
            </a:r>
            <a:br>
              <a:rPr lang="es" sz="1200">
                <a:latin typeface="Tajawal"/>
                <a:ea typeface="Tajawal"/>
                <a:cs typeface="Tajawal"/>
                <a:sym typeface="Tajawal"/>
              </a:rPr>
            </a:b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-Sebastián G. P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-Sebastian S. Z</a:t>
            </a:r>
            <a:br>
              <a:rPr lang="es" sz="1200">
                <a:latin typeface="Tajawal"/>
                <a:ea typeface="Tajawal"/>
                <a:cs typeface="Tajawal"/>
                <a:sym typeface="Tajawal"/>
              </a:rPr>
            </a:b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-Raúl Espinoza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-Valentina </a:t>
            </a: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Gonzalez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ajawal"/>
                <a:ea typeface="Tajawal"/>
                <a:cs typeface="Tajawal"/>
                <a:sym typeface="Tajawal"/>
              </a:rPr>
              <a:t>-Isidora Gomez</a:t>
            </a:r>
            <a:endParaRPr sz="1200"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358" name="Google Shape;358;p23"/>
          <p:cNvGrpSpPr/>
          <p:nvPr/>
        </p:nvGrpSpPr>
        <p:grpSpPr>
          <a:xfrm>
            <a:off x="217516" y="4335737"/>
            <a:ext cx="350431" cy="339887"/>
            <a:chOff x="3270675" y="841800"/>
            <a:chExt cx="497700" cy="482725"/>
          </a:xfrm>
        </p:grpSpPr>
        <p:sp>
          <p:nvSpPr>
            <p:cNvPr id="359" name="Google Shape;359;p23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Statement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1556825" y="2155475"/>
            <a:ext cx="6598500" cy="146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Plataforma Web </a:t>
            </a:r>
            <a:r>
              <a:rPr lang="es" sz="1500"/>
              <a:t>que permite la organización, interconectarse a través de videollamadas con las diversas organizaciones que poseen alguna membresía, a la vez los usuarios con membresías pueden solicitar sus propias reuniones virtuales, tanto </a:t>
            </a:r>
            <a:r>
              <a:rPr lang="es" sz="1500"/>
              <a:t>públicas</a:t>
            </a:r>
            <a:r>
              <a:rPr lang="es" sz="1500"/>
              <a:t> como privadas y acceder a diversos recursos de la plataforma. </a:t>
            </a:r>
            <a:endParaRPr sz="1500"/>
          </a:p>
        </p:txBody>
      </p:sp>
      <p:pic>
        <p:nvPicPr>
          <p:cNvPr id="368" name="Google Shape;368;p24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4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24">
            <a:hlinkClick/>
          </p:cNvPr>
          <p:cNvSpPr/>
          <p:nvPr/>
        </p:nvSpPr>
        <p:spPr>
          <a:xfrm>
            <a:off x="125400" y="22362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24">
            <a:hlinkClick/>
          </p:cNvPr>
          <p:cNvSpPr/>
          <p:nvPr/>
        </p:nvSpPr>
        <p:spPr>
          <a:xfrm>
            <a:off x="138775" y="275803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24">
            <a:hlinkClick/>
          </p:cNvPr>
          <p:cNvSpPr/>
          <p:nvPr/>
        </p:nvSpPr>
        <p:spPr>
          <a:xfrm>
            <a:off x="138775" y="324147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74" name="Google Shape;374;p24"/>
          <p:cNvGrpSpPr/>
          <p:nvPr/>
        </p:nvGrpSpPr>
        <p:grpSpPr>
          <a:xfrm>
            <a:off x="208033" y="566643"/>
            <a:ext cx="342632" cy="226264"/>
            <a:chOff x="5358450" y="4015675"/>
            <a:chExt cx="289875" cy="191425"/>
          </a:xfrm>
        </p:grpSpPr>
        <p:sp>
          <p:nvSpPr>
            <p:cNvPr id="375" name="Google Shape;375;p24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24"/>
          <p:cNvGrpSpPr/>
          <p:nvPr/>
        </p:nvGrpSpPr>
        <p:grpSpPr>
          <a:xfrm>
            <a:off x="4192325" y="1438525"/>
            <a:ext cx="1418253" cy="366775"/>
            <a:chOff x="4192325" y="1565187"/>
            <a:chExt cx="1418253" cy="366775"/>
          </a:xfrm>
        </p:grpSpPr>
        <p:grpSp>
          <p:nvGrpSpPr>
            <p:cNvPr id="380" name="Google Shape;380;p24"/>
            <p:cNvGrpSpPr/>
            <p:nvPr/>
          </p:nvGrpSpPr>
          <p:grpSpPr>
            <a:xfrm>
              <a:off x="4750600" y="1565187"/>
              <a:ext cx="301703" cy="366775"/>
              <a:chOff x="4551450" y="2523500"/>
              <a:chExt cx="274775" cy="334100"/>
            </a:xfrm>
          </p:grpSpPr>
          <p:sp>
            <p:nvSpPr>
              <p:cNvPr id="381" name="Google Shape;381;p24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rgbClr val="FFCC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rgbClr val="FFCC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24"/>
            <p:cNvGrpSpPr/>
            <p:nvPr/>
          </p:nvGrpSpPr>
          <p:grpSpPr>
            <a:xfrm>
              <a:off x="5308875" y="1565187"/>
              <a:ext cx="301703" cy="366775"/>
              <a:chOff x="4551450" y="2523500"/>
              <a:chExt cx="274775" cy="334100"/>
            </a:xfrm>
          </p:grpSpPr>
          <p:sp>
            <p:nvSpPr>
              <p:cNvPr id="392" name="Google Shape;392;p24"/>
              <p:cNvSpPr/>
              <p:nvPr/>
            </p:nvSpPr>
            <p:spPr>
              <a:xfrm>
                <a:off x="4551450" y="2523500"/>
                <a:ext cx="267875" cy="334100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rgbClr val="FFCC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4688825" y="2523500"/>
                <a:ext cx="137400" cy="334100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rgbClr val="FFCC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4608750" y="2697450"/>
                <a:ext cx="160175" cy="22775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4688825" y="2697450"/>
                <a:ext cx="80100" cy="22775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>
                <a:off x="4620125" y="2743175"/>
                <a:ext cx="137425" cy="23000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4688825" y="2743175"/>
                <a:ext cx="68725" cy="23000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4631500" y="2788900"/>
                <a:ext cx="114675" cy="23000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4688825" y="2788900"/>
                <a:ext cx="57350" cy="23000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4642425" y="2580975"/>
                <a:ext cx="93250" cy="75700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4688825" y="2580975"/>
                <a:ext cx="46625" cy="75700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24"/>
            <p:cNvGrpSpPr/>
            <p:nvPr/>
          </p:nvGrpSpPr>
          <p:grpSpPr>
            <a:xfrm>
              <a:off x="4192325" y="1565187"/>
              <a:ext cx="301703" cy="366775"/>
              <a:chOff x="4192325" y="1565187"/>
              <a:chExt cx="301703" cy="366775"/>
            </a:xfrm>
          </p:grpSpPr>
          <p:sp>
            <p:nvSpPr>
              <p:cNvPr id="403" name="Google Shape;403;p24"/>
              <p:cNvSpPr/>
              <p:nvPr/>
            </p:nvSpPr>
            <p:spPr>
              <a:xfrm>
                <a:off x="4192325" y="1565187"/>
                <a:ext cx="294127" cy="366775"/>
              </a:xfrm>
              <a:custGeom>
                <a:rect b="b" l="l" r="r" t="t"/>
                <a:pathLst>
                  <a:path extrusionOk="0" h="13364" w="10715">
                    <a:moveTo>
                      <a:pt x="0" y="0"/>
                    </a:moveTo>
                    <a:lnTo>
                      <a:pt x="0" y="13364"/>
                    </a:lnTo>
                    <a:lnTo>
                      <a:pt x="5513" y="13364"/>
                    </a:lnTo>
                    <a:lnTo>
                      <a:pt x="10714" y="13061"/>
                    </a:lnTo>
                    <a:lnTo>
                      <a:pt x="10714" y="304"/>
                    </a:lnTo>
                    <a:lnTo>
                      <a:pt x="5513" y="0"/>
                    </a:lnTo>
                    <a:close/>
                  </a:path>
                </a:pathLst>
              </a:custGeom>
              <a:solidFill>
                <a:srgbClr val="FFCC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4255241" y="1756149"/>
                <a:ext cx="175872" cy="25002"/>
              </a:xfrm>
              <a:custGeom>
                <a:rect b="b" l="l" r="r" t="t"/>
                <a:pathLst>
                  <a:path extrusionOk="0" h="911" w="6407">
                    <a:moveTo>
                      <a:pt x="1" y="1"/>
                    </a:moveTo>
                    <a:lnTo>
                      <a:pt x="1" y="911"/>
                    </a:lnTo>
                    <a:lnTo>
                      <a:pt x="6406" y="911"/>
                    </a:lnTo>
                    <a:lnTo>
                      <a:pt x="6406" y="1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4343163" y="1565187"/>
                <a:ext cx="150865" cy="366775"/>
              </a:xfrm>
              <a:custGeom>
                <a:rect b="b" l="l" r="r" t="t"/>
                <a:pathLst>
                  <a:path extrusionOk="0" h="13364" w="5496">
                    <a:moveTo>
                      <a:pt x="0" y="0"/>
                    </a:moveTo>
                    <a:lnTo>
                      <a:pt x="0" y="13364"/>
                    </a:lnTo>
                    <a:lnTo>
                      <a:pt x="5496" y="13364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rgbClr val="FFCC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4343163" y="1756149"/>
                <a:ext cx="87950" cy="25002"/>
              </a:xfrm>
              <a:custGeom>
                <a:rect b="b" l="l" r="r" t="t"/>
                <a:pathLst>
                  <a:path extrusionOk="0" h="911" w="3204">
                    <a:moveTo>
                      <a:pt x="0" y="1"/>
                    </a:moveTo>
                    <a:lnTo>
                      <a:pt x="0" y="911"/>
                    </a:lnTo>
                    <a:lnTo>
                      <a:pt x="3203" y="91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4267730" y="1806346"/>
                <a:ext cx="150893" cy="25249"/>
              </a:xfrm>
              <a:custGeom>
                <a:rect b="b" l="l" r="r" t="t"/>
                <a:pathLst>
                  <a:path extrusionOk="0" h="920" w="5497">
                    <a:moveTo>
                      <a:pt x="1" y="0"/>
                    </a:moveTo>
                    <a:lnTo>
                      <a:pt x="1" y="919"/>
                    </a:lnTo>
                    <a:lnTo>
                      <a:pt x="5496" y="919"/>
                    </a:lnTo>
                    <a:lnTo>
                      <a:pt x="5496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4343163" y="1806346"/>
                <a:ext cx="75460" cy="25249"/>
              </a:xfrm>
              <a:custGeom>
                <a:rect b="b" l="l" r="r" t="t"/>
                <a:pathLst>
                  <a:path extrusionOk="0" h="920" w="2749">
                    <a:moveTo>
                      <a:pt x="0" y="0"/>
                    </a:moveTo>
                    <a:lnTo>
                      <a:pt x="0" y="919"/>
                    </a:lnTo>
                    <a:lnTo>
                      <a:pt x="2748" y="919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4280220" y="1856543"/>
                <a:ext cx="125913" cy="25249"/>
              </a:xfrm>
              <a:custGeom>
                <a:rect b="b" l="l" r="r" t="t"/>
                <a:pathLst>
                  <a:path extrusionOk="0" h="920" w="4587">
                    <a:moveTo>
                      <a:pt x="1" y="0"/>
                    </a:moveTo>
                    <a:lnTo>
                      <a:pt x="1" y="919"/>
                    </a:lnTo>
                    <a:lnTo>
                      <a:pt x="4586" y="919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4343163" y="1856543"/>
                <a:ext cx="62970" cy="25249"/>
              </a:xfrm>
              <a:custGeom>
                <a:rect b="b" l="l" r="r" t="t"/>
                <a:pathLst>
                  <a:path extrusionOk="0" h="920" w="2294">
                    <a:moveTo>
                      <a:pt x="0" y="0"/>
                    </a:moveTo>
                    <a:lnTo>
                      <a:pt x="0" y="919"/>
                    </a:lnTo>
                    <a:lnTo>
                      <a:pt x="2293" y="919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rgbClr val="7376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4292216" y="1628283"/>
                <a:ext cx="102389" cy="83103"/>
              </a:xfrm>
              <a:custGeom>
                <a:rect b="b" l="l" r="r" t="t"/>
                <a:pathLst>
                  <a:path extrusionOk="0" h="3028" w="3730">
                    <a:moveTo>
                      <a:pt x="1075" y="1"/>
                    </a:moveTo>
                    <a:cubicBezTo>
                      <a:pt x="826" y="1"/>
                      <a:pt x="576" y="97"/>
                      <a:pt x="384" y="288"/>
                    </a:cubicBezTo>
                    <a:cubicBezTo>
                      <a:pt x="1" y="663"/>
                      <a:pt x="1" y="1279"/>
                      <a:pt x="384" y="1662"/>
                    </a:cubicBezTo>
                    <a:lnTo>
                      <a:pt x="1865" y="3027"/>
                    </a:lnTo>
                    <a:lnTo>
                      <a:pt x="3346" y="1662"/>
                    </a:lnTo>
                    <a:cubicBezTo>
                      <a:pt x="3730" y="1279"/>
                      <a:pt x="3730" y="663"/>
                      <a:pt x="3346" y="288"/>
                    </a:cubicBezTo>
                    <a:cubicBezTo>
                      <a:pt x="3159" y="97"/>
                      <a:pt x="2911" y="1"/>
                      <a:pt x="2663" y="1"/>
                    </a:cubicBezTo>
                    <a:cubicBezTo>
                      <a:pt x="2414" y="1"/>
                      <a:pt x="2164" y="97"/>
                      <a:pt x="1972" y="288"/>
                    </a:cubicBezTo>
                    <a:lnTo>
                      <a:pt x="1865" y="387"/>
                    </a:lnTo>
                    <a:lnTo>
                      <a:pt x="1758" y="288"/>
                    </a:lnTo>
                    <a:cubicBezTo>
                      <a:pt x="1571" y="97"/>
                      <a:pt x="1323" y="1"/>
                      <a:pt x="1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4343163" y="1628283"/>
                <a:ext cx="51194" cy="83103"/>
              </a:xfrm>
              <a:custGeom>
                <a:rect b="b" l="l" r="r" t="t"/>
                <a:pathLst>
                  <a:path extrusionOk="0" h="3028" w="1865">
                    <a:moveTo>
                      <a:pt x="794" y="1"/>
                    </a:moveTo>
                    <a:cubicBezTo>
                      <a:pt x="545" y="1"/>
                      <a:pt x="295" y="97"/>
                      <a:pt x="107" y="288"/>
                    </a:cubicBezTo>
                    <a:lnTo>
                      <a:pt x="0" y="387"/>
                    </a:lnTo>
                    <a:lnTo>
                      <a:pt x="0" y="3027"/>
                    </a:lnTo>
                    <a:lnTo>
                      <a:pt x="1481" y="1662"/>
                    </a:lnTo>
                    <a:cubicBezTo>
                      <a:pt x="1865" y="1279"/>
                      <a:pt x="1865" y="663"/>
                      <a:pt x="1481" y="288"/>
                    </a:cubicBezTo>
                    <a:cubicBezTo>
                      <a:pt x="1294" y="97"/>
                      <a:pt x="104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4"/>
          <p:cNvGrpSpPr/>
          <p:nvPr/>
        </p:nvGrpSpPr>
        <p:grpSpPr>
          <a:xfrm>
            <a:off x="221408" y="4423868"/>
            <a:ext cx="342632" cy="226264"/>
            <a:chOff x="5358450" y="4015675"/>
            <a:chExt cx="289875" cy="191425"/>
          </a:xfrm>
        </p:grpSpPr>
        <p:sp>
          <p:nvSpPr>
            <p:cNvPr id="414" name="Google Shape;414;p24"/>
            <p:cNvSpPr/>
            <p:nvPr/>
          </p:nvSpPr>
          <p:spPr>
            <a:xfrm>
              <a:off x="5358450" y="4015675"/>
              <a:ext cx="289875" cy="89025"/>
            </a:xfrm>
            <a:custGeom>
              <a:rect b="b" l="l" r="r" t="t"/>
              <a:pathLst>
                <a:path extrusionOk="0" h="3561" w="11595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5494725" y="41015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460050" y="4077125"/>
              <a:ext cx="86675" cy="78000"/>
            </a:xfrm>
            <a:custGeom>
              <a:rect b="b" l="l" r="r" t="t"/>
              <a:pathLst>
                <a:path extrusionOk="0" h="3120" w="3467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5362400" y="4084200"/>
              <a:ext cx="282000" cy="122900"/>
            </a:xfrm>
            <a:custGeom>
              <a:rect b="b" l="l" r="r" t="t"/>
              <a:pathLst>
                <a:path extrusionOk="0" h="4916" w="1128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5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2916601" y="1001826"/>
            <a:ext cx="3310799" cy="368484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 Group</a:t>
            </a:r>
            <a:endParaRPr/>
          </a:p>
        </p:txBody>
      </p:sp>
      <p:pic>
        <p:nvPicPr>
          <p:cNvPr id="424" name="Google Shape;424;p25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5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6511" y="420357"/>
            <a:ext cx="604568" cy="51883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>
            <a:hlinkClick/>
          </p:cNvPr>
          <p:cNvSpPr/>
          <p:nvPr/>
        </p:nvSpPr>
        <p:spPr>
          <a:xfrm>
            <a:off x="138775" y="17334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" name="Google Shape;428;p25">
            <a:hlinkClick/>
          </p:cNvPr>
          <p:cNvSpPr/>
          <p:nvPr/>
        </p:nvSpPr>
        <p:spPr>
          <a:xfrm>
            <a:off x="138775" y="22552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9" name="Google Shape;429;p25">
            <a:hlinkClick/>
          </p:cNvPr>
          <p:cNvSpPr/>
          <p:nvPr/>
        </p:nvSpPr>
        <p:spPr>
          <a:xfrm>
            <a:off x="130788" y="2729200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0" name="Google Shape;430;p25">
            <a:hlinkClick/>
          </p:cNvPr>
          <p:cNvSpPr/>
          <p:nvPr/>
        </p:nvSpPr>
        <p:spPr>
          <a:xfrm>
            <a:off x="130788" y="325597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31" name="Google Shape;431;p25"/>
          <p:cNvGrpSpPr/>
          <p:nvPr/>
        </p:nvGrpSpPr>
        <p:grpSpPr>
          <a:xfrm>
            <a:off x="208186" y="501150"/>
            <a:ext cx="369083" cy="357253"/>
            <a:chOff x="-59447250" y="3706150"/>
            <a:chExt cx="319000" cy="308775"/>
          </a:xfrm>
        </p:grpSpPr>
        <p:sp>
          <p:nvSpPr>
            <p:cNvPr id="432" name="Google Shape;432;p25"/>
            <p:cNvSpPr/>
            <p:nvPr/>
          </p:nvSpPr>
          <p:spPr>
            <a:xfrm>
              <a:off x="-59381875" y="3922750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-59364550" y="3861525"/>
              <a:ext cx="43350" cy="40900"/>
            </a:xfrm>
            <a:custGeom>
              <a:rect b="b" l="l" r="r" t="t"/>
              <a:pathLst>
                <a:path extrusionOk="0" h="1636" w="1734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-59447250" y="3706150"/>
              <a:ext cx="319000" cy="308775"/>
            </a:xfrm>
            <a:custGeom>
              <a:rect b="b" l="l" r="r" t="t"/>
              <a:pathLst>
                <a:path extrusionOk="0" h="12351" w="1276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-59293650" y="3740025"/>
              <a:ext cx="14175" cy="14200"/>
            </a:xfrm>
            <a:custGeom>
              <a:rect b="b" l="l" r="r" t="t"/>
              <a:pathLst>
                <a:path extrusionOk="0" h="568" w="567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5"/>
          <p:cNvGrpSpPr/>
          <p:nvPr/>
        </p:nvGrpSpPr>
        <p:grpSpPr>
          <a:xfrm>
            <a:off x="1419520" y="1181545"/>
            <a:ext cx="2955420" cy="2022444"/>
            <a:chOff x="1639850" y="1168762"/>
            <a:chExt cx="2526000" cy="1403111"/>
          </a:xfrm>
        </p:grpSpPr>
        <p:sp>
          <p:nvSpPr>
            <p:cNvPr id="437" name="Google Shape;437;p25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5"/>
          <p:cNvSpPr txBox="1"/>
          <p:nvPr/>
        </p:nvSpPr>
        <p:spPr>
          <a:xfrm>
            <a:off x="1598975" y="1697200"/>
            <a:ext cx="259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Organizaciones que quieran participar de diversas actividades de parte de </a:t>
            </a:r>
            <a:r>
              <a:rPr b="1" lang="es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COLUNGA</a:t>
            </a:r>
            <a:r>
              <a:rPr lang="es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 y de las mismas organizaciones.</a:t>
            </a:r>
            <a:endParaRPr sz="230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9543869" y="4409572"/>
            <a:ext cx="33108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441" name="Google Shape;441;p25"/>
          <p:cNvGrpSpPr/>
          <p:nvPr/>
        </p:nvGrpSpPr>
        <p:grpSpPr>
          <a:xfrm>
            <a:off x="5262275" y="2403754"/>
            <a:ext cx="3034231" cy="1598315"/>
            <a:chOff x="1639847" y="1364819"/>
            <a:chExt cx="2526000" cy="1059610"/>
          </a:xfrm>
        </p:grpSpPr>
        <p:sp>
          <p:nvSpPr>
            <p:cNvPr id="442" name="Google Shape;442;p25"/>
            <p:cNvSpPr/>
            <p:nvPr/>
          </p:nvSpPr>
          <p:spPr>
            <a:xfrm>
              <a:off x="1801914" y="1364819"/>
              <a:ext cx="900900" cy="2367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1639847" y="1587728"/>
              <a:ext cx="2526000" cy="8367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Colaboradores que sean parte de las organizaciones con membresía.</a:t>
              </a:r>
              <a:endParaRPr/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200211" y="4329425"/>
            <a:ext cx="369083" cy="357253"/>
            <a:chOff x="-59447250" y="3706150"/>
            <a:chExt cx="319000" cy="308775"/>
          </a:xfrm>
        </p:grpSpPr>
        <p:sp>
          <p:nvSpPr>
            <p:cNvPr id="445" name="Google Shape;445;p25"/>
            <p:cNvSpPr/>
            <p:nvPr/>
          </p:nvSpPr>
          <p:spPr>
            <a:xfrm>
              <a:off x="-59381875" y="3922750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-59364550" y="3861525"/>
              <a:ext cx="43350" cy="40900"/>
            </a:xfrm>
            <a:custGeom>
              <a:rect b="b" l="l" r="r" t="t"/>
              <a:pathLst>
                <a:path extrusionOk="0" h="1636" w="1734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-59447250" y="3706150"/>
              <a:ext cx="319000" cy="308775"/>
            </a:xfrm>
            <a:custGeom>
              <a:rect b="b" l="l" r="r" t="t"/>
              <a:pathLst>
                <a:path extrusionOk="0" h="12351" w="1276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-59293650" y="3740025"/>
              <a:ext cx="14175" cy="14200"/>
            </a:xfrm>
            <a:custGeom>
              <a:rect b="b" l="l" r="r" t="t"/>
              <a:pathLst>
                <a:path extrusionOk="0" h="568" w="567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6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2916601" y="1001826"/>
            <a:ext cx="3310799" cy="368484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Needs</a:t>
            </a:r>
            <a:endParaRPr/>
          </a:p>
        </p:txBody>
      </p:sp>
      <p:sp>
        <p:nvSpPr>
          <p:cNvPr id="455" name="Google Shape;455;p26"/>
          <p:cNvSpPr txBox="1"/>
          <p:nvPr>
            <p:ph idx="1" type="body"/>
          </p:nvPr>
        </p:nvSpPr>
        <p:spPr>
          <a:xfrm>
            <a:off x="1114050" y="1128325"/>
            <a:ext cx="75339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167173" y="421800"/>
            <a:ext cx="435116" cy="414440"/>
          </a:xfrm>
          <a:custGeom>
            <a:rect b="b" l="l" r="r" t="t"/>
            <a:pathLst>
              <a:path extrusionOk="0" h="12619" w="1276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26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6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775" y="421800"/>
            <a:ext cx="509425" cy="5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6">
            <a:hlinkClick/>
          </p:cNvPr>
          <p:cNvSpPr/>
          <p:nvPr/>
        </p:nvSpPr>
        <p:spPr>
          <a:xfrm>
            <a:off x="130788" y="175233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1" name="Google Shape;461;p26">
            <a:hlinkClick/>
          </p:cNvPr>
          <p:cNvSpPr/>
          <p:nvPr/>
        </p:nvSpPr>
        <p:spPr>
          <a:xfrm>
            <a:off x="138775" y="2245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2" name="Google Shape;462;p26">
            <a:hlinkClick/>
          </p:cNvPr>
          <p:cNvSpPr/>
          <p:nvPr/>
        </p:nvSpPr>
        <p:spPr>
          <a:xfrm>
            <a:off x="138775" y="273862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3" name="Google Shape;463;p26">
            <a:hlinkClick/>
          </p:cNvPr>
          <p:cNvSpPr/>
          <p:nvPr/>
        </p:nvSpPr>
        <p:spPr>
          <a:xfrm>
            <a:off x="130788" y="32317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64" name="Google Shape;464;p26"/>
          <p:cNvGrpSpPr/>
          <p:nvPr/>
        </p:nvGrpSpPr>
        <p:grpSpPr>
          <a:xfrm>
            <a:off x="1212852" y="1076835"/>
            <a:ext cx="1777041" cy="1450536"/>
            <a:chOff x="1639850" y="1168762"/>
            <a:chExt cx="2526000" cy="1403111"/>
          </a:xfrm>
        </p:grpSpPr>
        <p:sp>
          <p:nvSpPr>
            <p:cNvPr id="465" name="Google Shape;465;p26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Personas con membresía dentro de la organización necesitan crear grupos para videollamadas</a:t>
              </a:r>
              <a:endParaRPr/>
            </a:p>
          </p:txBody>
        </p:sp>
      </p:grpSp>
      <p:grpSp>
        <p:nvGrpSpPr>
          <p:cNvPr id="467" name="Google Shape;467;p26"/>
          <p:cNvGrpSpPr/>
          <p:nvPr/>
        </p:nvGrpSpPr>
        <p:grpSpPr>
          <a:xfrm>
            <a:off x="3683477" y="1076835"/>
            <a:ext cx="1777041" cy="1450536"/>
            <a:chOff x="1639850" y="1168762"/>
            <a:chExt cx="2526000" cy="1403111"/>
          </a:xfrm>
        </p:grpSpPr>
        <p:sp>
          <p:nvSpPr>
            <p:cNvPr id="468" name="Google Shape;468;p26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Empresas necesitan crear reuniones con sus clientes y grabar la reunión</a:t>
              </a:r>
              <a:endParaRPr/>
            </a:p>
          </p:txBody>
        </p:sp>
      </p:grpSp>
      <p:grpSp>
        <p:nvGrpSpPr>
          <p:cNvPr id="470" name="Google Shape;470;p26"/>
          <p:cNvGrpSpPr/>
          <p:nvPr/>
        </p:nvGrpSpPr>
        <p:grpSpPr>
          <a:xfrm>
            <a:off x="6083777" y="1076835"/>
            <a:ext cx="1777041" cy="1450536"/>
            <a:chOff x="1639850" y="1168762"/>
            <a:chExt cx="2526000" cy="1403111"/>
          </a:xfrm>
        </p:grpSpPr>
        <p:sp>
          <p:nvSpPr>
            <p:cNvPr id="471" name="Google Shape;471;p26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 Falta de a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cceso a noticias y  recursos de la plataforma</a:t>
              </a:r>
              <a:endParaRPr/>
            </a:p>
          </p:txBody>
        </p:sp>
      </p:grpSp>
      <p:grpSp>
        <p:nvGrpSpPr>
          <p:cNvPr id="473" name="Google Shape;473;p26"/>
          <p:cNvGrpSpPr/>
          <p:nvPr/>
        </p:nvGrpSpPr>
        <p:grpSpPr>
          <a:xfrm>
            <a:off x="5220102" y="3040910"/>
            <a:ext cx="1777041" cy="1450536"/>
            <a:chOff x="1639850" y="1168762"/>
            <a:chExt cx="2526000" cy="1403111"/>
          </a:xfrm>
        </p:grpSpPr>
        <p:sp>
          <p:nvSpPr>
            <p:cNvPr id="474" name="Google Shape;474;p26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Falta de r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euniones virtuales entre empresas</a:t>
              </a:r>
              <a:endParaRPr/>
            </a:p>
          </p:txBody>
        </p:sp>
      </p:grpSp>
      <p:grpSp>
        <p:nvGrpSpPr>
          <p:cNvPr id="476" name="Google Shape;476;p26"/>
          <p:cNvGrpSpPr/>
          <p:nvPr/>
        </p:nvGrpSpPr>
        <p:grpSpPr>
          <a:xfrm>
            <a:off x="2624827" y="3040910"/>
            <a:ext cx="1777041" cy="1450536"/>
            <a:chOff x="1639850" y="1168762"/>
            <a:chExt cx="2526000" cy="1403111"/>
          </a:xfrm>
        </p:grpSpPr>
        <p:sp>
          <p:nvSpPr>
            <p:cNvPr id="477" name="Google Shape;477;p26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La 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organización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 requiere a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gendar reuniones virtuales </a:t>
              </a:r>
              <a:endParaRPr/>
            </a:p>
          </p:txBody>
        </p:sp>
      </p:grpSp>
      <p:sp>
        <p:nvSpPr>
          <p:cNvPr id="479" name="Google Shape;479;p26"/>
          <p:cNvSpPr/>
          <p:nvPr/>
        </p:nvSpPr>
        <p:spPr>
          <a:xfrm>
            <a:off x="167173" y="4295925"/>
            <a:ext cx="435116" cy="414440"/>
          </a:xfrm>
          <a:custGeom>
            <a:rect b="b" l="l" r="r" t="t"/>
            <a:pathLst>
              <a:path extrusionOk="0" h="12619" w="1276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7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2916601" y="1001826"/>
            <a:ext cx="3310799" cy="368484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</a:t>
            </a:r>
            <a:endParaRPr/>
          </a:p>
        </p:txBody>
      </p:sp>
      <p:grpSp>
        <p:nvGrpSpPr>
          <p:cNvPr id="486" name="Google Shape;486;p27"/>
          <p:cNvGrpSpPr/>
          <p:nvPr/>
        </p:nvGrpSpPr>
        <p:grpSpPr>
          <a:xfrm>
            <a:off x="195852" y="455196"/>
            <a:ext cx="377767" cy="388654"/>
            <a:chOff x="-62154300" y="3743950"/>
            <a:chExt cx="318200" cy="317450"/>
          </a:xfrm>
        </p:grpSpPr>
        <p:sp>
          <p:nvSpPr>
            <p:cNvPr id="487" name="Google Shape;487;p27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9" name="Google Shape;489;p27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7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0045" y="393431"/>
            <a:ext cx="670923" cy="51218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7">
            <a:hlinkClick/>
          </p:cNvPr>
          <p:cNvSpPr/>
          <p:nvPr/>
        </p:nvSpPr>
        <p:spPr>
          <a:xfrm>
            <a:off x="130788" y="1733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3" name="Google Shape;493;p27">
            <a:hlinkClick/>
          </p:cNvPr>
          <p:cNvSpPr/>
          <p:nvPr/>
        </p:nvSpPr>
        <p:spPr>
          <a:xfrm>
            <a:off x="130788" y="221627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27">
            <a:hlinkClick/>
          </p:cNvPr>
          <p:cNvSpPr/>
          <p:nvPr/>
        </p:nvSpPr>
        <p:spPr>
          <a:xfrm>
            <a:off x="138775" y="269923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27">
            <a:hlinkClick/>
          </p:cNvPr>
          <p:cNvSpPr/>
          <p:nvPr/>
        </p:nvSpPr>
        <p:spPr>
          <a:xfrm>
            <a:off x="138775" y="323647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96" name="Google Shape;496;p27"/>
          <p:cNvGrpSpPr/>
          <p:nvPr/>
        </p:nvGrpSpPr>
        <p:grpSpPr>
          <a:xfrm>
            <a:off x="1413881" y="1435435"/>
            <a:ext cx="2720502" cy="2118277"/>
            <a:chOff x="1639850" y="1168762"/>
            <a:chExt cx="2526000" cy="1403111"/>
          </a:xfrm>
        </p:grpSpPr>
        <p:sp>
          <p:nvSpPr>
            <p:cNvPr id="497" name="Google Shape;497;p27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Acceso a </a:t>
              </a:r>
              <a:r>
                <a:rPr b="1"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s</a:t>
              </a:r>
              <a:r>
                <a:rPr b="1"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alas con reuniones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 o canales de distintas temáticas </a:t>
              </a:r>
              <a:endParaRPr sz="12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Ser de </a:t>
              </a:r>
              <a:r>
                <a:rPr b="1"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fácil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 </a:t>
              </a:r>
              <a:r>
                <a:rPr b="1"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acceso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,</a:t>
              </a:r>
              <a:endParaRPr sz="12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27"/>
          <p:cNvSpPr/>
          <p:nvPr/>
        </p:nvSpPr>
        <p:spPr>
          <a:xfrm>
            <a:off x="5867575" y="2297850"/>
            <a:ext cx="970200" cy="631500"/>
          </a:xfrm>
          <a:prstGeom prst="roundRect">
            <a:avLst>
              <a:gd fmla="val 0" name="adj"/>
            </a:avLst>
          </a:prstGeom>
          <a:solidFill>
            <a:srgbClr val="FFCCC2"/>
          </a:solidFill>
          <a:ln cap="flat" cmpd="sng" w="38100">
            <a:solidFill>
              <a:srgbClr val="7376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5577200" y="2571750"/>
            <a:ext cx="2720400" cy="1783200"/>
          </a:xfrm>
          <a:prstGeom prst="rect">
            <a:avLst/>
          </a:prstGeom>
          <a:solidFill>
            <a:srgbClr val="FFCCC2"/>
          </a:solidFill>
          <a:ln cap="flat" cmpd="sng" w="38100">
            <a:solidFill>
              <a:srgbClr val="7376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Gestionar</a:t>
            </a:r>
            <a:r>
              <a:rPr b="1" lang="es" sz="12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 calendario de actividades</a:t>
            </a:r>
            <a:r>
              <a:rPr lang="es" sz="12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 y chat.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27"/>
          <p:cNvGrpSpPr/>
          <p:nvPr/>
        </p:nvGrpSpPr>
        <p:grpSpPr>
          <a:xfrm>
            <a:off x="195852" y="4291221"/>
            <a:ext cx="377767" cy="388654"/>
            <a:chOff x="-62154300" y="3743950"/>
            <a:chExt cx="318200" cy="317450"/>
          </a:xfrm>
        </p:grpSpPr>
        <p:sp>
          <p:nvSpPr>
            <p:cNvPr id="502" name="Google Shape;502;p27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8"/>
          <p:cNvPicPr preferRelativeResize="0"/>
          <p:nvPr/>
        </p:nvPicPr>
        <p:blipFill rotWithShape="1">
          <a:blip r:embed="rId3">
            <a:alphaModFix amt="17000"/>
          </a:blip>
          <a:srcRect b="0" l="0" r="0" t="0"/>
          <a:stretch/>
        </p:blipFill>
        <p:spPr>
          <a:xfrm>
            <a:off x="2916601" y="1001826"/>
            <a:ext cx="3310799" cy="3684847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Value</a:t>
            </a: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188350" y="525800"/>
            <a:ext cx="343835" cy="307942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28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8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3834" y="440307"/>
            <a:ext cx="523467" cy="478923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8">
            <a:hlinkClick/>
          </p:cNvPr>
          <p:cNvSpPr/>
          <p:nvPr/>
        </p:nvSpPr>
        <p:spPr>
          <a:xfrm>
            <a:off x="138775" y="17508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5" name="Google Shape;515;p28">
            <a:hlinkClick/>
          </p:cNvPr>
          <p:cNvSpPr/>
          <p:nvPr/>
        </p:nvSpPr>
        <p:spPr>
          <a:xfrm>
            <a:off x="138775" y="2242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6" name="Google Shape;516;p28">
            <a:hlinkClick/>
          </p:cNvPr>
          <p:cNvSpPr/>
          <p:nvPr/>
        </p:nvSpPr>
        <p:spPr>
          <a:xfrm>
            <a:off x="130788" y="2688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7" name="Google Shape;517;p28">
            <a:hlinkClick/>
          </p:cNvPr>
          <p:cNvSpPr/>
          <p:nvPr/>
        </p:nvSpPr>
        <p:spPr>
          <a:xfrm>
            <a:off x="138775" y="324953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76EC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rgbClr val="7376E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18" name="Google Shape;518;p28"/>
          <p:cNvGrpSpPr/>
          <p:nvPr/>
        </p:nvGrpSpPr>
        <p:grpSpPr>
          <a:xfrm>
            <a:off x="1818290" y="1076835"/>
            <a:ext cx="1777041" cy="1450536"/>
            <a:chOff x="1639850" y="1168762"/>
            <a:chExt cx="2526000" cy="1403111"/>
          </a:xfrm>
        </p:grpSpPr>
        <p:sp>
          <p:nvSpPr>
            <p:cNvPr id="519" name="Google Shape;519;p28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Atraer organizaciones </a:t>
              </a:r>
              <a:r>
                <a:rPr b="1"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regionales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.</a:t>
              </a:r>
              <a:endParaRPr/>
            </a:p>
          </p:txBody>
        </p:sp>
      </p:grpSp>
      <p:grpSp>
        <p:nvGrpSpPr>
          <p:cNvPr id="521" name="Google Shape;521;p28"/>
          <p:cNvGrpSpPr/>
          <p:nvPr/>
        </p:nvGrpSpPr>
        <p:grpSpPr>
          <a:xfrm>
            <a:off x="3507069" y="2918465"/>
            <a:ext cx="1777041" cy="1186471"/>
            <a:chOff x="1639850" y="1168762"/>
            <a:chExt cx="2526000" cy="1403111"/>
          </a:xfrm>
        </p:grpSpPr>
        <p:sp>
          <p:nvSpPr>
            <p:cNvPr id="522" name="Google Shape;522;p28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Crear una </a:t>
              </a:r>
              <a:r>
                <a:rPr b="1"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comunidad virtual</a:t>
              </a: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.</a:t>
              </a:r>
              <a:endParaRPr/>
            </a:p>
          </p:txBody>
        </p:sp>
      </p:grpSp>
      <p:grpSp>
        <p:nvGrpSpPr>
          <p:cNvPr id="524" name="Google Shape;524;p28"/>
          <p:cNvGrpSpPr/>
          <p:nvPr/>
        </p:nvGrpSpPr>
        <p:grpSpPr>
          <a:xfrm>
            <a:off x="4766952" y="1140685"/>
            <a:ext cx="1777041" cy="1450536"/>
            <a:chOff x="1639850" y="1168762"/>
            <a:chExt cx="2526000" cy="1403111"/>
          </a:xfrm>
        </p:grpSpPr>
        <p:sp>
          <p:nvSpPr>
            <p:cNvPr id="525" name="Google Shape;525;p28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rgbClr val="FFCCC2"/>
            </a:solidFill>
            <a:ln cap="flat" cmpd="sng" w="38100">
              <a:solidFill>
                <a:srgbClr val="7376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Juntar a todos los miembros que están pagando una cuota en un </a:t>
              </a:r>
              <a:r>
                <a:rPr b="1" lang="es" sz="1200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mismo sitio.</a:t>
              </a:r>
              <a:endParaRPr/>
            </a:p>
          </p:txBody>
        </p:sp>
      </p:grpSp>
      <p:sp>
        <p:nvSpPr>
          <p:cNvPr id="527" name="Google Shape;527;p28"/>
          <p:cNvSpPr/>
          <p:nvPr/>
        </p:nvSpPr>
        <p:spPr>
          <a:xfrm>
            <a:off x="188350" y="4326600"/>
            <a:ext cx="343835" cy="307942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9"/>
          <p:cNvSpPr txBox="1"/>
          <p:nvPr/>
        </p:nvSpPr>
        <p:spPr>
          <a:xfrm>
            <a:off x="1649100" y="2136150"/>
            <a:ext cx="58458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rgbClr val="7376EC"/>
                </a:solidFill>
                <a:latin typeface="Raleway Thin"/>
                <a:ea typeface="Raleway Thin"/>
                <a:cs typeface="Raleway Thin"/>
                <a:sym typeface="Raleway Thin"/>
              </a:rPr>
              <a:t>¡Gracias</a:t>
            </a:r>
            <a:r>
              <a:rPr lang="es" sz="5200">
                <a:solidFill>
                  <a:srgbClr val="7376EC"/>
                </a:solidFill>
                <a:latin typeface="Raleway Thin"/>
                <a:ea typeface="Raleway Thin"/>
                <a:cs typeface="Raleway Thin"/>
                <a:sym typeface="Raleway Thin"/>
              </a:rPr>
              <a:t>!</a:t>
            </a:r>
            <a:endParaRPr sz="5200">
              <a:solidFill>
                <a:srgbClr val="7376EC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