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5"/>
    <p:sldMasterId id="214748367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Century Gothic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46A41B1-0E8C-4740-923B-FCB6C8508DD7}">
  <a:tblStyle styleId="{746A41B1-0E8C-4740-923B-FCB6C8508DD7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F5F3"/>
          </a:solidFill>
        </a:fill>
      </a:tcStyle>
    </a:wholeTbl>
    <a:band1H>
      <a:tcTxStyle/>
      <a:tcStyle>
        <a:fill>
          <a:solidFill>
            <a:srgbClr val="CAEAE7"/>
          </a:solidFill>
        </a:fill>
      </a:tcStyle>
    </a:band1H>
    <a:band2H>
      <a:tcTxStyle/>
    </a:band2H>
    <a:band1V>
      <a:tcTxStyle/>
      <a:tcStyle>
        <a:fill>
          <a:solidFill>
            <a:srgbClr val="CAEAE7"/>
          </a:solidFill>
        </a:fill>
      </a:tcStyle>
    </a:band1V>
    <a:band2V>
      <a:tcTxStyle/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B8979518-22EB-4311-8D3E-E37DED8D3DCB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80022061-4D99-4ACD-96BD-06B30D4589B6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Roboto-regular.fntdata"/><Relationship Id="rId25" Type="http://schemas.openxmlformats.org/officeDocument/2006/relationships/slide" Target="slides/slide18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Roboto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CenturyGothic-bold.fntdata"/><Relationship Id="rId30" Type="http://schemas.openxmlformats.org/officeDocument/2006/relationships/font" Target="fonts/CenturyGothic-regular.fntdata"/><Relationship Id="rId11" Type="http://schemas.openxmlformats.org/officeDocument/2006/relationships/slide" Target="slides/slide4.xml"/><Relationship Id="rId33" Type="http://schemas.openxmlformats.org/officeDocument/2006/relationships/font" Target="fonts/CenturyGothic-boldItalic.fntdata"/><Relationship Id="rId10" Type="http://schemas.openxmlformats.org/officeDocument/2006/relationships/slide" Target="slides/slide3.xml"/><Relationship Id="rId32" Type="http://schemas.openxmlformats.org/officeDocument/2006/relationships/font" Target="fonts/CenturyGothic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d421848d5_2_1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dd421848d5_2_10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dd421848d5_2_10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dd421848d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dd421848d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dd421848d5_8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dd421848d5_8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d421848d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d421848d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dd421848d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dd421848d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H10 a la H15 son historias muy similares pero cambia el nombre del </a:t>
            </a:r>
            <a:r>
              <a:rPr lang="en"/>
              <a:t>botón</a:t>
            </a:r>
            <a:r>
              <a:rPr lang="en"/>
              <a:t>, por ejemplo “nuevas </a:t>
            </a:r>
            <a:r>
              <a:rPr lang="en"/>
              <a:t>reuniónes</a:t>
            </a:r>
            <a:r>
              <a:rPr lang="en"/>
              <a:t>”,  “Entrar”, “calendario”, “contactos”, “chat” y “perfil”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dd421848d5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dd421848d5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dd421848d5_1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dd421848d5_1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dd421848d5_1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dd421848d5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dd421848d5_2_19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dd421848d5_2_1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dd421848d5_15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gdd421848d5_15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d421848d5_2_1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dd421848d5_2_1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dd421848d5_2_1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d421848d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d421848d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d421848d5_2_1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Registro se </a:t>
            </a:r>
            <a:r>
              <a:rPr lang="en"/>
              <a:t>creó</a:t>
            </a:r>
            <a:r>
              <a:rPr lang="en"/>
              <a:t> un </a:t>
            </a:r>
            <a:r>
              <a:rPr lang="en"/>
              <a:t>botón</a:t>
            </a:r>
            <a:r>
              <a:rPr lang="en"/>
              <a:t> de registro en la </a:t>
            </a:r>
            <a:r>
              <a:rPr lang="en"/>
              <a:t>página</a:t>
            </a:r>
            <a:r>
              <a:rPr lang="en"/>
              <a:t> principal, se creo un formulario para que el usuario pueda se parte de la plataforma, y de esta manera al administrador de colunga le llega un correo para confirmar o rechazar el </a:t>
            </a:r>
            <a:r>
              <a:rPr lang="en"/>
              <a:t>registro</a:t>
            </a:r>
            <a:r>
              <a:rPr lang="en"/>
              <a:t> del usuario para el acceso a la plataforma. </a:t>
            </a:r>
            <a:endParaRPr/>
          </a:p>
        </p:txBody>
      </p:sp>
      <p:sp>
        <p:nvSpPr>
          <p:cNvPr id="201" name="Google Shape;201;gdd421848d5_2_1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d421848d5_2_1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 primeras dos historias se tratan de botones para los usuarios de la plataforma puedan </a:t>
            </a:r>
            <a:r>
              <a:rPr lang="en"/>
              <a:t>loguearse</a:t>
            </a:r>
            <a:r>
              <a:rPr lang="en"/>
              <a:t> y acceder a los diferentes recursos y la </a:t>
            </a:r>
            <a:r>
              <a:rPr lang="en"/>
              <a:t>última</a:t>
            </a:r>
            <a:r>
              <a:rPr lang="en"/>
              <a:t> historia se trata de la </a:t>
            </a:r>
            <a:r>
              <a:rPr lang="en"/>
              <a:t>recuperación</a:t>
            </a:r>
            <a:r>
              <a:rPr lang="en"/>
              <a:t> de una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Contraseña mediante un correo de </a:t>
            </a:r>
            <a:r>
              <a:rPr lang="en"/>
              <a:t>confirmación</a:t>
            </a:r>
            <a:r>
              <a:rPr lang="en"/>
              <a:t> por email </a:t>
            </a:r>
            <a:endParaRPr/>
          </a:p>
        </p:txBody>
      </p:sp>
      <p:sp>
        <p:nvSpPr>
          <p:cNvPr id="212" name="Google Shape;212;gdd421848d5_2_1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d421848d5_2_1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la </a:t>
            </a:r>
            <a:r>
              <a:rPr lang="en"/>
              <a:t>sección</a:t>
            </a:r>
            <a:r>
              <a:rPr lang="en"/>
              <a:t> de </a:t>
            </a:r>
            <a:r>
              <a:rPr lang="en"/>
              <a:t>menú</a:t>
            </a:r>
            <a:r>
              <a:rPr lang="en"/>
              <a:t> principal de </a:t>
            </a:r>
            <a:r>
              <a:rPr lang="en"/>
              <a:t>crearon</a:t>
            </a:r>
            <a:r>
              <a:rPr lang="en"/>
              <a:t> accesos </a:t>
            </a:r>
            <a:r>
              <a:rPr lang="en"/>
              <a:t>directos</a:t>
            </a:r>
            <a:r>
              <a:rPr lang="en"/>
              <a:t> a los recursos a la plataforma, con botones para cada una de ellas (Nuevas reuniones, entrar, calendario, contactos, chat, perfil) y un </a:t>
            </a:r>
            <a:r>
              <a:rPr lang="en"/>
              <a:t>botón</a:t>
            </a:r>
            <a:r>
              <a:rPr lang="en"/>
              <a:t> de </a:t>
            </a:r>
            <a:r>
              <a:rPr lang="en"/>
              <a:t>contáctenos</a:t>
            </a:r>
            <a:r>
              <a:rPr lang="en"/>
              <a:t> para la </a:t>
            </a:r>
            <a:r>
              <a:rPr lang="en"/>
              <a:t>comunicación</a:t>
            </a:r>
            <a:r>
              <a:rPr lang="en"/>
              <a:t> directa con </a:t>
            </a:r>
            <a:r>
              <a:rPr lang="en"/>
              <a:t>colunga</a:t>
            </a:r>
            <a:r>
              <a:rPr lang="en"/>
              <a:t> , </a:t>
            </a:r>
            <a:r>
              <a:rPr lang="en"/>
              <a:t>además</a:t>
            </a:r>
            <a:r>
              <a:rPr lang="en"/>
              <a:t> de un </a:t>
            </a:r>
            <a:r>
              <a:rPr lang="en"/>
              <a:t>mini calendario</a:t>
            </a:r>
            <a:r>
              <a:rPr lang="en"/>
              <a:t> </a:t>
            </a:r>
            <a:endParaRPr/>
          </a:p>
        </p:txBody>
      </p:sp>
      <p:sp>
        <p:nvSpPr>
          <p:cNvPr id="223" name="Google Shape;223;gdd421848d5_2_1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dd421848d5_2_16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Dentro de la plataforma existe una seccion de chat </a:t>
            </a:r>
            <a:endParaRPr/>
          </a:p>
        </p:txBody>
      </p:sp>
      <p:sp>
        <p:nvSpPr>
          <p:cNvPr id="234" name="Google Shape;234;gdd421848d5_2_1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dd421848d5_2_17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dd421848d5_2_1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dd421848d5_2_18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dd421848d5_2_1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0" y="-2381"/>
            <a:ext cx="9144000" cy="3902869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14"/>
          <p:cNvSpPr txBox="1"/>
          <p:nvPr>
            <p:ph type="ctrTitle"/>
          </p:nvPr>
        </p:nvSpPr>
        <p:spPr>
          <a:xfrm>
            <a:off x="607501" y="1086860"/>
            <a:ext cx="7929000" cy="222828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100"/>
              <a:buFont typeface="Century Gothic"/>
              <a:buNone/>
              <a:defRPr sz="4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607501" y="3960635"/>
            <a:ext cx="7929000" cy="32623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50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5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5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5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5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5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500"/>
              </a:spcBef>
              <a:spcAft>
                <a:spcPts val="500"/>
              </a:spcAft>
              <a:buSzPts val="9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7000969" y="4531022"/>
            <a:ext cx="1007779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008748" y="4436916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ontenido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15"/>
          <p:cNvSpPr txBox="1"/>
          <p:nvPr>
            <p:ph type="title"/>
          </p:nvPr>
        </p:nvSpPr>
        <p:spPr>
          <a:xfrm>
            <a:off x="607500" y="335391"/>
            <a:ext cx="7928998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614034" y="1666715"/>
            <a:ext cx="7915931" cy="272738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SzPts val="1400"/>
              <a:buChar char="🞆"/>
              <a:defRPr/>
            </a:lvl1pPr>
            <a:lvl2pPr indent="-317500" lvl="1" marL="9144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2pPr>
            <a:lvl3pPr indent="-317500" lvl="2" marL="13716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3pPr>
            <a:lvl4pPr indent="-317500" lvl="3" marL="18288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4pPr>
            <a:lvl5pPr indent="-317500" lvl="4" marL="22860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8pPr>
            <a:lvl9pPr indent="-317500" lvl="8" marL="4114800" algn="l">
              <a:spcBef>
                <a:spcPts val="500"/>
              </a:spcBef>
              <a:spcAft>
                <a:spcPts val="500"/>
              </a:spcAft>
              <a:buSzPts val="1400"/>
              <a:buChar char="🞆"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7000969" y="4531022"/>
            <a:ext cx="1007779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008748" y="4436916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0" type="dt"/>
          </p:nvPr>
        </p:nvSpPr>
        <p:spPr>
          <a:xfrm>
            <a:off x="7000969" y="4531022"/>
            <a:ext cx="1007779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008748" y="4436916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17"/>
          <p:cNvSpPr txBox="1"/>
          <p:nvPr>
            <p:ph type="title"/>
          </p:nvPr>
        </p:nvSpPr>
        <p:spPr>
          <a:xfrm>
            <a:off x="607500" y="335391"/>
            <a:ext cx="7928998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7000969" y="4531022"/>
            <a:ext cx="1007779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008748" y="4436916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/>
          <p:nvPr/>
        </p:nvSpPr>
        <p:spPr>
          <a:xfrm>
            <a:off x="0" y="1"/>
            <a:ext cx="9144000" cy="3902869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8"/>
          <p:cNvSpPr txBox="1"/>
          <p:nvPr>
            <p:ph type="title"/>
          </p:nvPr>
        </p:nvSpPr>
        <p:spPr>
          <a:xfrm>
            <a:off x="607500" y="2213547"/>
            <a:ext cx="7921064" cy="1101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  <a:defRPr b="1" sz="3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07500" y="3960901"/>
            <a:ext cx="7921064" cy="32546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r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7000969" y="4531022"/>
            <a:ext cx="1007779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8008748" y="4436916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19"/>
          <p:cNvSpPr txBox="1"/>
          <p:nvPr>
            <p:ph type="title"/>
          </p:nvPr>
        </p:nvSpPr>
        <p:spPr>
          <a:xfrm>
            <a:off x="607500" y="335391"/>
            <a:ext cx="7928998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614034" y="1666715"/>
            <a:ext cx="3889405" cy="272907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SzPts val="1400"/>
              <a:buChar char="🞆"/>
              <a:defRPr/>
            </a:lvl1pPr>
            <a:lvl2pPr indent="-317500" lvl="1" marL="9144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2pPr>
            <a:lvl3pPr indent="-317500" lvl="2" marL="13716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3pPr>
            <a:lvl4pPr indent="-317500" lvl="3" marL="18288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4pPr>
            <a:lvl5pPr indent="-317500" lvl="4" marL="22860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8pPr>
            <a:lvl9pPr indent="-317500" lvl="8" marL="4114800" algn="l">
              <a:spcBef>
                <a:spcPts val="500"/>
              </a:spcBef>
              <a:spcAft>
                <a:spcPts val="500"/>
              </a:spcAft>
              <a:buSzPts val="1400"/>
              <a:buChar char="🞆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2" type="body"/>
          </p:nvPr>
        </p:nvSpPr>
        <p:spPr>
          <a:xfrm>
            <a:off x="4640561" y="1666715"/>
            <a:ext cx="3895937" cy="272907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SzPts val="1400"/>
              <a:buChar char="🞆"/>
              <a:defRPr/>
            </a:lvl1pPr>
            <a:lvl2pPr indent="-317500" lvl="1" marL="9144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2pPr>
            <a:lvl3pPr indent="-317500" lvl="2" marL="13716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3pPr>
            <a:lvl4pPr indent="-317500" lvl="3" marL="18288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4pPr>
            <a:lvl5pPr indent="-317500" lvl="4" marL="22860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8pPr>
            <a:lvl9pPr indent="-317500" lvl="8" marL="4114800" algn="l">
              <a:spcBef>
                <a:spcPts val="500"/>
              </a:spcBef>
              <a:spcAft>
                <a:spcPts val="500"/>
              </a:spcAft>
              <a:buSzPts val="1400"/>
              <a:buChar char="🞆"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7000969" y="4531022"/>
            <a:ext cx="1007779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008748" y="4436916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20"/>
          <p:cNvSpPr txBox="1"/>
          <p:nvPr>
            <p:ph type="title"/>
          </p:nvPr>
        </p:nvSpPr>
        <p:spPr>
          <a:xfrm>
            <a:off x="607500" y="335391"/>
            <a:ext cx="7928998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611046" y="1631156"/>
            <a:ext cx="3892393" cy="4321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ctr">
              <a:spcBef>
                <a:spcPts val="300"/>
              </a:spcBef>
              <a:spcAft>
                <a:spcPts val="0"/>
              </a:spcAft>
              <a:buSzPts val="1500"/>
              <a:buNone/>
              <a:defRPr b="0" sz="15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99" name="Google Shape;99;p20"/>
          <p:cNvSpPr txBox="1"/>
          <p:nvPr>
            <p:ph idx="2" type="body"/>
          </p:nvPr>
        </p:nvSpPr>
        <p:spPr>
          <a:xfrm>
            <a:off x="611047" y="2063354"/>
            <a:ext cx="3892392" cy="233243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SzPts val="1400"/>
              <a:buChar char="🞆"/>
              <a:defRPr/>
            </a:lvl1pPr>
            <a:lvl2pPr indent="-317500" lvl="1" marL="9144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2pPr>
            <a:lvl3pPr indent="-317500" lvl="2" marL="13716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3pPr>
            <a:lvl4pPr indent="-317500" lvl="3" marL="18288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4pPr>
            <a:lvl5pPr indent="-317500" lvl="4" marL="22860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8pPr>
            <a:lvl9pPr indent="-317500" lvl="8" marL="4114800" algn="l">
              <a:spcBef>
                <a:spcPts val="500"/>
              </a:spcBef>
              <a:spcAft>
                <a:spcPts val="500"/>
              </a:spcAft>
              <a:buSzPts val="1400"/>
              <a:buChar char="🞆"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3" type="body"/>
          </p:nvPr>
        </p:nvSpPr>
        <p:spPr>
          <a:xfrm>
            <a:off x="4640561" y="1631156"/>
            <a:ext cx="3895937" cy="4321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ctr">
              <a:spcBef>
                <a:spcPts val="300"/>
              </a:spcBef>
              <a:spcAft>
                <a:spcPts val="0"/>
              </a:spcAft>
              <a:buSzPts val="1500"/>
              <a:buNone/>
              <a:defRPr b="0" sz="15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101" name="Google Shape;101;p20"/>
          <p:cNvSpPr txBox="1"/>
          <p:nvPr>
            <p:ph idx="4" type="body"/>
          </p:nvPr>
        </p:nvSpPr>
        <p:spPr>
          <a:xfrm>
            <a:off x="4640561" y="2063354"/>
            <a:ext cx="3895937" cy="233243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SzPts val="1400"/>
              <a:buChar char="🞆"/>
              <a:defRPr/>
            </a:lvl1pPr>
            <a:lvl2pPr indent="-317500" lvl="1" marL="9144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2pPr>
            <a:lvl3pPr indent="-317500" lvl="2" marL="13716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3pPr>
            <a:lvl4pPr indent="-317500" lvl="3" marL="18288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4pPr>
            <a:lvl5pPr indent="-317500" lvl="4" marL="22860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8pPr>
            <a:lvl9pPr indent="-317500" lvl="8" marL="4114800" algn="l">
              <a:spcBef>
                <a:spcPts val="500"/>
              </a:spcBef>
              <a:spcAft>
                <a:spcPts val="500"/>
              </a:spcAft>
              <a:buSzPts val="1400"/>
              <a:buChar char="🞆"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0" type="dt"/>
          </p:nvPr>
        </p:nvSpPr>
        <p:spPr>
          <a:xfrm>
            <a:off x="7000969" y="4531022"/>
            <a:ext cx="1007779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008748" y="4436916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/>
          <p:nvPr/>
        </p:nvSpPr>
        <p:spPr>
          <a:xfrm>
            <a:off x="804863" y="334565"/>
            <a:ext cx="2660650" cy="13609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21"/>
          <p:cNvSpPr txBox="1"/>
          <p:nvPr>
            <p:ph type="title"/>
          </p:nvPr>
        </p:nvSpPr>
        <p:spPr>
          <a:xfrm>
            <a:off x="804863" y="334566"/>
            <a:ext cx="2660650" cy="12137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500"/>
              <a:buFont typeface="Century Gothic"/>
              <a:buNone/>
              <a:defRPr b="1" sz="15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641725" y="334566"/>
            <a:ext cx="4689475" cy="406122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SzPts val="1400"/>
              <a:buChar char="🞆"/>
              <a:defRPr/>
            </a:lvl1pPr>
            <a:lvl2pPr indent="-317500" lvl="1" marL="9144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2pPr>
            <a:lvl3pPr indent="-317500" lvl="2" marL="13716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3pPr>
            <a:lvl4pPr indent="-317500" lvl="3" marL="18288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4pPr>
            <a:lvl5pPr indent="-317500" lvl="4" marL="22860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8pPr>
            <a:lvl9pPr indent="-317500" lvl="8" marL="4114800" algn="l">
              <a:spcBef>
                <a:spcPts val="500"/>
              </a:spcBef>
              <a:spcAft>
                <a:spcPts val="500"/>
              </a:spcAft>
              <a:buSzPts val="1400"/>
              <a:buChar char="🞆"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2" type="body"/>
          </p:nvPr>
        </p:nvSpPr>
        <p:spPr>
          <a:xfrm>
            <a:off x="804863" y="1695554"/>
            <a:ext cx="2660650" cy="270023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10" name="Google Shape;110;p21"/>
          <p:cNvSpPr txBox="1"/>
          <p:nvPr>
            <p:ph idx="10" type="dt"/>
          </p:nvPr>
        </p:nvSpPr>
        <p:spPr>
          <a:xfrm>
            <a:off x="7000969" y="4531022"/>
            <a:ext cx="1007779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8008748" y="4436916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leyenda" type="picTx">
  <p:cSld name="PICTURE_WITH_CAPTION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611046" y="545642"/>
            <a:ext cx="3639741" cy="121287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Century Gothic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2"/>
          <p:cNvSpPr/>
          <p:nvPr>
            <p:ph idx="2" type="pic"/>
          </p:nvPr>
        </p:nvSpPr>
        <p:spPr>
          <a:xfrm>
            <a:off x="4573588" y="0"/>
            <a:ext cx="4570412" cy="5143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🞆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611046" y="1758513"/>
            <a:ext cx="3639741" cy="26372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17" name="Google Shape;117;p22"/>
          <p:cNvSpPr txBox="1"/>
          <p:nvPr>
            <p:ph idx="10" type="dt"/>
          </p:nvPr>
        </p:nvSpPr>
        <p:spPr>
          <a:xfrm>
            <a:off x="2914358" y="4531022"/>
            <a:ext cx="7326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2"/>
          <p:cNvSpPr txBox="1"/>
          <p:nvPr>
            <p:ph idx="11" type="ftr"/>
          </p:nvPr>
        </p:nvSpPr>
        <p:spPr>
          <a:xfrm>
            <a:off x="442797" y="4531022"/>
            <a:ext cx="24715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3647017" y="4436916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leyenda">
  <p:cSld name="Imagen panorámica con leyenda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607500" y="3600450"/>
            <a:ext cx="7921064" cy="42505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Century Gothic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3"/>
          <p:cNvSpPr/>
          <p:nvPr>
            <p:ph idx="2" type="pic"/>
          </p:nvPr>
        </p:nvSpPr>
        <p:spPr>
          <a:xfrm>
            <a:off x="0" y="0"/>
            <a:ext cx="9144000" cy="360045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🞆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607500" y="4025503"/>
            <a:ext cx="7921064" cy="37028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24" name="Google Shape;124;p23"/>
          <p:cNvSpPr txBox="1"/>
          <p:nvPr>
            <p:ph idx="10" type="dt"/>
          </p:nvPr>
        </p:nvSpPr>
        <p:spPr>
          <a:xfrm>
            <a:off x="7000969" y="4531022"/>
            <a:ext cx="1007779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12" type="sldNum"/>
          </p:nvPr>
        </p:nvSpPr>
        <p:spPr>
          <a:xfrm>
            <a:off x="8008748" y="4436916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leyenda">
  <p:cSld name="Cita con leyenda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/>
          <p:nvPr/>
        </p:nvSpPr>
        <p:spPr>
          <a:xfrm>
            <a:off x="473773" y="811092"/>
            <a:ext cx="4749312" cy="242939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24"/>
          <p:cNvSpPr txBox="1"/>
          <p:nvPr>
            <p:ph type="title"/>
          </p:nvPr>
        </p:nvSpPr>
        <p:spPr>
          <a:xfrm>
            <a:off x="638239" y="928876"/>
            <a:ext cx="4420380" cy="198443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b="1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639893" y="3332760"/>
            <a:ext cx="4418727" cy="53493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1" name="Google Shape;131;p24"/>
          <p:cNvSpPr txBox="1"/>
          <p:nvPr>
            <p:ph idx="2" type="body"/>
          </p:nvPr>
        </p:nvSpPr>
        <p:spPr>
          <a:xfrm>
            <a:off x="5680982" y="811092"/>
            <a:ext cx="2857501" cy="305659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1pPr>
            <a:lvl2pPr indent="-317500" lvl="1" marL="9144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2pPr>
            <a:lvl3pPr indent="-317500" lvl="2" marL="13716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3pPr>
            <a:lvl4pPr indent="-317500" lvl="3" marL="18288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4pPr>
            <a:lvl5pPr indent="-317500" lvl="4" marL="22860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8pPr>
            <a:lvl9pPr indent="-317500" lvl="8" marL="4114800" algn="l">
              <a:spcBef>
                <a:spcPts val="500"/>
              </a:spcBef>
              <a:spcAft>
                <a:spcPts val="500"/>
              </a:spcAft>
              <a:buSzPts val="1400"/>
              <a:buChar char="🞆"/>
              <a:defRPr/>
            </a:lvl9pPr>
          </a:lstStyle>
          <a:p/>
        </p:txBody>
      </p:sp>
      <p:sp>
        <p:nvSpPr>
          <p:cNvPr id="132" name="Google Shape;132;p24"/>
          <p:cNvSpPr txBox="1"/>
          <p:nvPr>
            <p:ph idx="10" type="dt"/>
          </p:nvPr>
        </p:nvSpPr>
        <p:spPr>
          <a:xfrm>
            <a:off x="7000969" y="4531022"/>
            <a:ext cx="1007779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4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8008748" y="4436916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/>
          <p:nvPr/>
        </p:nvSpPr>
        <p:spPr>
          <a:xfrm>
            <a:off x="855663" y="1714939"/>
            <a:ext cx="3671336" cy="1877979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25"/>
          <p:cNvSpPr txBox="1"/>
          <p:nvPr>
            <p:ph type="title"/>
          </p:nvPr>
        </p:nvSpPr>
        <p:spPr>
          <a:xfrm>
            <a:off x="1017817" y="1826968"/>
            <a:ext cx="3286891" cy="150584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4617000" y="1714500"/>
            <a:ext cx="3660225" cy="172164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1pPr>
            <a:lvl2pPr indent="-317500" lvl="1" marL="9144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2pPr>
            <a:lvl3pPr indent="-317500" lvl="2" marL="13716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3pPr>
            <a:lvl4pPr indent="-317500" lvl="3" marL="18288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4pPr>
            <a:lvl5pPr indent="-317500" lvl="4" marL="22860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8pPr>
            <a:lvl9pPr indent="-317500" lvl="8" marL="4114800" algn="l">
              <a:spcBef>
                <a:spcPts val="500"/>
              </a:spcBef>
              <a:spcAft>
                <a:spcPts val="500"/>
              </a:spcAft>
              <a:buSzPts val="1400"/>
              <a:buChar char="🞆"/>
              <a:defRPr/>
            </a:lvl9pPr>
          </a:lstStyle>
          <a:p/>
        </p:txBody>
      </p:sp>
      <p:sp>
        <p:nvSpPr>
          <p:cNvPr id="139" name="Google Shape;139;p25"/>
          <p:cNvSpPr txBox="1"/>
          <p:nvPr>
            <p:ph idx="10" type="dt"/>
          </p:nvPr>
        </p:nvSpPr>
        <p:spPr>
          <a:xfrm>
            <a:off x="7000969" y="4531022"/>
            <a:ext cx="1007779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25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5"/>
          <p:cNvSpPr txBox="1"/>
          <p:nvPr>
            <p:ph idx="12" type="sldNum"/>
          </p:nvPr>
        </p:nvSpPr>
        <p:spPr>
          <a:xfrm>
            <a:off x="8008748" y="4436916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26"/>
          <p:cNvSpPr txBox="1"/>
          <p:nvPr>
            <p:ph type="title"/>
          </p:nvPr>
        </p:nvSpPr>
        <p:spPr>
          <a:xfrm>
            <a:off x="607500" y="335391"/>
            <a:ext cx="7928998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 rot="5400000">
            <a:off x="3190833" y="-945032"/>
            <a:ext cx="2755798" cy="79224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SzPts val="1400"/>
              <a:buChar char="🞆"/>
              <a:defRPr/>
            </a:lvl1pPr>
            <a:lvl2pPr indent="-317500" lvl="1" marL="9144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2pPr>
            <a:lvl3pPr indent="-317500" lvl="2" marL="13716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3pPr>
            <a:lvl4pPr indent="-317500" lvl="3" marL="18288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4pPr>
            <a:lvl5pPr indent="-317500" lvl="4" marL="22860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8pPr>
            <a:lvl9pPr indent="-317500" lvl="8" marL="4114800" algn="l">
              <a:spcBef>
                <a:spcPts val="500"/>
              </a:spcBef>
              <a:spcAft>
                <a:spcPts val="500"/>
              </a:spcAft>
              <a:buSzPts val="1400"/>
              <a:buChar char="🞆"/>
              <a:defRPr/>
            </a:lvl9pPr>
          </a:lstStyle>
          <a:p/>
        </p:txBody>
      </p:sp>
      <p:sp>
        <p:nvSpPr>
          <p:cNvPr id="146" name="Google Shape;146;p26"/>
          <p:cNvSpPr txBox="1"/>
          <p:nvPr>
            <p:ph idx="10" type="dt"/>
          </p:nvPr>
        </p:nvSpPr>
        <p:spPr>
          <a:xfrm>
            <a:off x="7000969" y="4531022"/>
            <a:ext cx="1007779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26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8" name="Google Shape;148;p26"/>
          <p:cNvSpPr txBox="1"/>
          <p:nvPr>
            <p:ph idx="12" type="sldNum"/>
          </p:nvPr>
        </p:nvSpPr>
        <p:spPr>
          <a:xfrm>
            <a:off x="8008748" y="4436916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/>
          <p:nvPr/>
        </p:nvSpPr>
        <p:spPr>
          <a:xfrm>
            <a:off x="5752238" y="334567"/>
            <a:ext cx="3391762" cy="406122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27"/>
          <p:cNvSpPr txBox="1"/>
          <p:nvPr>
            <p:ph type="title"/>
          </p:nvPr>
        </p:nvSpPr>
        <p:spPr>
          <a:xfrm rot="5400000">
            <a:off x="5147653" y="1429631"/>
            <a:ext cx="3851099" cy="187109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 rot="5400000">
            <a:off x="1056217" y="-114150"/>
            <a:ext cx="4061221" cy="49586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SzPts val="1400"/>
              <a:buChar char="🞆"/>
              <a:defRPr/>
            </a:lvl1pPr>
            <a:lvl2pPr indent="-317500" lvl="1" marL="9144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2pPr>
            <a:lvl3pPr indent="-317500" lvl="2" marL="13716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3pPr>
            <a:lvl4pPr indent="-317500" lvl="3" marL="18288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4pPr>
            <a:lvl5pPr indent="-317500" lvl="4" marL="22860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8pPr>
            <a:lvl9pPr indent="-317500" lvl="8" marL="4114800" algn="l">
              <a:spcBef>
                <a:spcPts val="500"/>
              </a:spcBef>
              <a:spcAft>
                <a:spcPts val="500"/>
              </a:spcAft>
              <a:buSzPts val="1400"/>
              <a:buChar char="🞆"/>
              <a:defRPr/>
            </a:lvl9pPr>
          </a:lstStyle>
          <a:p/>
        </p:txBody>
      </p:sp>
      <p:sp>
        <p:nvSpPr>
          <p:cNvPr id="153" name="Google Shape;153;p27"/>
          <p:cNvSpPr txBox="1"/>
          <p:nvPr>
            <p:ph idx="10" type="dt"/>
          </p:nvPr>
        </p:nvSpPr>
        <p:spPr>
          <a:xfrm>
            <a:off x="7000969" y="4531022"/>
            <a:ext cx="1007779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27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5" name="Google Shape;155;p27"/>
          <p:cNvSpPr txBox="1"/>
          <p:nvPr>
            <p:ph idx="12" type="sldNum"/>
          </p:nvPr>
        </p:nvSpPr>
        <p:spPr>
          <a:xfrm>
            <a:off x="8008748" y="4436916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07500" y="335391"/>
            <a:ext cx="7928998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  <a:defRPr b="1" i="0" sz="3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07500" y="1638301"/>
            <a:ext cx="7922464" cy="275579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175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84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🞆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7000969" y="4531022"/>
            <a:ext cx="1007779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008748" y="4436916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p28"/>
          <p:cNvSpPr/>
          <p:nvPr/>
        </p:nvSpPr>
        <p:spPr>
          <a:xfrm rot="-5400000">
            <a:off x="-488043" y="488043"/>
            <a:ext cx="5143500" cy="4167414"/>
          </a:xfrm>
          <a:custGeom>
            <a:rect b="b" l="l" r="r" t="t"/>
            <a:pathLst>
              <a:path extrusionOk="0" h="5556552" w="6858000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8"/>
          <p:cNvSpPr txBox="1"/>
          <p:nvPr>
            <p:ph idx="1" type="subTitle"/>
          </p:nvPr>
        </p:nvSpPr>
        <p:spPr>
          <a:xfrm>
            <a:off x="482600" y="1051559"/>
            <a:ext cx="3129280" cy="331725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500"/>
              <a:t>Integrantes: </a:t>
            </a:r>
            <a:endParaRPr sz="11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500"/>
              <a:buNone/>
            </a:pPr>
            <a:r>
              <a:rPr lang="en" sz="1500"/>
              <a:t>PO: 	María Ponte</a:t>
            </a:r>
            <a:endParaRPr sz="11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500"/>
              <a:buNone/>
            </a:pPr>
            <a:r>
              <a:rPr lang="en" sz="1500"/>
              <a:t>SM: 	Danitza Moran</a:t>
            </a:r>
            <a:endParaRPr sz="11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500"/>
              <a:buNone/>
            </a:pPr>
            <a:r>
              <a:rPr lang="en" sz="1500"/>
              <a:t>DT: 		- Sebastián G. P</a:t>
            </a:r>
            <a:endParaRPr sz="11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500"/>
              <a:buNone/>
            </a:pPr>
            <a:r>
              <a:rPr lang="en" sz="1500"/>
              <a:t>		- Raúl Espinoza</a:t>
            </a:r>
            <a:endParaRPr sz="11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500"/>
              <a:buNone/>
            </a:pPr>
            <a:r>
              <a:rPr lang="en" sz="1500"/>
              <a:t>		- Sebastián S. Z</a:t>
            </a:r>
            <a:endParaRPr sz="11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500"/>
              <a:buNone/>
            </a:pPr>
            <a:r>
              <a:rPr lang="en" sz="1500"/>
              <a:t>		- Valentina González</a:t>
            </a:r>
            <a:endParaRPr sz="11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500"/>
              <a:buNone/>
            </a:pPr>
            <a:r>
              <a:rPr lang="en" sz="1500"/>
              <a:t>		- Isidora Gómez</a:t>
            </a:r>
            <a:endParaRPr sz="1100"/>
          </a:p>
        </p:txBody>
      </p:sp>
      <p:sp>
        <p:nvSpPr>
          <p:cNvPr id="164" name="Google Shape;164;p28"/>
          <p:cNvSpPr txBox="1"/>
          <p:nvPr>
            <p:ph type="ctrTitle"/>
          </p:nvPr>
        </p:nvSpPr>
        <p:spPr>
          <a:xfrm>
            <a:off x="4333278" y="954411"/>
            <a:ext cx="4089400" cy="134112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000"/>
              <a:buFont typeface="Century Gothic"/>
              <a:buNone/>
            </a:pPr>
            <a:r>
              <a:rPr lang="en" sz="5000"/>
              <a:t>Primer Sprint </a:t>
            </a:r>
            <a:endParaRPr sz="1100"/>
          </a:p>
        </p:txBody>
      </p:sp>
      <p:pic>
        <p:nvPicPr>
          <p:cNvPr descr="logo" id="165" name="Google Shape;16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5850" y="2245525"/>
            <a:ext cx="2245918" cy="24998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iversidad Andrés Bello" id="166" name="Google Shape;16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4301" y="247180"/>
            <a:ext cx="1189038" cy="939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8"/>
          <p:cNvSpPr/>
          <p:nvPr/>
        </p:nvSpPr>
        <p:spPr>
          <a:xfrm>
            <a:off x="70694" y="46608"/>
            <a:ext cx="1132200" cy="1018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5875">
            <a:solidFill>
              <a:srgbClr val="0090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Universidad Andrés Bello" id="273" name="Google Shape;27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999" y="122366"/>
            <a:ext cx="1045346" cy="826321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8"/>
          <p:cNvSpPr/>
          <p:nvPr/>
        </p:nvSpPr>
        <p:spPr>
          <a:xfrm>
            <a:off x="3632100" y="222838"/>
            <a:ext cx="1879800" cy="666300"/>
          </a:xfrm>
          <a:prstGeom prst="roundRect">
            <a:avLst>
              <a:gd fmla="val 16667" name="adj"/>
            </a:avLst>
          </a:prstGeom>
          <a:solidFill>
            <a:srgbClr val="E6F5F3"/>
          </a:solidFill>
          <a:ln cap="rnd" cmpd="sng" w="15875">
            <a:solidFill>
              <a:srgbClr val="0090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Registro</a:t>
            </a:r>
            <a:endParaRPr b="1" sz="21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logo" id="275" name="Google Shape;275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52950" y="60690"/>
            <a:ext cx="1132274" cy="949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6" name="Google Shape;276;p38"/>
          <p:cNvGraphicFramePr/>
          <p:nvPr/>
        </p:nvGraphicFramePr>
        <p:xfrm>
          <a:off x="211050" y="116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{B8979518-22EB-4311-8D3E-E37DED8D3DCB}</a:tableStyleId>
              </a:tblPr>
              <a:tblGrid>
                <a:gridCol w="347675"/>
                <a:gridCol w="275400"/>
                <a:gridCol w="1985850"/>
                <a:gridCol w="364725"/>
                <a:gridCol w="445200"/>
                <a:gridCol w="445200"/>
              </a:tblGrid>
              <a:tr h="200025">
                <a:tc row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H1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-Crear botón de registro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hrs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DT/SM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-Enlazar botón de registro a la página de registro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hrs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3429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-Ubicar botón en la página de inicio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hrs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3333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1.4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-Diseñar botón de registro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2hr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1.5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-Testing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hrs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</a:tbl>
          </a:graphicData>
        </a:graphic>
      </p:graphicFrame>
      <p:graphicFrame>
        <p:nvGraphicFramePr>
          <p:cNvPr id="277" name="Google Shape;277;p38"/>
          <p:cNvGraphicFramePr/>
          <p:nvPr/>
        </p:nvGraphicFramePr>
        <p:xfrm>
          <a:off x="211050" y="3028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{B8979518-22EB-4311-8D3E-E37DED8D3DCB}</a:tableStyleId>
              </a:tblPr>
              <a:tblGrid>
                <a:gridCol w="382850"/>
                <a:gridCol w="257150"/>
                <a:gridCol w="1968925"/>
                <a:gridCol w="364725"/>
                <a:gridCol w="445200"/>
                <a:gridCol w="474700"/>
              </a:tblGrid>
              <a:tr h="476250">
                <a:tc row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H2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2.1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-Diseñar la página de registro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hrs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DT/MS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2.2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-Crear la página de registro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4hrs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3429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2.3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-Priorizar los datos que se le pedirán al usuario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hrs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3429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2.4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-Validar cada dato que será escrito por el usuario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hrs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2.5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-Testing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hrs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</a:tbl>
          </a:graphicData>
        </a:graphic>
      </p:graphicFrame>
      <p:graphicFrame>
        <p:nvGraphicFramePr>
          <p:cNvPr id="278" name="Google Shape;278;p38"/>
          <p:cNvGraphicFramePr/>
          <p:nvPr/>
        </p:nvGraphicFramePr>
        <p:xfrm>
          <a:off x="4323125" y="1279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{B8979518-22EB-4311-8D3E-E37DED8D3DCB}</a:tableStyleId>
              </a:tblPr>
              <a:tblGrid>
                <a:gridCol w="382850"/>
                <a:gridCol w="257150"/>
                <a:gridCol w="2353525"/>
                <a:gridCol w="582125"/>
                <a:gridCol w="363100"/>
                <a:gridCol w="382850"/>
              </a:tblGrid>
              <a:tr h="495300"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H3</a:t>
                      </a: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3.1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-Agregar espacio en los que el usuario podrá colocar sus datos personales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hrs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DT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3.2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-Validar cada dato que será escrito por el usuario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hrs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3.3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-Testing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hrs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</a:tbl>
          </a:graphicData>
        </a:graphic>
      </p:graphicFrame>
      <p:graphicFrame>
        <p:nvGraphicFramePr>
          <p:cNvPr id="279" name="Google Shape;279;p38"/>
          <p:cNvGraphicFramePr/>
          <p:nvPr/>
        </p:nvGraphicFramePr>
        <p:xfrm>
          <a:off x="4319000" y="263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{B8979518-22EB-4311-8D3E-E37DED8D3DCB}</a:tableStyleId>
              </a:tblPr>
              <a:tblGrid>
                <a:gridCol w="399325"/>
                <a:gridCol w="268225"/>
                <a:gridCol w="2330100"/>
                <a:gridCol w="582125"/>
                <a:gridCol w="363100"/>
                <a:gridCol w="382850"/>
              </a:tblGrid>
              <a:tr h="342900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H4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4.1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-Validar que al terminar el registro se envíen los datos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hrs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DT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4.2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-Testing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hrs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</a:tbl>
          </a:graphicData>
        </a:graphic>
      </p:graphicFrame>
      <p:graphicFrame>
        <p:nvGraphicFramePr>
          <p:cNvPr id="280" name="Google Shape;280;p38"/>
          <p:cNvGraphicFramePr/>
          <p:nvPr/>
        </p:nvGraphicFramePr>
        <p:xfrm>
          <a:off x="4319000" y="349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{B8979518-22EB-4311-8D3E-E37DED8D3DCB}</a:tableStyleId>
              </a:tblPr>
              <a:tblGrid>
                <a:gridCol w="382850"/>
                <a:gridCol w="257150"/>
                <a:gridCol w="2357650"/>
                <a:gridCol w="582125"/>
                <a:gridCol w="363100"/>
                <a:gridCol w="354400"/>
              </a:tblGrid>
              <a:tr h="342900"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H5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5.1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-Crear un espacio donde lleguen dichas solicitudes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hrs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DT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53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5.2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-Crear dos botones, aceptar y </a:t>
                      </a: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rechazar</a:t>
                      </a: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para la solicitudes entrantes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hrs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5.3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-Testing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hrs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/>
          <p:nvPr/>
        </p:nvSpPr>
        <p:spPr>
          <a:xfrm>
            <a:off x="70694" y="46608"/>
            <a:ext cx="1132200" cy="1018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5875">
            <a:solidFill>
              <a:srgbClr val="0090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Universidad Andrés Bello" id="286" name="Google Shape;28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999" y="122366"/>
            <a:ext cx="1045346" cy="826321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9"/>
          <p:cNvSpPr/>
          <p:nvPr/>
        </p:nvSpPr>
        <p:spPr>
          <a:xfrm>
            <a:off x="3632100" y="222838"/>
            <a:ext cx="1879800" cy="666300"/>
          </a:xfrm>
          <a:prstGeom prst="roundRect">
            <a:avLst>
              <a:gd fmla="val 16667" name="adj"/>
            </a:avLst>
          </a:prstGeom>
          <a:solidFill>
            <a:srgbClr val="E6F5F3"/>
          </a:solidFill>
          <a:ln cap="rnd" cmpd="sng" w="15875">
            <a:solidFill>
              <a:srgbClr val="0090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Login</a:t>
            </a:r>
            <a:endParaRPr b="1" sz="21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logo" id="288" name="Google Shape;288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52950" y="60690"/>
            <a:ext cx="1132274" cy="949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9" name="Google Shape;289;p39"/>
          <p:cNvGraphicFramePr/>
          <p:nvPr/>
        </p:nvGraphicFramePr>
        <p:xfrm>
          <a:off x="422325" y="1489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{B8979518-22EB-4311-8D3E-E37DED8D3DCB}</a:tableStyleId>
              </a:tblPr>
              <a:tblGrid>
                <a:gridCol w="416575"/>
                <a:gridCol w="279800"/>
                <a:gridCol w="1715800"/>
                <a:gridCol w="396600"/>
                <a:gridCol w="382850"/>
                <a:gridCol w="382850"/>
              </a:tblGrid>
              <a:tr h="277575">
                <a:tc row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H6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6.1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-Diseñar botón de iniciar sesión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hrs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DT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5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6.2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-Crear botón de iniciar sesión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hrs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4025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6.3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-Ubicar botón de iniciar sesión en la página principal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hrs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5274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6.4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-Enlazar botón de </a:t>
                      </a: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iniciar</a:t>
                      </a: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sesión con la página de iniciar sesión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hrs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2775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6.5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-Testing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hrs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</a:tbl>
          </a:graphicData>
        </a:graphic>
      </p:graphicFrame>
      <p:graphicFrame>
        <p:nvGraphicFramePr>
          <p:cNvPr id="290" name="Google Shape;290;p39"/>
          <p:cNvGraphicFramePr/>
          <p:nvPr/>
        </p:nvGraphicFramePr>
        <p:xfrm>
          <a:off x="4572000" y="1462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{B8979518-22EB-4311-8D3E-E37DED8D3DCB}</a:tableStyleId>
              </a:tblPr>
              <a:tblGrid>
                <a:gridCol w="382850"/>
                <a:gridCol w="264125"/>
                <a:gridCol w="2277800"/>
                <a:gridCol w="415900"/>
                <a:gridCol w="382850"/>
                <a:gridCol w="356925"/>
              </a:tblGrid>
              <a:tr h="495300"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H8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8.1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-Diseñar y crear botón para la recuperación de la contraseña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hrs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DT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53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8.2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-Permitir que por medio del email el usuario pueda </a:t>
                      </a: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restablecer</a:t>
                      </a: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su contraseña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hrs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3429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8.3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-Validar y </a:t>
                      </a: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restaurar</a:t>
                      </a: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la contraseña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hrs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8.4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-Testing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hrs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</a:tbl>
          </a:graphicData>
        </a:graphic>
      </p:graphicFrame>
      <p:graphicFrame>
        <p:nvGraphicFramePr>
          <p:cNvPr id="291" name="Google Shape;291;p39"/>
          <p:cNvGraphicFramePr/>
          <p:nvPr/>
        </p:nvGraphicFramePr>
        <p:xfrm>
          <a:off x="1937425" y="357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{B8979518-22EB-4311-8D3E-E37DED8D3DCB}</a:tableStyleId>
              </a:tblPr>
              <a:tblGrid>
                <a:gridCol w="416575"/>
                <a:gridCol w="279800"/>
                <a:gridCol w="1715800"/>
                <a:gridCol w="396600"/>
                <a:gridCol w="382850"/>
                <a:gridCol w="382850"/>
              </a:tblGrid>
              <a:tr h="100000"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H7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7.1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-Diseñar y crear formulario de acceso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hrs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DT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7.2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-Validar que dichos datos sean correctos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hrs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7.3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-Testing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hrs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0"/>
          <p:cNvSpPr/>
          <p:nvPr/>
        </p:nvSpPr>
        <p:spPr>
          <a:xfrm>
            <a:off x="70694" y="46608"/>
            <a:ext cx="1132200" cy="1018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5875">
            <a:solidFill>
              <a:srgbClr val="0090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Universidad Andrés Bello" id="297" name="Google Shape;29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999" y="122366"/>
            <a:ext cx="1045346" cy="826321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0"/>
          <p:cNvSpPr/>
          <p:nvPr/>
        </p:nvSpPr>
        <p:spPr>
          <a:xfrm>
            <a:off x="3406650" y="282400"/>
            <a:ext cx="2330700" cy="666300"/>
          </a:xfrm>
          <a:prstGeom prst="roundRect">
            <a:avLst>
              <a:gd fmla="val 16667" name="adj"/>
            </a:avLst>
          </a:prstGeom>
          <a:solidFill>
            <a:srgbClr val="E6F5F3"/>
          </a:solidFill>
          <a:ln cap="rnd" cmpd="sng" w="15875">
            <a:solidFill>
              <a:srgbClr val="0090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Menu Principal</a:t>
            </a:r>
            <a:endParaRPr b="1" sz="21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logo" id="299" name="Google Shape;299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52950" y="60690"/>
            <a:ext cx="1132274" cy="949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0" name="Google Shape;300;p40"/>
          <p:cNvGraphicFramePr/>
          <p:nvPr/>
        </p:nvGraphicFramePr>
        <p:xfrm>
          <a:off x="131000" y="135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{B8979518-22EB-4311-8D3E-E37DED8D3DCB}</a:tableStyleId>
              </a:tblPr>
              <a:tblGrid>
                <a:gridCol w="382850"/>
                <a:gridCol w="257150"/>
                <a:gridCol w="2227050"/>
                <a:gridCol w="408600"/>
                <a:gridCol w="317700"/>
                <a:gridCol w="257150"/>
              </a:tblGrid>
              <a:tr h="495300"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H9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9.1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-Diseñar y crear página principal de miembros registrados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hrs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DT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9.2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-Diseñar y crear sección donde irán botones de acción.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hrs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3429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9.3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-Testing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hrs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</a:tbl>
          </a:graphicData>
        </a:graphic>
      </p:graphicFrame>
      <p:graphicFrame>
        <p:nvGraphicFramePr>
          <p:cNvPr id="301" name="Google Shape;301;p40"/>
          <p:cNvGraphicFramePr/>
          <p:nvPr/>
        </p:nvGraphicFramePr>
        <p:xfrm>
          <a:off x="131000" y="274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{B8979518-22EB-4311-8D3E-E37DED8D3DCB}</a:tableStyleId>
              </a:tblPr>
              <a:tblGrid>
                <a:gridCol w="382850"/>
                <a:gridCol w="679225"/>
                <a:gridCol w="1983750"/>
                <a:gridCol w="268250"/>
                <a:gridCol w="268250"/>
                <a:gridCol w="268250"/>
              </a:tblGrid>
              <a:tr h="476250"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H10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H15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10.1</a:t>
                      </a: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... </a:t>
                      </a: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15.1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-Diseñar y crear botón para Recursos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hrs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DT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53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10.2 … 15.2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-Enlazar botón a la página de la creación de Recursos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hrs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3429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10.3 … 15.3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-Creacion de pagina Recursos base.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hrs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10.4 … 15.4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-Testing de Recursos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hrs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</a:tbl>
          </a:graphicData>
        </a:graphic>
      </p:graphicFrame>
      <p:graphicFrame>
        <p:nvGraphicFramePr>
          <p:cNvPr id="302" name="Google Shape;302;p40"/>
          <p:cNvGraphicFramePr/>
          <p:nvPr/>
        </p:nvGraphicFramePr>
        <p:xfrm>
          <a:off x="4415325" y="135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{B8979518-22EB-4311-8D3E-E37DED8D3DCB}</a:tableStyleId>
              </a:tblPr>
              <a:tblGrid>
                <a:gridCol w="382850"/>
                <a:gridCol w="292750"/>
                <a:gridCol w="1524050"/>
                <a:gridCol w="723275"/>
                <a:gridCol w="723275"/>
                <a:gridCol w="723275"/>
              </a:tblGrid>
              <a:tr h="342900"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H16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16.1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-Crear espacio para "anclar" mini calendario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hrs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PO/DT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16.2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-Agregar Calendario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hrs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16.3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-Testing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hrs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</a:tbl>
          </a:graphicData>
        </a:graphic>
      </p:graphicFrame>
      <p:sp>
        <p:nvSpPr>
          <p:cNvPr id="303" name="Google Shape;303;p40"/>
          <p:cNvSpPr/>
          <p:nvPr/>
        </p:nvSpPr>
        <p:spPr>
          <a:xfrm>
            <a:off x="5622200" y="4477800"/>
            <a:ext cx="3162600" cy="591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5875">
            <a:solidFill>
              <a:srgbClr val="0090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Recursos</a:t>
            </a:r>
            <a:r>
              <a:rPr lang="en" sz="1100">
                <a:solidFill>
                  <a:schemeClr val="dk1"/>
                </a:solidFill>
              </a:rPr>
              <a:t> = </a:t>
            </a:r>
            <a:r>
              <a:rPr lang="en" sz="1100">
                <a:solidFill>
                  <a:schemeClr val="dk1"/>
                </a:solidFill>
              </a:rPr>
              <a:t> “nuevas reuniones”,  “Entrar”, “calendario”, “contactos”, “chat” y “perfil”. 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04" name="Google Shape;304;p40"/>
          <p:cNvGraphicFramePr/>
          <p:nvPr/>
        </p:nvGraphicFramePr>
        <p:xfrm>
          <a:off x="4464675" y="274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{B8979518-22EB-4311-8D3E-E37DED8D3DCB}</a:tableStyleId>
              </a:tblPr>
              <a:tblGrid>
                <a:gridCol w="431475"/>
                <a:gridCol w="289825"/>
                <a:gridCol w="2234650"/>
                <a:gridCol w="549125"/>
                <a:gridCol w="382850"/>
                <a:gridCol w="382850"/>
              </a:tblGrid>
              <a:tr h="278625">
                <a:tc rowSpan="6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H17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17.1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-Diseñar y crear boton de "Contactanos"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hrs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6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DT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6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17.2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-Enlazar boton a la pagina de contactanos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hrs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2786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17.3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-Creacion de pagina "Contactanos"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hrs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6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17.4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Creación</a:t>
                      </a: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 formulario de contacto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hrs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1921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17.5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Programación</a:t>
                      </a: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 </a:t>
                      </a: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botón</a:t>
                      </a: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envío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hrs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1921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17.6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-Testing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hrs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/>
          <p:cNvSpPr/>
          <p:nvPr/>
        </p:nvSpPr>
        <p:spPr>
          <a:xfrm>
            <a:off x="70694" y="46608"/>
            <a:ext cx="1132200" cy="1018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5875">
            <a:solidFill>
              <a:srgbClr val="0090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Universidad Andrés Bello" id="310" name="Google Shape;31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999" y="122366"/>
            <a:ext cx="1045346" cy="826321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1"/>
          <p:cNvSpPr/>
          <p:nvPr/>
        </p:nvSpPr>
        <p:spPr>
          <a:xfrm>
            <a:off x="3632100" y="222838"/>
            <a:ext cx="1879800" cy="666300"/>
          </a:xfrm>
          <a:prstGeom prst="roundRect">
            <a:avLst>
              <a:gd fmla="val 16667" name="adj"/>
            </a:avLst>
          </a:prstGeom>
          <a:solidFill>
            <a:srgbClr val="E6F5F3"/>
          </a:solidFill>
          <a:ln cap="rnd" cmpd="sng" w="15875">
            <a:solidFill>
              <a:srgbClr val="0090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Contactos</a:t>
            </a:r>
            <a:endParaRPr b="1" sz="21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logo" id="312" name="Google Shape;312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52950" y="60690"/>
            <a:ext cx="1132274" cy="949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3" name="Google Shape;313;p41"/>
          <p:cNvGraphicFramePr/>
          <p:nvPr/>
        </p:nvGraphicFramePr>
        <p:xfrm>
          <a:off x="131000" y="134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{B8979518-22EB-4311-8D3E-E37DED8D3DCB}</a:tableStyleId>
              </a:tblPr>
              <a:tblGrid>
                <a:gridCol w="349050"/>
                <a:gridCol w="324075"/>
                <a:gridCol w="2278375"/>
                <a:gridCol w="430250"/>
                <a:gridCol w="337175"/>
                <a:gridCol w="345050"/>
              </a:tblGrid>
              <a:tr h="317475"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H18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18.1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-Crear y diseñar una lista de contactos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hrs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DT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18.2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-Crear un filtro que organice los contactos por fundación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hrs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58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18.3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-Ubicar y enlanzar botones para visualizar a contactos y </a:t>
                      </a: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comunicarse</a:t>
                      </a: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con ellos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hrs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2070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18.4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-Testing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hrs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</a:tbl>
          </a:graphicData>
        </a:graphic>
      </p:graphicFrame>
      <p:graphicFrame>
        <p:nvGraphicFramePr>
          <p:cNvPr id="314" name="Google Shape;314;p41"/>
          <p:cNvGraphicFramePr/>
          <p:nvPr/>
        </p:nvGraphicFramePr>
        <p:xfrm>
          <a:off x="131000" y="295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{B8979518-22EB-4311-8D3E-E37DED8D3DCB}</a:tableStyleId>
              </a:tblPr>
              <a:tblGrid>
                <a:gridCol w="382850"/>
                <a:gridCol w="290275"/>
                <a:gridCol w="2278375"/>
                <a:gridCol w="430250"/>
                <a:gridCol w="337175"/>
                <a:gridCol w="345050"/>
              </a:tblGrid>
              <a:tr h="495300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H19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19.1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-Mostrar información entregada por los usuarios según diseño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hrs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DT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19.2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-Testing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hrs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</a:tbl>
          </a:graphicData>
        </a:graphic>
      </p:graphicFrame>
      <p:graphicFrame>
        <p:nvGraphicFramePr>
          <p:cNvPr id="315" name="Google Shape;315;p41"/>
          <p:cNvGraphicFramePr/>
          <p:nvPr/>
        </p:nvGraphicFramePr>
        <p:xfrm>
          <a:off x="131000" y="410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{B8979518-22EB-4311-8D3E-E37DED8D3DCB}</a:tableStyleId>
              </a:tblPr>
              <a:tblGrid>
                <a:gridCol w="382850"/>
                <a:gridCol w="290275"/>
                <a:gridCol w="2278375"/>
                <a:gridCol w="430250"/>
                <a:gridCol w="337175"/>
                <a:gridCol w="345050"/>
              </a:tblGrid>
              <a:tr h="355700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H20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20.1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-Validar que el filtro previamente creado funcione correctamente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hrs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DT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9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20.2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-Testing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hrs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</a:tbl>
          </a:graphicData>
        </a:graphic>
      </p:graphicFrame>
      <p:graphicFrame>
        <p:nvGraphicFramePr>
          <p:cNvPr id="316" name="Google Shape;316;p41"/>
          <p:cNvGraphicFramePr/>
          <p:nvPr/>
        </p:nvGraphicFramePr>
        <p:xfrm>
          <a:off x="4572000" y="1287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{B8979518-22EB-4311-8D3E-E37DED8D3DCB}</a:tableStyleId>
              </a:tblPr>
              <a:tblGrid>
                <a:gridCol w="382850"/>
                <a:gridCol w="557050"/>
                <a:gridCol w="2520675"/>
                <a:gridCol w="405175"/>
                <a:gridCol w="235000"/>
                <a:gridCol w="257150"/>
              </a:tblGrid>
              <a:tr h="376300"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H21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21.1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-Diseñar y crear botón de "Actualizar lista"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hrs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DT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3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21.2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-Programar que dicho botón refresque la lista de usuarios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hrs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200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21.3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-Testing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hrs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</a:tbl>
          </a:graphicData>
        </a:graphic>
      </p:graphicFrame>
      <p:graphicFrame>
        <p:nvGraphicFramePr>
          <p:cNvPr id="317" name="Google Shape;317;p41"/>
          <p:cNvGraphicFramePr/>
          <p:nvPr/>
        </p:nvGraphicFramePr>
        <p:xfrm>
          <a:off x="4572000" y="2652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{B8979518-22EB-4311-8D3E-E37DED8D3DCB}</a:tableStyleId>
              </a:tblPr>
              <a:tblGrid>
                <a:gridCol w="382850"/>
                <a:gridCol w="467225"/>
                <a:gridCol w="2610500"/>
                <a:gridCol w="359475"/>
                <a:gridCol w="280700"/>
                <a:gridCol w="257150"/>
              </a:tblGrid>
              <a:tr h="342900">
                <a:tc rowSpan="6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H22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22.1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-Diseñar y crear un botón de agregar contactos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hrs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6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DT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6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22.2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-Diseñar y crear un botón de modificación de contactos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hrs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3429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22.3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-Diseñar y crear un botón de eliminación de contactos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hrs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3429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22.4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-Enlazar Botones a su acciones correspondientes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hrs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22.5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-Programar funcionalidades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 hrs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22.6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-Testing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hrs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2"/>
          <p:cNvSpPr/>
          <p:nvPr/>
        </p:nvSpPr>
        <p:spPr>
          <a:xfrm>
            <a:off x="70694" y="46608"/>
            <a:ext cx="1132200" cy="1018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5875">
            <a:solidFill>
              <a:srgbClr val="0090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Universidad Andrés Bello" id="323" name="Google Shape;32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999" y="122366"/>
            <a:ext cx="1045346" cy="826321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2"/>
          <p:cNvSpPr/>
          <p:nvPr/>
        </p:nvSpPr>
        <p:spPr>
          <a:xfrm>
            <a:off x="3632100" y="222838"/>
            <a:ext cx="1879800" cy="666300"/>
          </a:xfrm>
          <a:prstGeom prst="roundRect">
            <a:avLst>
              <a:gd fmla="val 16667" name="adj"/>
            </a:avLst>
          </a:prstGeom>
          <a:solidFill>
            <a:srgbClr val="E6F5F3"/>
          </a:solidFill>
          <a:ln cap="rnd" cmpd="sng" w="15875">
            <a:solidFill>
              <a:srgbClr val="0090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Perfil</a:t>
            </a:r>
            <a:endParaRPr b="1" sz="21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logo" id="325" name="Google Shape;325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52950" y="60690"/>
            <a:ext cx="1132274" cy="949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6" name="Google Shape;326;p42"/>
          <p:cNvGraphicFramePr/>
          <p:nvPr/>
        </p:nvGraphicFramePr>
        <p:xfrm>
          <a:off x="178400" y="1544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{B8979518-22EB-4311-8D3E-E37DED8D3DCB}</a:tableStyleId>
              </a:tblPr>
              <a:tblGrid>
                <a:gridCol w="389525"/>
                <a:gridCol w="302500"/>
                <a:gridCol w="1576925"/>
                <a:gridCol w="433800"/>
                <a:gridCol w="382850"/>
                <a:gridCol w="382850"/>
              </a:tblGrid>
              <a:tr h="200025"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H23</a:t>
                      </a: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23.1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-Crear </a:t>
                      </a: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sección</a:t>
                      </a: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 perfil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hrs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DT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53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23.2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-Mostrar la información entregada por el usuario en la página de perfil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hrs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23.3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-Testing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hrs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</a:tbl>
          </a:graphicData>
        </a:graphic>
      </p:graphicFrame>
      <p:graphicFrame>
        <p:nvGraphicFramePr>
          <p:cNvPr id="327" name="Google Shape;327;p42"/>
          <p:cNvGraphicFramePr/>
          <p:nvPr/>
        </p:nvGraphicFramePr>
        <p:xfrm>
          <a:off x="193150" y="2778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{B8979518-22EB-4311-8D3E-E37DED8D3DCB}</a:tableStyleId>
              </a:tblPr>
              <a:tblGrid>
                <a:gridCol w="389525"/>
                <a:gridCol w="302500"/>
                <a:gridCol w="1633925"/>
                <a:gridCol w="376800"/>
                <a:gridCol w="382850"/>
                <a:gridCol w="353350"/>
              </a:tblGrid>
              <a:tr h="495300"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H24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24.1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-Diseñar y crear botones para la modificación del perfil del usuario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hrs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DT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24.2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-Programar funcionalidad para modificar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hrs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24.3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-Testing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hrs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</a:tbl>
          </a:graphicData>
        </a:graphic>
      </p:graphicFrame>
      <p:graphicFrame>
        <p:nvGraphicFramePr>
          <p:cNvPr id="328" name="Google Shape;328;p42"/>
          <p:cNvGraphicFramePr/>
          <p:nvPr/>
        </p:nvGraphicFramePr>
        <p:xfrm>
          <a:off x="3926500" y="1137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{B8979518-22EB-4311-8D3E-E37DED8D3DCB}</a:tableStyleId>
              </a:tblPr>
              <a:tblGrid>
                <a:gridCol w="382850"/>
                <a:gridCol w="627800"/>
                <a:gridCol w="2550875"/>
                <a:gridCol w="504100"/>
                <a:gridCol w="392550"/>
                <a:gridCol w="438100"/>
              </a:tblGrid>
              <a:tr h="495300"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H25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25.1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-Diseñar y crear botón para el cambio de la imagen de perfil del usuario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hrs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DT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53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25.2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-Programar </a:t>
                      </a: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función</a:t>
                      </a: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para examinar mi equipo y escoger nueva imagen.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hrs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4953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25.3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-Permitir el cambio de foto de perfil una vez cargada la foto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hrs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25.4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-Testing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hrs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</a:tbl>
          </a:graphicData>
        </a:graphic>
      </p:graphicFrame>
      <p:graphicFrame>
        <p:nvGraphicFramePr>
          <p:cNvPr id="329" name="Google Shape;329;p42"/>
          <p:cNvGraphicFramePr/>
          <p:nvPr/>
        </p:nvGraphicFramePr>
        <p:xfrm>
          <a:off x="3914638" y="308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{B8979518-22EB-4311-8D3E-E37DED8D3DCB}</a:tableStyleId>
              </a:tblPr>
              <a:tblGrid>
                <a:gridCol w="397325"/>
                <a:gridCol w="462225"/>
                <a:gridCol w="2713825"/>
                <a:gridCol w="513800"/>
                <a:gridCol w="382850"/>
                <a:gridCol w="438100"/>
              </a:tblGrid>
              <a:tr h="342900">
                <a:tc row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H26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26.1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-Diseñar y crear botón para el cambio de contraseña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hrs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DT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26.2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-Desplegar mensaje para estar seguro del cambio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hrs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4953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26.3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-Crear un botones de "si" o "no" para la confirmación o rechazo de dicha opción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hrs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26.4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-Actualizar información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hrs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282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26.5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-Testing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hrs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3"/>
          <p:cNvSpPr/>
          <p:nvPr/>
        </p:nvSpPr>
        <p:spPr>
          <a:xfrm>
            <a:off x="70694" y="46608"/>
            <a:ext cx="1132200" cy="1018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587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Universidad Andrés Bello" id="335" name="Google Shape;33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999" y="122366"/>
            <a:ext cx="1045346" cy="826321"/>
          </a:xfrm>
          <a:prstGeom prst="rect">
            <a:avLst/>
          </a:prstGeom>
          <a:noFill/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6" name="Google Shape;336;p43"/>
          <p:cNvSpPr/>
          <p:nvPr/>
        </p:nvSpPr>
        <p:spPr>
          <a:xfrm>
            <a:off x="3632100" y="222850"/>
            <a:ext cx="1998300" cy="666300"/>
          </a:xfrm>
          <a:prstGeom prst="roundRect">
            <a:avLst>
              <a:gd fmla="val 16667" name="adj"/>
            </a:avLst>
          </a:prstGeom>
          <a:solidFill>
            <a:srgbClr val="E6F5F3"/>
          </a:solidFill>
          <a:ln cap="rnd" cmpd="sng" w="1587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Barra superior</a:t>
            </a:r>
            <a:endParaRPr b="1" sz="21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logo" id="337" name="Google Shape;337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52950" y="60690"/>
            <a:ext cx="1132274" cy="949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8" name="Google Shape;338;p43"/>
          <p:cNvGraphicFramePr/>
          <p:nvPr/>
        </p:nvGraphicFramePr>
        <p:xfrm>
          <a:off x="315625" y="1314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{B8979518-22EB-4311-8D3E-E37DED8D3DCB}</a:tableStyleId>
              </a:tblPr>
              <a:tblGrid>
                <a:gridCol w="382850"/>
                <a:gridCol w="367650"/>
                <a:gridCol w="1865975"/>
                <a:gridCol w="468575"/>
                <a:gridCol w="425800"/>
                <a:gridCol w="370775"/>
              </a:tblGrid>
              <a:tr h="495300"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H27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27.1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-Diseñar y agregar un botón en la barra superior para el acceso al perfil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hrs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DT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27.2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-Enlazar botón al perfil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hrs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27.3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-Testing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hrs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</a:tbl>
          </a:graphicData>
        </a:graphic>
      </p:graphicFrame>
      <p:graphicFrame>
        <p:nvGraphicFramePr>
          <p:cNvPr id="339" name="Google Shape;339;p43"/>
          <p:cNvGraphicFramePr/>
          <p:nvPr/>
        </p:nvGraphicFramePr>
        <p:xfrm>
          <a:off x="4861725" y="145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{B8979518-22EB-4311-8D3E-E37DED8D3DCB}</a:tableStyleId>
              </a:tblPr>
              <a:tblGrid>
                <a:gridCol w="382850"/>
                <a:gridCol w="385825"/>
                <a:gridCol w="1987300"/>
                <a:gridCol w="495000"/>
                <a:gridCol w="382850"/>
                <a:gridCol w="382850"/>
              </a:tblGrid>
              <a:tr h="495300"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H29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29.1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-Diseñar y crear una barra superior con los accesos directos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hrs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DT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29.2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-Validar que cada botón acceda a su página correspondiente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hrs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29.3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-Testing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hrs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</a:tbl>
          </a:graphicData>
        </a:graphic>
      </p:graphicFrame>
      <p:graphicFrame>
        <p:nvGraphicFramePr>
          <p:cNvPr id="340" name="Google Shape;340;p43"/>
          <p:cNvGraphicFramePr/>
          <p:nvPr/>
        </p:nvGraphicFramePr>
        <p:xfrm>
          <a:off x="4861725" y="312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{B8979518-22EB-4311-8D3E-E37DED8D3DCB}</a:tableStyleId>
              </a:tblPr>
              <a:tblGrid>
                <a:gridCol w="382850"/>
                <a:gridCol w="385825"/>
                <a:gridCol w="1987300"/>
                <a:gridCol w="495000"/>
                <a:gridCol w="382850"/>
                <a:gridCol w="469050"/>
              </a:tblGrid>
              <a:tr h="1175"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H30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H32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30.1</a:t>
                      </a:r>
                      <a:endParaRPr i="1" sz="10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-Diseñar y agregar un botón  </a:t>
                      </a:r>
                      <a:r>
                        <a:rPr b="1" i="1" lang="en" sz="1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Recursos</a:t>
                      </a:r>
                      <a:r>
                        <a:rPr i="1" lang="en" sz="1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a la barra superior</a:t>
                      </a:r>
                      <a:endParaRPr i="1" sz="10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hrs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DT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30.2</a:t>
                      </a:r>
                      <a:endParaRPr i="1" sz="10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-Enlazar botón a la página de </a:t>
                      </a:r>
                      <a:r>
                        <a:rPr b="1"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Recursos</a:t>
                      </a:r>
                      <a:endParaRPr b="1"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hrs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6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30.3</a:t>
                      </a:r>
                      <a:endParaRPr i="1" sz="10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-Testing 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hrs</a:t>
                      </a:r>
                      <a:endParaRPr i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</a:tbl>
          </a:graphicData>
        </a:graphic>
      </p:graphicFrame>
      <p:graphicFrame>
        <p:nvGraphicFramePr>
          <p:cNvPr id="341" name="Google Shape;341;p43"/>
          <p:cNvGraphicFramePr/>
          <p:nvPr/>
        </p:nvGraphicFramePr>
        <p:xfrm>
          <a:off x="315613" y="2862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{B8979518-22EB-4311-8D3E-E37DED8D3DCB}</a:tableStyleId>
              </a:tblPr>
              <a:tblGrid>
                <a:gridCol w="382850"/>
                <a:gridCol w="367650"/>
                <a:gridCol w="1865975"/>
                <a:gridCol w="468575"/>
                <a:gridCol w="425800"/>
                <a:gridCol w="370775"/>
              </a:tblGrid>
              <a:tr h="495300"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H28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28.1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-Diseñar y agregar un botón en la barra </a:t>
                      </a: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superior</a:t>
                      </a: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para finalizar sesión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hrs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DT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28.2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-Enlazar botón a la finalización de sesión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hrs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28.3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-Testing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hrs</a:t>
                      </a:r>
                      <a:endParaRPr i="1" sz="1000">
                        <a:solidFill>
                          <a:srgbClr val="FEFE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</a:tbl>
          </a:graphicData>
        </a:graphic>
      </p:graphicFrame>
      <p:sp>
        <p:nvSpPr>
          <p:cNvPr id="342" name="Google Shape;342;p43"/>
          <p:cNvSpPr/>
          <p:nvPr/>
        </p:nvSpPr>
        <p:spPr>
          <a:xfrm>
            <a:off x="315625" y="4295650"/>
            <a:ext cx="3162600" cy="591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5875">
            <a:solidFill>
              <a:srgbClr val="0090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Recursos</a:t>
            </a:r>
            <a:r>
              <a:rPr lang="en" sz="1100">
                <a:solidFill>
                  <a:schemeClr val="dk1"/>
                </a:solidFill>
              </a:rPr>
              <a:t> =  “calendario”, “contactos” y  “chat” 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4"/>
          <p:cNvSpPr txBox="1"/>
          <p:nvPr>
            <p:ph type="title"/>
          </p:nvPr>
        </p:nvSpPr>
        <p:spPr>
          <a:xfrm>
            <a:off x="1999075" y="506027"/>
            <a:ext cx="1842737" cy="62378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</a:pPr>
            <a:r>
              <a:rPr lang="en" sz="1100"/>
              <a:t>Progreso</a:t>
            </a:r>
            <a:endParaRPr sz="1100"/>
          </a:p>
        </p:txBody>
      </p:sp>
      <p:pic>
        <p:nvPicPr>
          <p:cNvPr descr="Universidad Andrés Bello" id="348" name="Google Shape;34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999" y="122366"/>
            <a:ext cx="1045346" cy="8263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" id="349" name="Google Shape;349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52495" y="115708"/>
            <a:ext cx="1132285" cy="1260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44"/>
          <p:cNvPicPr preferRelativeResize="0"/>
          <p:nvPr/>
        </p:nvPicPr>
        <p:blipFill rotWithShape="1">
          <a:blip r:embed="rId5">
            <a:alphaModFix/>
          </a:blip>
          <a:srcRect b="0" l="0" r="0" t="5953"/>
          <a:stretch/>
        </p:blipFill>
        <p:spPr>
          <a:xfrm>
            <a:off x="894075" y="2049375"/>
            <a:ext cx="7886027" cy="191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4075" y="3968150"/>
            <a:ext cx="7886025" cy="347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2" name="Google Shape;352;p44"/>
          <p:cNvGraphicFramePr/>
          <p:nvPr/>
        </p:nvGraphicFramePr>
        <p:xfrm>
          <a:off x="236075" y="36524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{80022061-4D99-4ACD-96BD-06B30D4589B6}</a:tableStyleId>
              </a:tblPr>
              <a:tblGrid>
                <a:gridCol w="658000"/>
              </a:tblGrid>
              <a:tr h="31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Dias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Esfuerzo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3" name="Google Shape;353;p44"/>
          <p:cNvSpPr txBox="1"/>
          <p:nvPr/>
        </p:nvSpPr>
        <p:spPr>
          <a:xfrm>
            <a:off x="2116750" y="4570900"/>
            <a:ext cx="1607400" cy="338700"/>
          </a:xfrm>
          <a:prstGeom prst="rect">
            <a:avLst/>
          </a:prstGeom>
          <a:noFill/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EFEFE"/>
                </a:solidFill>
              </a:rPr>
              <a:t>23-04-2021 Inicio Sprint</a:t>
            </a:r>
            <a:endParaRPr>
              <a:solidFill>
                <a:srgbClr val="FEFEFE"/>
              </a:solidFill>
            </a:endParaRPr>
          </a:p>
        </p:txBody>
      </p:sp>
      <p:sp>
        <p:nvSpPr>
          <p:cNvPr id="354" name="Google Shape;354;p44"/>
          <p:cNvSpPr txBox="1"/>
          <p:nvPr/>
        </p:nvSpPr>
        <p:spPr>
          <a:xfrm>
            <a:off x="5130525" y="4570900"/>
            <a:ext cx="2149800" cy="338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28-05-2021 Termino primer Sprint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" id="359" name="Google Shape;35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56075" y="3314632"/>
            <a:ext cx="1548553" cy="172363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45"/>
          <p:cNvSpPr/>
          <p:nvPr/>
        </p:nvSpPr>
        <p:spPr>
          <a:xfrm>
            <a:off x="1585773" y="1839342"/>
            <a:ext cx="5972400" cy="1464900"/>
          </a:xfrm>
          <a:prstGeom prst="roundRect">
            <a:avLst>
              <a:gd fmla="val 16667" name="adj"/>
            </a:avLst>
          </a:prstGeom>
          <a:noFill/>
          <a:ln cap="rnd" cmpd="sng" w="15875">
            <a:solidFill>
              <a:srgbClr val="0090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1" name="Google Shape;361;p45"/>
          <p:cNvSpPr/>
          <p:nvPr/>
        </p:nvSpPr>
        <p:spPr>
          <a:xfrm>
            <a:off x="240512" y="155231"/>
            <a:ext cx="1611600" cy="1524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5875">
            <a:solidFill>
              <a:srgbClr val="0090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Universidad Andrés Bello" id="362" name="Google Shape;362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7500" y="299209"/>
            <a:ext cx="1564603" cy="1236782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45"/>
          <p:cNvSpPr txBox="1"/>
          <p:nvPr/>
        </p:nvSpPr>
        <p:spPr>
          <a:xfrm>
            <a:off x="2141737" y="2190565"/>
            <a:ext cx="4860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Muchas Gracias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1314731" y="424524"/>
            <a:ext cx="3743044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</a:pPr>
            <a:r>
              <a:rPr lang="en" sz="1100"/>
              <a:t>Historias</a:t>
            </a:r>
            <a:r>
              <a:rPr lang="en" sz="1100"/>
              <a:t> de Usuario</a:t>
            </a:r>
            <a:endParaRPr sz="1100"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417803" y="1610058"/>
            <a:ext cx="1416600" cy="727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Temas: </a:t>
            </a:r>
            <a:endParaRPr sz="1100"/>
          </a:p>
        </p:txBody>
      </p:sp>
      <p:sp>
        <p:nvSpPr>
          <p:cNvPr id="174" name="Google Shape;174;p29"/>
          <p:cNvSpPr/>
          <p:nvPr/>
        </p:nvSpPr>
        <p:spPr>
          <a:xfrm>
            <a:off x="472736" y="2591885"/>
            <a:ext cx="1078636" cy="54735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5875">
            <a:solidFill>
              <a:srgbClr val="0090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Registro </a:t>
            </a:r>
            <a:endParaRPr sz="1100"/>
          </a:p>
        </p:txBody>
      </p:sp>
      <p:sp>
        <p:nvSpPr>
          <p:cNvPr id="175" name="Google Shape;175;p29"/>
          <p:cNvSpPr/>
          <p:nvPr/>
        </p:nvSpPr>
        <p:spPr>
          <a:xfrm>
            <a:off x="1714504" y="2591885"/>
            <a:ext cx="937702" cy="55746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5875">
            <a:solidFill>
              <a:srgbClr val="0090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Login</a:t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p29"/>
          <p:cNvSpPr/>
          <p:nvPr/>
        </p:nvSpPr>
        <p:spPr>
          <a:xfrm>
            <a:off x="2815337" y="2591885"/>
            <a:ext cx="1169634" cy="55746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5875">
            <a:solidFill>
              <a:srgbClr val="0090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Menú Principal </a:t>
            </a:r>
            <a:endParaRPr sz="1100"/>
          </a:p>
        </p:txBody>
      </p:sp>
      <p:sp>
        <p:nvSpPr>
          <p:cNvPr id="177" name="Google Shape;177;p29"/>
          <p:cNvSpPr/>
          <p:nvPr/>
        </p:nvSpPr>
        <p:spPr>
          <a:xfrm>
            <a:off x="5531898" y="2591885"/>
            <a:ext cx="767915" cy="55746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5875">
            <a:solidFill>
              <a:srgbClr val="0090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Perfil</a:t>
            </a:r>
            <a:endParaRPr sz="1100"/>
          </a:p>
        </p:txBody>
      </p:sp>
      <p:sp>
        <p:nvSpPr>
          <p:cNvPr id="178" name="Google Shape;178;p29"/>
          <p:cNvSpPr/>
          <p:nvPr/>
        </p:nvSpPr>
        <p:spPr>
          <a:xfrm>
            <a:off x="4173618" y="2591885"/>
            <a:ext cx="1169633" cy="54735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5875">
            <a:solidFill>
              <a:srgbClr val="0090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Contactos</a:t>
            </a:r>
            <a:endParaRPr sz="1100"/>
          </a:p>
        </p:txBody>
      </p:sp>
      <p:sp>
        <p:nvSpPr>
          <p:cNvPr id="179" name="Google Shape;179;p29"/>
          <p:cNvSpPr/>
          <p:nvPr/>
        </p:nvSpPr>
        <p:spPr>
          <a:xfrm>
            <a:off x="6512389" y="2591885"/>
            <a:ext cx="2024109" cy="55746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5875">
            <a:solidFill>
              <a:srgbClr val="0090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Barra Superior para todas las paginas</a:t>
            </a:r>
            <a:endParaRPr sz="1100"/>
          </a:p>
        </p:txBody>
      </p:sp>
      <p:pic>
        <p:nvPicPr>
          <p:cNvPr descr="logo" id="180" name="Google Shape;18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79506" y="109050"/>
            <a:ext cx="1132285" cy="12603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iversidad Andrés Bello" id="181" name="Google Shape;181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0798" y="375282"/>
            <a:ext cx="1045346" cy="826322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9"/>
          <p:cNvSpPr/>
          <p:nvPr/>
        </p:nvSpPr>
        <p:spPr>
          <a:xfrm>
            <a:off x="887038" y="3264693"/>
            <a:ext cx="250031" cy="464344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5875">
            <a:solidFill>
              <a:srgbClr val="0090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29"/>
          <p:cNvSpPr/>
          <p:nvPr/>
        </p:nvSpPr>
        <p:spPr>
          <a:xfrm>
            <a:off x="2058338" y="3264694"/>
            <a:ext cx="250031" cy="464344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5875">
            <a:solidFill>
              <a:srgbClr val="0090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29"/>
          <p:cNvSpPr/>
          <p:nvPr/>
        </p:nvSpPr>
        <p:spPr>
          <a:xfrm>
            <a:off x="3275138" y="3264694"/>
            <a:ext cx="250031" cy="464344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5875">
            <a:solidFill>
              <a:srgbClr val="0090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p29"/>
          <p:cNvSpPr/>
          <p:nvPr/>
        </p:nvSpPr>
        <p:spPr>
          <a:xfrm>
            <a:off x="4633418" y="3264694"/>
            <a:ext cx="250031" cy="464344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5875">
            <a:solidFill>
              <a:srgbClr val="0090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p29"/>
          <p:cNvSpPr/>
          <p:nvPr/>
        </p:nvSpPr>
        <p:spPr>
          <a:xfrm>
            <a:off x="5790839" y="3264693"/>
            <a:ext cx="250031" cy="464344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5875">
            <a:solidFill>
              <a:srgbClr val="0090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7" name="Google Shape;187;p29"/>
          <p:cNvSpPr/>
          <p:nvPr/>
        </p:nvSpPr>
        <p:spPr>
          <a:xfrm>
            <a:off x="7399428" y="3264693"/>
            <a:ext cx="250031" cy="464344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5875">
            <a:solidFill>
              <a:srgbClr val="0090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p29"/>
          <p:cNvSpPr/>
          <p:nvPr/>
        </p:nvSpPr>
        <p:spPr>
          <a:xfrm>
            <a:off x="721241" y="3988292"/>
            <a:ext cx="581623" cy="46434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5875">
            <a:solidFill>
              <a:srgbClr val="0090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 sz="1100"/>
          </a:p>
        </p:txBody>
      </p:sp>
      <p:sp>
        <p:nvSpPr>
          <p:cNvPr id="189" name="Google Shape;189;p29"/>
          <p:cNvSpPr/>
          <p:nvPr/>
        </p:nvSpPr>
        <p:spPr>
          <a:xfrm>
            <a:off x="1892542" y="3988291"/>
            <a:ext cx="581623" cy="46434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5875">
            <a:solidFill>
              <a:srgbClr val="0090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 sz="1100"/>
          </a:p>
        </p:txBody>
      </p:sp>
      <p:sp>
        <p:nvSpPr>
          <p:cNvPr id="190" name="Google Shape;190;p29"/>
          <p:cNvSpPr/>
          <p:nvPr/>
        </p:nvSpPr>
        <p:spPr>
          <a:xfrm>
            <a:off x="3109342" y="3988291"/>
            <a:ext cx="581623" cy="46434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5875">
            <a:solidFill>
              <a:srgbClr val="0090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1100"/>
          </a:p>
        </p:txBody>
      </p:sp>
      <p:sp>
        <p:nvSpPr>
          <p:cNvPr id="191" name="Google Shape;191;p29"/>
          <p:cNvSpPr/>
          <p:nvPr/>
        </p:nvSpPr>
        <p:spPr>
          <a:xfrm>
            <a:off x="4467622" y="3988291"/>
            <a:ext cx="581623" cy="46434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5875">
            <a:solidFill>
              <a:srgbClr val="0090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1100"/>
          </a:p>
        </p:txBody>
      </p:sp>
      <p:sp>
        <p:nvSpPr>
          <p:cNvPr id="192" name="Google Shape;192;p29"/>
          <p:cNvSpPr/>
          <p:nvPr/>
        </p:nvSpPr>
        <p:spPr>
          <a:xfrm>
            <a:off x="5625043" y="3994079"/>
            <a:ext cx="581623" cy="46434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5875">
            <a:solidFill>
              <a:srgbClr val="0090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 sz="1100"/>
          </a:p>
        </p:txBody>
      </p:sp>
      <p:sp>
        <p:nvSpPr>
          <p:cNvPr id="193" name="Google Shape;193;p29"/>
          <p:cNvSpPr/>
          <p:nvPr/>
        </p:nvSpPr>
        <p:spPr>
          <a:xfrm>
            <a:off x="7233632" y="3988290"/>
            <a:ext cx="581623" cy="46434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5875">
            <a:solidFill>
              <a:srgbClr val="0090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/>
          <p:nvPr/>
        </p:nvSpPr>
        <p:spPr>
          <a:xfrm>
            <a:off x="887988" y="1269037"/>
            <a:ext cx="7368000" cy="3538800"/>
          </a:xfrm>
          <a:prstGeom prst="roundRect">
            <a:avLst>
              <a:gd fmla="val 8110" name="adj"/>
            </a:avLst>
          </a:prstGeom>
          <a:noFill/>
          <a:ln cap="flat" cmpd="sng" w="38100">
            <a:solidFill>
              <a:srgbClr val="0090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" name="Google Shape;204;p31"/>
          <p:cNvSpPr/>
          <p:nvPr/>
        </p:nvSpPr>
        <p:spPr>
          <a:xfrm>
            <a:off x="70694" y="46608"/>
            <a:ext cx="1132285" cy="101871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5875">
            <a:solidFill>
              <a:srgbClr val="0090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05" name="Google Shape;205;p31"/>
          <p:cNvGraphicFramePr/>
          <p:nvPr/>
        </p:nvGraphicFramePr>
        <p:xfrm>
          <a:off x="1039930" y="13938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{746A41B1-0E8C-4740-923B-FCB6C8508DD7}</a:tableStyleId>
              </a:tblPr>
              <a:tblGrid>
                <a:gridCol w="5129625"/>
                <a:gridCol w="781375"/>
                <a:gridCol w="1153125"/>
              </a:tblGrid>
              <a:tr h="491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 u="none" cap="none" strike="noStrike"/>
                        <a:t>Registro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/>
                        <a:t>P.E</a:t>
                      </a:r>
                      <a:endParaRPr sz="27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/>
                        <a:t>PROM</a:t>
                      </a:r>
                      <a:endParaRPr sz="2700" u="none" cap="none" strike="noStrike"/>
                    </a:p>
                  </a:txBody>
                  <a:tcPr marT="34300" marB="34300" marR="68600" marL="68600"/>
                </a:tc>
              </a:tr>
              <a:tr h="605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1. Como usuario de la plataforma, quiero poder acceder a un botón de registro desde la </a:t>
                      </a:r>
                      <a:r>
                        <a:rPr lang="en" sz="1100"/>
                        <a:t>página</a:t>
                      </a:r>
                      <a:r>
                        <a:rPr lang="en" sz="1100" u="none" cap="none" strike="noStrike"/>
                        <a:t> principal para </a:t>
                      </a:r>
                      <a:r>
                        <a:rPr lang="en" sz="1100"/>
                        <a:t>registrarse</a:t>
                      </a:r>
                      <a:r>
                        <a:rPr lang="en" sz="1100" u="none" cap="none" strike="noStrike"/>
                        <a:t>.</a:t>
                      </a:r>
                      <a:endParaRPr sz="1100"/>
                    </a:p>
                  </a:txBody>
                  <a:tcPr marT="11450" marB="11450" marR="17150" marL="17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3</a:t>
                      </a:r>
                      <a:endParaRPr sz="2400" u="none" cap="none" strike="noStrike"/>
                    </a:p>
                  </a:txBody>
                  <a:tcPr marT="11450" marB="11450" marR="17150" marL="17150" anchor="ctr"/>
                </a:tc>
                <a:tc rowSpan="5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/>
                        <a:t>3.4</a:t>
                      </a:r>
                      <a:endParaRPr sz="2700" u="none" cap="none" strike="noStrike"/>
                    </a:p>
                  </a:txBody>
                  <a:tcPr marT="11450" marB="11450" marR="17150" marL="17150" anchor="ctr"/>
                </a:tc>
              </a:tr>
              <a:tr h="491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2. Como miembro quiero poder registrarme en la plataforma para ser parte de la plataforma.</a:t>
                      </a:r>
                      <a:endParaRPr sz="1100"/>
                    </a:p>
                  </a:txBody>
                  <a:tcPr marT="11450" marB="11450" marR="17150" marL="17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3</a:t>
                      </a:r>
                      <a:endParaRPr sz="2400" u="none" cap="none" strike="noStrike"/>
                    </a:p>
                  </a:txBody>
                  <a:tcPr marT="11450" marB="11450" marR="17150" marL="17150" anchor="ctr"/>
                </a:tc>
                <a:tc vMerge="1"/>
              </a:tr>
              <a:tr h="491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3. Como miembro quiero poder ingresar mis datos personales para concretar mi registro.</a:t>
                      </a:r>
                      <a:endParaRPr sz="1100"/>
                    </a:p>
                  </a:txBody>
                  <a:tcPr marT="11450" marB="11450" marR="17150" marL="17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3</a:t>
                      </a:r>
                      <a:endParaRPr sz="2400" u="none" cap="none" strike="noStrike"/>
                    </a:p>
                  </a:txBody>
                  <a:tcPr marT="11450" marB="11450" marR="17150" marL="17150" anchor="ctr"/>
                </a:tc>
                <a:tc vMerge="1"/>
              </a:tr>
              <a:tr h="605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4. </a:t>
                      </a:r>
                      <a:r>
                        <a:rPr lang="en" sz="1100"/>
                        <a:t>Cómo</a:t>
                      </a:r>
                      <a:r>
                        <a:rPr lang="en" sz="1100" u="none" cap="none" strike="noStrike"/>
                        <a:t> Colunga quiero que se me notifique cuando un nuevo usuario se registra para verificar que corresponda a un miembro.</a:t>
                      </a:r>
                      <a:endParaRPr sz="1100"/>
                    </a:p>
                  </a:txBody>
                  <a:tcPr marT="11450" marB="11450" marR="17150" marL="17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5</a:t>
                      </a:r>
                      <a:endParaRPr sz="2400" u="none" cap="none" strike="noStrike"/>
                    </a:p>
                  </a:txBody>
                  <a:tcPr marT="11450" marB="11450" marR="17150" marL="17150" anchor="ctr"/>
                </a:tc>
                <a:tc vMerge="1"/>
              </a:tr>
              <a:tr h="605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5. </a:t>
                      </a:r>
                      <a:r>
                        <a:rPr lang="en" sz="1100"/>
                        <a:t>Cómo</a:t>
                      </a:r>
                      <a:r>
                        <a:rPr lang="en" sz="1100" u="none" cap="none" strike="noStrike"/>
                        <a:t> Colunga quiero poder aceptar o rechazar a los nuevos registros de usuario para tener un mejor control de mi plataforma.</a:t>
                      </a:r>
                      <a:endParaRPr sz="1100"/>
                    </a:p>
                  </a:txBody>
                  <a:tcPr marT="11450" marB="11450" marR="17150" marL="17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3</a:t>
                      </a:r>
                      <a:endParaRPr sz="2400" u="none" cap="none" strike="noStrike"/>
                    </a:p>
                  </a:txBody>
                  <a:tcPr marT="11450" marB="11450" marR="17150" marL="17150" anchor="ctr"/>
                </a:tc>
                <a:tc vMerge="1"/>
              </a:tr>
            </a:tbl>
          </a:graphicData>
        </a:graphic>
      </p:graphicFrame>
      <p:pic>
        <p:nvPicPr>
          <p:cNvPr descr="logo" id="206" name="Google Shape;20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1034" y="41726"/>
            <a:ext cx="924067" cy="10285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iversidad Andrés Bello" id="207" name="Google Shape;20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999" y="122366"/>
            <a:ext cx="1045346" cy="826322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1"/>
          <p:cNvSpPr/>
          <p:nvPr/>
        </p:nvSpPr>
        <p:spPr>
          <a:xfrm>
            <a:off x="3042335" y="147858"/>
            <a:ext cx="3122700" cy="816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5875">
            <a:solidFill>
              <a:srgbClr val="0090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Miembro = </a:t>
            </a:r>
            <a:r>
              <a:rPr b="0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usuario de una organización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Usuario de la plataforma =</a:t>
            </a:r>
            <a:r>
              <a:rPr b="0" i="0" lang="en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usuario + 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olunga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Colunga =</a:t>
            </a:r>
            <a:r>
              <a:rPr b="0" i="0" lang="en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Administradores, trabajadores, etc</a:t>
            </a:r>
            <a:r>
              <a:rPr b="0" i="0" lang="en" sz="14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9" name="Google Shape;209;p31"/>
          <p:cNvSpPr/>
          <p:nvPr/>
        </p:nvSpPr>
        <p:spPr>
          <a:xfrm>
            <a:off x="1416475" y="948700"/>
            <a:ext cx="801300" cy="445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1</a:t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/>
          <p:nvPr/>
        </p:nvSpPr>
        <p:spPr>
          <a:xfrm>
            <a:off x="652975" y="1542225"/>
            <a:ext cx="7273200" cy="2780100"/>
          </a:xfrm>
          <a:prstGeom prst="roundRect">
            <a:avLst>
              <a:gd fmla="val 9524" name="adj"/>
            </a:avLst>
          </a:prstGeom>
          <a:noFill/>
          <a:ln cap="flat" cmpd="sng" w="38100">
            <a:solidFill>
              <a:srgbClr val="0090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5" name="Google Shape;215;p32"/>
          <p:cNvSpPr/>
          <p:nvPr/>
        </p:nvSpPr>
        <p:spPr>
          <a:xfrm>
            <a:off x="70694" y="46608"/>
            <a:ext cx="1132285" cy="101871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5875">
            <a:solidFill>
              <a:srgbClr val="0090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Universidad Andrés Bello" id="216" name="Google Shape;21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999" y="122366"/>
            <a:ext cx="1045346" cy="8263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" id="217" name="Google Shape;217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52500" y="115700"/>
            <a:ext cx="1132274" cy="11602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8" name="Google Shape;218;p32"/>
          <p:cNvGraphicFramePr/>
          <p:nvPr/>
        </p:nvGraphicFramePr>
        <p:xfrm>
          <a:off x="778982" y="17757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{746A41B1-0E8C-4740-923B-FCB6C8508DD7}</a:tableStyleId>
              </a:tblPr>
              <a:tblGrid>
                <a:gridCol w="4997925"/>
                <a:gridCol w="817150"/>
                <a:gridCol w="1158450"/>
              </a:tblGrid>
              <a:tr h="494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cap="none" strike="noStrike"/>
                        <a:t>Login</a:t>
                      </a:r>
                      <a:endParaRPr sz="2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700"/>
                        <a:t>P.E</a:t>
                      </a:r>
                      <a:endParaRPr sz="2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700"/>
                        <a:t>PROM</a:t>
                      </a:r>
                      <a:endParaRPr sz="2100" u="none" cap="none" strike="noStrike"/>
                    </a:p>
                  </a:txBody>
                  <a:tcPr marT="34300" marB="34300" marR="68600" marL="68600"/>
                </a:tc>
              </a:tr>
              <a:tr h="606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1. Como usuario de la plataforma, quiero acceder a un botón de iniciar sesión desde la </a:t>
                      </a:r>
                      <a:r>
                        <a:rPr lang="en" sz="1200"/>
                        <a:t>página</a:t>
                      </a:r>
                      <a:r>
                        <a:rPr lang="en" sz="1200"/>
                        <a:t> principal para logearme.</a:t>
                      </a:r>
                      <a:endParaRPr sz="1100"/>
                    </a:p>
                  </a:txBody>
                  <a:tcPr marT="11450" marB="11450" marR="17150" marL="17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3</a:t>
                      </a:r>
                      <a:endParaRPr sz="2400"/>
                    </a:p>
                  </a:txBody>
                  <a:tcPr marT="11450" marB="11450" marR="17150" marL="17150" anchor="ctr"/>
                </a:tc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3.6</a:t>
                      </a:r>
                      <a:endParaRPr sz="2400"/>
                    </a:p>
                  </a:txBody>
                  <a:tcPr marT="11450" marB="11450" marR="17150" marL="17150" anchor="ctr"/>
                </a:tc>
              </a:tr>
              <a:tr h="606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2. Como miembro, quiero un login para poder acceder a los recursos de la plataforma.</a:t>
                      </a:r>
                      <a:endParaRPr sz="1100"/>
                    </a:p>
                  </a:txBody>
                  <a:tcPr marT="11450" marB="11450" marR="17150" marL="17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3</a:t>
                      </a:r>
                      <a:endParaRPr sz="2400"/>
                    </a:p>
                  </a:txBody>
                  <a:tcPr marT="11450" marB="11450" marR="17150" marL="17150" anchor="ctr"/>
                </a:tc>
                <a:tc vMerge="1"/>
              </a:tr>
              <a:tr h="606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3. Como usuario de la plataforma, quiero poder recuperar mi contraseña para seguir utilizando la plataforma.</a:t>
                      </a:r>
                      <a:endParaRPr sz="1100"/>
                    </a:p>
                  </a:txBody>
                  <a:tcPr marT="11450" marB="11450" marR="17150" marL="17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5</a:t>
                      </a:r>
                      <a:endParaRPr sz="2400"/>
                    </a:p>
                  </a:txBody>
                  <a:tcPr marT="11450" marB="11450" marR="17150" marL="17150" anchor="ctr"/>
                </a:tc>
                <a:tc vMerge="1"/>
              </a:tr>
            </a:tbl>
          </a:graphicData>
        </a:graphic>
      </p:graphicFrame>
      <p:sp>
        <p:nvSpPr>
          <p:cNvPr id="219" name="Google Shape;219;p32"/>
          <p:cNvSpPr/>
          <p:nvPr/>
        </p:nvSpPr>
        <p:spPr>
          <a:xfrm>
            <a:off x="954350" y="1346150"/>
            <a:ext cx="721200" cy="429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1</a:t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0" name="Google Shape;220;p32"/>
          <p:cNvSpPr/>
          <p:nvPr/>
        </p:nvSpPr>
        <p:spPr>
          <a:xfrm>
            <a:off x="3042335" y="147858"/>
            <a:ext cx="3122700" cy="816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5875">
            <a:solidFill>
              <a:srgbClr val="0090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Miembro = </a:t>
            </a:r>
            <a:r>
              <a:rPr b="0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usuario de una organización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Usuario de la plataforma =</a:t>
            </a:r>
            <a:r>
              <a:rPr b="0" i="0" lang="en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usuario + 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olunga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Colunga =</a:t>
            </a:r>
            <a:r>
              <a:rPr b="0" i="0" lang="en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Administradores, trabajadores, etc</a:t>
            </a:r>
            <a:r>
              <a:rPr b="0" i="0" lang="en" sz="14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/>
          <p:nvPr/>
        </p:nvSpPr>
        <p:spPr>
          <a:xfrm>
            <a:off x="371700" y="1366250"/>
            <a:ext cx="7956300" cy="3686700"/>
          </a:xfrm>
          <a:prstGeom prst="roundRect">
            <a:avLst>
              <a:gd fmla="val 9524" name="adj"/>
            </a:avLst>
          </a:prstGeom>
          <a:noFill/>
          <a:ln cap="flat" cmpd="sng" w="38100">
            <a:solidFill>
              <a:srgbClr val="0090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6" name="Google Shape;226;p33"/>
          <p:cNvSpPr/>
          <p:nvPr/>
        </p:nvSpPr>
        <p:spPr>
          <a:xfrm>
            <a:off x="70694" y="46608"/>
            <a:ext cx="1132285" cy="101871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5875">
            <a:solidFill>
              <a:srgbClr val="0090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Universidad Andrés Bello" id="227" name="Google Shape;22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999" y="122366"/>
            <a:ext cx="1045346" cy="8263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" id="228" name="Google Shape;228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3050" y="122375"/>
            <a:ext cx="1132274" cy="11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3"/>
          <p:cNvSpPr/>
          <p:nvPr/>
        </p:nvSpPr>
        <p:spPr>
          <a:xfrm>
            <a:off x="2319747" y="166683"/>
            <a:ext cx="3122721" cy="81622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5875">
            <a:solidFill>
              <a:srgbClr val="0090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Miembro = </a:t>
            </a:r>
            <a:r>
              <a:rPr b="0" i="0" lang="en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usuario de una organización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Usuario de la plataforma =</a:t>
            </a:r>
            <a:r>
              <a:rPr b="0" i="0" lang="en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usuario + 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olunga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Colunga =</a:t>
            </a:r>
            <a:r>
              <a:rPr b="0" i="0" lang="en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Administradores, trabajadores, etc</a:t>
            </a:r>
            <a:r>
              <a:rPr b="0" i="0" lang="en" sz="14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30" name="Google Shape;230;p33"/>
          <p:cNvGraphicFramePr/>
          <p:nvPr/>
        </p:nvGraphicFramePr>
        <p:xfrm>
          <a:off x="543702" y="15066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{746A41B1-0E8C-4740-923B-FCB6C8508DD7}</a:tableStyleId>
              </a:tblPr>
              <a:tblGrid>
                <a:gridCol w="5832550"/>
                <a:gridCol w="809025"/>
                <a:gridCol w="962875"/>
              </a:tblGrid>
              <a:tr h="309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Menú Principal</a:t>
                      </a:r>
                      <a:endParaRPr sz="15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P.E</a:t>
                      </a:r>
                      <a:endParaRPr sz="19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PROM</a:t>
                      </a:r>
                      <a:endParaRPr sz="1900"/>
                    </a:p>
                  </a:txBody>
                  <a:tcPr marT="34300" marB="34300" marR="68600" marL="68600"/>
                </a:tc>
              </a:tr>
              <a:tr h="331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1. Como miembro, quiero poder tener una </a:t>
                      </a:r>
                      <a:r>
                        <a:rPr lang="en" sz="900"/>
                        <a:t>página</a:t>
                      </a: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inicial con accesos directos a diversos recursos de la plataforma. (menú inicial)</a:t>
                      </a:r>
                      <a:endParaRPr sz="1100"/>
                    </a:p>
                  </a:txBody>
                  <a:tcPr marT="11450" marB="11450" marR="17150" marL="17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8</a:t>
                      </a:r>
                      <a:endParaRPr sz="18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1450" marB="11450" marR="17150" marL="17150" anchor="ctr"/>
                </a:tc>
                <a:tc rowSpan="9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16.6</a:t>
                      </a:r>
                      <a:endParaRPr sz="28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1450" marB="11450" marR="17150" marL="17150" anchor="ctr"/>
                </a:tc>
              </a:tr>
              <a:tr h="331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2. Como usuario de la plataforma, quiero acceder a un botón de "Nuevas reuniones" para crear/programar reuniones.</a:t>
                      </a:r>
                      <a:endParaRPr sz="1100"/>
                    </a:p>
                  </a:txBody>
                  <a:tcPr marT="11450" marB="11450" marR="17150" marL="17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13</a:t>
                      </a:r>
                      <a:endParaRPr sz="18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1450" marB="11450" marR="17150" marL="17150" anchor="ctr"/>
                </a:tc>
                <a:tc vMerge="1"/>
              </a:tr>
              <a:tr h="331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900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3. Como usuario de la plataforma, quiero acceder a un botón de "Entrar" para </a:t>
                      </a:r>
                      <a:r>
                        <a:rPr lang="en" sz="900">
                          <a:solidFill>
                            <a:srgbClr val="000000"/>
                          </a:solidFill>
                        </a:rPr>
                        <a:t>unirse</a:t>
                      </a:r>
                      <a:r>
                        <a:rPr b="0" lang="en" sz="900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a reuniones </a:t>
                      </a:r>
                      <a:r>
                        <a:rPr lang="en" sz="900">
                          <a:solidFill>
                            <a:srgbClr val="000000"/>
                          </a:solidFill>
                        </a:rPr>
                        <a:t>públicas</a:t>
                      </a:r>
                      <a:r>
                        <a:rPr b="0" lang="en" sz="900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y ver grabaciones de reuniones finalizadas.</a:t>
                      </a:r>
                      <a:endParaRPr sz="1100"/>
                    </a:p>
                  </a:txBody>
                  <a:tcPr marT="11450" marB="11450" marR="17150" marL="17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</a:rPr>
                        <a:t>20</a:t>
                      </a:r>
                      <a:endParaRPr b="0" sz="1800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1450" marB="11450" marR="17150" marL="17150" anchor="ctr"/>
                </a:tc>
                <a:tc vMerge="1"/>
              </a:tr>
              <a:tr h="331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4. Como usuario de la plataforma, quiero acceder a un botón de "Calendario" para crear/programar reuniones y visualizar próximos eventos.</a:t>
                      </a:r>
                      <a:endParaRPr sz="1100"/>
                    </a:p>
                  </a:txBody>
                  <a:tcPr marT="11450" marB="11450" marR="17150" marL="17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20</a:t>
                      </a:r>
                      <a:endParaRPr sz="18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1450" marB="11450" marR="17150" marL="17150" anchor="ctr"/>
                </a:tc>
                <a:tc vMerge="1"/>
              </a:tr>
              <a:tr h="331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5. Como usuario de la plataforma, quiero acceder a un botón de "Contactos" para visualizar a otros miembros y poder comunicarme con ellos.</a:t>
                      </a:r>
                      <a:endParaRPr sz="1100"/>
                    </a:p>
                  </a:txBody>
                  <a:tcPr marT="11450" marB="11450" marR="17150" marL="17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20</a:t>
                      </a:r>
                      <a:endParaRPr sz="18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1450" marB="11450" marR="17150" marL="17150" anchor="ctr"/>
                </a:tc>
                <a:tc vMerge="1"/>
              </a:tr>
              <a:tr h="331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6. Como usuario de la plataforma, quiero acceder a un botón de "Chat" para crear conversaciones con mis contactos, generar grupos y permitir llamadas y videollamadas entre nosotros.</a:t>
                      </a:r>
                      <a:endParaRPr sz="1100"/>
                    </a:p>
                  </a:txBody>
                  <a:tcPr marT="11450" marB="11450" marR="17150" marL="17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40</a:t>
                      </a:r>
                      <a:endParaRPr sz="18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1450" marB="11450" marR="17150" marL="17150" anchor="ctr"/>
                </a:tc>
                <a:tc vMerge="1"/>
              </a:tr>
              <a:tr h="331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7. Como usuario de la plataforma, quiero acceder a un botón de "perfil" para visualizar mis datos personales y modificar mis datos, contraseña y foto de perfil.</a:t>
                      </a:r>
                      <a:endParaRPr sz="1100"/>
                    </a:p>
                  </a:txBody>
                  <a:tcPr marT="11450" marB="11450" marR="17150" marL="17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8</a:t>
                      </a:r>
                      <a:endParaRPr sz="18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1450" marB="11450" marR="17150" marL="17150" anchor="ctr"/>
                </a:tc>
                <a:tc vMerge="1"/>
              </a:tr>
              <a:tr h="309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8. Como usuario de la plataforma, quiero ver en un mini calendario para </a:t>
                      </a:r>
                      <a:r>
                        <a:rPr lang="en" sz="900"/>
                        <a:t>programarse</a:t>
                      </a: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.</a:t>
                      </a:r>
                      <a:endParaRPr sz="1100"/>
                    </a:p>
                  </a:txBody>
                  <a:tcPr marT="11450" marB="11450" marR="17150" marL="17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8</a:t>
                      </a:r>
                      <a:endParaRPr sz="18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1450" marB="11450" marR="17150" marL="17150" anchor="ctr"/>
                </a:tc>
                <a:tc vMerge="1"/>
              </a:tr>
              <a:tr h="331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9. Como miembro, quiero acceder a una sección de "Contáctanos" para tener una comunicación directa con Colunga. (a través de un botón que me lleve a un formulario que le llegue por correo a Colunga )</a:t>
                      </a:r>
                      <a:endParaRPr sz="1100"/>
                    </a:p>
                  </a:txBody>
                  <a:tcPr marT="11450" marB="11450" marR="17150" marL="17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13</a:t>
                      </a:r>
                      <a:endParaRPr sz="18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1450" marB="11450" marR="17150" marL="17150" anchor="ctr"/>
                </a:tc>
                <a:tc vMerge="1"/>
              </a:tr>
            </a:tbl>
          </a:graphicData>
        </a:graphic>
      </p:graphicFrame>
      <p:sp>
        <p:nvSpPr>
          <p:cNvPr id="231" name="Google Shape;231;p33"/>
          <p:cNvSpPr/>
          <p:nvPr/>
        </p:nvSpPr>
        <p:spPr>
          <a:xfrm>
            <a:off x="1002050" y="1155300"/>
            <a:ext cx="690900" cy="351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2</a:t>
            </a:r>
            <a:endParaRPr sz="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/>
          <p:nvPr/>
        </p:nvSpPr>
        <p:spPr>
          <a:xfrm>
            <a:off x="406150" y="1436575"/>
            <a:ext cx="7580400" cy="3540300"/>
          </a:xfrm>
          <a:prstGeom prst="roundRect">
            <a:avLst>
              <a:gd fmla="val 5383" name="adj"/>
            </a:avLst>
          </a:prstGeom>
          <a:noFill/>
          <a:ln cap="rnd" cmpd="sng" w="15875">
            <a:solidFill>
              <a:srgbClr val="0090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7" name="Google Shape;237;p34"/>
          <p:cNvSpPr/>
          <p:nvPr/>
        </p:nvSpPr>
        <p:spPr>
          <a:xfrm>
            <a:off x="70694" y="46608"/>
            <a:ext cx="1132285" cy="101871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5875">
            <a:solidFill>
              <a:srgbClr val="0090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Universidad Andrés Bello" id="238" name="Google Shape;23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999" y="122366"/>
            <a:ext cx="1045346" cy="8263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" id="239" name="Google Shape;239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52495" y="115708"/>
            <a:ext cx="1132285" cy="1260302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4"/>
          <p:cNvSpPr/>
          <p:nvPr/>
        </p:nvSpPr>
        <p:spPr>
          <a:xfrm>
            <a:off x="2319747" y="166683"/>
            <a:ext cx="3122721" cy="81622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5875">
            <a:solidFill>
              <a:srgbClr val="0090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Miembro = </a:t>
            </a:r>
            <a:r>
              <a:rPr b="0" i="0" lang="en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usuario de una organización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Usuario de la plataforma =</a:t>
            </a:r>
            <a:r>
              <a:rPr b="0" i="0" lang="en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usuario + 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olunga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Colunga =</a:t>
            </a:r>
            <a:r>
              <a:rPr b="0" i="0" lang="en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Administradores, trabajadores, etc</a:t>
            </a:r>
            <a:r>
              <a:rPr b="0" i="0" lang="en" sz="14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41" name="Google Shape;241;p34"/>
          <p:cNvGraphicFramePr/>
          <p:nvPr/>
        </p:nvGraphicFramePr>
        <p:xfrm>
          <a:off x="567773" y="15965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{746A41B1-0E8C-4740-923B-FCB6C8508DD7}</a:tableStyleId>
              </a:tblPr>
              <a:tblGrid>
                <a:gridCol w="5700050"/>
                <a:gridCol w="711050"/>
                <a:gridCol w="846050"/>
              </a:tblGrid>
              <a:tr h="368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Contáctanos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P.E</a:t>
                      </a:r>
                      <a:endParaRPr sz="18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PROM</a:t>
                      </a:r>
                      <a:endParaRPr sz="1800"/>
                    </a:p>
                  </a:txBody>
                  <a:tcPr marT="34300" marB="34300" marR="68600" marL="68600"/>
                </a:tc>
              </a:tr>
              <a:tr h="515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1. Como usuario de la plataforma, quiero una sección de contactos para contactarme con otras organizaciones o entre mis pares.</a:t>
                      </a:r>
                      <a:endParaRPr sz="1100"/>
                    </a:p>
                  </a:txBody>
                  <a:tcPr marT="11450" marB="11450" marR="17150" marL="17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13</a:t>
                      </a:r>
                      <a:endParaRPr sz="2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1450" marB="11450" marR="17150" marL="17150" anchor="ctr"/>
                </a:tc>
                <a:tc rowSpan="5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9</a:t>
                      </a:r>
                      <a:endParaRPr sz="30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1450" marB="11450" marR="17150" marL="17150" anchor="ctr"/>
                </a:tc>
              </a:tr>
              <a:tr h="515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2. Como usuario de la plataforma, quiero que en los contactos exista información de contacto, nombre, apellido, cargo y email para identificar a los miembros.</a:t>
                      </a:r>
                      <a:endParaRPr sz="1100"/>
                    </a:p>
                  </a:txBody>
                  <a:tcPr marT="11450" marB="11450" marR="17150" marL="17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8</a:t>
                      </a:r>
                      <a:endParaRPr sz="2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1450" marB="11450" marR="17150" marL="17150" anchor="ctr"/>
                </a:tc>
                <a:tc vMerge="1"/>
              </a:tr>
              <a:tr h="515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3. Como usuario de la plataforma, quiero que los contactos se reúnan por organización para facilitar la búsqueda de ellos.</a:t>
                      </a:r>
                      <a:endParaRPr sz="1100"/>
                    </a:p>
                  </a:txBody>
                  <a:tcPr marT="11450" marB="11450" marR="17150" marL="17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solidFill>
                            <a:srgbClr val="000000"/>
                          </a:solidFill>
                        </a:rPr>
                        <a:t>8</a:t>
                      </a:r>
                      <a:endParaRPr b="0" sz="2100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1450" marB="11450" marR="17150" marL="17150" anchor="ctr"/>
                </a:tc>
                <a:tc vMerge="1"/>
              </a:tr>
              <a:tr h="75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4. Como usuario de la plataforma, quiero un botón de "Actualizar Lista" para mantener al día la lista de contactos en caso de modificaciones realizadas por el admin. con respecto a los contactos y su información. (refresh)</a:t>
                      </a:r>
                      <a:endParaRPr sz="1100"/>
                    </a:p>
                  </a:txBody>
                  <a:tcPr marT="11450" marB="11450" marR="17150" marL="17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solidFill>
                            <a:srgbClr val="000000"/>
                          </a:solidFill>
                        </a:rPr>
                        <a:t>8</a:t>
                      </a:r>
                      <a:endParaRPr b="0" sz="2100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1450" marB="11450" marR="17150" marL="17150" anchor="ctr"/>
                </a:tc>
                <a:tc vMerge="1"/>
              </a:tr>
              <a:tr h="515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5. </a:t>
                      </a:r>
                      <a:r>
                        <a:rPr lang="en" sz="1200">
                          <a:solidFill>
                            <a:srgbClr val="000000"/>
                          </a:solidFill>
                        </a:rPr>
                        <a:t>Cómo</a:t>
                      </a:r>
                      <a:r>
                        <a:rPr b="0" lang="en" sz="1200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Colunga, quiero administrar la eliminación de contactos para los que ya no son miembros y mantener actualizada la agenda.</a:t>
                      </a:r>
                      <a:endParaRPr sz="1100"/>
                    </a:p>
                  </a:txBody>
                  <a:tcPr marT="11450" marB="11450" marR="17150" marL="17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solidFill>
                            <a:srgbClr val="000000"/>
                          </a:solidFill>
                        </a:rPr>
                        <a:t>8</a:t>
                      </a:r>
                      <a:endParaRPr b="0" sz="2100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1450" marB="11450" marR="17150" marL="17150" anchor="ctr"/>
                </a:tc>
                <a:tc vMerge="1"/>
              </a:tr>
            </a:tbl>
          </a:graphicData>
        </a:graphic>
      </p:graphicFrame>
      <p:sp>
        <p:nvSpPr>
          <p:cNvPr id="242" name="Google Shape;242;p34"/>
          <p:cNvSpPr/>
          <p:nvPr/>
        </p:nvSpPr>
        <p:spPr>
          <a:xfrm>
            <a:off x="971900" y="1245275"/>
            <a:ext cx="690900" cy="351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3</a:t>
            </a:r>
            <a:endParaRPr sz="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/>
          <p:nvPr/>
        </p:nvSpPr>
        <p:spPr>
          <a:xfrm>
            <a:off x="392600" y="1318325"/>
            <a:ext cx="7241700" cy="3562200"/>
          </a:xfrm>
          <a:prstGeom prst="roundRect">
            <a:avLst>
              <a:gd fmla="val 6760" name="adj"/>
            </a:avLst>
          </a:prstGeom>
          <a:noFill/>
          <a:ln cap="rnd" cmpd="sng" w="15875">
            <a:solidFill>
              <a:srgbClr val="0090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8" name="Google Shape;248;p35"/>
          <p:cNvSpPr/>
          <p:nvPr/>
        </p:nvSpPr>
        <p:spPr>
          <a:xfrm>
            <a:off x="70694" y="46608"/>
            <a:ext cx="1132285" cy="101871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5875">
            <a:solidFill>
              <a:srgbClr val="0090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Universidad Andrés Bello" id="249" name="Google Shape;24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999" y="122366"/>
            <a:ext cx="1045346" cy="8263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" id="250" name="Google Shape;250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52495" y="115708"/>
            <a:ext cx="1132285" cy="1260302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5"/>
          <p:cNvSpPr/>
          <p:nvPr/>
        </p:nvSpPr>
        <p:spPr>
          <a:xfrm>
            <a:off x="2319747" y="166683"/>
            <a:ext cx="3122721" cy="81622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5875">
            <a:solidFill>
              <a:srgbClr val="0090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Miembro = </a:t>
            </a:r>
            <a:r>
              <a:rPr b="0" i="0" lang="en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usuario de una organización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Usuario de la plataforma =</a:t>
            </a:r>
            <a:r>
              <a:rPr b="0" i="0" lang="en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usuario + 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olunga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Colunga =</a:t>
            </a:r>
            <a:r>
              <a:rPr b="0" i="0" lang="en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Administradores, trabajadores, etc</a:t>
            </a:r>
            <a:r>
              <a:rPr b="0" i="0" lang="en" sz="14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52" name="Google Shape;252;p35"/>
          <p:cNvGraphicFramePr/>
          <p:nvPr/>
        </p:nvGraphicFramePr>
        <p:xfrm>
          <a:off x="513946" y="15654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{746A41B1-0E8C-4740-923B-FCB6C8508DD7}</a:tableStyleId>
              </a:tblPr>
              <a:tblGrid>
                <a:gridCol w="5549625"/>
                <a:gridCol w="536700"/>
                <a:gridCol w="912675"/>
              </a:tblGrid>
              <a:tr h="383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Perfil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P.E</a:t>
                      </a:r>
                      <a:endParaRPr sz="2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PROM</a:t>
                      </a:r>
                      <a:endParaRPr sz="2100"/>
                    </a:p>
                  </a:txBody>
                  <a:tcPr marT="34300" marB="34300" marR="68600" marL="68600"/>
                </a:tc>
              </a:tr>
              <a:tr h="882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1. Como usuario de la plataforma, quiero tener un perfil con mi información personal de usuario para facilitar la comunicación y búsqueda de mi persona.</a:t>
                      </a:r>
                      <a:endParaRPr sz="1100"/>
                    </a:p>
                  </a:txBody>
                  <a:tcPr marT="11450" marB="11450" marR="17150" marL="17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8</a:t>
                      </a:r>
                      <a:endParaRPr sz="2100"/>
                    </a:p>
                  </a:txBody>
                  <a:tcPr marT="11450" marB="11450" marR="17150" marL="17150" anchor="ctr"/>
                </a:tc>
                <a:tc row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/>
                        <a:t>9.25</a:t>
                      </a:r>
                      <a:endParaRPr sz="2600"/>
                    </a:p>
                  </a:txBody>
                  <a:tcPr marT="11450" marB="11450" marR="17150" marL="17150" anchor="ctr"/>
                </a:tc>
              </a:tr>
              <a:tr h="598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2. Como usuario de la plataforma, quiero poder modificar mi información personal para mantenerla actualizada.</a:t>
                      </a:r>
                      <a:endParaRPr sz="1100"/>
                    </a:p>
                  </a:txBody>
                  <a:tcPr marT="11450" marB="11450" marR="17150" marL="17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13</a:t>
                      </a:r>
                      <a:endParaRPr sz="2100"/>
                    </a:p>
                  </a:txBody>
                  <a:tcPr marT="11450" marB="11450" marR="17150" marL="17150" anchor="ctr"/>
                </a:tc>
                <a:tc vMerge="1"/>
              </a:tr>
              <a:tr h="598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3. Como usuario de la plataforma, quiero poder modificar mi foto de perfil para mantenerla actualizada.</a:t>
                      </a:r>
                      <a:endParaRPr sz="1100"/>
                    </a:p>
                  </a:txBody>
                  <a:tcPr marT="11450" marB="11450" marR="17150" marL="17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8</a:t>
                      </a:r>
                      <a:endParaRPr sz="2100"/>
                    </a:p>
                  </a:txBody>
                  <a:tcPr marT="11450" marB="11450" marR="17150" marL="17150" anchor="ctr"/>
                </a:tc>
                <a:tc vMerge="1"/>
              </a:tr>
              <a:tr h="598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4. Como usuario de la plataforma, quiero poder modificar mi contraseña para mantener segura mi cuenta.</a:t>
                      </a:r>
                      <a:endParaRPr sz="1100"/>
                    </a:p>
                  </a:txBody>
                  <a:tcPr marT="11450" marB="11450" marR="17150" marL="17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8</a:t>
                      </a:r>
                      <a:endParaRPr sz="2100"/>
                    </a:p>
                  </a:txBody>
                  <a:tcPr marT="11450" marB="11450" marR="17150" marL="17150" anchor="ctr"/>
                </a:tc>
                <a:tc vMerge="1"/>
              </a:tr>
            </a:tbl>
          </a:graphicData>
        </a:graphic>
      </p:graphicFrame>
      <p:sp>
        <p:nvSpPr>
          <p:cNvPr id="253" name="Google Shape;253;p35"/>
          <p:cNvSpPr/>
          <p:nvPr/>
        </p:nvSpPr>
        <p:spPr>
          <a:xfrm>
            <a:off x="951800" y="1214200"/>
            <a:ext cx="690900" cy="351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4</a:t>
            </a:r>
            <a:endParaRPr sz="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/>
          <p:nvPr/>
        </p:nvSpPr>
        <p:spPr>
          <a:xfrm>
            <a:off x="70694" y="46608"/>
            <a:ext cx="1132285" cy="101871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5875">
            <a:solidFill>
              <a:srgbClr val="0090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Universidad Andrés Bello" id="259" name="Google Shape;25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999" y="122366"/>
            <a:ext cx="1045346" cy="8263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" id="260" name="Google Shape;260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52495" y="115708"/>
            <a:ext cx="1132285" cy="1260302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6"/>
          <p:cNvSpPr/>
          <p:nvPr/>
        </p:nvSpPr>
        <p:spPr>
          <a:xfrm>
            <a:off x="2319747" y="166683"/>
            <a:ext cx="3122721" cy="81622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5875">
            <a:solidFill>
              <a:srgbClr val="0090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Miembro = </a:t>
            </a:r>
            <a:r>
              <a:rPr b="0" i="0" lang="en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usuario de una organización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Usuario de la plataforma =</a:t>
            </a:r>
            <a:r>
              <a:rPr b="0" i="0" lang="en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usuario + 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olunga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Colunga =</a:t>
            </a:r>
            <a:r>
              <a:rPr b="0" i="0" lang="en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Administradores, trabajadores, etc</a:t>
            </a:r>
            <a:r>
              <a:rPr b="0" i="0" lang="en" sz="14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62" name="Google Shape;262;p36"/>
          <p:cNvGraphicFramePr/>
          <p:nvPr/>
        </p:nvGraphicFramePr>
        <p:xfrm>
          <a:off x="329485" y="1376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{746A41B1-0E8C-4740-923B-FCB6C8508DD7}</a:tableStyleId>
              </a:tblPr>
              <a:tblGrid>
                <a:gridCol w="6571750"/>
                <a:gridCol w="868050"/>
                <a:gridCol w="1045225"/>
              </a:tblGrid>
              <a:tr h="319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Barra Superior para todas las paginas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100"/>
                        <a:t>P.E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100"/>
                        <a:t>PROM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498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1. Como usuario de la plataforma, quiero poder acceder en cada pagina un acceso a "mi perfil", para poder adminístralo fácilmente. </a:t>
                      </a:r>
                      <a:endParaRPr sz="1100"/>
                    </a:p>
                  </a:txBody>
                  <a:tcPr marT="11450" marB="11450" marR="17150" marL="17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13</a:t>
                      </a:r>
                      <a:endParaRPr sz="2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1450" marB="11450" marR="17150" marL="17150" anchor="ctr"/>
                </a:tc>
                <a:tc row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3.83</a:t>
                      </a:r>
                      <a:endParaRPr sz="2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1450" marB="11450" marR="17150" marL="17150" anchor="ctr"/>
                </a:tc>
              </a:tr>
              <a:tr h="498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2. Como usuario de la plataforma, quiero poder acceder en cada pagina un acceso a "finalizar sesión" para cuando ya no requiera estar conectado.</a:t>
                      </a:r>
                      <a:endParaRPr sz="1100"/>
                    </a:p>
                  </a:txBody>
                  <a:tcPr marT="11450" marB="11450" marR="17150" marL="17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2</a:t>
                      </a:r>
                      <a:endParaRPr sz="2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1450" marB="11450" marR="17150" marL="17150" anchor="ctr"/>
                </a:tc>
                <a:tc vMerge="1"/>
              </a:tr>
              <a:tr h="498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3. Como usuario de la plataforma, quiero poder acceder en cada pagina un acceso al "menú principal", para poder acceder a el fácilmente. </a:t>
                      </a:r>
                      <a:endParaRPr sz="1100"/>
                    </a:p>
                  </a:txBody>
                  <a:tcPr marT="11450" marB="11450" marR="17150" marL="17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2</a:t>
                      </a:r>
                      <a:endParaRPr sz="2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1450" marB="11450" marR="17150" marL="17150" anchor="ctr"/>
                </a:tc>
                <a:tc vMerge="1"/>
              </a:tr>
              <a:tr h="498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4. Como usuario de la plataforma, quiero poder acceder en cada pagina un acceso a "chat", para poder comunicarme fácilmente. </a:t>
                      </a:r>
                      <a:endParaRPr sz="1100"/>
                    </a:p>
                  </a:txBody>
                  <a:tcPr marT="11450" marB="11450" marR="17150" marL="17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2</a:t>
                      </a:r>
                      <a:endParaRPr sz="2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1450" marB="11450" marR="17150" marL="17150" anchor="ctr"/>
                </a:tc>
                <a:tc vMerge="1"/>
              </a:tr>
              <a:tr h="498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5. Como usuario de la plataforma, quiero poder acceder en cada pagina un acceso a "calendario", para poder adminístralo y visualizarlo fácilmente.</a:t>
                      </a:r>
                      <a:endParaRPr sz="1100"/>
                    </a:p>
                  </a:txBody>
                  <a:tcPr marT="11450" marB="11450" marR="17150" marL="17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solidFill>
                            <a:srgbClr val="000000"/>
                          </a:solidFill>
                        </a:rPr>
                        <a:t>2</a:t>
                      </a:r>
                      <a:endParaRPr b="0" sz="2100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1450" marB="11450" marR="17150" marL="17150" anchor="ctr"/>
                </a:tc>
                <a:tc vMerge="1"/>
              </a:tr>
              <a:tr h="498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6. Como usuario de la plataforma, quiero poder acceder en cada pagina un acceso a "contactos", para poder contactarme fácilmente. </a:t>
                      </a:r>
                      <a:endParaRPr sz="1100"/>
                    </a:p>
                  </a:txBody>
                  <a:tcPr marT="11450" marB="11450" marR="17150" marL="17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2</a:t>
                      </a:r>
                      <a:endParaRPr sz="2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1450" marB="11450" marR="17150" marL="17150" anchor="ctr"/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