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58" r:id="rId7"/>
    <p:sldId id="261" r:id="rId8"/>
    <p:sldId id="262" r:id="rId9"/>
    <p:sldId id="291" r:id="rId10"/>
    <p:sldId id="286" r:id="rId11"/>
    <p:sldId id="287" r:id="rId12"/>
    <p:sldId id="288" r:id="rId13"/>
    <p:sldId id="289" r:id="rId14"/>
    <p:sldId id="290" r:id="rId15"/>
    <p:sldId id="295" r:id="rId16"/>
    <p:sldId id="292" r:id="rId17"/>
    <p:sldId id="293" r:id="rId18"/>
    <p:sldId id="294" r:id="rId19"/>
    <p:sldId id="266" r:id="rId20"/>
    <p:sldId id="298" r:id="rId21"/>
    <p:sldId id="29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9"/>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3/10/2025</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3/10/2025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2181041" y="2549586"/>
            <a:ext cx="9324495" cy="1243584"/>
          </a:xfrm>
        </p:spPr>
        <p:txBody>
          <a:bodyPr/>
          <a:lstStyle/>
          <a:p>
            <a:r>
              <a:rPr lang="en-US" sz="4000" dirty="0">
                <a:solidFill>
                  <a:schemeClr val="bg1"/>
                </a:solidFill>
                <a:latin typeface="Times New Roman" panose="02020603050405020304" pitchFamily="18" charset="0"/>
                <a:cs typeface="Times New Roman" panose="02020603050405020304" pitchFamily="18" charset="0"/>
              </a:rPr>
              <a:t>E-Commerce Product Delivery Prediction</a:t>
            </a: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000" y="1989712"/>
            <a:ext cx="10058400" cy="3381480"/>
          </a:xfrm>
          <a:prstGeom prst="rect">
            <a:avLst/>
          </a:prstGeom>
        </p:spPr>
      </p:pic>
      <p:sp>
        <p:nvSpPr>
          <p:cNvPr id="9" name="Rectangle 8"/>
          <p:cNvSpPr/>
          <p:nvPr/>
        </p:nvSpPr>
        <p:spPr>
          <a:xfrm>
            <a:off x="4208275" y="1438394"/>
            <a:ext cx="3104889" cy="369332"/>
          </a:xfrm>
          <a:prstGeom prst="rect">
            <a:avLst/>
          </a:prstGeom>
        </p:spPr>
        <p:txBody>
          <a:bodyPr wrap="none">
            <a:spAutoFit/>
          </a:bodyPr>
          <a:lstStyle/>
          <a:p>
            <a:r>
              <a:rPr lang="en-US" dirty="0">
                <a:solidFill>
                  <a:schemeClr val="bg1"/>
                </a:solidFill>
                <a:latin typeface="Times New Roman" panose="02020603050405020304" pitchFamily="18" charset="0"/>
                <a:cs typeface="Times New Roman" panose="02020603050405020304" pitchFamily="18" charset="0"/>
              </a:rPr>
              <a:t>Logistics VS Reached On Time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152900" y="5553179"/>
            <a:ext cx="9468601" cy="523220"/>
          </a:xfrm>
          <a:prstGeom prst="rect">
            <a:avLst/>
          </a:prstGeom>
          <a:noFill/>
        </p:spPr>
        <p:txBody>
          <a:bodyPr wrap="square" rtlCol="0">
            <a:spAutoFit/>
          </a:bodyPr>
          <a:lstStyle/>
          <a:p>
            <a:r>
              <a:rPr lang="en-US" sz="1400" dirty="0" smtClean="0">
                <a:solidFill>
                  <a:schemeClr val="bg1"/>
                </a:solidFill>
                <a:latin typeface="Times New Roman" panose="02020603050405020304" pitchFamily="18" charset="0"/>
                <a:cs typeface="Times New Roman" panose="02020603050405020304" pitchFamily="18" charset="0"/>
              </a:rPr>
              <a:t>As there is a consistent difference in the number of products delivered on time versus late across all warehouses and shipping methods,this consistency suggest that logistics do not significantly affect timeliness of product delivery.</a:t>
            </a:r>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9323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8" name="Rectangle 7"/>
          <p:cNvSpPr/>
          <p:nvPr/>
        </p:nvSpPr>
        <p:spPr>
          <a:xfrm>
            <a:off x="2140880" y="844034"/>
            <a:ext cx="4252639" cy="369332"/>
          </a:xfrm>
          <a:prstGeom prst="rect">
            <a:avLst/>
          </a:prstGeom>
        </p:spPr>
        <p:txBody>
          <a:bodyPr wrap="none">
            <a:spAutoFit/>
          </a:bodyPr>
          <a:lstStyle/>
          <a:p>
            <a:r>
              <a:rPr lang="en-US" dirty="0">
                <a:solidFill>
                  <a:schemeClr val="bg1"/>
                </a:solidFill>
                <a:latin typeface="Times New Roman" panose="02020603050405020304" pitchFamily="18" charset="0"/>
                <a:cs typeface="Times New Roman" panose="02020603050405020304" pitchFamily="18" charset="0"/>
              </a:rPr>
              <a:t>Customer Experience VS Reached On Time</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920" y="1440180"/>
            <a:ext cx="6225540" cy="4709160"/>
          </a:xfrm>
          <a:prstGeom prst="rect">
            <a:avLst/>
          </a:prstGeom>
        </p:spPr>
      </p:pic>
      <p:sp>
        <p:nvSpPr>
          <p:cNvPr id="10" name="TextBox 9"/>
          <p:cNvSpPr txBox="1"/>
          <p:nvPr/>
        </p:nvSpPr>
        <p:spPr>
          <a:xfrm>
            <a:off x="7570470" y="1752600"/>
            <a:ext cx="3307410" cy="33239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400" dirty="0" smtClean="0">
                <a:solidFill>
                  <a:schemeClr val="bg1"/>
                </a:solidFill>
                <a:latin typeface="Times New Roman" panose="02020603050405020304" pitchFamily="18" charset="0"/>
                <a:cs typeface="Times New Roman" panose="02020603050405020304" pitchFamily="18" charset="0"/>
              </a:rPr>
              <a:t>As customer care call increases,ON Time delivery decreases.</a:t>
            </a:r>
          </a:p>
          <a:p>
            <a:pPr marL="285750" indent="-285750">
              <a:lnSpc>
                <a:spcPct val="150000"/>
              </a:lnSpc>
              <a:buFont typeface="Wingdings" panose="05000000000000000000" pitchFamily="2" charset="2"/>
              <a:buChar char="Ø"/>
            </a:pPr>
            <a:r>
              <a:rPr lang="en-US" sz="1400" dirty="0" smtClean="0">
                <a:solidFill>
                  <a:schemeClr val="bg1"/>
                </a:solidFill>
                <a:latin typeface="Times New Roman" panose="02020603050405020304" pitchFamily="18" charset="0"/>
                <a:cs typeface="Times New Roman" panose="02020603050405020304" pitchFamily="18" charset="0"/>
              </a:rPr>
              <a:t>All deliveries mostly are late across all customer ratings . Considering,this factor doesn’t influence the status of the delivery.</a:t>
            </a:r>
          </a:p>
          <a:p>
            <a:pPr marL="285750" indent="-285750">
              <a:lnSpc>
                <a:spcPct val="150000"/>
              </a:lnSpc>
              <a:buFont typeface="Wingdings" panose="05000000000000000000" pitchFamily="2" charset="2"/>
              <a:buChar char="Ø"/>
            </a:pPr>
            <a:r>
              <a:rPr lang="en-US" sz="1400" dirty="0" smtClean="0">
                <a:solidFill>
                  <a:schemeClr val="bg1"/>
                </a:solidFill>
                <a:latin typeface="Times New Roman" panose="02020603050405020304" pitchFamily="18" charset="0"/>
                <a:cs typeface="Times New Roman" panose="02020603050405020304" pitchFamily="18" charset="0"/>
              </a:rPr>
              <a:t>Repeated customers have better delivery outcomes.</a:t>
            </a:r>
          </a:p>
          <a:p>
            <a:pPr marL="285750" indent="-285750">
              <a:lnSpc>
                <a:spcPct val="150000"/>
              </a:lnSpc>
              <a:buFont typeface="Wingdings" panose="05000000000000000000" pitchFamily="2" charset="2"/>
              <a:buChar char="Ø"/>
            </a:pPr>
            <a:r>
              <a:rPr lang="en-US" sz="1400" dirty="0" smtClean="0">
                <a:solidFill>
                  <a:schemeClr val="bg1"/>
                </a:solidFill>
                <a:latin typeface="Times New Roman" panose="02020603050405020304" pitchFamily="18" charset="0"/>
                <a:cs typeface="Times New Roman" panose="02020603050405020304" pitchFamily="18" charset="0"/>
              </a:rPr>
              <a:t>Products with less than 7% discount often reached on time.</a:t>
            </a:r>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316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itle 4">
            <a:extLst>
              <a:ext uri="{FF2B5EF4-FFF2-40B4-BE49-F238E27FC236}">
                <a16:creationId xmlns:a16="http://schemas.microsoft.com/office/drawing/2014/main" xmlns="" id="{201323FB-427E-4A8D-B473-AB0657D8D23B}"/>
              </a:ext>
            </a:extLst>
          </p:cNvPr>
          <p:cNvSpPr txBox="1">
            <a:spLocks/>
          </p:cNvSpPr>
          <p:nvPr/>
        </p:nvSpPr>
        <p:spPr>
          <a:xfrm>
            <a:off x="670560" y="912536"/>
            <a:ext cx="10988040" cy="4247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400" dirty="0" smtClean="0">
                <a:latin typeface="Times New Roman" panose="02020603050405020304" pitchFamily="18" charset="0"/>
                <a:cs typeface="Times New Roman" panose="02020603050405020304" pitchFamily="18" charset="0"/>
              </a:rPr>
              <a:t>KEY FINDINGS</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822960" y="2107614"/>
            <a:ext cx="10683240" cy="786754"/>
          </a:xfrm>
          <a:prstGeom prst="rect">
            <a:avLst/>
          </a:prstGeom>
        </p:spPr>
        <p:txBody>
          <a:bodyPr wrap="square">
            <a:spAutoFit/>
          </a:bodyPr>
          <a:lstStyle/>
          <a:p>
            <a:pPr fontAlgn="base">
              <a:lnSpc>
                <a:spcPct val="150000"/>
              </a:lnSpc>
              <a:buFont typeface="+mj-lt"/>
              <a:buAutoNum type="arabicPeriod"/>
            </a:pPr>
            <a:r>
              <a:rPr lang="en-US" sz="1600" dirty="0" smtClean="0">
                <a:solidFill>
                  <a:schemeClr val="bg1"/>
                </a:solidFill>
                <a:latin typeface="Times New Roman" panose="02020603050405020304" pitchFamily="18" charset="0"/>
                <a:cs typeface="Times New Roman" panose="02020603050405020304" pitchFamily="18" charset="0"/>
              </a:rPr>
              <a:t> Higher </a:t>
            </a:r>
            <a:r>
              <a:rPr lang="en-US" sz="1600" dirty="0">
                <a:solidFill>
                  <a:schemeClr val="bg1"/>
                </a:solidFill>
                <a:latin typeface="Times New Roman" panose="02020603050405020304" pitchFamily="18" charset="0"/>
                <a:cs typeface="Times New Roman" panose="02020603050405020304" pitchFamily="18" charset="0"/>
              </a:rPr>
              <a:t>discounts are more likely to be associated with late deliveries. This means that the more discount an order has, the higher the probability that it will be late.</a:t>
            </a:r>
            <a:endParaRPr lang="en-US" sz="1600" b="0" i="0" dirty="0">
              <a:solidFill>
                <a:schemeClr val="bg1"/>
              </a:solidFill>
              <a:effectLst/>
              <a:latin typeface="Times New Roman" panose="02020603050405020304" pitchFamily="18" charset="0"/>
              <a:cs typeface="Times New Roman" panose="02020603050405020304" pitchFamily="18" charset="0"/>
            </a:endParaRPr>
          </a:p>
        </p:txBody>
      </p:sp>
      <p:sp>
        <p:nvSpPr>
          <p:cNvPr id="6" name="Rectangle 5"/>
          <p:cNvSpPr/>
          <p:nvPr/>
        </p:nvSpPr>
        <p:spPr>
          <a:xfrm>
            <a:off x="830580" y="2894368"/>
            <a:ext cx="11094720" cy="2677656"/>
          </a:xfrm>
          <a:prstGeom prst="rect">
            <a:avLst/>
          </a:prstGeom>
        </p:spPr>
        <p:txBody>
          <a:bodyPr wrap="square">
            <a:spAutoFit/>
          </a:bodyPr>
          <a:lstStyle/>
          <a:p>
            <a:pPr fontAlgn="base">
              <a:lnSpc>
                <a:spcPct val="150000"/>
              </a:lnSpc>
            </a:pPr>
            <a:r>
              <a:rPr lang="en-US" sz="1600" dirty="0" smtClean="0">
                <a:solidFill>
                  <a:schemeClr val="bg1"/>
                </a:solidFill>
                <a:latin typeface="Times New Roman" panose="02020603050405020304" pitchFamily="18" charset="0"/>
                <a:cs typeface="Times New Roman" panose="02020603050405020304" pitchFamily="18" charset="0"/>
              </a:rPr>
              <a:t>2. Lower </a:t>
            </a:r>
            <a:r>
              <a:rPr lang="en-US" sz="1600" dirty="0">
                <a:solidFill>
                  <a:schemeClr val="bg1"/>
                </a:solidFill>
                <a:latin typeface="Times New Roman" panose="02020603050405020304" pitchFamily="18" charset="0"/>
                <a:cs typeface="Times New Roman" panose="02020603050405020304" pitchFamily="18" charset="0"/>
              </a:rPr>
              <a:t>product weights are more likely to be associated with late deliveries. This means that the lighter the weight of a product, the higher the probability that it will be late</a:t>
            </a:r>
            <a:r>
              <a:rPr lang="en-US" sz="1600" dirty="0" smtClean="0">
                <a:solidFill>
                  <a:schemeClr val="bg1"/>
                </a:solidFill>
                <a:latin typeface="Times New Roman" panose="02020603050405020304" pitchFamily="18" charset="0"/>
                <a:cs typeface="Times New Roman" panose="02020603050405020304" pitchFamily="18" charset="0"/>
              </a:rPr>
              <a:t>.</a:t>
            </a:r>
            <a:r>
              <a:rPr lang="en-US" sz="1600" dirty="0">
                <a:solidFill>
                  <a:schemeClr val="bg1"/>
                </a:solidFill>
                <a:latin typeface="Times New Roman" panose="02020603050405020304" pitchFamily="18" charset="0"/>
                <a:cs typeface="Times New Roman" panose="02020603050405020304" pitchFamily="18" charset="0"/>
              </a:rPr>
              <a:t> </a:t>
            </a:r>
            <a:endParaRPr lang="en-US" sz="1600" dirty="0" smtClean="0">
              <a:solidFill>
                <a:schemeClr val="bg1"/>
              </a:solidFill>
              <a:latin typeface="Times New Roman" panose="02020603050405020304" pitchFamily="18" charset="0"/>
              <a:cs typeface="Times New Roman" panose="02020603050405020304" pitchFamily="18" charset="0"/>
            </a:endParaRPr>
          </a:p>
          <a:p>
            <a:pPr fontAlgn="base">
              <a:lnSpc>
                <a:spcPct val="150000"/>
              </a:lnSpc>
            </a:pPr>
            <a:r>
              <a:rPr lang="en-US" sz="1600" dirty="0" smtClean="0">
                <a:solidFill>
                  <a:schemeClr val="bg1"/>
                </a:solidFill>
                <a:latin typeface="Times New Roman" panose="02020603050405020304" pitchFamily="18" charset="0"/>
                <a:cs typeface="Times New Roman" panose="02020603050405020304" pitchFamily="18" charset="0"/>
              </a:rPr>
              <a:t>3. Interestingly</a:t>
            </a:r>
            <a:r>
              <a:rPr lang="en-US" sz="1600" dirty="0">
                <a:solidFill>
                  <a:schemeClr val="bg1"/>
                </a:solidFill>
                <a:latin typeface="Times New Roman" panose="02020603050405020304" pitchFamily="18" charset="0"/>
                <a:cs typeface="Times New Roman" panose="02020603050405020304" pitchFamily="18" charset="0"/>
              </a:rPr>
              <a:t>, people with more prior purchases are slightly less likely to experience late </a:t>
            </a:r>
            <a:r>
              <a:rPr lang="en-US" sz="1600" dirty="0" smtClean="0">
                <a:solidFill>
                  <a:schemeClr val="bg1"/>
                </a:solidFill>
                <a:latin typeface="Times New Roman" panose="02020603050405020304" pitchFamily="18" charset="0"/>
                <a:cs typeface="Times New Roman" panose="02020603050405020304" pitchFamily="18" charset="0"/>
              </a:rPr>
              <a:t>deliveries</a:t>
            </a:r>
          </a:p>
          <a:p>
            <a:pPr fontAlgn="base">
              <a:lnSpc>
                <a:spcPct val="150000"/>
              </a:lnSpc>
            </a:pPr>
            <a:r>
              <a:rPr lang="en-US" sz="1600" dirty="0" smtClean="0">
                <a:solidFill>
                  <a:schemeClr val="bg1"/>
                </a:solidFill>
                <a:latin typeface="Times New Roman" panose="02020603050405020304" pitchFamily="18" charset="0"/>
                <a:cs typeface="Times New Roman" panose="02020603050405020304" pitchFamily="18" charset="0"/>
              </a:rPr>
              <a:t>4. Higher </a:t>
            </a:r>
            <a:r>
              <a:rPr lang="en-US" sz="1600" dirty="0">
                <a:solidFill>
                  <a:schemeClr val="bg1"/>
                </a:solidFill>
                <a:latin typeface="Times New Roman" panose="02020603050405020304" pitchFamily="18" charset="0"/>
                <a:cs typeface="Times New Roman" panose="02020603050405020304" pitchFamily="18" charset="0"/>
              </a:rPr>
              <a:t>product importance tend to be associated with late </a:t>
            </a:r>
            <a:r>
              <a:rPr lang="en-US" sz="1600" dirty="0" smtClean="0">
                <a:solidFill>
                  <a:schemeClr val="bg1"/>
                </a:solidFill>
                <a:latin typeface="Times New Roman" panose="02020603050405020304" pitchFamily="18" charset="0"/>
                <a:cs typeface="Times New Roman" panose="02020603050405020304" pitchFamily="18" charset="0"/>
              </a:rPr>
              <a:t>deliveries</a:t>
            </a:r>
          </a:p>
          <a:p>
            <a:pPr fontAlgn="base">
              <a:lnSpc>
                <a:spcPct val="150000"/>
              </a:lnSpc>
            </a:pPr>
            <a:r>
              <a:rPr lang="en-IN" sz="1600" dirty="0" smtClean="0">
                <a:solidFill>
                  <a:schemeClr val="bg1"/>
                </a:solidFill>
                <a:latin typeface="Times New Roman" panose="02020603050405020304" pitchFamily="18" charset="0"/>
                <a:cs typeface="Times New Roman" panose="02020603050405020304" pitchFamily="18" charset="0"/>
              </a:rPr>
              <a:t>5. Customer behaviour </a:t>
            </a:r>
            <a:r>
              <a:rPr lang="en-IN" sz="1600" dirty="0">
                <a:solidFill>
                  <a:schemeClr val="bg1"/>
                </a:solidFill>
                <a:latin typeface="Times New Roman" panose="02020603050405020304" pitchFamily="18" charset="0"/>
                <a:cs typeface="Times New Roman" panose="02020603050405020304" pitchFamily="18" charset="0"/>
              </a:rPr>
              <a:t>also sheds light on delivery outcomes. An increase in customer care calls often correlates with delivery delays. </a:t>
            </a:r>
          </a:p>
          <a:p>
            <a:pPr fontAlgn="base">
              <a:lnSpc>
                <a:spcPct val="150000"/>
              </a:lnSpc>
            </a:pPr>
            <a:endParaRPr lang="en-US" sz="1600" b="0" i="0" dirty="0">
              <a:solidFill>
                <a:schemeClr val="bg1"/>
              </a:solidFill>
              <a:effectLst/>
              <a:latin typeface="Times New Roman" panose="02020603050405020304" pitchFamily="18" charset="0"/>
              <a:cs typeface="Times New Roman" panose="02020603050405020304" pitchFamily="18" charset="0"/>
            </a:endParaRPr>
          </a:p>
        </p:txBody>
      </p:sp>
      <p:sp>
        <p:nvSpPr>
          <p:cNvPr id="9" name="Rectangle 8"/>
          <p:cNvSpPr/>
          <p:nvPr/>
        </p:nvSpPr>
        <p:spPr>
          <a:xfrm>
            <a:off x="792480" y="1472218"/>
            <a:ext cx="11155680" cy="584775"/>
          </a:xfrm>
          <a:prstGeom prst="rect">
            <a:avLst/>
          </a:prstGeom>
        </p:spPr>
        <p:txBody>
          <a:bodyPr wrap="square">
            <a:spAutoFit/>
          </a:bodyPr>
          <a:lstStyle/>
          <a:p>
            <a:r>
              <a:rPr lang="en-IN" sz="1600" dirty="0">
                <a:solidFill>
                  <a:schemeClr val="bg1"/>
                </a:solidFill>
                <a:latin typeface="Times New Roman" panose="02020603050405020304" pitchFamily="18" charset="0"/>
                <a:cs typeface="Times New Roman" panose="02020603050405020304" pitchFamily="18" charset="0"/>
              </a:rPr>
              <a:t>The project's objective was to forecast on-time delivery for an e-commerce company's products and to explore factors influencing delivery times and customer </a:t>
            </a:r>
            <a:r>
              <a:rPr lang="en-IN" sz="1600" dirty="0" smtClean="0">
                <a:solidFill>
                  <a:schemeClr val="bg1"/>
                </a:solidFill>
                <a:latin typeface="Times New Roman" panose="02020603050405020304" pitchFamily="18" charset="0"/>
                <a:cs typeface="Times New Roman" panose="02020603050405020304" pitchFamily="18" charset="0"/>
              </a:rPr>
              <a:t>behaviour. </a:t>
            </a:r>
            <a:r>
              <a:rPr lang="en-IN" sz="1600" dirty="0">
                <a:solidFill>
                  <a:schemeClr val="bg1"/>
                </a:solidFill>
                <a:latin typeface="Times New Roman" panose="02020603050405020304" pitchFamily="18" charset="0"/>
                <a:cs typeface="Times New Roman" panose="02020603050405020304" pitchFamily="18" charset="0"/>
              </a:rPr>
              <a:t>The exploratory analysis highlighted that </a:t>
            </a:r>
            <a:r>
              <a:rPr lang="en-IN" sz="1600" dirty="0" smtClean="0">
                <a:solidFill>
                  <a:schemeClr val="bg1"/>
                </a:solidFill>
                <a:latin typeface="Times New Roman" panose="02020603050405020304" pitchFamily="18" charset="0"/>
                <a:cs typeface="Times New Roman" panose="02020603050405020304" pitchFamily="18" charset="0"/>
              </a:rPr>
              <a:t>:</a:t>
            </a:r>
            <a:endParaRPr lang="en-IN" sz="1600" dirty="0"/>
          </a:p>
        </p:txBody>
      </p:sp>
    </p:spTree>
    <p:extLst>
      <p:ext uri="{BB962C8B-B14F-4D97-AF65-F5344CB8AC3E}">
        <p14:creationId xmlns:p14="http://schemas.microsoft.com/office/powerpoint/2010/main" val="1559184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632109"/>
            <a:ext cx="11214100" cy="424732"/>
          </a:xfrm>
        </p:spPr>
        <p:txBody>
          <a:bodyPr/>
          <a:lstStyle/>
          <a:p>
            <a:r>
              <a:rPr lang="en-US" sz="2400" dirty="0" smtClean="0">
                <a:latin typeface="Times New Roman" panose="02020603050405020304" pitchFamily="18" charset="0"/>
                <a:cs typeface="Times New Roman" panose="02020603050405020304" pitchFamily="18" charset="0"/>
              </a:rPr>
              <a:t>DATA PREPROCESSING</a:t>
            </a:r>
            <a:endParaRPr lang="en-IN"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8" name="TextBox 7"/>
          <p:cNvSpPr txBox="1"/>
          <p:nvPr/>
        </p:nvSpPr>
        <p:spPr>
          <a:xfrm>
            <a:off x="662940" y="1554480"/>
            <a:ext cx="2811780"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solidFill>
                  <a:schemeClr val="bg1"/>
                </a:solidFill>
                <a:latin typeface="Times New Roman" panose="02020603050405020304" pitchFamily="18" charset="0"/>
                <a:cs typeface="Times New Roman" panose="02020603050405020304" pitchFamily="18" charset="0"/>
              </a:rPr>
              <a:t>Feature Selection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1008380" y="1923812"/>
            <a:ext cx="10726420" cy="338554"/>
          </a:xfrm>
          <a:prstGeom prst="rect">
            <a:avLst/>
          </a:prstGeom>
        </p:spPr>
        <p:txBody>
          <a:bodyPr wrap="square">
            <a:spAutoFit/>
          </a:bodyPr>
          <a:lstStyle/>
          <a:p>
            <a:r>
              <a:rPr lang="en-US" sz="1600" dirty="0">
                <a:solidFill>
                  <a:schemeClr val="bg1"/>
                </a:solidFill>
                <a:latin typeface="Times New Roman" panose="02020603050405020304" pitchFamily="18" charset="0"/>
                <a:cs typeface="Times New Roman" panose="02020603050405020304" pitchFamily="18" charset="0"/>
              </a:rPr>
              <a:t>The Chi-Square test can be used to determine if there is a significant association between each feature and the target </a:t>
            </a:r>
            <a:r>
              <a:rPr lang="en-US" sz="1600" dirty="0" smtClean="0">
                <a:solidFill>
                  <a:schemeClr val="bg1"/>
                </a:solidFill>
                <a:latin typeface="Times New Roman" panose="02020603050405020304" pitchFamily="18" charset="0"/>
                <a:cs typeface="Times New Roman" panose="02020603050405020304" pitchFamily="18" charset="0"/>
              </a:rPr>
              <a:t>variable</a:t>
            </a:r>
            <a:r>
              <a:rPr lang="en-US" sz="1600" dirty="0">
                <a:solidFill>
                  <a:schemeClr val="bg1"/>
                </a:solidFill>
                <a:latin typeface="Times New Roman" panose="02020603050405020304" pitchFamily="18" charset="0"/>
                <a:cs typeface="Times New Roman" panose="02020603050405020304" pitchFamily="18" charset="0"/>
              </a:rPr>
              <a:t>.</a:t>
            </a:r>
            <a:endParaRPr lang="en-IN" sz="1600" dirty="0">
              <a:solidFill>
                <a:schemeClr val="bg1"/>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 y="2790783"/>
            <a:ext cx="3030220" cy="284148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211" y="2790783"/>
            <a:ext cx="3468629" cy="2841487"/>
          </a:xfrm>
          <a:prstGeom prst="rect">
            <a:avLst/>
          </a:prstGeom>
        </p:spPr>
      </p:pic>
      <p:sp>
        <p:nvSpPr>
          <p:cNvPr id="12" name="TextBox 11"/>
          <p:cNvSpPr txBox="1"/>
          <p:nvPr/>
        </p:nvSpPr>
        <p:spPr>
          <a:xfrm>
            <a:off x="7993380" y="2790783"/>
            <a:ext cx="315976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chemeClr val="bg1"/>
                </a:solidFill>
                <a:latin typeface="Times New Roman" panose="02020603050405020304" pitchFamily="18" charset="0"/>
                <a:cs typeface="Times New Roman" panose="02020603050405020304" pitchFamily="18" charset="0"/>
              </a:rPr>
              <a:t>Higher the chi scores more important the feature.</a:t>
            </a:r>
          </a:p>
          <a:p>
            <a:pPr marL="285750" indent="-285750">
              <a:buFont typeface="Arial" panose="020B0604020202020204" pitchFamily="34" charset="0"/>
              <a:buChar char="•"/>
            </a:pPr>
            <a:r>
              <a:rPr lang="en-US" sz="1600" dirty="0" smtClean="0">
                <a:solidFill>
                  <a:schemeClr val="bg1"/>
                </a:solidFill>
                <a:latin typeface="Times New Roman" panose="02020603050405020304" pitchFamily="18" charset="0"/>
                <a:cs typeface="Times New Roman" panose="02020603050405020304" pitchFamily="18" charset="0"/>
              </a:rPr>
              <a:t>Greater the p score (&gt;0.05) less important the feature</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993380" y="4276683"/>
            <a:ext cx="3665220" cy="830997"/>
          </a:xfrm>
          <a:prstGeom prst="rect">
            <a:avLst/>
          </a:prstGeom>
          <a:noFill/>
        </p:spPr>
        <p:txBody>
          <a:bodyPr wrap="square" rtlCol="0">
            <a:spAutoFit/>
          </a:bodyPr>
          <a:lstStyle/>
          <a:p>
            <a:r>
              <a:rPr lang="en-US" sz="1600" dirty="0" smtClean="0">
                <a:solidFill>
                  <a:schemeClr val="bg1"/>
                </a:solidFill>
                <a:latin typeface="Times New Roman" panose="02020603050405020304" pitchFamily="18" charset="0"/>
                <a:cs typeface="Times New Roman" panose="02020603050405020304" pitchFamily="18" charset="0"/>
              </a:rPr>
              <a:t>Features Selected : Discount offered , Weights in grams , Product Importance , Prior Purchases , Cost of product</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14" name="Title 1"/>
          <p:cNvSpPr txBox="1">
            <a:spLocks/>
          </p:cNvSpPr>
          <p:nvPr/>
        </p:nvSpPr>
        <p:spPr>
          <a:xfrm>
            <a:off x="1640840" y="5697504"/>
            <a:ext cx="1742440" cy="3139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600" dirty="0" smtClean="0">
                <a:latin typeface="Times New Roman" panose="02020603050405020304" pitchFamily="18" charset="0"/>
                <a:cs typeface="Times New Roman" panose="02020603050405020304" pitchFamily="18" charset="0"/>
              </a:rPr>
              <a:t>Chi Scores Chart</a:t>
            </a:r>
            <a:endParaRPr lang="en-IN" sz="1600" dirty="0">
              <a:latin typeface="Times New Roman" panose="02020603050405020304" pitchFamily="18" charset="0"/>
              <a:cs typeface="Times New Roman" panose="02020603050405020304" pitchFamily="18" charset="0"/>
            </a:endParaRPr>
          </a:p>
        </p:txBody>
      </p:sp>
      <p:sp>
        <p:nvSpPr>
          <p:cNvPr id="15" name="Title 1"/>
          <p:cNvSpPr txBox="1">
            <a:spLocks/>
          </p:cNvSpPr>
          <p:nvPr/>
        </p:nvSpPr>
        <p:spPr>
          <a:xfrm>
            <a:off x="5062220" y="5676954"/>
            <a:ext cx="1742440" cy="3139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600" dirty="0" smtClean="0">
                <a:latin typeface="Times New Roman" panose="02020603050405020304" pitchFamily="18" charset="0"/>
                <a:cs typeface="Times New Roman" panose="02020603050405020304" pitchFamily="18" charset="0"/>
              </a:rPr>
              <a:t>P-Value Chart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95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9" name="TextBox 8"/>
          <p:cNvSpPr txBox="1"/>
          <p:nvPr/>
        </p:nvSpPr>
        <p:spPr>
          <a:xfrm>
            <a:off x="457200" y="1432843"/>
            <a:ext cx="2811780"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solidFill>
                  <a:schemeClr val="bg1"/>
                </a:solidFill>
                <a:latin typeface="Times New Roman" panose="02020603050405020304" pitchFamily="18" charset="0"/>
                <a:cs typeface="Times New Roman" panose="02020603050405020304" pitchFamily="18" charset="0"/>
              </a:rPr>
              <a:t>Feature Encoding</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746760" y="1863340"/>
            <a:ext cx="11148060" cy="584775"/>
          </a:xfrm>
          <a:prstGeom prst="rect">
            <a:avLst/>
          </a:prstGeom>
          <a:noFill/>
        </p:spPr>
        <p:txBody>
          <a:bodyPr wrap="square" rtlCol="0">
            <a:spAutoFit/>
          </a:bodyPr>
          <a:lstStyle/>
          <a:p>
            <a:r>
              <a:rPr lang="en-US" sz="1600" dirty="0" smtClean="0">
                <a:solidFill>
                  <a:schemeClr val="bg1"/>
                </a:solidFill>
                <a:latin typeface="Times New Roman" panose="02020603050405020304" pitchFamily="18" charset="0"/>
                <a:cs typeface="Times New Roman" panose="02020603050405020304" pitchFamily="18" charset="0"/>
              </a:rPr>
              <a:t>Converted categorical features like Warehouse block , Mode of shipment , Product Importance and Gender into numeric using </a:t>
            </a:r>
            <a:r>
              <a:rPr lang="en-US" sz="1600" b="1" dirty="0" smtClean="0">
                <a:solidFill>
                  <a:schemeClr val="bg1"/>
                </a:solidFill>
                <a:latin typeface="Times New Roman" panose="02020603050405020304" pitchFamily="18" charset="0"/>
                <a:cs typeface="Times New Roman" panose="02020603050405020304" pitchFamily="18" charset="0"/>
              </a:rPr>
              <a:t>LabelEncoder.</a:t>
            </a:r>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34340" y="2581586"/>
            <a:ext cx="2811780"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solidFill>
                  <a:schemeClr val="bg1"/>
                </a:solidFill>
                <a:latin typeface="Times New Roman" panose="02020603050405020304" pitchFamily="18" charset="0"/>
                <a:cs typeface="Times New Roman" panose="02020603050405020304" pitchFamily="18" charset="0"/>
              </a:rPr>
              <a:t>Feature Scaling</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716280" y="2960737"/>
            <a:ext cx="11148060" cy="338554"/>
          </a:xfrm>
          <a:prstGeom prst="rect">
            <a:avLst/>
          </a:prstGeom>
          <a:noFill/>
        </p:spPr>
        <p:txBody>
          <a:bodyPr wrap="square" rtlCol="0">
            <a:spAutoFit/>
          </a:bodyPr>
          <a:lstStyle/>
          <a:p>
            <a:r>
              <a:rPr lang="en-US" sz="1600" dirty="0" smtClean="0">
                <a:solidFill>
                  <a:schemeClr val="bg1"/>
                </a:solidFill>
                <a:latin typeface="Times New Roman" panose="02020603050405020304" pitchFamily="18" charset="0"/>
                <a:cs typeface="Times New Roman" panose="02020603050405020304" pitchFamily="18" charset="0"/>
              </a:rPr>
              <a:t>Applied </a:t>
            </a:r>
            <a:r>
              <a:rPr lang="en-US" sz="1600" b="1" dirty="0" smtClean="0">
                <a:solidFill>
                  <a:schemeClr val="bg1"/>
                </a:solidFill>
                <a:latin typeface="Times New Roman" panose="02020603050405020304" pitchFamily="18" charset="0"/>
                <a:cs typeface="Times New Roman" panose="02020603050405020304" pitchFamily="18" charset="0"/>
              </a:rPr>
              <a:t>StandardScaler</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f</a:t>
            </a:r>
            <a:r>
              <a:rPr lang="en-US" sz="1600" dirty="0" smtClean="0">
                <a:solidFill>
                  <a:schemeClr val="bg1"/>
                </a:solidFill>
                <a:latin typeface="Times New Roman" panose="02020603050405020304" pitchFamily="18" charset="0"/>
                <a:cs typeface="Times New Roman" panose="02020603050405020304" pitchFamily="18" charset="0"/>
              </a:rPr>
              <a:t>or </a:t>
            </a:r>
            <a:r>
              <a:rPr lang="en-US" sz="1600" dirty="0">
                <a:solidFill>
                  <a:schemeClr val="bg1"/>
                </a:solidFill>
                <a:latin typeface="Times New Roman" panose="02020603050405020304" pitchFamily="18" charset="0"/>
                <a:cs typeface="Times New Roman" panose="02020603050405020304" pitchFamily="18" charset="0"/>
              </a:rPr>
              <a:t>the betterment of the performance of the machine learning </a:t>
            </a:r>
            <a:r>
              <a:rPr lang="en-US" sz="1600" dirty="0" smtClean="0">
                <a:solidFill>
                  <a:schemeClr val="bg1"/>
                </a:solidFill>
                <a:latin typeface="Times New Roman" panose="02020603050405020304" pitchFamily="18" charset="0"/>
                <a:cs typeface="Times New Roman" panose="02020603050405020304" pitchFamily="18" charset="0"/>
              </a:rPr>
              <a:t>models.</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434340" y="3442581"/>
            <a:ext cx="2811780"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solidFill>
                  <a:schemeClr val="bg1"/>
                </a:solidFill>
                <a:latin typeface="Times New Roman" panose="02020603050405020304" pitchFamily="18" charset="0"/>
                <a:cs typeface="Times New Roman" panose="02020603050405020304" pitchFamily="18" charset="0"/>
              </a:rPr>
              <a:t>Train Test Split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746760" y="3811913"/>
            <a:ext cx="11148060" cy="1200329"/>
          </a:xfrm>
          <a:prstGeom prst="rect">
            <a:avLst/>
          </a:prstGeom>
          <a:noFill/>
        </p:spPr>
        <p:txBody>
          <a:bodyPr wrap="square" rtlCol="0">
            <a:spAutoFit/>
          </a:bodyPr>
          <a:lstStyle/>
          <a:p>
            <a:pPr>
              <a:lnSpc>
                <a:spcPct val="150000"/>
              </a:lnSpc>
            </a:pPr>
            <a:r>
              <a:rPr lang="en-US" sz="1600" dirty="0" smtClean="0">
                <a:solidFill>
                  <a:schemeClr val="bg1"/>
                </a:solidFill>
                <a:latin typeface="Times New Roman" panose="02020603050405020304" pitchFamily="18" charset="0"/>
                <a:cs typeface="Times New Roman" panose="02020603050405020304" pitchFamily="18" charset="0"/>
              </a:rPr>
              <a:t>Divided the data into training(80%) and testing(20%) sets.</a:t>
            </a:r>
          </a:p>
          <a:p>
            <a:pPr>
              <a:lnSpc>
                <a:spcPct val="150000"/>
              </a:lnSpc>
            </a:pPr>
            <a:r>
              <a:rPr lang="en-US" sz="1600" dirty="0" smtClean="0">
                <a:solidFill>
                  <a:schemeClr val="bg1"/>
                </a:solidFill>
                <a:latin typeface="Times New Roman" panose="02020603050405020304" pitchFamily="18" charset="0"/>
                <a:cs typeface="Times New Roman" panose="02020603050405020304" pitchFamily="18" charset="0"/>
              </a:rPr>
              <a:t>X:Typically represents independent variables.</a:t>
            </a:r>
          </a:p>
          <a:p>
            <a:pPr>
              <a:lnSpc>
                <a:spcPct val="150000"/>
              </a:lnSpc>
            </a:pPr>
            <a:r>
              <a:rPr lang="en-US" sz="1600" dirty="0" smtClean="0">
                <a:solidFill>
                  <a:schemeClr val="bg1"/>
                </a:solidFill>
                <a:latin typeface="Times New Roman" panose="02020603050405020304" pitchFamily="18" charset="0"/>
                <a:cs typeface="Times New Roman" panose="02020603050405020304" pitchFamily="18" charset="0"/>
              </a:rPr>
              <a:t>Y:Represents dependent (target) variable that we want to predict or understand.</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312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877378"/>
            <a:ext cx="11214100" cy="424732"/>
          </a:xfrm>
        </p:spPr>
        <p:txBody>
          <a:bodyPr/>
          <a:lstStyle/>
          <a:p>
            <a:r>
              <a:rPr lang="en-US" sz="2400" dirty="0" smtClean="0">
                <a:latin typeface="Times New Roman" panose="02020603050405020304" pitchFamily="18" charset="0"/>
                <a:cs typeface="Times New Roman" panose="02020603050405020304" pitchFamily="18" charset="0"/>
              </a:rPr>
              <a:t>MODEL SELECTION</a:t>
            </a:r>
            <a:endParaRPr lang="en-IN"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8" name="TextBox 7"/>
          <p:cNvSpPr txBox="1"/>
          <p:nvPr/>
        </p:nvSpPr>
        <p:spPr>
          <a:xfrm>
            <a:off x="670560" y="1592497"/>
            <a:ext cx="2720340"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Model Used</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746760" y="2117872"/>
            <a:ext cx="10218420" cy="304698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600" dirty="0" smtClean="0">
                <a:solidFill>
                  <a:schemeClr val="bg1"/>
                </a:solidFill>
                <a:latin typeface="Times New Roman" panose="02020603050405020304" pitchFamily="18" charset="0"/>
                <a:cs typeface="Times New Roman" panose="02020603050405020304" pitchFamily="18" charset="0"/>
              </a:rPr>
              <a:t>RandomForest : It is a robust supervised algorithm suitable for both regression and classification.</a:t>
            </a:r>
          </a:p>
          <a:p>
            <a:pPr marL="285750" indent="-285750">
              <a:lnSpc>
                <a:spcPct val="150000"/>
              </a:lnSpc>
              <a:buFont typeface="Wingdings" panose="05000000000000000000" pitchFamily="2" charset="2"/>
              <a:buChar char="ü"/>
            </a:pPr>
            <a:r>
              <a:rPr lang="en-US" sz="1600" dirty="0" smtClean="0">
                <a:solidFill>
                  <a:schemeClr val="bg1"/>
                </a:solidFill>
                <a:latin typeface="Times New Roman" panose="02020603050405020304" pitchFamily="18" charset="0"/>
                <a:cs typeface="Times New Roman" panose="02020603050405020304" pitchFamily="18" charset="0"/>
              </a:rPr>
              <a:t>DecisionTree : It is used for both classification and regression as they are simple , computationally efficient and</a:t>
            </a:r>
            <a:endParaRPr lang="en-IN" sz="16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sz="1600" dirty="0" smtClean="0">
                <a:solidFill>
                  <a:schemeClr val="bg1"/>
                </a:solidFill>
                <a:latin typeface="Times New Roman" panose="02020603050405020304" pitchFamily="18" charset="0"/>
                <a:cs typeface="Times New Roman" panose="02020603050405020304" pitchFamily="18" charset="0"/>
              </a:rPr>
              <a:t>      effective in handling high dimensional data.</a:t>
            </a:r>
          </a:p>
          <a:p>
            <a:pPr marL="285750" indent="-285750">
              <a:lnSpc>
                <a:spcPct val="150000"/>
              </a:lnSpc>
              <a:buFont typeface="Wingdings" panose="05000000000000000000" pitchFamily="2" charset="2"/>
              <a:buChar char="ü"/>
            </a:pPr>
            <a:r>
              <a:rPr lang="en-US" sz="1600" dirty="0" smtClean="0">
                <a:solidFill>
                  <a:schemeClr val="bg1"/>
                </a:solidFill>
                <a:latin typeface="Times New Roman" panose="02020603050405020304" pitchFamily="18" charset="0"/>
                <a:cs typeface="Times New Roman" panose="02020603050405020304" pitchFamily="18" charset="0"/>
              </a:rPr>
              <a:t>LogisticRegression : It is commonly used for binary classification problems . It’s preferred because it provides a simple an efficient way to model the relationship between independent variables and the probability of a certain outcome.</a:t>
            </a:r>
          </a:p>
          <a:p>
            <a:pPr marL="285750" indent="-285750">
              <a:lnSpc>
                <a:spcPct val="150000"/>
              </a:lnSpc>
              <a:buFont typeface="Wingdings" panose="05000000000000000000" pitchFamily="2" charset="2"/>
              <a:buChar char="ü"/>
            </a:pPr>
            <a:r>
              <a:rPr lang="en-US" sz="1600" dirty="0" smtClean="0">
                <a:solidFill>
                  <a:schemeClr val="bg1"/>
                </a:solidFill>
                <a:latin typeface="Times New Roman" panose="02020603050405020304" pitchFamily="18" charset="0"/>
                <a:cs typeface="Times New Roman" panose="02020603050405020304" pitchFamily="18" charset="0"/>
              </a:rPr>
              <a:t>SVM </a:t>
            </a:r>
          </a:p>
          <a:p>
            <a:pPr marL="285750" indent="-285750">
              <a:lnSpc>
                <a:spcPct val="150000"/>
              </a:lnSpc>
              <a:buFont typeface="Wingdings" panose="05000000000000000000" pitchFamily="2" charset="2"/>
              <a:buChar char="ü"/>
            </a:pPr>
            <a:r>
              <a:rPr lang="en-US" sz="1600" dirty="0" smtClean="0">
                <a:solidFill>
                  <a:schemeClr val="bg1"/>
                </a:solidFill>
                <a:latin typeface="Times New Roman" panose="02020603050405020304" pitchFamily="18" charset="0"/>
                <a:cs typeface="Times New Roman" panose="02020603050405020304" pitchFamily="18" charset="0"/>
              </a:rPr>
              <a:t>KNN</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519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a:xfrm>
            <a:off x="556260" y="685799"/>
            <a:ext cx="10988040" cy="424732"/>
          </a:xfrm>
        </p:spPr>
        <p:txBody>
          <a:bodyPr/>
          <a:lstStyle/>
          <a:p>
            <a:r>
              <a:rPr lang="en-US" sz="2400" dirty="0" smtClean="0">
                <a:latin typeface="Times New Roman" panose="02020603050405020304" pitchFamily="18" charset="0"/>
                <a:cs typeface="Times New Roman" panose="02020603050405020304" pitchFamily="18" charset="0"/>
              </a:rPr>
              <a:t>MODEL PERFORMANCE</a:t>
            </a:r>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6" name="Rectangle 5"/>
          <p:cNvSpPr/>
          <p:nvPr/>
        </p:nvSpPr>
        <p:spPr>
          <a:xfrm>
            <a:off x="662940" y="3569292"/>
            <a:ext cx="10957560" cy="584775"/>
          </a:xfrm>
          <a:prstGeom prst="rect">
            <a:avLst/>
          </a:prstGeom>
        </p:spPr>
        <p:txBody>
          <a:bodyPr wrap="square">
            <a:spAutoFit/>
          </a:bodyPr>
          <a:lstStyle/>
          <a:p>
            <a:pPr marL="285750" indent="-285750">
              <a:buFont typeface="Wingdings" panose="05000000000000000000" pitchFamily="2" charset="2"/>
              <a:buChar char="Ø"/>
            </a:pPr>
            <a:r>
              <a:rPr lang="en-IN" sz="1600" dirty="0">
                <a:solidFill>
                  <a:schemeClr val="bg1"/>
                </a:solidFill>
                <a:latin typeface="Times New Roman" panose="02020603050405020304" pitchFamily="18" charset="0"/>
                <a:cs typeface="Times New Roman" panose="02020603050405020304" pitchFamily="18" charset="0"/>
              </a:rPr>
              <a:t>Regarding machine learning models, the </a:t>
            </a:r>
            <a:r>
              <a:rPr lang="en-IN" sz="1600" dirty="0" smtClean="0">
                <a:solidFill>
                  <a:schemeClr val="bg1"/>
                </a:solidFill>
                <a:latin typeface="Times New Roman" panose="02020603050405020304" pitchFamily="18" charset="0"/>
                <a:cs typeface="Times New Roman" panose="02020603050405020304" pitchFamily="18" charset="0"/>
              </a:rPr>
              <a:t>RandomForest classifier </a:t>
            </a:r>
            <a:r>
              <a:rPr lang="en-IN" sz="1600" dirty="0">
                <a:solidFill>
                  <a:schemeClr val="bg1"/>
                </a:solidFill>
                <a:latin typeface="Times New Roman" panose="02020603050405020304" pitchFamily="18" charset="0"/>
                <a:cs typeface="Times New Roman" panose="02020603050405020304" pitchFamily="18" charset="0"/>
              </a:rPr>
              <a:t>outperformed others with a </a:t>
            </a:r>
            <a:r>
              <a:rPr lang="en-IN" sz="1600" dirty="0" smtClean="0">
                <a:solidFill>
                  <a:schemeClr val="bg1"/>
                </a:solidFill>
                <a:latin typeface="Times New Roman" panose="02020603050405020304" pitchFamily="18" charset="0"/>
                <a:cs typeface="Times New Roman" panose="02020603050405020304" pitchFamily="18" charset="0"/>
              </a:rPr>
              <a:t>68% </a:t>
            </a:r>
            <a:r>
              <a:rPr lang="en-IN" sz="1600" dirty="0">
                <a:solidFill>
                  <a:schemeClr val="bg1"/>
                </a:solidFill>
                <a:latin typeface="Times New Roman" panose="02020603050405020304" pitchFamily="18" charset="0"/>
                <a:cs typeface="Times New Roman" panose="02020603050405020304" pitchFamily="18" charset="0"/>
              </a:rPr>
              <a:t>accuracy rate. Close behind were the </a:t>
            </a:r>
            <a:r>
              <a:rPr lang="en-IN" sz="1600" dirty="0" smtClean="0">
                <a:solidFill>
                  <a:schemeClr val="bg1"/>
                </a:solidFill>
                <a:latin typeface="Times New Roman" panose="02020603050405020304" pitchFamily="18" charset="0"/>
                <a:cs typeface="Times New Roman" panose="02020603050405020304" pitchFamily="18" charset="0"/>
              </a:rPr>
              <a:t>DecisionTree classifier ,  and SVM </a:t>
            </a:r>
            <a:r>
              <a:rPr lang="en-IN" sz="1600" dirty="0">
                <a:solidFill>
                  <a:schemeClr val="bg1"/>
                </a:solidFill>
                <a:latin typeface="Times New Roman" panose="02020603050405020304" pitchFamily="18" charset="0"/>
                <a:cs typeface="Times New Roman" panose="02020603050405020304" pitchFamily="18" charset="0"/>
              </a:rPr>
              <a:t>with </a:t>
            </a:r>
            <a:r>
              <a:rPr lang="en-IN" sz="1600" dirty="0" smtClean="0">
                <a:solidFill>
                  <a:schemeClr val="bg1"/>
                </a:solidFill>
                <a:latin typeface="Times New Roman" panose="02020603050405020304" pitchFamily="18" charset="0"/>
                <a:cs typeface="Times New Roman" panose="02020603050405020304" pitchFamily="18" charset="0"/>
              </a:rPr>
              <a:t>67% , followed by  KNN and LogisticRegression.</a:t>
            </a:r>
            <a:endParaRPr lang="en-IN" dirty="0"/>
          </a:p>
        </p:txBody>
      </p:sp>
      <p:sp>
        <p:nvSpPr>
          <p:cNvPr id="7" name="Title 4">
            <a:extLst>
              <a:ext uri="{FF2B5EF4-FFF2-40B4-BE49-F238E27FC236}">
                <a16:creationId xmlns:a16="http://schemas.microsoft.com/office/drawing/2014/main" xmlns="" id="{201323FB-427E-4A8D-B473-AB0657D8D23B}"/>
              </a:ext>
            </a:extLst>
          </p:cNvPr>
          <p:cNvSpPr txBox="1">
            <a:spLocks/>
          </p:cNvSpPr>
          <p:nvPr/>
        </p:nvSpPr>
        <p:spPr>
          <a:xfrm>
            <a:off x="723900" y="4300015"/>
            <a:ext cx="10988040" cy="3416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dirty="0" smtClean="0">
                <a:latin typeface="Times New Roman" panose="02020603050405020304" pitchFamily="18" charset="0"/>
                <a:cs typeface="Times New Roman" panose="02020603050405020304" pitchFamily="18" charset="0"/>
              </a:rPr>
              <a:t>FEATURE IMPORTANCE</a:t>
            </a:r>
            <a:endParaRPr lang="en-US" sz="1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 y="4764626"/>
            <a:ext cx="3640993" cy="1808167"/>
          </a:xfrm>
          <a:prstGeom prst="rect">
            <a:avLst/>
          </a:prstGeom>
        </p:spPr>
      </p:pic>
      <p:sp>
        <p:nvSpPr>
          <p:cNvPr id="9" name="Rectangle 8"/>
          <p:cNvSpPr/>
          <p:nvPr/>
        </p:nvSpPr>
        <p:spPr>
          <a:xfrm>
            <a:off x="4658360" y="4893585"/>
            <a:ext cx="6461760" cy="584775"/>
          </a:xfrm>
          <a:prstGeom prst="rect">
            <a:avLst/>
          </a:prstGeom>
        </p:spPr>
        <p:txBody>
          <a:bodyPr wrap="square">
            <a:spAutoFit/>
          </a:bodyPr>
          <a:lstStyle/>
          <a:p>
            <a:r>
              <a:rPr lang="en-US" sz="1600" dirty="0">
                <a:solidFill>
                  <a:schemeClr val="bg1"/>
                </a:solidFill>
                <a:latin typeface="Times New Roman" panose="02020603050405020304" pitchFamily="18" charset="0"/>
                <a:cs typeface="Times New Roman" panose="02020603050405020304" pitchFamily="18" charset="0"/>
              </a:rPr>
              <a:t>Discount is the most important factor associated with delivery status, followed by weight. </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428470484"/>
              </p:ext>
            </p:extLst>
          </p:nvPr>
        </p:nvGraphicFramePr>
        <p:xfrm>
          <a:off x="713740" y="1184249"/>
          <a:ext cx="10485120" cy="2042160"/>
        </p:xfrm>
        <a:graphic>
          <a:graphicData uri="http://schemas.openxmlformats.org/drawingml/2006/table">
            <a:tbl>
              <a:tblPr firstRow="1" bandRow="1">
                <a:tableStyleId>{5C22544A-7EE6-4342-B048-85BDC9FD1C3A}</a:tableStyleId>
              </a:tblPr>
              <a:tblGrid>
                <a:gridCol w="2097024"/>
                <a:gridCol w="2097024"/>
                <a:gridCol w="2097024"/>
                <a:gridCol w="2097024"/>
                <a:gridCol w="2097024"/>
              </a:tblGrid>
              <a:tr h="200109">
                <a:tc>
                  <a:txBody>
                    <a:bodyPr/>
                    <a:lstStyle/>
                    <a:p>
                      <a:r>
                        <a:rPr lang="en-US" sz="1400" dirty="0" smtClean="0">
                          <a:solidFill>
                            <a:schemeClr val="bg1"/>
                          </a:solidFill>
                        </a:rPr>
                        <a:t>Model</a:t>
                      </a:r>
                      <a:endParaRPr lang="en-IN" sz="1400" dirty="0">
                        <a:solidFill>
                          <a:schemeClr val="bg1"/>
                        </a:solidFill>
                      </a:endParaRPr>
                    </a:p>
                  </a:txBody>
                  <a:tcPr/>
                </a:tc>
                <a:tc>
                  <a:txBody>
                    <a:bodyPr/>
                    <a:lstStyle/>
                    <a:p>
                      <a:r>
                        <a:rPr lang="en-US" sz="1400" dirty="0" smtClean="0">
                          <a:solidFill>
                            <a:schemeClr val="bg1"/>
                          </a:solidFill>
                        </a:rPr>
                        <a:t>Accuracy%</a:t>
                      </a:r>
                      <a:endParaRPr lang="en-IN" sz="1400" dirty="0">
                        <a:solidFill>
                          <a:schemeClr val="bg1"/>
                        </a:solidFill>
                      </a:endParaRPr>
                    </a:p>
                  </a:txBody>
                  <a:tcPr/>
                </a:tc>
                <a:tc>
                  <a:txBody>
                    <a:bodyPr/>
                    <a:lstStyle/>
                    <a:p>
                      <a:r>
                        <a:rPr lang="en-US" sz="1400" dirty="0" smtClean="0">
                          <a:solidFill>
                            <a:schemeClr val="bg1"/>
                          </a:solidFill>
                        </a:rPr>
                        <a:t>Precision%</a:t>
                      </a:r>
                      <a:endParaRPr lang="en-IN" sz="1400" dirty="0">
                        <a:solidFill>
                          <a:schemeClr val="bg1"/>
                        </a:solidFill>
                      </a:endParaRPr>
                    </a:p>
                  </a:txBody>
                  <a:tcPr/>
                </a:tc>
                <a:tc>
                  <a:txBody>
                    <a:bodyPr/>
                    <a:lstStyle/>
                    <a:p>
                      <a:r>
                        <a:rPr lang="en-US" sz="1400" dirty="0" smtClean="0">
                          <a:solidFill>
                            <a:schemeClr val="bg1"/>
                          </a:solidFill>
                        </a:rPr>
                        <a:t>Recall%</a:t>
                      </a:r>
                      <a:endParaRPr lang="en-IN" sz="1400" dirty="0">
                        <a:solidFill>
                          <a:schemeClr val="bg1"/>
                        </a:solidFill>
                      </a:endParaRPr>
                    </a:p>
                  </a:txBody>
                  <a:tcPr/>
                </a:tc>
                <a:tc>
                  <a:txBody>
                    <a:bodyPr/>
                    <a:lstStyle/>
                    <a:p>
                      <a:r>
                        <a:rPr lang="en-US" sz="1400" dirty="0" smtClean="0">
                          <a:solidFill>
                            <a:schemeClr val="bg1"/>
                          </a:solidFill>
                        </a:rPr>
                        <a:t>F1-Score%</a:t>
                      </a:r>
                      <a:endParaRPr lang="en-IN" sz="1400" dirty="0">
                        <a:solidFill>
                          <a:schemeClr val="bg1"/>
                        </a:solidFill>
                      </a:endParaRPr>
                    </a:p>
                  </a:txBody>
                  <a:tcPr/>
                </a:tc>
              </a:tr>
              <a:tr h="340186">
                <a:tc>
                  <a:txBody>
                    <a:bodyPr/>
                    <a:lstStyle/>
                    <a:p>
                      <a:r>
                        <a:rPr lang="en-US" sz="1400" dirty="0" smtClean="0">
                          <a:latin typeface="Times New Roman" panose="02020603050405020304" pitchFamily="18" charset="0"/>
                          <a:cs typeface="Times New Roman" panose="02020603050405020304" pitchFamily="18" charset="0"/>
                        </a:rPr>
                        <a:t>RandomForest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solidFill>
                            <a:schemeClr val="accent1">
                              <a:lumMod val="75000"/>
                            </a:schemeClr>
                          </a:solidFill>
                          <a:latin typeface="Times New Roman" panose="02020603050405020304" pitchFamily="18" charset="0"/>
                          <a:cs typeface="Times New Roman" panose="02020603050405020304" pitchFamily="18" charset="0"/>
                        </a:rPr>
                        <a:t>68(Increased after Hyperparameter tunning)</a:t>
                      </a:r>
                      <a:endParaRPr lang="en-IN" sz="1400" dirty="0">
                        <a:solidFill>
                          <a:schemeClr val="accent1">
                            <a:lumMod val="7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smtClean="0">
                          <a:solidFill>
                            <a:schemeClr val="accent1">
                              <a:lumMod val="75000"/>
                            </a:schemeClr>
                          </a:solidFill>
                        </a:rPr>
                        <a:t>99</a:t>
                      </a:r>
                      <a:endParaRPr lang="en-IN" sz="1400" dirty="0">
                        <a:solidFill>
                          <a:schemeClr val="accent1">
                            <a:lumMod val="75000"/>
                          </a:schemeClr>
                        </a:solidFill>
                      </a:endParaRPr>
                    </a:p>
                  </a:txBody>
                  <a:tcPr/>
                </a:tc>
                <a:tc>
                  <a:txBody>
                    <a:bodyPr/>
                    <a:lstStyle/>
                    <a:p>
                      <a:r>
                        <a:rPr lang="en-US" sz="1400" dirty="0" smtClean="0">
                          <a:solidFill>
                            <a:schemeClr val="accent1">
                              <a:lumMod val="75000"/>
                            </a:schemeClr>
                          </a:solidFill>
                        </a:rPr>
                        <a:t>55</a:t>
                      </a:r>
                      <a:endParaRPr lang="en-IN" sz="1400" dirty="0">
                        <a:solidFill>
                          <a:schemeClr val="accent1">
                            <a:lumMod val="75000"/>
                          </a:schemeClr>
                        </a:solidFill>
                      </a:endParaRPr>
                    </a:p>
                  </a:txBody>
                  <a:tcPr/>
                </a:tc>
                <a:tc>
                  <a:txBody>
                    <a:bodyPr/>
                    <a:lstStyle/>
                    <a:p>
                      <a:r>
                        <a:rPr lang="en-US" sz="1400" dirty="0" smtClean="0">
                          <a:solidFill>
                            <a:schemeClr val="accent1">
                              <a:lumMod val="75000"/>
                            </a:schemeClr>
                          </a:solidFill>
                        </a:rPr>
                        <a:t>69</a:t>
                      </a:r>
                      <a:endParaRPr lang="en-IN" sz="1400" dirty="0">
                        <a:solidFill>
                          <a:schemeClr val="accent1">
                            <a:lumMod val="75000"/>
                          </a:schemeClr>
                        </a:solidFill>
                      </a:endParaRPr>
                    </a:p>
                  </a:txBody>
                  <a:tcPr/>
                </a:tc>
              </a:tr>
              <a:tr h="200109">
                <a:tc>
                  <a:txBody>
                    <a:bodyPr/>
                    <a:lstStyle/>
                    <a:p>
                      <a:r>
                        <a:rPr lang="en-US" sz="1400" dirty="0" smtClean="0">
                          <a:latin typeface="Times New Roman" panose="02020603050405020304" pitchFamily="18" charset="0"/>
                          <a:cs typeface="Times New Roman" panose="02020603050405020304" pitchFamily="18" charset="0"/>
                        </a:rPr>
                        <a:t>DecisionTree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solidFill>
                            <a:schemeClr val="accent1">
                              <a:lumMod val="75000"/>
                            </a:schemeClr>
                          </a:solidFill>
                          <a:latin typeface="Times New Roman" panose="02020603050405020304" pitchFamily="18" charset="0"/>
                          <a:cs typeface="Times New Roman" panose="02020603050405020304" pitchFamily="18" charset="0"/>
                        </a:rPr>
                        <a:t>67</a:t>
                      </a:r>
                      <a:endParaRPr lang="en-IN" sz="1400" dirty="0">
                        <a:solidFill>
                          <a:schemeClr val="accent1">
                            <a:lumMod val="7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smtClean="0">
                          <a:solidFill>
                            <a:schemeClr val="accent1">
                              <a:lumMod val="75000"/>
                            </a:schemeClr>
                          </a:solidFill>
                        </a:rPr>
                        <a:t>93</a:t>
                      </a:r>
                      <a:endParaRPr lang="en-IN" sz="1400" dirty="0">
                        <a:solidFill>
                          <a:schemeClr val="accent1">
                            <a:lumMod val="75000"/>
                          </a:schemeClr>
                        </a:solidFill>
                      </a:endParaRPr>
                    </a:p>
                  </a:txBody>
                  <a:tcPr/>
                </a:tc>
                <a:tc>
                  <a:txBody>
                    <a:bodyPr/>
                    <a:lstStyle/>
                    <a:p>
                      <a:r>
                        <a:rPr lang="en-US" sz="1400" dirty="0" smtClean="0">
                          <a:solidFill>
                            <a:schemeClr val="accent1">
                              <a:lumMod val="75000"/>
                            </a:schemeClr>
                          </a:solidFill>
                        </a:rPr>
                        <a:t>54</a:t>
                      </a:r>
                      <a:endParaRPr lang="en-IN" sz="1400" dirty="0">
                        <a:solidFill>
                          <a:schemeClr val="accent1">
                            <a:lumMod val="75000"/>
                          </a:schemeClr>
                        </a:solidFill>
                      </a:endParaRPr>
                    </a:p>
                  </a:txBody>
                  <a:tcPr/>
                </a:tc>
                <a:tc>
                  <a:txBody>
                    <a:bodyPr/>
                    <a:lstStyle/>
                    <a:p>
                      <a:r>
                        <a:rPr lang="en-US" sz="1400" dirty="0" smtClean="0">
                          <a:solidFill>
                            <a:schemeClr val="accent1">
                              <a:lumMod val="75000"/>
                            </a:schemeClr>
                          </a:solidFill>
                        </a:rPr>
                        <a:t>69</a:t>
                      </a:r>
                      <a:endParaRPr lang="en-IN" sz="1400" dirty="0">
                        <a:solidFill>
                          <a:schemeClr val="accent1">
                            <a:lumMod val="75000"/>
                          </a:schemeClr>
                        </a:solidFill>
                      </a:endParaRPr>
                    </a:p>
                  </a:txBody>
                  <a:tcPr/>
                </a:tc>
              </a:tr>
              <a:tr h="202052">
                <a:tc>
                  <a:txBody>
                    <a:bodyPr/>
                    <a:lstStyle/>
                    <a:p>
                      <a:r>
                        <a:rPr lang="en-US" sz="1400" dirty="0" smtClean="0">
                          <a:latin typeface="Times New Roman" panose="02020603050405020304" pitchFamily="18" charset="0"/>
                          <a:cs typeface="Times New Roman" panose="02020603050405020304" pitchFamily="18" charset="0"/>
                        </a:rPr>
                        <a:t>LogisticRegression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solidFill>
                            <a:schemeClr val="accent1">
                              <a:lumMod val="75000"/>
                            </a:schemeClr>
                          </a:solidFill>
                          <a:latin typeface="Times New Roman" panose="02020603050405020304" pitchFamily="18" charset="0"/>
                          <a:cs typeface="Times New Roman" panose="02020603050405020304" pitchFamily="18" charset="0"/>
                        </a:rPr>
                        <a:t>64</a:t>
                      </a:r>
                      <a:endParaRPr lang="en-IN" sz="1400" dirty="0">
                        <a:solidFill>
                          <a:schemeClr val="accent1">
                            <a:lumMod val="7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smtClean="0">
                          <a:solidFill>
                            <a:schemeClr val="accent1">
                              <a:lumMod val="75000"/>
                            </a:schemeClr>
                          </a:solidFill>
                        </a:rPr>
                        <a:t>58</a:t>
                      </a:r>
                      <a:endParaRPr lang="en-IN" sz="1400" dirty="0">
                        <a:solidFill>
                          <a:schemeClr val="accent1">
                            <a:lumMod val="75000"/>
                          </a:schemeClr>
                        </a:solidFill>
                      </a:endParaRPr>
                    </a:p>
                  </a:txBody>
                  <a:tcPr/>
                </a:tc>
                <a:tc>
                  <a:txBody>
                    <a:bodyPr/>
                    <a:lstStyle/>
                    <a:p>
                      <a:r>
                        <a:rPr lang="en-US" sz="1400" dirty="0" smtClean="0">
                          <a:solidFill>
                            <a:schemeClr val="accent1">
                              <a:lumMod val="75000"/>
                            </a:schemeClr>
                          </a:solidFill>
                        </a:rPr>
                        <a:t>53</a:t>
                      </a:r>
                      <a:endParaRPr lang="en-IN" sz="1400" dirty="0">
                        <a:solidFill>
                          <a:schemeClr val="accent1">
                            <a:lumMod val="75000"/>
                          </a:schemeClr>
                        </a:solidFill>
                      </a:endParaRPr>
                    </a:p>
                  </a:txBody>
                  <a:tcPr/>
                </a:tc>
                <a:tc>
                  <a:txBody>
                    <a:bodyPr/>
                    <a:lstStyle/>
                    <a:p>
                      <a:r>
                        <a:rPr lang="en-US" sz="1400" dirty="0" smtClean="0">
                          <a:solidFill>
                            <a:schemeClr val="accent1">
                              <a:lumMod val="75000"/>
                            </a:schemeClr>
                          </a:solidFill>
                        </a:rPr>
                        <a:t>55</a:t>
                      </a:r>
                      <a:endParaRPr lang="en-IN" sz="1400" dirty="0">
                        <a:solidFill>
                          <a:schemeClr val="accent1">
                            <a:lumMod val="75000"/>
                          </a:schemeClr>
                        </a:solidFill>
                      </a:endParaRPr>
                    </a:p>
                  </a:txBody>
                  <a:tcPr/>
                </a:tc>
              </a:tr>
              <a:tr h="200109">
                <a:tc>
                  <a:txBody>
                    <a:bodyPr/>
                    <a:lstStyle/>
                    <a:p>
                      <a:r>
                        <a:rPr lang="en-US" sz="1400" dirty="0" smtClean="0">
                          <a:latin typeface="Times New Roman" panose="02020603050405020304" pitchFamily="18" charset="0"/>
                          <a:cs typeface="Times New Roman" panose="02020603050405020304" pitchFamily="18" charset="0"/>
                        </a:rPr>
                        <a:t>KNN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solidFill>
                            <a:schemeClr val="accent1">
                              <a:lumMod val="75000"/>
                            </a:schemeClr>
                          </a:solidFill>
                          <a:latin typeface="Times New Roman" panose="02020603050405020304" pitchFamily="18" charset="0"/>
                          <a:cs typeface="Times New Roman" panose="02020603050405020304" pitchFamily="18" charset="0"/>
                        </a:rPr>
                        <a:t>65</a:t>
                      </a:r>
                      <a:endParaRPr lang="en-IN" sz="1400" dirty="0">
                        <a:solidFill>
                          <a:schemeClr val="accent1">
                            <a:lumMod val="7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smtClean="0">
                          <a:solidFill>
                            <a:schemeClr val="accent1">
                              <a:lumMod val="75000"/>
                            </a:schemeClr>
                          </a:solidFill>
                        </a:rPr>
                        <a:t>60</a:t>
                      </a:r>
                      <a:endParaRPr lang="en-IN" sz="1400" dirty="0">
                        <a:solidFill>
                          <a:schemeClr val="accent1">
                            <a:lumMod val="75000"/>
                          </a:schemeClr>
                        </a:solidFill>
                      </a:endParaRPr>
                    </a:p>
                  </a:txBody>
                  <a:tcPr/>
                </a:tc>
                <a:tc>
                  <a:txBody>
                    <a:bodyPr/>
                    <a:lstStyle/>
                    <a:p>
                      <a:r>
                        <a:rPr lang="en-US" sz="1400" dirty="0" smtClean="0">
                          <a:solidFill>
                            <a:schemeClr val="accent1">
                              <a:lumMod val="75000"/>
                            </a:schemeClr>
                          </a:solidFill>
                        </a:rPr>
                        <a:t>54</a:t>
                      </a:r>
                      <a:endParaRPr lang="en-IN" sz="1400" dirty="0">
                        <a:solidFill>
                          <a:schemeClr val="accent1">
                            <a:lumMod val="75000"/>
                          </a:schemeClr>
                        </a:solidFill>
                      </a:endParaRPr>
                    </a:p>
                  </a:txBody>
                  <a:tcPr/>
                </a:tc>
                <a:tc>
                  <a:txBody>
                    <a:bodyPr/>
                    <a:lstStyle/>
                    <a:p>
                      <a:r>
                        <a:rPr lang="en-US" sz="1400" dirty="0" smtClean="0">
                          <a:solidFill>
                            <a:schemeClr val="accent1">
                              <a:lumMod val="75000"/>
                            </a:schemeClr>
                          </a:solidFill>
                        </a:rPr>
                        <a:t>57</a:t>
                      </a:r>
                      <a:endParaRPr lang="en-IN" sz="1400" dirty="0">
                        <a:solidFill>
                          <a:schemeClr val="accent1">
                            <a:lumMod val="75000"/>
                          </a:schemeClr>
                        </a:solidFill>
                      </a:endParaRPr>
                    </a:p>
                  </a:txBody>
                  <a:tcPr/>
                </a:tc>
              </a:tr>
              <a:tr h="200109">
                <a:tc>
                  <a:txBody>
                    <a:bodyPr/>
                    <a:lstStyle/>
                    <a:p>
                      <a:r>
                        <a:rPr lang="en-US" sz="1400" dirty="0" smtClean="0">
                          <a:latin typeface="Times New Roman" panose="02020603050405020304" pitchFamily="18" charset="0"/>
                          <a:cs typeface="Times New Roman" panose="02020603050405020304" pitchFamily="18" charset="0"/>
                        </a:rPr>
                        <a:t>SVM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solidFill>
                            <a:schemeClr val="accent1">
                              <a:lumMod val="75000"/>
                            </a:schemeClr>
                          </a:solidFill>
                          <a:latin typeface="Times New Roman" panose="02020603050405020304" pitchFamily="18" charset="0"/>
                          <a:cs typeface="Times New Roman" panose="02020603050405020304" pitchFamily="18" charset="0"/>
                        </a:rPr>
                        <a:t>67</a:t>
                      </a:r>
                      <a:endParaRPr lang="en-IN" sz="1400" dirty="0">
                        <a:solidFill>
                          <a:schemeClr val="accent1">
                            <a:lumMod val="7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smtClean="0">
                          <a:solidFill>
                            <a:schemeClr val="accent1">
                              <a:lumMod val="75000"/>
                            </a:schemeClr>
                          </a:solidFill>
                        </a:rPr>
                        <a:t>75</a:t>
                      </a:r>
                      <a:endParaRPr lang="en-IN" sz="1400" dirty="0">
                        <a:solidFill>
                          <a:schemeClr val="accent1">
                            <a:lumMod val="75000"/>
                          </a:schemeClr>
                        </a:solidFill>
                      </a:endParaRPr>
                    </a:p>
                  </a:txBody>
                  <a:tcPr/>
                </a:tc>
                <a:tc>
                  <a:txBody>
                    <a:bodyPr/>
                    <a:lstStyle/>
                    <a:p>
                      <a:r>
                        <a:rPr lang="en-US" sz="1400" dirty="0" smtClean="0">
                          <a:solidFill>
                            <a:schemeClr val="accent1">
                              <a:lumMod val="75000"/>
                            </a:schemeClr>
                          </a:solidFill>
                        </a:rPr>
                        <a:t>55</a:t>
                      </a:r>
                      <a:endParaRPr lang="en-IN" sz="1400" dirty="0">
                        <a:solidFill>
                          <a:schemeClr val="accent1">
                            <a:lumMod val="75000"/>
                          </a:schemeClr>
                        </a:solidFill>
                      </a:endParaRPr>
                    </a:p>
                  </a:txBody>
                  <a:tcPr/>
                </a:tc>
                <a:tc>
                  <a:txBody>
                    <a:bodyPr/>
                    <a:lstStyle/>
                    <a:p>
                      <a:r>
                        <a:rPr lang="en-US" sz="1400" dirty="0" smtClean="0">
                          <a:solidFill>
                            <a:schemeClr val="accent1">
                              <a:lumMod val="75000"/>
                            </a:schemeClr>
                          </a:solidFill>
                        </a:rPr>
                        <a:t>63</a:t>
                      </a:r>
                      <a:endParaRPr lang="en-IN" sz="1400" dirty="0">
                        <a:solidFill>
                          <a:schemeClr val="accent1">
                            <a:lumMod val="75000"/>
                          </a:schemeClr>
                        </a:solidFill>
                      </a:endParaRPr>
                    </a:p>
                  </a:txBody>
                  <a:tcPr/>
                </a:tc>
              </a:tr>
            </a:tbl>
          </a:graphicData>
        </a:graphic>
      </p:graphicFrame>
      <p:sp>
        <p:nvSpPr>
          <p:cNvPr id="10" name="Rectangle 9"/>
          <p:cNvSpPr/>
          <p:nvPr/>
        </p:nvSpPr>
        <p:spPr>
          <a:xfrm>
            <a:off x="662940" y="3317354"/>
            <a:ext cx="6461760" cy="307777"/>
          </a:xfrm>
          <a:prstGeom prst="rect">
            <a:avLst/>
          </a:prstGeom>
        </p:spPr>
        <p:txBody>
          <a:bodyPr wrap="square">
            <a:spAutoFit/>
          </a:bodyPr>
          <a:lstStyle/>
          <a:p>
            <a:pPr marL="285750" indent="-285750">
              <a:buFont typeface="Wingdings" panose="05000000000000000000" pitchFamily="2" charset="2"/>
              <a:buChar char="Ø"/>
            </a:pPr>
            <a:r>
              <a:rPr lang="en-US" sz="1400" dirty="0" smtClean="0">
                <a:solidFill>
                  <a:schemeClr val="bg1"/>
                </a:solidFill>
              </a:rPr>
              <a:t>The dataset has very less on_time delivery rate. </a:t>
            </a:r>
            <a:endParaRPr lang="en-IN" sz="1400" dirty="0">
              <a:solidFill>
                <a:schemeClr val="bg1"/>
              </a:solidFill>
            </a:endParaRP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424732"/>
          </a:xfrm>
        </p:spPr>
        <p:txBody>
          <a:bodyPr/>
          <a:lstStyle/>
          <a:p>
            <a:r>
              <a:rPr lang="en-US" sz="2400" dirty="0" smtClean="0">
                <a:latin typeface="Times New Roman" panose="02020603050405020304" pitchFamily="18" charset="0"/>
                <a:cs typeface="Times New Roman" panose="02020603050405020304" pitchFamily="18" charset="0"/>
              </a:rPr>
              <a:t>Confusion Matrix</a:t>
            </a:r>
            <a:endParaRPr lang="en-IN"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17</a:t>
            </a:fld>
            <a:endParaRPr lang="en-US" noProof="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77" y="1676527"/>
            <a:ext cx="3076278" cy="29113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6053" y="1676527"/>
            <a:ext cx="2945235" cy="291137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6622" y="1676527"/>
            <a:ext cx="3008845" cy="2911376"/>
          </a:xfrm>
          <a:prstGeom prst="rect">
            <a:avLst/>
          </a:prstGeom>
        </p:spPr>
      </p:pic>
      <p:sp>
        <p:nvSpPr>
          <p:cNvPr id="7" name="TextBox 6"/>
          <p:cNvSpPr txBox="1"/>
          <p:nvPr/>
        </p:nvSpPr>
        <p:spPr>
          <a:xfrm>
            <a:off x="894807" y="4667416"/>
            <a:ext cx="2043485" cy="338554"/>
          </a:xfrm>
          <a:prstGeom prst="rect">
            <a:avLst/>
          </a:prstGeom>
          <a:noFill/>
        </p:spPr>
        <p:txBody>
          <a:bodyPr wrap="square" rtlCol="0">
            <a:spAutoFit/>
          </a:bodyPr>
          <a:lstStyle/>
          <a:p>
            <a:r>
              <a:rPr lang="en-US" sz="1600" dirty="0" smtClean="0">
                <a:solidFill>
                  <a:schemeClr val="bg1"/>
                </a:solidFill>
                <a:latin typeface="Times New Roman" panose="02020603050405020304" pitchFamily="18" charset="0"/>
                <a:cs typeface="Times New Roman" panose="02020603050405020304" pitchFamily="18" charset="0"/>
              </a:rPr>
              <a:t>RandomForest</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4343760" y="4659465"/>
            <a:ext cx="2043485" cy="338554"/>
          </a:xfrm>
          <a:prstGeom prst="rect">
            <a:avLst/>
          </a:prstGeom>
          <a:noFill/>
        </p:spPr>
        <p:txBody>
          <a:bodyPr wrap="square" rtlCol="0">
            <a:spAutoFit/>
          </a:bodyPr>
          <a:lstStyle/>
          <a:p>
            <a:r>
              <a:rPr lang="en-US" sz="1600" dirty="0" smtClean="0">
                <a:solidFill>
                  <a:schemeClr val="bg1"/>
                </a:solidFill>
                <a:latin typeface="Times New Roman" panose="02020603050405020304" pitchFamily="18" charset="0"/>
                <a:cs typeface="Times New Roman" panose="02020603050405020304" pitchFamily="18" charset="0"/>
              </a:rPr>
              <a:t>DecisionTree</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617316" y="4659465"/>
            <a:ext cx="2043485" cy="338554"/>
          </a:xfrm>
          <a:prstGeom prst="rect">
            <a:avLst/>
          </a:prstGeom>
          <a:noFill/>
        </p:spPr>
        <p:txBody>
          <a:bodyPr wrap="square" rtlCol="0">
            <a:spAutoFit/>
          </a:bodyPr>
          <a:lstStyle/>
          <a:p>
            <a:r>
              <a:rPr lang="en-US" sz="1600" dirty="0" smtClean="0">
                <a:solidFill>
                  <a:schemeClr val="bg1"/>
                </a:solidFill>
                <a:latin typeface="Times New Roman" panose="02020603050405020304" pitchFamily="18" charset="0"/>
                <a:cs typeface="Times New Roman" panose="02020603050405020304" pitchFamily="18" charset="0"/>
              </a:rPr>
              <a:t>SVM</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378411" y="5005970"/>
            <a:ext cx="10787552" cy="1323439"/>
          </a:xfrm>
          <a:prstGeom prst="rect">
            <a:avLst/>
          </a:prstGeom>
        </p:spPr>
        <p:txBody>
          <a:bodyPr wrap="square">
            <a:spAutoFit/>
          </a:bodyPr>
          <a:lstStyle/>
          <a:p>
            <a:r>
              <a:rPr lang="en-US" sz="1600" dirty="0" smtClean="0">
                <a:solidFill>
                  <a:schemeClr val="bg1"/>
                </a:solidFill>
                <a:latin typeface="Times New Roman" panose="02020603050405020304" pitchFamily="18" charset="0"/>
                <a:cs typeface="Times New Roman" panose="02020603050405020304" pitchFamily="18" charset="0"/>
              </a:rPr>
              <a:t>The </a:t>
            </a:r>
            <a:r>
              <a:rPr lang="en-US" sz="1600" dirty="0">
                <a:solidFill>
                  <a:schemeClr val="bg1"/>
                </a:solidFill>
                <a:latin typeface="Times New Roman" panose="02020603050405020304" pitchFamily="18" charset="0"/>
                <a:cs typeface="Times New Roman" panose="02020603050405020304" pitchFamily="18" charset="0"/>
              </a:rPr>
              <a:t>confusion matrix shows that random forest predicts late deliveries more accurately, but at the cost of increased false positives (on-time deliveries that are predicted late) but not as much as </a:t>
            </a:r>
            <a:r>
              <a:rPr lang="en-US" sz="1600" dirty="0" smtClean="0">
                <a:solidFill>
                  <a:schemeClr val="bg1"/>
                </a:solidFill>
                <a:latin typeface="Times New Roman" panose="02020603050405020304" pitchFamily="18" charset="0"/>
                <a:cs typeface="Times New Roman" panose="02020603050405020304" pitchFamily="18" charset="0"/>
              </a:rPr>
              <a:t>Decision Tree. </a:t>
            </a:r>
            <a:r>
              <a:rPr lang="en-US" sz="1600" dirty="0">
                <a:solidFill>
                  <a:schemeClr val="bg1"/>
                </a:solidFill>
                <a:latin typeface="Times New Roman" panose="02020603050405020304" pitchFamily="18" charset="0"/>
                <a:cs typeface="Times New Roman" panose="02020603050405020304" pitchFamily="18" charset="0"/>
              </a:rPr>
              <a:t>This is not a major problem, because the delivery will still be on time regardless of the late prediction. The core problem is late deliveries that are predicted on time, which can make customers unhappy and less trusting of our company. Random forest does a decent job of avoiding this problem than </a:t>
            </a:r>
            <a:r>
              <a:rPr lang="en-US" sz="1600" dirty="0" smtClean="0">
                <a:solidFill>
                  <a:schemeClr val="bg1"/>
                </a:solidFill>
                <a:latin typeface="Times New Roman" panose="02020603050405020304" pitchFamily="18" charset="0"/>
                <a:cs typeface="Times New Roman" panose="02020603050405020304" pitchFamily="18" charset="0"/>
              </a:rPr>
              <a:t>SVM although Decision Tree does </a:t>
            </a:r>
            <a:r>
              <a:rPr lang="en-US" sz="1600" dirty="0">
                <a:solidFill>
                  <a:schemeClr val="bg1"/>
                </a:solidFill>
                <a:latin typeface="Times New Roman" panose="02020603050405020304" pitchFamily="18" charset="0"/>
                <a:cs typeface="Times New Roman" panose="02020603050405020304" pitchFamily="18" charset="0"/>
              </a:rPr>
              <a:t>this better but it produces too many False Positives.</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9660801" y="1797898"/>
            <a:ext cx="2043485" cy="2031325"/>
          </a:xfrm>
          <a:prstGeom prst="rect">
            <a:avLst/>
          </a:prstGeom>
          <a:noFill/>
        </p:spPr>
        <p:txBody>
          <a:bodyPr wrap="square" rtlCol="0">
            <a:spAutoFit/>
          </a:bodyPr>
          <a:lstStyle/>
          <a:p>
            <a:r>
              <a:rPr lang="en-US" sz="1400" b="1" dirty="0" smtClean="0">
                <a:solidFill>
                  <a:schemeClr val="bg1"/>
                </a:solidFill>
                <a:latin typeface="Times New Roman" panose="02020603050405020304" pitchFamily="18" charset="0"/>
                <a:cs typeface="Times New Roman" panose="02020603050405020304" pitchFamily="18" charset="0"/>
              </a:rPr>
              <a:t>TP</a:t>
            </a:r>
            <a:r>
              <a:rPr lang="en-US" sz="1400" dirty="0" smtClean="0">
                <a:solidFill>
                  <a:schemeClr val="bg1"/>
                </a:solidFill>
                <a:latin typeface="Times New Roman" panose="02020603050405020304" pitchFamily="18" charset="0"/>
                <a:cs typeface="Times New Roman" panose="02020603050405020304" pitchFamily="18" charset="0"/>
              </a:rPr>
              <a:t> : Model correctly predicts on time deliveries.</a:t>
            </a:r>
          </a:p>
          <a:p>
            <a:r>
              <a:rPr lang="en-US" sz="1400" b="1" dirty="0" smtClean="0">
                <a:solidFill>
                  <a:schemeClr val="bg1"/>
                </a:solidFill>
                <a:latin typeface="Times New Roman" panose="02020603050405020304" pitchFamily="18" charset="0"/>
                <a:cs typeface="Times New Roman" panose="02020603050405020304" pitchFamily="18" charset="0"/>
              </a:rPr>
              <a:t>TN</a:t>
            </a:r>
            <a:r>
              <a:rPr lang="en-US" sz="1400" dirty="0" smtClean="0">
                <a:solidFill>
                  <a:schemeClr val="bg1"/>
                </a:solidFill>
                <a:latin typeface="Times New Roman" panose="02020603050405020304" pitchFamily="18" charset="0"/>
                <a:cs typeface="Times New Roman" panose="02020603050405020304" pitchFamily="18" charset="0"/>
              </a:rPr>
              <a:t> : Model correctly predicts late deliveries.</a:t>
            </a:r>
          </a:p>
          <a:p>
            <a:r>
              <a:rPr lang="en-US" sz="1400" b="1" dirty="0" smtClean="0">
                <a:solidFill>
                  <a:schemeClr val="bg1"/>
                </a:solidFill>
                <a:latin typeface="Times New Roman" panose="02020603050405020304" pitchFamily="18" charset="0"/>
                <a:cs typeface="Times New Roman" panose="02020603050405020304" pitchFamily="18" charset="0"/>
              </a:rPr>
              <a:t>FP</a:t>
            </a:r>
            <a:r>
              <a:rPr lang="en-US" sz="1400" dirty="0" smtClean="0">
                <a:solidFill>
                  <a:schemeClr val="bg1"/>
                </a:solidFill>
                <a:latin typeface="Times New Roman" panose="02020603050405020304" pitchFamily="18" charset="0"/>
                <a:cs typeface="Times New Roman" panose="02020603050405020304" pitchFamily="18" charset="0"/>
              </a:rPr>
              <a:t> : On Time deliveries that are predicted late.</a:t>
            </a:r>
          </a:p>
          <a:p>
            <a:r>
              <a:rPr lang="en-US" sz="1400" b="1" dirty="0" smtClean="0">
                <a:solidFill>
                  <a:schemeClr val="bg1"/>
                </a:solidFill>
                <a:latin typeface="Times New Roman" panose="02020603050405020304" pitchFamily="18" charset="0"/>
                <a:cs typeface="Times New Roman" panose="02020603050405020304" pitchFamily="18" charset="0"/>
              </a:rPr>
              <a:t>FN</a:t>
            </a:r>
            <a:r>
              <a:rPr lang="en-US" sz="1400" dirty="0" smtClean="0">
                <a:solidFill>
                  <a:schemeClr val="bg1"/>
                </a:solidFill>
                <a:latin typeface="Times New Roman" panose="02020603050405020304" pitchFamily="18" charset="0"/>
                <a:cs typeface="Times New Roman" panose="02020603050405020304" pitchFamily="18" charset="0"/>
              </a:rPr>
              <a:t> : Late deliveries that are predicted on time.</a:t>
            </a:r>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6195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TextBox 3"/>
          <p:cNvSpPr txBox="1"/>
          <p:nvPr/>
        </p:nvSpPr>
        <p:spPr>
          <a:xfrm>
            <a:off x="624840" y="815340"/>
            <a:ext cx="7856220"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BUSINESS RECOMMENDATIONS/CONCLUSION:</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84860" y="1478280"/>
            <a:ext cx="7917180" cy="156966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Implement Discount Threshold policy</a:t>
            </a:r>
          </a:p>
          <a:p>
            <a:pPr marL="285750" indent="-285750">
              <a:lnSpc>
                <a:spcPct val="150000"/>
              </a:lnSpc>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Bundled products shipment</a:t>
            </a:r>
          </a:p>
          <a:p>
            <a:pPr marL="285750" indent="-285750">
              <a:lnSpc>
                <a:spcPct val="150000"/>
              </a:lnSpc>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Inform customer about the delay and extend the estimated delivery date.</a:t>
            </a:r>
          </a:p>
          <a:p>
            <a:pPr marL="285750" indent="-285750">
              <a:lnSpc>
                <a:spcPct val="150000"/>
              </a:lnSpc>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Offer incentives to customers who experience late deliveries.</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633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8" name="TextBox 7"/>
          <p:cNvSpPr txBox="1"/>
          <p:nvPr/>
        </p:nvSpPr>
        <p:spPr>
          <a:xfrm>
            <a:off x="659959" y="1104507"/>
            <a:ext cx="3323645"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AGENDA</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21" name="TextBox 20"/>
          <p:cNvSpPr txBox="1"/>
          <p:nvPr/>
        </p:nvSpPr>
        <p:spPr>
          <a:xfrm>
            <a:off x="659959" y="1796995"/>
            <a:ext cx="3912042" cy="2585323"/>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dirty="0" smtClean="0">
                <a:solidFill>
                  <a:schemeClr val="bg1"/>
                </a:solidFill>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ü"/>
            </a:pPr>
            <a:r>
              <a:rPr lang="en-US" dirty="0" smtClean="0">
                <a:solidFill>
                  <a:schemeClr val="bg1"/>
                </a:solidFill>
                <a:latin typeface="Times New Roman" panose="02020603050405020304" pitchFamily="18" charset="0"/>
                <a:cs typeface="Times New Roman" panose="02020603050405020304" pitchFamily="18" charset="0"/>
              </a:rPr>
              <a:t>Dataset Overview</a:t>
            </a:r>
          </a:p>
          <a:p>
            <a:pPr marL="285750" indent="-285750">
              <a:lnSpc>
                <a:spcPct val="150000"/>
              </a:lnSpc>
              <a:buFont typeface="Wingdings" panose="05000000000000000000" pitchFamily="2" charset="2"/>
              <a:buChar char="ü"/>
            </a:pPr>
            <a:r>
              <a:rPr lang="en-US" dirty="0" smtClean="0">
                <a:solidFill>
                  <a:schemeClr val="bg1"/>
                </a:solidFill>
                <a:latin typeface="Times New Roman" panose="02020603050405020304" pitchFamily="18" charset="0"/>
                <a:cs typeface="Times New Roman" panose="02020603050405020304" pitchFamily="18" charset="0"/>
              </a:rPr>
              <a:t>Exploratory Data Analysis</a:t>
            </a:r>
          </a:p>
          <a:p>
            <a:pPr marL="285750" indent="-285750">
              <a:lnSpc>
                <a:spcPct val="150000"/>
              </a:lnSpc>
              <a:buFont typeface="Wingdings" panose="05000000000000000000" pitchFamily="2" charset="2"/>
              <a:buChar char="ü"/>
            </a:pPr>
            <a:r>
              <a:rPr lang="en-US" dirty="0" smtClean="0">
                <a:solidFill>
                  <a:schemeClr val="bg1"/>
                </a:solidFill>
                <a:latin typeface="Times New Roman" panose="02020603050405020304" pitchFamily="18" charset="0"/>
                <a:cs typeface="Times New Roman" panose="02020603050405020304" pitchFamily="18" charset="0"/>
              </a:rPr>
              <a:t>Data Preprocessing</a:t>
            </a:r>
          </a:p>
          <a:p>
            <a:pPr marL="285750" indent="-285750">
              <a:lnSpc>
                <a:spcPct val="150000"/>
              </a:lnSpc>
              <a:buFont typeface="Wingdings" panose="05000000000000000000" pitchFamily="2" charset="2"/>
              <a:buChar char="ü"/>
            </a:pPr>
            <a:r>
              <a:rPr lang="en-US" dirty="0" smtClean="0">
                <a:solidFill>
                  <a:schemeClr val="bg1"/>
                </a:solidFill>
                <a:latin typeface="Times New Roman" panose="02020603050405020304" pitchFamily="18" charset="0"/>
                <a:cs typeface="Times New Roman" panose="02020603050405020304" pitchFamily="18" charset="0"/>
              </a:rPr>
              <a:t>Model Selection and Evaluation</a:t>
            </a:r>
          </a:p>
          <a:p>
            <a:pPr marL="285750" indent="-285750">
              <a:lnSpc>
                <a:spcPct val="150000"/>
              </a:lnSpc>
              <a:buFont typeface="Wingdings" panose="05000000000000000000" pitchFamily="2" charset="2"/>
              <a:buChar char="ü"/>
            </a:pPr>
            <a:r>
              <a:rPr lang="en-US" dirty="0" smtClean="0">
                <a:solidFill>
                  <a:schemeClr val="bg1"/>
                </a:solidFill>
                <a:latin typeface="Times New Roman" panose="02020603050405020304" pitchFamily="18" charset="0"/>
                <a:cs typeface="Times New Roman" panose="02020603050405020304" pitchFamily="18" charset="0"/>
              </a:rPr>
              <a:t>Conclusion</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3" name="TextBox 2"/>
          <p:cNvSpPr txBox="1"/>
          <p:nvPr/>
        </p:nvSpPr>
        <p:spPr>
          <a:xfrm>
            <a:off x="906448" y="946205"/>
            <a:ext cx="3355451"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INTRODUCTION</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71276" y="1702068"/>
            <a:ext cx="6392848" cy="604780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E-Commerce involves buying and selling goods and services over an electronic system such as internet and other computer networks</a:t>
            </a:r>
            <a:r>
              <a:rPr lang="en-US" sz="1600" dirty="0" smtClean="0">
                <a:solidFill>
                  <a:schemeClr val="bg1"/>
                </a:solidFill>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“In the ever growing realm of E-Commerce ,this project focuses on the strategic refinement of prediction algorithms utilizing machine learning </a:t>
            </a:r>
            <a:r>
              <a:rPr lang="en-US" sz="1600" dirty="0" smtClean="0">
                <a:solidFill>
                  <a:schemeClr val="bg1"/>
                </a:solidFill>
                <a:latin typeface="Times New Roman" panose="02020603050405020304" pitchFamily="18" charset="0"/>
                <a:cs typeface="Times New Roman" panose="02020603050405020304" pitchFamily="18" charset="0"/>
              </a:rPr>
              <a:t>techniques” </a:t>
            </a:r>
            <a:r>
              <a:rPr lang="en-US" sz="1600" dirty="0">
                <a:solidFill>
                  <a:schemeClr val="bg1"/>
                </a:solidFill>
                <a:latin typeface="Times New Roman" panose="02020603050405020304" pitchFamily="18" charset="0"/>
                <a:cs typeface="Times New Roman" panose="02020603050405020304" pitchFamily="18" charset="0"/>
              </a:rPr>
              <a:t>. </a:t>
            </a:r>
            <a:endParaRPr lang="en-US" sz="1600" dirty="0" smtClean="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However in the world of E-Commerce , </a:t>
            </a:r>
            <a:r>
              <a:rPr lang="en-US" sz="1600" b="1" dirty="0">
                <a:solidFill>
                  <a:schemeClr val="bg1"/>
                </a:solidFill>
                <a:latin typeface="Times New Roman" panose="02020603050405020304" pitchFamily="18" charset="0"/>
                <a:cs typeface="Times New Roman" panose="02020603050405020304" pitchFamily="18" charset="0"/>
              </a:rPr>
              <a:t>On-Time product delivery </a:t>
            </a:r>
            <a:r>
              <a:rPr lang="en-US" sz="1600" dirty="0">
                <a:solidFill>
                  <a:schemeClr val="bg1"/>
                </a:solidFill>
                <a:latin typeface="Times New Roman" panose="02020603050405020304" pitchFamily="18" charset="0"/>
                <a:cs typeface="Times New Roman" panose="02020603050405020304" pitchFamily="18" charset="0"/>
              </a:rPr>
              <a:t>is very important and essential for customer satisfaction </a:t>
            </a:r>
            <a:r>
              <a:rPr lang="en-US" sz="1600" dirty="0" smtClean="0">
                <a:solidFill>
                  <a:schemeClr val="bg1"/>
                </a:solidFill>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This project </a:t>
            </a:r>
            <a:r>
              <a:rPr lang="en-IN" sz="1600" dirty="0">
                <a:solidFill>
                  <a:schemeClr val="bg1"/>
                </a:solidFill>
                <a:latin typeface="Times New Roman" panose="02020603050405020304" pitchFamily="18" charset="0"/>
                <a:cs typeface="Times New Roman" panose="02020603050405020304" pitchFamily="18" charset="0"/>
              </a:rPr>
              <a:t>prioritizes </a:t>
            </a:r>
            <a:r>
              <a:rPr lang="en-IN" sz="1600" b="1" dirty="0">
                <a:solidFill>
                  <a:schemeClr val="bg1"/>
                </a:solidFill>
                <a:latin typeface="Times New Roman" panose="02020603050405020304" pitchFamily="18" charset="0"/>
                <a:cs typeface="Times New Roman" panose="02020603050405020304" pitchFamily="18" charset="0"/>
              </a:rPr>
              <a:t>On-Time delivery rate </a:t>
            </a:r>
            <a:r>
              <a:rPr lang="en-IN" sz="1600" dirty="0">
                <a:solidFill>
                  <a:schemeClr val="bg1"/>
                </a:solidFill>
                <a:latin typeface="Times New Roman" panose="02020603050405020304" pitchFamily="18" charset="0"/>
                <a:cs typeface="Times New Roman" panose="02020603050405020304" pitchFamily="18" charset="0"/>
              </a:rPr>
              <a:t>as main business metrics</a:t>
            </a:r>
            <a:r>
              <a:rPr lang="en-IN" sz="1600" dirty="0" smtClean="0">
                <a:solidFill>
                  <a:schemeClr val="bg1"/>
                </a:solidFill>
                <a:latin typeface="Times New Roman" panose="02020603050405020304" pitchFamily="18" charset="0"/>
                <a:cs typeface="Times New Roman" panose="02020603050405020304" pitchFamily="18" charset="0"/>
              </a:rPr>
              <a:t>.</a:t>
            </a:r>
            <a:endParaRPr lang="en-IN" sz="1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1107" y="3704498"/>
            <a:ext cx="2610577" cy="2610577"/>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a:xfrm>
            <a:off x="444500" y="532511"/>
            <a:ext cx="11214100" cy="424732"/>
          </a:xfrm>
        </p:spPr>
        <p:txBody>
          <a:bodyPr/>
          <a:lstStyle/>
          <a:p>
            <a:r>
              <a:rPr lang="en-US" sz="2400" dirty="0" smtClean="0">
                <a:latin typeface="Times New Roman" panose="02020603050405020304" pitchFamily="18" charset="0"/>
                <a:cs typeface="Times New Roman" panose="02020603050405020304" pitchFamily="18" charset="0"/>
              </a:rPr>
              <a:t>DATASET OVERVIEW</a:t>
            </a:r>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p:txBody>
          <a:bodyPr/>
          <a:lstStyle/>
          <a:p>
            <a:endParaRPr lang="en-US" dirty="0" smtClean="0"/>
          </a:p>
          <a:p>
            <a:endParaRPr lang="en-US" dirty="0"/>
          </a:p>
        </p:txBody>
      </p:sp>
      <p:sp>
        <p:nvSpPr>
          <p:cNvPr id="3" name="Rectangle 2"/>
          <p:cNvSpPr/>
          <p:nvPr/>
        </p:nvSpPr>
        <p:spPr>
          <a:xfrm>
            <a:off x="379412" y="2174064"/>
            <a:ext cx="6096000" cy="3046988"/>
          </a:xfrm>
          <a:prstGeom prst="rect">
            <a:avLst/>
          </a:prstGeom>
        </p:spPr>
        <p:txBody>
          <a:bodyPr>
            <a:spAutoFit/>
          </a:bodyPr>
          <a:lstStyle/>
          <a:p>
            <a:pPr marL="342900" indent="-342900">
              <a:lnSpc>
                <a:spcPct val="150000"/>
              </a:lnSpc>
              <a:buFont typeface="Arial" panose="020B0604020202020204" pitchFamily="34" charset="0"/>
              <a:buChar char="•"/>
            </a:pPr>
            <a:r>
              <a:rPr lang="en-US" sz="1600" u="sng" dirty="0">
                <a:solidFill>
                  <a:schemeClr val="bg1"/>
                </a:solidFill>
                <a:latin typeface="Times New Roman" panose="02020603050405020304" pitchFamily="18" charset="0"/>
                <a:cs typeface="Times New Roman" panose="02020603050405020304" pitchFamily="18" charset="0"/>
              </a:rPr>
              <a:t>Total Records </a:t>
            </a:r>
            <a:r>
              <a:rPr lang="en-US" sz="1600" dirty="0">
                <a:solidFill>
                  <a:schemeClr val="bg1"/>
                </a:solidFill>
                <a:latin typeface="Times New Roman" panose="02020603050405020304" pitchFamily="18" charset="0"/>
                <a:cs typeface="Times New Roman" panose="02020603050405020304" pitchFamily="18" charset="0"/>
              </a:rPr>
              <a:t>: 10,999 rows</a:t>
            </a:r>
          </a:p>
          <a:p>
            <a:pPr marL="342900" indent="-342900">
              <a:lnSpc>
                <a:spcPct val="150000"/>
              </a:lnSpc>
              <a:buFont typeface="Arial" panose="020B0604020202020204" pitchFamily="34" charset="0"/>
              <a:buChar char="•"/>
            </a:pPr>
            <a:r>
              <a:rPr lang="en-US" sz="1600" u="sng" dirty="0">
                <a:solidFill>
                  <a:schemeClr val="bg1"/>
                </a:solidFill>
                <a:latin typeface="Times New Roman" panose="02020603050405020304" pitchFamily="18" charset="0"/>
                <a:cs typeface="Times New Roman" panose="02020603050405020304" pitchFamily="18" charset="0"/>
              </a:rPr>
              <a:t>Features</a:t>
            </a:r>
            <a:r>
              <a:rPr lang="en-US" sz="1600" dirty="0">
                <a:solidFill>
                  <a:schemeClr val="bg1"/>
                </a:solidFill>
                <a:latin typeface="Times New Roman" panose="02020603050405020304" pitchFamily="18" charset="0"/>
                <a:cs typeface="Times New Roman" panose="02020603050405020304" pitchFamily="18" charset="0"/>
              </a:rPr>
              <a:t>:12 features including : ID,</a:t>
            </a:r>
            <a:r>
              <a:rPr lang="en-IN" sz="1600" dirty="0">
                <a:solidFill>
                  <a:schemeClr val="bg1"/>
                </a:solidFill>
                <a:latin typeface="Times New Roman" panose="02020603050405020304" pitchFamily="18" charset="0"/>
                <a:cs typeface="Times New Roman" panose="02020603050405020304" pitchFamily="18" charset="0"/>
              </a:rPr>
              <a:t>Warehouse Block ,Mode of  shipment , Customer care calls ,Cost of product(In Dollars) ,Weights in grams ,Customer Rating ,Prior purchases ,Product Importance ,Gender ,Discount Offered.</a:t>
            </a:r>
          </a:p>
          <a:p>
            <a:pPr marL="342900" indent="-342900">
              <a:lnSpc>
                <a:spcPct val="150000"/>
              </a:lnSpc>
              <a:buFont typeface="Arial" panose="020B0604020202020204" pitchFamily="34" charset="0"/>
              <a:buChar char="•"/>
            </a:pPr>
            <a:r>
              <a:rPr lang="en-US" sz="1600" u="sng" dirty="0">
                <a:solidFill>
                  <a:schemeClr val="bg1"/>
                </a:solidFill>
                <a:latin typeface="Times New Roman" panose="02020603050405020304" pitchFamily="18" charset="0"/>
                <a:cs typeface="Times New Roman" panose="02020603050405020304" pitchFamily="18" charset="0"/>
              </a:rPr>
              <a:t>Target Variable </a:t>
            </a:r>
            <a:r>
              <a:rPr lang="en-US" sz="1600" dirty="0">
                <a:solidFill>
                  <a:schemeClr val="bg1"/>
                </a:solidFill>
                <a:latin typeface="Times New Roman" panose="02020603050405020304" pitchFamily="18" charset="0"/>
                <a:cs typeface="Times New Roman" panose="02020603050405020304" pitchFamily="18" charset="0"/>
              </a:rPr>
              <a:t>: Reached On </a:t>
            </a:r>
            <a:r>
              <a:rPr lang="en-US" sz="1600" dirty="0" smtClean="0">
                <a:solidFill>
                  <a:schemeClr val="bg1"/>
                </a:solidFill>
                <a:latin typeface="Times New Roman" panose="02020603050405020304" pitchFamily="18" charset="0"/>
                <a:cs typeface="Times New Roman" panose="02020603050405020304" pitchFamily="18" charset="0"/>
              </a:rPr>
              <a:t>Time_Y_N</a:t>
            </a:r>
            <a:endParaRPr lang="en-US" sz="16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                                    1:Not On Time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                                    0:On Time</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686089" y="1702374"/>
            <a:ext cx="2121093" cy="369332"/>
          </a:xfrm>
          <a:prstGeom prst="rect">
            <a:avLst/>
          </a:prstGeom>
        </p:spPr>
        <p:txBody>
          <a:bodyPr wrap="none">
            <a:spAutoFit/>
          </a:bodyPr>
          <a:lstStyle/>
          <a:p>
            <a:pPr marL="285750" indent="-285750">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Dataset Summary</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6540500" y="1887040"/>
            <a:ext cx="6096000" cy="1569660"/>
          </a:xfrm>
          <a:prstGeom prst="rect">
            <a:avLst/>
          </a:prstGeom>
        </p:spPr>
        <p:txBody>
          <a:bodyPr>
            <a:spAutoFit/>
          </a:bodyPr>
          <a:lstStyle/>
          <a:p>
            <a:pPr>
              <a:lnSpc>
                <a:spcPct val="150000"/>
              </a:lnSpc>
            </a:pPr>
            <a:endParaRPr lang="en-US" sz="16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Warehouse Block : Source of shipment (A,B,C,D,E)</a:t>
            </a:r>
          </a:p>
          <a:p>
            <a:pPr marL="342900" indent="-342900">
              <a:lnSpc>
                <a:spcPct val="15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Mode Of Shipment : Ship ,Flight ,Roads</a:t>
            </a:r>
          </a:p>
          <a:p>
            <a:pPr marL="342900" indent="-342900">
              <a:lnSpc>
                <a:spcPct val="15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Product Importance : </a:t>
            </a:r>
            <a:r>
              <a:rPr lang="en-IN" sz="1600" dirty="0">
                <a:solidFill>
                  <a:schemeClr val="bg1"/>
                </a:solidFill>
                <a:latin typeface="Times New Roman" panose="02020603050405020304" pitchFamily="18" charset="0"/>
                <a:cs typeface="Times New Roman" panose="02020603050405020304" pitchFamily="18" charset="0"/>
              </a:rPr>
              <a:t>Low ,High ,Medium</a:t>
            </a:r>
          </a:p>
        </p:txBody>
      </p:sp>
      <p:sp>
        <p:nvSpPr>
          <p:cNvPr id="12" name="Rectangle 11"/>
          <p:cNvSpPr/>
          <p:nvPr/>
        </p:nvSpPr>
        <p:spPr>
          <a:xfrm>
            <a:off x="6865578" y="1790949"/>
            <a:ext cx="1826206" cy="369332"/>
          </a:xfrm>
          <a:prstGeom prst="rect">
            <a:avLst/>
          </a:prstGeom>
        </p:spPr>
        <p:txBody>
          <a:bodyPr wrap="none">
            <a:spAutoFit/>
          </a:bodyPr>
          <a:lstStyle/>
          <a:p>
            <a:pPr marL="285750" indent="-285750">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Key Attributes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444500" y="870890"/>
            <a:ext cx="7248939" cy="584775"/>
          </a:xfrm>
          <a:prstGeom prst="rect">
            <a:avLst/>
          </a:prstGeom>
        </p:spPr>
        <p:txBody>
          <a:bodyPr wrap="square">
            <a:spAutoFit/>
          </a:bodyPr>
          <a:lstStyle/>
          <a:p>
            <a:r>
              <a:rPr lang="en-US" sz="1600" dirty="0" smtClean="0">
                <a:solidFill>
                  <a:schemeClr val="bg1"/>
                </a:solidFill>
                <a:latin typeface="Times New Roman" panose="02020603050405020304" pitchFamily="18" charset="0"/>
                <a:cs typeface="Times New Roman" panose="02020603050405020304" pitchFamily="18" charset="0"/>
              </a:rPr>
              <a:t>This dataset is about international </a:t>
            </a:r>
            <a:r>
              <a:rPr lang="en-US" sz="1600" dirty="0">
                <a:solidFill>
                  <a:schemeClr val="bg1"/>
                </a:solidFill>
                <a:latin typeface="Times New Roman" panose="02020603050405020304" pitchFamily="18" charset="0"/>
                <a:cs typeface="Times New Roman" panose="02020603050405020304" pitchFamily="18" charset="0"/>
              </a:rPr>
              <a:t>e-commerce company specializing in electronic products.</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865578" y="3703409"/>
            <a:ext cx="5996940"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No missing values and no outliers in the given dataset.</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a:xfrm>
            <a:off x="444500" y="542925"/>
            <a:ext cx="11214100" cy="424732"/>
          </a:xfrm>
        </p:spPr>
        <p:txBody>
          <a:bodyPr/>
          <a:lstStyle/>
          <a:p>
            <a:r>
              <a:rPr lang="en-US" sz="2400" dirty="0" smtClean="0">
                <a:latin typeface="Times New Roman" panose="02020603050405020304" pitchFamily="18" charset="0"/>
                <a:cs typeface="Times New Roman" panose="02020603050405020304" pitchFamily="18" charset="0"/>
              </a:rPr>
              <a:t>OBJECTIVES</a:t>
            </a:r>
            <a:endParaRPr lang="en-US" sz="2400" dirty="0">
              <a:latin typeface="Times New Roman" panose="02020603050405020304" pitchFamily="18" charset="0"/>
              <a:cs typeface="Times New Roman" panose="02020603050405020304" pitchFamily="18" charset="0"/>
            </a:endParaRPr>
          </a:p>
        </p:txBody>
      </p:sp>
      <p:pic>
        <p:nvPicPr>
          <p:cNvPr id="25" name="Picture Placeholder 24" descr="Bar chart">
            <a:extLst>
              <a:ext uri="{FF2B5EF4-FFF2-40B4-BE49-F238E27FC236}">
                <a16:creationId xmlns:a16="http://schemas.microsoft.com/office/drawing/2014/main" xmlns=""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rcRect t="63" b="63"/>
          <a:stretch>
            <a:fillRect/>
          </a:stretch>
        </p:blipFill>
        <p:spPr>
          <a:xfrm>
            <a:off x="7718934" y="2261373"/>
            <a:ext cx="1259505" cy="1259505"/>
          </a:xfrm>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a:xfrm>
            <a:off x="648333" y="4240093"/>
            <a:ext cx="1776140" cy="1463040"/>
          </a:xfrm>
        </p:spPr>
        <p:txBody>
          <a:bodyPr/>
          <a:lstStyle/>
          <a:p>
            <a:r>
              <a:rPr lang="en-US" dirty="0">
                <a:latin typeface="Times New Roman" panose="02020603050405020304" pitchFamily="18" charset="0"/>
                <a:cs typeface="Times New Roman" panose="02020603050405020304" pitchFamily="18" charset="0"/>
              </a:rPr>
              <a:t>Predicting whether the products will reach customer on time using machine learning models.</a:t>
            </a:r>
            <a:endParaRPr lang="en-IN" dirty="0"/>
          </a:p>
          <a:p>
            <a:endParaRPr lang="en-US" dirty="0"/>
          </a:p>
        </p:txBody>
      </p:sp>
      <p:pic>
        <p:nvPicPr>
          <p:cNvPr id="27" name="Picture Placeholder 26" descr="Clock">
            <a:extLst>
              <a:ext uri="{FF2B5EF4-FFF2-40B4-BE49-F238E27FC236}">
                <a16:creationId xmlns:a16="http://schemas.microsoft.com/office/drawing/2014/main" xmlns=""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a:fillRect/>
          </a:stretch>
        </p:blipFill>
        <p:spPr>
          <a:xfrm>
            <a:off x="978211" y="2208035"/>
            <a:ext cx="1259505" cy="1259505"/>
          </a:xfrm>
        </p:spPr>
      </p:pic>
      <p:sp>
        <p:nvSpPr>
          <p:cNvPr id="20" name="Text Placeholder 19">
            <a:extLst>
              <a:ext uri="{FF2B5EF4-FFF2-40B4-BE49-F238E27FC236}">
                <a16:creationId xmlns:a16="http://schemas.microsoft.com/office/drawing/2014/main" xmlns="" id="{CB924A29-3538-4A3F-82A6-D2A7538C2111}"/>
              </a:ext>
            </a:extLst>
          </p:cNvPr>
          <p:cNvSpPr>
            <a:spLocks noGrp="1"/>
          </p:cNvSpPr>
          <p:nvPr>
            <p:ph type="body" sz="quarter" idx="19"/>
          </p:nvPr>
        </p:nvSpPr>
        <p:spPr>
          <a:xfrm>
            <a:off x="2928131" y="4240093"/>
            <a:ext cx="1776140" cy="1463040"/>
          </a:xfrm>
        </p:spPr>
        <p:txBody>
          <a:bodyPr/>
          <a:lstStyle/>
          <a:p>
            <a:r>
              <a:rPr lang="en-US" dirty="0">
                <a:latin typeface="Times New Roman" panose="02020603050405020304" pitchFamily="18" charset="0"/>
                <a:cs typeface="Times New Roman" panose="02020603050405020304" pitchFamily="18" charset="0"/>
              </a:rPr>
              <a:t>Understanding the product delivery patterns and customer behavior.</a:t>
            </a:r>
            <a:endParaRPr lang="en-IN" dirty="0"/>
          </a:p>
          <a:p>
            <a:endParaRPr lang="en-US" dirty="0"/>
          </a:p>
        </p:txBody>
      </p:sp>
      <p:pic>
        <p:nvPicPr>
          <p:cNvPr id="29" name="Picture Placeholder 28" descr="Microscope">
            <a:extLst>
              <a:ext uri="{FF2B5EF4-FFF2-40B4-BE49-F238E27FC236}">
                <a16:creationId xmlns:a16="http://schemas.microsoft.com/office/drawing/2014/main" xmlns=""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rcRect t="63" b="63"/>
          <a:stretch>
            <a:fillRect/>
          </a:stretch>
        </p:blipFill>
        <p:spPr>
          <a:xfrm>
            <a:off x="3186448" y="2208034"/>
            <a:ext cx="1259505" cy="1259505"/>
          </a:xfrm>
        </p:spPr>
      </p:pic>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a:lstStyle/>
          <a:p>
            <a:r>
              <a:rPr lang="en-US" dirty="0">
                <a:latin typeface="Times New Roman" panose="02020603050405020304" pitchFamily="18" charset="0"/>
                <a:cs typeface="Times New Roman" panose="02020603050405020304" pitchFamily="18" charset="0"/>
              </a:rPr>
              <a:t>Understanding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key factors influencing the product delivery times</a:t>
            </a:r>
            <a:endParaRPr lang="en-IN" dirty="0"/>
          </a:p>
          <a:p>
            <a:endParaRPr lang="en-US" dirty="0"/>
          </a:p>
        </p:txBody>
      </p:sp>
      <p:pic>
        <p:nvPicPr>
          <p:cNvPr id="31" name="Picture Placeholder 30" descr="Magnifying glass">
            <a:extLst>
              <a:ext uri="{FF2B5EF4-FFF2-40B4-BE49-F238E27FC236}">
                <a16:creationId xmlns:a16="http://schemas.microsoft.com/office/drawing/2014/main" xmlns=""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xmlns="" r:embed="rId9"/>
              </a:ext>
            </a:extLst>
          </a:blip>
          <a:srcRect/>
          <a:stretch>
            <a:fillRect/>
          </a:stretch>
        </p:blipFill>
        <p:spPr>
          <a:xfrm>
            <a:off x="5421797" y="2261373"/>
            <a:ext cx="1259505" cy="1259505"/>
          </a:xfrm>
        </p:spPr>
      </p:pic>
      <p:sp>
        <p:nvSpPr>
          <p:cNvPr id="22" name="Text Placeholder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a:lstStyle/>
          <a:p>
            <a:r>
              <a:rPr lang="en-US" dirty="0">
                <a:latin typeface="Times New Roman" panose="02020603050405020304" pitchFamily="18" charset="0"/>
                <a:cs typeface="Times New Roman" panose="02020603050405020304" pitchFamily="18" charset="0"/>
              </a:rPr>
              <a:t>Improving Customer Satisfaction by predicting delivery timeliness.</a:t>
            </a:r>
          </a:p>
          <a:p>
            <a:endParaRPr lang="en-US" dirty="0"/>
          </a:p>
        </p:txBody>
      </p:sp>
      <p:pic>
        <p:nvPicPr>
          <p:cNvPr id="33" name="Picture Placeholder 32" descr="Head with Gears">
            <a:extLst>
              <a:ext uri="{FF2B5EF4-FFF2-40B4-BE49-F238E27FC236}">
                <a16:creationId xmlns:a16="http://schemas.microsoft.com/office/drawing/2014/main" xmlns=""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xmlns="" r:embed="rId11"/>
              </a:ext>
            </a:extLst>
          </a:blip>
          <a:srcRect t="63" b="63"/>
          <a:stretch>
            <a:fillRect/>
          </a:stretch>
        </p:blipFill>
        <p:spPr>
          <a:xfrm>
            <a:off x="9954282" y="2208033"/>
            <a:ext cx="1259505" cy="1259505"/>
          </a:xfrm>
        </p:spPr>
      </p:pic>
      <p:sp>
        <p:nvSpPr>
          <p:cNvPr id="23" name="Text Placeholder 22">
            <a:extLst>
              <a:ext uri="{FF2B5EF4-FFF2-40B4-BE49-F238E27FC236}">
                <a16:creationId xmlns:a16="http://schemas.microsoft.com/office/drawing/2014/main" xmlns="" id="{8D05A34F-7712-46DB-AB5B-272E294B62EE}"/>
              </a:ext>
            </a:extLst>
          </p:cNvPr>
          <p:cNvSpPr>
            <a:spLocks noGrp="1"/>
          </p:cNvSpPr>
          <p:nvPr>
            <p:ph type="body" sz="quarter" idx="22"/>
          </p:nvPr>
        </p:nvSpPr>
        <p:spPr/>
        <p:txBody>
          <a:bodyPr/>
          <a:lstStyle/>
          <a:p>
            <a:r>
              <a:rPr lang="en-US" dirty="0">
                <a:latin typeface="Times New Roman" panose="02020603050405020304" pitchFamily="18" charset="0"/>
                <a:cs typeface="Times New Roman" panose="02020603050405020304" pitchFamily="18" charset="0"/>
              </a:rPr>
              <a:t>Optimizing Logistics and gaining operational insights</a:t>
            </a:r>
            <a:r>
              <a:rPr lang="en-US" dirty="0"/>
              <a:t>.</a:t>
            </a:r>
            <a:endParaRPr lang="en-IN" dirty="0"/>
          </a:p>
          <a:p>
            <a:endParaRPr lang="en-US" dirty="0"/>
          </a:p>
        </p:txBody>
      </p:sp>
      <p:sp>
        <p:nvSpPr>
          <p:cNvPr id="2" name="Slide Number Placeholder 1">
            <a:extLst>
              <a:ext uri="{FF2B5EF4-FFF2-40B4-BE49-F238E27FC236}">
                <a16:creationId xmlns:a16="http://schemas.microsoft.com/office/drawing/2014/main" xmlns="" id="{CC1F11E7-EDE5-4119-BA64-4FC57C285D1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27881"/>
            <a:ext cx="11214100" cy="424732"/>
          </a:xfrm>
        </p:spPr>
        <p:txBody>
          <a:bodyPr/>
          <a:lstStyle/>
          <a:p>
            <a:r>
              <a:rPr lang="en-US" sz="2400" dirty="0" smtClean="0">
                <a:latin typeface="Times New Roman" panose="02020603050405020304" pitchFamily="18" charset="0"/>
                <a:cs typeface="Times New Roman" panose="02020603050405020304" pitchFamily="18" charset="0"/>
              </a:rPr>
              <a:t>END TO END DEPLOYMENT FLOW</a:t>
            </a:r>
            <a:endParaRPr lang="en-IN"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grpSp>
        <p:nvGrpSpPr>
          <p:cNvPr id="8" name="Group 7"/>
          <p:cNvGrpSpPr/>
          <p:nvPr/>
        </p:nvGrpSpPr>
        <p:grpSpPr>
          <a:xfrm>
            <a:off x="1127266" y="1447320"/>
            <a:ext cx="8825084" cy="4776315"/>
            <a:chOff x="1317766" y="1239813"/>
            <a:chExt cx="8825084" cy="4776315"/>
          </a:xfrm>
        </p:grpSpPr>
        <p:sp>
          <p:nvSpPr>
            <p:cNvPr id="9" name="Can 8"/>
            <p:cNvSpPr/>
            <p:nvPr/>
          </p:nvSpPr>
          <p:spPr>
            <a:xfrm>
              <a:off x="1478280" y="1239813"/>
              <a:ext cx="1272540" cy="955655"/>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Dataset</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317766" y="2438400"/>
              <a:ext cx="1729740" cy="9937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Data collection, and Cleaning</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317766" y="3850248"/>
              <a:ext cx="1897874" cy="124636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Exploratory Data Analysis,Feature Engineering,Data Encoding and Scaling</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2" name="Flowchart: Decision 11"/>
            <p:cNvSpPr/>
            <p:nvPr/>
          </p:nvSpPr>
          <p:spPr>
            <a:xfrm>
              <a:off x="3883266" y="3595806"/>
              <a:ext cx="2136534" cy="1755249"/>
            </a:xfrm>
            <a:prstGeom prst="flowChartDecisi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Data Modelling Selection and Training</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6423822" y="3652460"/>
              <a:ext cx="1600038" cy="12352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Evaluation of Model and Optimization</a:t>
              </a:r>
              <a:r>
                <a:rPr lang="en-US" dirty="0" smtClean="0">
                  <a:solidFill>
                    <a:schemeClr val="tx1"/>
                  </a:solidFill>
                </a:rPr>
                <a:t>.</a:t>
              </a:r>
              <a:endParaRPr lang="en-IN" dirty="0">
                <a:solidFill>
                  <a:schemeClr val="tx1"/>
                </a:solidFill>
              </a:endParaRPr>
            </a:p>
          </p:txBody>
        </p:sp>
        <p:sp>
          <p:nvSpPr>
            <p:cNvPr id="14" name="Rectangle 13"/>
            <p:cNvSpPr/>
            <p:nvPr/>
          </p:nvSpPr>
          <p:spPr>
            <a:xfrm>
              <a:off x="8691486" y="3850248"/>
              <a:ext cx="1451364" cy="8239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Model Deployment.</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5" name="Flowchart: Connector 14"/>
            <p:cNvSpPr/>
            <p:nvPr/>
          </p:nvSpPr>
          <p:spPr>
            <a:xfrm>
              <a:off x="8943576" y="5116968"/>
              <a:ext cx="937260" cy="899160"/>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User</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16" name="Straight Arrow Connector 15"/>
            <p:cNvCxnSpPr>
              <a:stCxn id="9" idx="3"/>
            </p:cNvCxnSpPr>
            <p:nvPr/>
          </p:nvCxnSpPr>
          <p:spPr>
            <a:xfrm>
              <a:off x="2114550" y="2195468"/>
              <a:ext cx="0" cy="242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114550" y="3432155"/>
              <a:ext cx="0" cy="418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2" idx="1"/>
            </p:cNvCxnSpPr>
            <p:nvPr/>
          </p:nvCxnSpPr>
          <p:spPr>
            <a:xfrm>
              <a:off x="3215640" y="4473430"/>
              <a:ext cx="667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019800" y="4473429"/>
              <a:ext cx="4040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023860" y="4359130"/>
              <a:ext cx="6676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412206" y="4674200"/>
              <a:ext cx="0" cy="418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1016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424732"/>
          </a:xfrm>
        </p:spPr>
        <p:txBody>
          <a:bodyPr/>
          <a:lstStyle/>
          <a:p>
            <a:r>
              <a:rPr lang="en-US" sz="2400" b="0" dirty="0">
                <a:latin typeface="Times New Roman" panose="02020603050405020304" pitchFamily="18" charset="0"/>
                <a:cs typeface="Times New Roman" panose="02020603050405020304" pitchFamily="18" charset="0"/>
              </a:rPr>
              <a:t>EXPLORATORY DATA ANALYSIS</a:t>
            </a:r>
            <a:endParaRPr lang="en-IN" sz="24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8" name="Rectangle 7"/>
          <p:cNvSpPr/>
          <p:nvPr/>
        </p:nvSpPr>
        <p:spPr>
          <a:xfrm>
            <a:off x="573892" y="967657"/>
            <a:ext cx="3646639" cy="369332"/>
          </a:xfrm>
          <a:prstGeom prst="rect">
            <a:avLst/>
          </a:prstGeom>
        </p:spPr>
        <p:txBody>
          <a:bodyPr wrap="none">
            <a:spAutoFit/>
          </a:bodyPr>
          <a:lstStyle/>
          <a:p>
            <a:pPr marL="285750" indent="-285750">
              <a:buFont typeface="Wingdings" panose="05000000000000000000" pitchFamily="2" charset="2"/>
              <a:buChar char="ü"/>
            </a:pPr>
            <a:r>
              <a:rPr lang="en-US" smtClean="0">
                <a:solidFill>
                  <a:schemeClr val="bg1"/>
                </a:solidFill>
                <a:latin typeface="Times New Roman" panose="02020603050405020304" pitchFamily="18" charset="0"/>
                <a:cs typeface="Times New Roman" panose="02020603050405020304" pitchFamily="18" charset="0"/>
              </a:rPr>
              <a:t>UNIVARIATE </a:t>
            </a:r>
            <a:r>
              <a:rPr lang="en-US" dirty="0">
                <a:solidFill>
                  <a:schemeClr val="bg1"/>
                </a:solidFill>
                <a:latin typeface="Times New Roman" panose="02020603050405020304" pitchFamily="18" charset="0"/>
                <a:cs typeface="Times New Roman" panose="02020603050405020304" pitchFamily="18" charset="0"/>
              </a:rPr>
              <a:t>DATA ANALYSIS</a:t>
            </a:r>
            <a:endParaRPr lang="en-IN" dirty="0">
              <a:solidFill>
                <a:schemeClr val="bg1"/>
              </a:solidFill>
              <a:latin typeface="Times New Roman" panose="02020603050405020304" pitchFamily="18" charset="0"/>
              <a:cs typeface="Times New Roman" panose="02020603050405020304" pitchFamily="18" charset="0"/>
            </a:endParaRPr>
          </a:p>
        </p:txBody>
      </p:sp>
      <p:grpSp>
        <p:nvGrpSpPr>
          <p:cNvPr id="9" name="Group 8"/>
          <p:cNvGrpSpPr/>
          <p:nvPr/>
        </p:nvGrpSpPr>
        <p:grpSpPr>
          <a:xfrm>
            <a:off x="342899" y="1795127"/>
            <a:ext cx="3073767" cy="3729308"/>
            <a:chOff x="342899" y="1790912"/>
            <a:chExt cx="3596640" cy="4004465"/>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783" y="1790912"/>
              <a:ext cx="3005457" cy="3175431"/>
            </a:xfrm>
            <a:prstGeom prst="rect">
              <a:avLst/>
            </a:prstGeom>
          </p:spPr>
        </p:pic>
        <p:sp>
          <p:nvSpPr>
            <p:cNvPr id="11" name="TextBox 10"/>
            <p:cNvSpPr txBox="1"/>
            <p:nvPr/>
          </p:nvSpPr>
          <p:spPr>
            <a:xfrm>
              <a:off x="342899" y="5002213"/>
              <a:ext cx="3596640" cy="793164"/>
            </a:xfrm>
            <a:prstGeom prst="rect">
              <a:avLst/>
            </a:prstGeom>
            <a:noFill/>
          </p:spPr>
          <p:txBody>
            <a:bodyPr wrap="square" rtlCol="0">
              <a:spAutoFit/>
            </a:bodyPr>
            <a:lstStyle/>
            <a:p>
              <a:pPr marL="285750" indent="-285750">
                <a:buFont typeface="Wingdings" panose="05000000000000000000" pitchFamily="2" charset="2"/>
                <a:buChar char="Ø"/>
              </a:pPr>
              <a:r>
                <a:rPr lang="en-US" sz="1400" dirty="0" smtClean="0">
                  <a:solidFill>
                    <a:schemeClr val="bg1"/>
                  </a:solidFill>
                  <a:latin typeface="Times New Roman" panose="02020603050405020304" pitchFamily="18" charset="0"/>
                  <a:cs typeface="Times New Roman" panose="02020603050405020304" pitchFamily="18" charset="0"/>
                </a:rPr>
                <a:t>Almost Equal number of male and female customers.Female 50.4% and Male 49.6%</a:t>
              </a:r>
              <a:endParaRPr lang="en-IN" sz="1400" dirty="0">
                <a:solidFill>
                  <a:schemeClr val="bg1"/>
                </a:solidFill>
                <a:latin typeface="Times New Roman" panose="02020603050405020304" pitchFamily="18" charset="0"/>
                <a:cs typeface="Times New Roman" panose="02020603050405020304" pitchFamily="18" charset="0"/>
              </a:endParaRPr>
            </a:p>
          </p:txBody>
        </p:sp>
      </p:grpSp>
      <p:grpSp>
        <p:nvGrpSpPr>
          <p:cNvPr id="12" name="Group 11"/>
          <p:cNvGrpSpPr/>
          <p:nvPr/>
        </p:nvGrpSpPr>
        <p:grpSpPr>
          <a:xfrm>
            <a:off x="3416666" y="1862258"/>
            <a:ext cx="8348345" cy="4635379"/>
            <a:chOff x="3416666" y="1852257"/>
            <a:chExt cx="8348345" cy="4635379"/>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6666" y="1852257"/>
              <a:ext cx="8348345" cy="3115412"/>
            </a:xfrm>
            <a:prstGeom prst="rect">
              <a:avLst/>
            </a:prstGeom>
          </p:spPr>
        </p:pic>
        <p:sp>
          <p:nvSpPr>
            <p:cNvPr id="14" name="TextBox 13"/>
            <p:cNvSpPr txBox="1"/>
            <p:nvPr/>
          </p:nvSpPr>
          <p:spPr>
            <a:xfrm>
              <a:off x="5027142" y="5102641"/>
              <a:ext cx="6319038" cy="138499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400" dirty="0" smtClean="0">
                  <a:solidFill>
                    <a:schemeClr val="bg1"/>
                  </a:solidFill>
                  <a:latin typeface="Times New Roman" panose="02020603050405020304" pitchFamily="18" charset="0"/>
                  <a:cs typeface="Times New Roman" panose="02020603050405020304" pitchFamily="18" charset="0"/>
                </a:rPr>
                <a:t>Products primarily weight between “1000-2000 g” and “4000-6000” g.</a:t>
              </a:r>
            </a:p>
            <a:p>
              <a:pPr marL="285750" indent="-285750">
                <a:lnSpc>
                  <a:spcPct val="150000"/>
                </a:lnSpc>
                <a:buFont typeface="Wingdings" panose="05000000000000000000" pitchFamily="2" charset="2"/>
                <a:buChar char="Ø"/>
              </a:pPr>
              <a:r>
                <a:rPr lang="en-US" sz="1400" dirty="0" smtClean="0">
                  <a:solidFill>
                    <a:schemeClr val="bg1"/>
                  </a:solidFill>
                  <a:latin typeface="Times New Roman" panose="02020603050405020304" pitchFamily="18" charset="0"/>
                  <a:cs typeface="Times New Roman" panose="02020603050405020304" pitchFamily="18" charset="0"/>
                </a:rPr>
                <a:t>Product Importance depicts most shipments are “LOW” followed by “MEDIUM” and the least are “HIGH”.</a:t>
              </a:r>
            </a:p>
            <a:p>
              <a:pPr marL="285750" indent="-285750">
                <a:lnSpc>
                  <a:spcPct val="150000"/>
                </a:lnSpc>
                <a:buFont typeface="Wingdings" panose="05000000000000000000" pitchFamily="2" charset="2"/>
                <a:buChar char="Ø"/>
              </a:pPr>
              <a:r>
                <a:rPr lang="en-US" sz="1400" dirty="0" smtClean="0">
                  <a:solidFill>
                    <a:schemeClr val="bg1"/>
                  </a:solidFill>
                  <a:latin typeface="Times New Roman" panose="02020603050405020304" pitchFamily="18" charset="0"/>
                  <a:cs typeface="Times New Roman" panose="02020603050405020304" pitchFamily="18" charset="0"/>
                </a:rPr>
                <a:t>Frequency of Products prices between “$150-200 “and “$235-275”.</a:t>
              </a:r>
              <a:endParaRPr lang="en-IN" sz="1400" dirty="0">
                <a:solidFill>
                  <a:schemeClr val="bg1"/>
                </a:solidFill>
                <a:latin typeface="Times New Roman" panose="02020603050405020304" pitchFamily="18" charset="0"/>
                <a:cs typeface="Times New Roman" panose="02020603050405020304" pitchFamily="18" charset="0"/>
              </a:endParaRPr>
            </a:p>
          </p:txBody>
        </p:sp>
      </p:grpSp>
      <p:sp>
        <p:nvSpPr>
          <p:cNvPr id="18" name="TextBox 17"/>
          <p:cNvSpPr txBox="1"/>
          <p:nvPr/>
        </p:nvSpPr>
        <p:spPr>
          <a:xfrm>
            <a:off x="6835140" y="1414290"/>
            <a:ext cx="1958340" cy="369332"/>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Product Properties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160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40" y="1525971"/>
            <a:ext cx="10058400" cy="3381480"/>
          </a:xfrm>
          <a:prstGeom prst="rect">
            <a:avLst/>
          </a:prstGeom>
        </p:spPr>
      </p:pic>
      <p:sp>
        <p:nvSpPr>
          <p:cNvPr id="9" name="TextBox 8"/>
          <p:cNvSpPr txBox="1"/>
          <p:nvPr/>
        </p:nvSpPr>
        <p:spPr>
          <a:xfrm flipH="1">
            <a:off x="1783077" y="5060414"/>
            <a:ext cx="9186663" cy="106182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400" dirty="0" smtClean="0">
                <a:solidFill>
                  <a:schemeClr val="bg1"/>
                </a:solidFill>
                <a:latin typeface="Times New Roman" panose="02020603050405020304" pitchFamily="18" charset="0"/>
                <a:cs typeface="Times New Roman" panose="02020603050405020304" pitchFamily="18" charset="0"/>
              </a:rPr>
              <a:t>Most Shipments come from Warehouse Block “F” It handles greater than “3500 products”.</a:t>
            </a:r>
          </a:p>
          <a:p>
            <a:pPr marL="285750" indent="-285750">
              <a:lnSpc>
                <a:spcPct val="150000"/>
              </a:lnSpc>
              <a:buFont typeface="Wingdings" panose="05000000000000000000" pitchFamily="2" charset="2"/>
              <a:buChar char="Ø"/>
            </a:pPr>
            <a:r>
              <a:rPr lang="en-US" sz="1400" dirty="0" smtClean="0">
                <a:solidFill>
                  <a:schemeClr val="bg1"/>
                </a:solidFill>
                <a:latin typeface="Times New Roman" panose="02020603050405020304" pitchFamily="18" charset="0"/>
                <a:cs typeface="Times New Roman" panose="02020603050405020304" pitchFamily="18" charset="0"/>
              </a:rPr>
              <a:t>Based on Mode of Shipment majority of orders are delivered via “SHIP”.</a:t>
            </a:r>
          </a:p>
          <a:p>
            <a:pPr marL="285750" indent="-285750">
              <a:lnSpc>
                <a:spcPct val="150000"/>
              </a:lnSpc>
              <a:buFont typeface="Wingdings" panose="05000000000000000000" pitchFamily="2" charset="2"/>
              <a:buChar char="Ø"/>
            </a:pPr>
            <a:r>
              <a:rPr lang="en-US" sz="1400" dirty="0" smtClean="0">
                <a:solidFill>
                  <a:schemeClr val="bg1"/>
                </a:solidFill>
                <a:latin typeface="Times New Roman" panose="02020603050405020304" pitchFamily="18" charset="0"/>
                <a:cs typeface="Times New Roman" panose="02020603050405020304" pitchFamily="18" charset="0"/>
              </a:rPr>
              <a:t>There are fewer ON_TIME deliveries than late deliveries.</a:t>
            </a:r>
            <a:endParaRPr lang="en-IN" sz="1400"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3728458" y="1003676"/>
            <a:ext cx="5006340" cy="369332"/>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Logistics and Delivery Aspects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874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grpSp>
        <p:nvGrpSpPr>
          <p:cNvPr id="9" name="Group 8"/>
          <p:cNvGrpSpPr/>
          <p:nvPr/>
        </p:nvGrpSpPr>
        <p:grpSpPr>
          <a:xfrm>
            <a:off x="427066" y="1745475"/>
            <a:ext cx="11100458" cy="3158593"/>
            <a:chOff x="427066" y="1652806"/>
            <a:chExt cx="11100458" cy="3158593"/>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072" y="1786783"/>
              <a:ext cx="7551452" cy="284617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066" y="1652806"/>
              <a:ext cx="3344487" cy="3158593"/>
            </a:xfrm>
            <a:prstGeom prst="rect">
              <a:avLst/>
            </a:prstGeom>
          </p:spPr>
        </p:pic>
      </p:grpSp>
      <p:sp>
        <p:nvSpPr>
          <p:cNvPr id="12" name="TextBox 11"/>
          <p:cNvSpPr txBox="1"/>
          <p:nvPr/>
        </p:nvSpPr>
        <p:spPr>
          <a:xfrm>
            <a:off x="640080" y="784860"/>
            <a:ext cx="3863340"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solidFill>
                  <a:schemeClr val="bg1"/>
                </a:solidFill>
                <a:latin typeface="Times New Roman" panose="02020603050405020304" pitchFamily="18" charset="0"/>
                <a:cs typeface="Times New Roman" panose="02020603050405020304" pitchFamily="18" charset="0"/>
              </a:rPr>
              <a:t>BIVARIATE ANALYSIS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5753100" y="1376143"/>
            <a:ext cx="4754880" cy="369332"/>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Product Properties VS Reached On Time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097280" y="4943007"/>
            <a:ext cx="7414260" cy="115416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400" dirty="0" smtClean="0">
                <a:solidFill>
                  <a:schemeClr val="bg1"/>
                </a:solidFill>
                <a:latin typeface="Times New Roman" panose="02020603050405020304" pitchFamily="18" charset="0"/>
                <a:cs typeface="Times New Roman" panose="02020603050405020304" pitchFamily="18" charset="0"/>
              </a:rPr>
              <a:t>Timely delivery of products across both genders.</a:t>
            </a:r>
          </a:p>
          <a:p>
            <a:pPr marL="285750" indent="-285750">
              <a:lnSpc>
                <a:spcPct val="150000"/>
              </a:lnSpc>
              <a:buFont typeface="Wingdings" panose="05000000000000000000" pitchFamily="2" charset="2"/>
              <a:buChar char="Ø"/>
            </a:pPr>
            <a:r>
              <a:rPr lang="en-US" sz="1400" dirty="0" smtClean="0">
                <a:solidFill>
                  <a:schemeClr val="bg1"/>
                </a:solidFill>
                <a:latin typeface="Times New Roman" panose="02020603050405020304" pitchFamily="18" charset="0"/>
                <a:cs typeface="Times New Roman" panose="02020603050405020304" pitchFamily="18" charset="0"/>
              </a:rPr>
              <a:t>Late Deliveries around 1000-4000 g and &gt; 6000g.</a:t>
            </a:r>
          </a:p>
          <a:p>
            <a:pPr marL="285750" indent="-285750">
              <a:lnSpc>
                <a:spcPct val="150000"/>
              </a:lnSpc>
              <a:buFont typeface="Wingdings" panose="05000000000000000000" pitchFamily="2" charset="2"/>
              <a:buChar char="Ø"/>
            </a:pPr>
            <a:r>
              <a:rPr lang="en-US" sz="1400" dirty="0" smtClean="0">
                <a:solidFill>
                  <a:schemeClr val="bg1"/>
                </a:solidFill>
                <a:latin typeface="Times New Roman" panose="02020603050405020304" pitchFamily="18" charset="0"/>
                <a:cs typeface="Times New Roman" panose="02020603050405020304" pitchFamily="18" charset="0"/>
              </a:rPr>
              <a:t>High importance products face late deliveries than other product importances</a:t>
            </a:r>
            <a:r>
              <a:rPr lang="en-US" dirty="0" smtClean="0">
                <a:solidFill>
                  <a:schemeClr val="bg1"/>
                </a:solidFill>
                <a:latin typeface="Times New Roman" panose="02020603050405020304" pitchFamily="18" charset="0"/>
                <a:cs typeface="Times New Roman" panose="02020603050405020304" pitchFamily="18" charset="0"/>
              </a:rPr>
              <a:t>.</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662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documentManagement/types"/>
    <ds:schemaRef ds:uri="http://schemas.microsoft.com/office/infopath/2007/PartnerControls"/>
    <ds:schemaRef ds:uri="16c05727-aa75-4e4a-9b5f-8a80a1165891"/>
    <ds:schemaRef ds:uri="http://schemas.openxmlformats.org/package/2006/metadata/core-properties"/>
    <ds:schemaRef ds:uri="http://purl.org/dc/elements/1.1/"/>
    <ds:schemaRef ds:uri="http://purl.org/dc/terms/"/>
    <ds:schemaRef ds:uri="http://purl.org/dc/dcmitype/"/>
    <ds:schemaRef ds:uri="http://schemas.microsoft.com/office/2006/metadata/properties"/>
    <ds:schemaRef ds:uri="http://www.w3.org/XML/1998/namespace"/>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1208</Words>
  <Application>Microsoft Office PowerPoint</Application>
  <PresentationFormat>Widescreen</PresentationFormat>
  <Paragraphs>165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Tahoma</vt:lpstr>
      <vt:lpstr>Times New Roman</vt:lpstr>
      <vt:lpstr>Trade Gothic LT Pro</vt:lpstr>
      <vt:lpstr>Trebuchet MS</vt:lpstr>
      <vt:lpstr>Wingdings</vt:lpstr>
      <vt:lpstr>Office Theme</vt:lpstr>
      <vt:lpstr>E-Commerce Product Delivery Prediction</vt:lpstr>
      <vt:lpstr>PowerPoint Presentation</vt:lpstr>
      <vt:lpstr>PowerPoint Presentation</vt:lpstr>
      <vt:lpstr>DATASET OVERVIEW</vt:lpstr>
      <vt:lpstr>OBJECTIVES</vt:lpstr>
      <vt:lpstr>END TO END DEPLOYMENT FLOW</vt:lpstr>
      <vt:lpstr>EXPLORATORY DATA ANALYSIS</vt:lpstr>
      <vt:lpstr>PowerPoint Presentation</vt:lpstr>
      <vt:lpstr>PowerPoint Presentation</vt:lpstr>
      <vt:lpstr>PowerPoint Presentation</vt:lpstr>
      <vt:lpstr>PowerPoint Presentation</vt:lpstr>
      <vt:lpstr>PowerPoint Presentation</vt:lpstr>
      <vt:lpstr>DATA PREPROCESSING</vt:lpstr>
      <vt:lpstr>PowerPoint Presentation</vt:lpstr>
      <vt:lpstr>MODEL SELECTION</vt:lpstr>
      <vt:lpstr>MODEL PERFORMANCE</vt:lpstr>
      <vt:lpstr>Confusion Matrix</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2024-12-11T09:00:09Z</dcterms:created>
  <dcterms:modified xsi:type="dcterms:W3CDTF">2025-03-10T07:02:07Z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