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Oswald Bold" panose="020B0604020202020204" charset="0"/>
      <p:regular r:id="rId9"/>
    </p:embeddedFont>
    <p:embeddedFont>
      <p:font typeface="DM Sans Bold" panose="020B0604020202020204" charset="0"/>
      <p:regular r:id="rId10"/>
    </p:embeddedFont>
    <p:embeddedFont>
      <p:font typeface="Montserrat Classic Bold" panose="020B0604020202020204" charset="0"/>
      <p:regular r:id="rId11"/>
    </p:embeddedFont>
    <p:embeddedFont>
      <p:font typeface="DM Sans" panose="020B0604020202020204" charset="0"/>
      <p:regular r:id="rId12"/>
    </p:embeddedFont>
    <p:embeddedFont>
      <p:font typeface="Canva Sans Bold" panose="020B0604020202020204" charset="0"/>
      <p:regular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1" d="100"/>
          <a:sy n="71" d="100"/>
        </p:scale>
        <p:origin x="127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7.png"/><Relationship Id="rId10" Type="http://schemas.openxmlformats.org/officeDocument/2006/relationships/image" Target="../media/image3.svg"/><Relationship Id="rId4" Type="http://schemas.openxmlformats.org/officeDocument/2006/relationships/image" Target="../media/image6.jpe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14.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9" name="TextBox 9"/>
          <p:cNvSpPr txBox="1"/>
          <p:nvPr/>
        </p:nvSpPr>
        <p:spPr>
          <a:xfrm>
            <a:off x="3399803" y="4914900"/>
            <a:ext cx="10991437" cy="2240540"/>
          </a:xfrm>
          <a:prstGeom prst="rect">
            <a:avLst/>
          </a:prstGeom>
        </p:spPr>
        <p:txBody>
          <a:bodyPr lIns="0" tIns="0" rIns="0" bIns="0" rtlCol="0" anchor="t">
            <a:spAutoFit/>
          </a:bodyPr>
          <a:lstStyle/>
          <a:p>
            <a:pPr algn="ctr">
              <a:lnSpc>
                <a:spcPts val="18269"/>
              </a:lnSpc>
            </a:pPr>
            <a:r>
              <a:rPr lang="en-US" sz="13238" spc="1297">
                <a:solidFill>
                  <a:srgbClr val="231F20"/>
                </a:solidFill>
                <a:latin typeface="Oswald Bold"/>
              </a:rPr>
              <a:t> GENERATOR</a:t>
            </a:r>
          </a:p>
        </p:txBody>
      </p:sp>
      <p:sp>
        <p:nvSpPr>
          <p:cNvPr id="10" name="TextBox 10"/>
          <p:cNvSpPr txBox="1"/>
          <p:nvPr/>
        </p:nvSpPr>
        <p:spPr>
          <a:xfrm>
            <a:off x="4136955" y="3956598"/>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RANDOM COLOR</a:t>
            </a:r>
          </a:p>
        </p:txBody>
      </p:sp>
      <p:sp>
        <p:nvSpPr>
          <p:cNvPr id="11" name="TextBox 11"/>
          <p:cNvSpPr txBox="1"/>
          <p:nvPr/>
        </p:nvSpPr>
        <p:spPr>
          <a:xfrm>
            <a:off x="2805321" y="7482578"/>
            <a:ext cx="12848809" cy="896299"/>
          </a:xfrm>
          <a:prstGeom prst="rect">
            <a:avLst/>
          </a:prstGeom>
        </p:spPr>
        <p:txBody>
          <a:bodyPr lIns="0" tIns="0" rIns="0" bIns="0" rtlCol="0" anchor="t">
            <a:spAutoFit/>
          </a:bodyPr>
          <a:lstStyle/>
          <a:p>
            <a:pPr algn="ctr">
              <a:lnSpc>
                <a:spcPts val="3661"/>
              </a:lnSpc>
            </a:pPr>
            <a:r>
              <a:rPr lang="en-US" sz="2653" spc="140">
                <a:solidFill>
                  <a:srgbClr val="231F20"/>
                </a:solidFill>
                <a:latin typeface="Montserrat Classic Bold"/>
              </a:rPr>
              <a:t>BY: DANIYAL HAIDER</a:t>
            </a:r>
          </a:p>
          <a:p>
            <a:pPr algn="ctr">
              <a:lnSpc>
                <a:spcPts val="3661"/>
              </a:lnSpc>
            </a:pPr>
            <a:r>
              <a:rPr lang="en-US" sz="2653" spc="140">
                <a:solidFill>
                  <a:srgbClr val="231F20"/>
                </a:solidFill>
                <a:latin typeface="Montserrat Classic Bold"/>
              </a:rPr>
              <a:t>ANAS KHALID</a:t>
            </a:r>
          </a:p>
        </p:txBody>
      </p:sp>
      <p:sp>
        <p:nvSpPr>
          <p:cNvPr id="12" name="TextBox 12"/>
          <p:cNvSpPr txBox="1"/>
          <p:nvPr/>
        </p:nvSpPr>
        <p:spPr>
          <a:xfrm>
            <a:off x="15393660" y="1538248"/>
            <a:ext cx="1865640" cy="284181"/>
          </a:xfrm>
          <a:prstGeom prst="rect">
            <a:avLst/>
          </a:prstGeom>
        </p:spPr>
        <p:txBody>
          <a:bodyPr lIns="0" tIns="0" rIns="0" bIns="0" rtlCol="0" anchor="t">
            <a:spAutoFit/>
          </a:bodyPr>
          <a:lstStyle/>
          <a:p>
            <a:pPr marL="0" lvl="0" indent="0" algn="ctr">
              <a:lnSpc>
                <a:spcPts val="2394"/>
              </a:lnSpc>
              <a:spcBef>
                <a:spcPct val="0"/>
              </a:spcBef>
            </a:pPr>
            <a:r>
              <a:rPr lang="en-US" sz="1735" spc="170">
                <a:solidFill>
                  <a:srgbClr val="231F20"/>
                </a:solidFill>
                <a:latin typeface="Montserrat Classic Bold"/>
              </a:rPr>
              <a:t>LARANA, INC.</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5019320" y="2901697"/>
            <a:ext cx="1383920" cy="3975265"/>
            <a:chOff x="0" y="0"/>
            <a:chExt cx="364489" cy="1046983"/>
          </a:xfrm>
        </p:grpSpPr>
        <p:sp>
          <p:nvSpPr>
            <p:cNvPr id="4" name="Freeform 4"/>
            <p:cNvSpPr/>
            <p:nvPr/>
          </p:nvSpPr>
          <p:spPr>
            <a:xfrm>
              <a:off x="0" y="0"/>
              <a:ext cx="364489" cy="1046983"/>
            </a:xfrm>
            <a:custGeom>
              <a:avLst/>
              <a:gdLst/>
              <a:ahLst/>
              <a:cxnLst/>
              <a:rect l="l" t="t" r="r" b="b"/>
              <a:pathLst>
                <a:path w="364489" h="1046983">
                  <a:moveTo>
                    <a:pt x="0" y="0"/>
                  </a:moveTo>
                  <a:lnTo>
                    <a:pt x="364489" y="0"/>
                  </a:lnTo>
                  <a:lnTo>
                    <a:pt x="364489" y="1046983"/>
                  </a:lnTo>
                  <a:lnTo>
                    <a:pt x="0" y="1046983"/>
                  </a:lnTo>
                  <a:close/>
                </a:path>
              </a:pathLst>
            </a:custGeom>
            <a:solidFill>
              <a:srgbClr val="CCCCCC"/>
            </a:solidFill>
          </p:spPr>
        </p:sp>
        <p:sp>
          <p:nvSpPr>
            <p:cNvPr id="5" name="TextBox 5"/>
            <p:cNvSpPr txBox="1"/>
            <p:nvPr/>
          </p:nvSpPr>
          <p:spPr>
            <a:xfrm>
              <a:off x="0" y="-19050"/>
              <a:ext cx="364489" cy="1066033"/>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022304"/>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4903461"/>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70058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6607430" y="3333137"/>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INTRODUCTION</a:t>
            </a:r>
          </a:p>
        </p:txBody>
      </p:sp>
      <p:sp>
        <p:nvSpPr>
          <p:cNvPr id="13" name="TextBox 13"/>
          <p:cNvSpPr txBox="1"/>
          <p:nvPr/>
        </p:nvSpPr>
        <p:spPr>
          <a:xfrm>
            <a:off x="6607430" y="4127355"/>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BACKGROUND</a:t>
            </a:r>
          </a:p>
        </p:txBody>
      </p:sp>
      <p:sp>
        <p:nvSpPr>
          <p:cNvPr id="14" name="TextBox 14"/>
          <p:cNvSpPr txBox="1"/>
          <p:nvPr/>
        </p:nvSpPr>
        <p:spPr>
          <a:xfrm>
            <a:off x="6607430" y="5047445"/>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PROBLEM STATEMENT</a:t>
            </a:r>
          </a:p>
        </p:txBody>
      </p:sp>
      <p:sp>
        <p:nvSpPr>
          <p:cNvPr id="15" name="TextBox 15"/>
          <p:cNvSpPr txBox="1"/>
          <p:nvPr/>
        </p:nvSpPr>
        <p:spPr>
          <a:xfrm>
            <a:off x="6607430" y="5841663"/>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OUR SERVICES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7" name="Freeform 7"/>
          <p:cNvSpPr/>
          <p:nvPr/>
        </p:nvSpPr>
        <p:spPr>
          <a:xfrm>
            <a:off x="10758785" y="1049603"/>
            <a:ext cx="6176060" cy="8208697"/>
          </a:xfrm>
          <a:custGeom>
            <a:avLst/>
            <a:gdLst/>
            <a:ahLst/>
            <a:cxnLst/>
            <a:rect l="l" t="t" r="r" b="b"/>
            <a:pathLst>
              <a:path w="6176060" h="8208697">
                <a:moveTo>
                  <a:pt x="0" y="0"/>
                </a:moveTo>
                <a:lnTo>
                  <a:pt x="6176060" y="0"/>
                </a:lnTo>
                <a:lnTo>
                  <a:pt x="6176060" y="8208697"/>
                </a:lnTo>
                <a:lnTo>
                  <a:pt x="0" y="8208697"/>
                </a:lnTo>
                <a:lnTo>
                  <a:pt x="0" y="0"/>
                </a:lnTo>
                <a:close/>
              </a:path>
            </a:pathLst>
          </a:custGeom>
          <a:blipFill>
            <a:blip r:embed="rId4"/>
            <a:stretch>
              <a:fillRect l="-49746" r="-49746"/>
            </a:stretch>
          </a:blipFill>
        </p:spPr>
      </p:sp>
      <p:grpSp>
        <p:nvGrpSpPr>
          <p:cNvPr id="8" name="Group 8"/>
          <p:cNvGrpSpPr/>
          <p:nvPr/>
        </p:nvGrpSpPr>
        <p:grpSpPr>
          <a:xfrm>
            <a:off x="2142191" y="3396305"/>
            <a:ext cx="9610044" cy="3108564"/>
            <a:chOff x="0" y="0"/>
            <a:chExt cx="3682024" cy="1191025"/>
          </a:xfrm>
        </p:grpSpPr>
        <p:sp>
          <p:nvSpPr>
            <p:cNvPr id="9" name="Freeform 9"/>
            <p:cNvSpPr/>
            <p:nvPr/>
          </p:nvSpPr>
          <p:spPr>
            <a:xfrm>
              <a:off x="0" y="0"/>
              <a:ext cx="3682024" cy="1191025"/>
            </a:xfrm>
            <a:custGeom>
              <a:avLst/>
              <a:gdLst/>
              <a:ahLst/>
              <a:cxnLst/>
              <a:rect l="l" t="t" r="r" b="b"/>
              <a:pathLst>
                <a:path w="3682024" h="1191025">
                  <a:moveTo>
                    <a:pt x="0" y="0"/>
                  </a:moveTo>
                  <a:lnTo>
                    <a:pt x="3682024" y="0"/>
                  </a:lnTo>
                  <a:lnTo>
                    <a:pt x="3682024" y="1191025"/>
                  </a:lnTo>
                  <a:lnTo>
                    <a:pt x="0" y="1191025"/>
                  </a:lnTo>
                  <a:close/>
                </a:path>
              </a:pathLst>
            </a:custGeom>
            <a:solidFill>
              <a:srgbClr val="EFEFEF"/>
            </a:solidFill>
          </p:spPr>
        </p:sp>
        <p:sp>
          <p:nvSpPr>
            <p:cNvPr id="10" name="TextBox 10"/>
            <p:cNvSpPr txBox="1"/>
            <p:nvPr/>
          </p:nvSpPr>
          <p:spPr>
            <a:xfrm>
              <a:off x="0" y="-19050"/>
              <a:ext cx="3682024" cy="1210075"/>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2" name="Freeform 12"/>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13" name="Group 13"/>
          <p:cNvGrpSpPr/>
          <p:nvPr/>
        </p:nvGrpSpPr>
        <p:grpSpPr>
          <a:xfrm>
            <a:off x="2142191" y="6928413"/>
            <a:ext cx="9610044" cy="2329887"/>
            <a:chOff x="0" y="0"/>
            <a:chExt cx="3682024" cy="892680"/>
          </a:xfrm>
        </p:grpSpPr>
        <p:sp>
          <p:nvSpPr>
            <p:cNvPr id="14" name="Freeform 14"/>
            <p:cNvSpPr/>
            <p:nvPr/>
          </p:nvSpPr>
          <p:spPr>
            <a:xfrm>
              <a:off x="0" y="0"/>
              <a:ext cx="3682024" cy="892680"/>
            </a:xfrm>
            <a:custGeom>
              <a:avLst/>
              <a:gdLst/>
              <a:ahLst/>
              <a:cxnLst/>
              <a:rect l="l" t="t" r="r" b="b"/>
              <a:pathLst>
                <a:path w="3682024" h="892680">
                  <a:moveTo>
                    <a:pt x="0" y="0"/>
                  </a:moveTo>
                  <a:lnTo>
                    <a:pt x="3682024" y="0"/>
                  </a:lnTo>
                  <a:lnTo>
                    <a:pt x="3682024" y="892680"/>
                  </a:lnTo>
                  <a:lnTo>
                    <a:pt x="0" y="892680"/>
                  </a:lnTo>
                  <a:close/>
                </a:path>
              </a:pathLst>
            </a:custGeom>
            <a:solidFill>
              <a:srgbClr val="EFEFEF"/>
            </a:solidFill>
          </p:spPr>
        </p:sp>
        <p:sp>
          <p:nvSpPr>
            <p:cNvPr id="15" name="TextBox 15"/>
            <p:cNvSpPr txBox="1"/>
            <p:nvPr/>
          </p:nvSpPr>
          <p:spPr>
            <a:xfrm>
              <a:off x="0" y="-19050"/>
              <a:ext cx="3682024" cy="911730"/>
            </a:xfrm>
            <a:prstGeom prst="rect">
              <a:avLst/>
            </a:prstGeom>
          </p:spPr>
          <p:txBody>
            <a:bodyPr lIns="50800" tIns="50800" rIns="50800" bIns="50800" rtlCol="0" anchor="ctr"/>
            <a:lstStyle/>
            <a:p>
              <a:pPr algn="ctr">
                <a:lnSpc>
                  <a:spcPts val="2859"/>
                </a:lnSpc>
              </a:pPr>
              <a:endParaRPr/>
            </a:p>
          </p:txBody>
        </p:sp>
      </p:grpSp>
      <p:sp>
        <p:nvSpPr>
          <p:cNvPr id="16" name="Freeform 16"/>
          <p:cNvSpPr/>
          <p:nvPr/>
        </p:nvSpPr>
        <p:spPr>
          <a:xfrm>
            <a:off x="2322104" y="7491775"/>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7" name="TextBox 17"/>
          <p:cNvSpPr txBox="1"/>
          <p:nvPr/>
        </p:nvSpPr>
        <p:spPr>
          <a:xfrm>
            <a:off x="2142191" y="926705"/>
            <a:ext cx="7416941" cy="1341526"/>
          </a:xfrm>
          <a:prstGeom prst="rect">
            <a:avLst/>
          </a:prstGeom>
        </p:spPr>
        <p:txBody>
          <a:bodyPr lIns="0" tIns="0" rIns="0" bIns="0" rtlCol="0" anchor="t">
            <a:spAutoFit/>
          </a:bodyPr>
          <a:lstStyle/>
          <a:p>
            <a:pPr algn="l">
              <a:lnSpc>
                <a:spcPts val="11015"/>
              </a:lnSpc>
            </a:pPr>
            <a:r>
              <a:rPr lang="en-US" sz="7982" spc="782">
                <a:solidFill>
                  <a:srgbClr val="231F20"/>
                </a:solidFill>
                <a:latin typeface="Oswald Bold"/>
              </a:rPr>
              <a:t>INTRODUCTION</a:t>
            </a:r>
          </a:p>
        </p:txBody>
      </p:sp>
      <p:sp>
        <p:nvSpPr>
          <p:cNvPr id="18" name="TextBox 18"/>
          <p:cNvSpPr txBox="1"/>
          <p:nvPr/>
        </p:nvSpPr>
        <p:spPr>
          <a:xfrm>
            <a:off x="3908899" y="3624745"/>
            <a:ext cx="7132181" cy="2696581"/>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In today's digital era, color plays a vital role in various domains such as web design, graphic design, user interface (UI) design, and art. Designers often require a quick and efficient way to generate random colors for inspiration, experimentation, or practical application in their projects. </a:t>
            </a:r>
          </a:p>
        </p:txBody>
      </p:sp>
      <p:sp>
        <p:nvSpPr>
          <p:cNvPr id="19" name="TextBox 19"/>
          <p:cNvSpPr txBox="1"/>
          <p:nvPr/>
        </p:nvSpPr>
        <p:spPr>
          <a:xfrm>
            <a:off x="4024855" y="7293693"/>
            <a:ext cx="7132181" cy="1539659"/>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The Random Color Generator is a simple yet powerful tool designed to fulfill this need, providing users with an easy way to generate random colors at the click of a button. </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2720102" y="2386460"/>
            <a:ext cx="12057353" cy="1702517"/>
          </a:xfrm>
          <a:prstGeom prst="rect">
            <a:avLst/>
          </a:prstGeom>
        </p:spPr>
        <p:txBody>
          <a:bodyPr lIns="0" tIns="0" rIns="0" bIns="0" rtlCol="0" anchor="t">
            <a:spAutoFit/>
          </a:bodyPr>
          <a:lstStyle/>
          <a:p>
            <a:pPr algn="l">
              <a:lnSpc>
                <a:spcPts val="13948"/>
              </a:lnSpc>
            </a:pPr>
            <a:r>
              <a:rPr lang="en-US" sz="10107" spc="990">
                <a:solidFill>
                  <a:srgbClr val="FFFFFF"/>
                </a:solidFill>
                <a:latin typeface="Oswald Bold"/>
              </a:rPr>
              <a:t>BACKGROUND</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2720102" y="4336700"/>
            <a:ext cx="10951206" cy="5562643"/>
          </a:xfrm>
          <a:prstGeom prst="rect">
            <a:avLst/>
          </a:prstGeom>
        </p:spPr>
        <p:txBody>
          <a:bodyPr lIns="0" tIns="0" rIns="0" bIns="0" rtlCol="0" anchor="t">
            <a:spAutoFit/>
          </a:bodyPr>
          <a:lstStyle/>
          <a:p>
            <a:pPr algn="l">
              <a:lnSpc>
                <a:spcPts val="3447"/>
              </a:lnSpc>
            </a:pPr>
            <a:r>
              <a:rPr lang="en-US" sz="2498" spc="244">
                <a:solidFill>
                  <a:srgbClr val="F5FFF5"/>
                </a:solidFill>
                <a:latin typeface="DM Sans"/>
              </a:rPr>
              <a:t>The concept of random color generation stems from the need for creativity and exploration in design. Traditional color selection methods often involve manually choosing colors from predefined palettes or using color theory principles to create harmonious combinations. While these methods are effective, they may limit designers' creativity and experimentation. The idea of a random color generator emerged as a solution to this limitation, offering designers a way to break free from conventional color choices and discover unique and unexpected color combinations. By generating colors randomly, designers can explore new possibilities, spark inspiration, and uncover unconventional color schemes that they may not have considered otherwise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11489411" y="664311"/>
            <a:ext cx="6021895" cy="8876442"/>
          </a:xfrm>
          <a:custGeom>
            <a:avLst/>
            <a:gdLst/>
            <a:ahLst/>
            <a:cxnLst/>
            <a:rect l="l" t="t" r="r" b="b"/>
            <a:pathLst>
              <a:path w="6021895" h="8876442">
                <a:moveTo>
                  <a:pt x="0" y="0"/>
                </a:moveTo>
                <a:lnTo>
                  <a:pt x="6021895" y="0"/>
                </a:lnTo>
                <a:lnTo>
                  <a:pt x="6021895" y="8876442"/>
                </a:lnTo>
                <a:lnTo>
                  <a:pt x="0" y="8876442"/>
                </a:lnTo>
                <a:lnTo>
                  <a:pt x="0" y="0"/>
                </a:lnTo>
                <a:close/>
              </a:path>
            </a:pathLst>
          </a:custGeom>
          <a:blipFill>
            <a:blip r:embed="rId5"/>
            <a:stretch>
              <a:fillRect l="-42054" r="-79050"/>
            </a:stretch>
          </a:blipFill>
        </p:spPr>
      </p:sp>
      <p:sp>
        <p:nvSpPr>
          <p:cNvPr id="5" name="Freeform 5"/>
          <p:cNvSpPr/>
          <p:nvPr/>
        </p:nvSpPr>
        <p:spPr>
          <a:xfrm>
            <a:off x="8203215" y="7962246"/>
            <a:ext cx="4876482" cy="516424"/>
          </a:xfrm>
          <a:custGeom>
            <a:avLst/>
            <a:gdLst/>
            <a:ahLst/>
            <a:cxnLst/>
            <a:rect l="l" t="t" r="r" b="b"/>
            <a:pathLst>
              <a:path w="4876482" h="516424">
                <a:moveTo>
                  <a:pt x="0" y="0"/>
                </a:moveTo>
                <a:lnTo>
                  <a:pt x="4876483" y="0"/>
                </a:lnTo>
                <a:lnTo>
                  <a:pt x="4876483" y="516423"/>
                </a:lnTo>
                <a:lnTo>
                  <a:pt x="0" y="516423"/>
                </a:lnTo>
                <a:lnTo>
                  <a:pt x="0" y="0"/>
                </a:lnTo>
                <a:close/>
              </a:path>
            </a:pathLst>
          </a:custGeom>
          <a:blipFill>
            <a:blip r:embed="rId6"/>
            <a:stretch>
              <a:fillRect t="-86495"/>
            </a:stretch>
          </a:blipFill>
        </p:spPr>
      </p:sp>
      <p:grpSp>
        <p:nvGrpSpPr>
          <p:cNvPr id="6" name="Group 6"/>
          <p:cNvGrpSpPr/>
          <p:nvPr/>
        </p:nvGrpSpPr>
        <p:grpSpPr>
          <a:xfrm>
            <a:off x="8220749" y="3205532"/>
            <a:ext cx="4858949" cy="4794814"/>
            <a:chOff x="0" y="0"/>
            <a:chExt cx="1279723" cy="1262832"/>
          </a:xfrm>
        </p:grpSpPr>
        <p:sp>
          <p:nvSpPr>
            <p:cNvPr id="7" name="Freeform 7"/>
            <p:cNvSpPr/>
            <p:nvPr/>
          </p:nvSpPr>
          <p:spPr>
            <a:xfrm>
              <a:off x="0" y="0"/>
              <a:ext cx="1279723" cy="1262832"/>
            </a:xfrm>
            <a:custGeom>
              <a:avLst/>
              <a:gdLst/>
              <a:ahLst/>
              <a:cxnLst/>
              <a:rect l="l" t="t" r="r" b="b"/>
              <a:pathLst>
                <a:path w="1279723" h="1262832">
                  <a:moveTo>
                    <a:pt x="0" y="0"/>
                  </a:moveTo>
                  <a:lnTo>
                    <a:pt x="1279723" y="0"/>
                  </a:lnTo>
                  <a:lnTo>
                    <a:pt x="1279723" y="1262832"/>
                  </a:lnTo>
                  <a:lnTo>
                    <a:pt x="0" y="1262832"/>
                  </a:lnTo>
                  <a:close/>
                </a:path>
              </a:pathLst>
            </a:custGeom>
            <a:solidFill>
              <a:srgbClr val="1A1A1A"/>
            </a:solidFill>
          </p:spPr>
        </p:sp>
        <p:sp>
          <p:nvSpPr>
            <p:cNvPr id="8" name="TextBox 8"/>
            <p:cNvSpPr txBox="1"/>
            <p:nvPr/>
          </p:nvSpPr>
          <p:spPr>
            <a:xfrm>
              <a:off x="0" y="-57150"/>
              <a:ext cx="1279723" cy="1319982"/>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9" name="Freeform 9"/>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0" name="Freeform 10"/>
          <p:cNvSpPr/>
          <p:nvPr/>
        </p:nvSpPr>
        <p:spPr>
          <a:xfrm>
            <a:off x="9365769" y="3791077"/>
            <a:ext cx="2551375" cy="2622909"/>
          </a:xfrm>
          <a:custGeom>
            <a:avLst/>
            <a:gdLst/>
            <a:ahLst/>
            <a:cxnLst/>
            <a:rect l="l" t="t" r="r" b="b"/>
            <a:pathLst>
              <a:path w="2551375" h="2622909">
                <a:moveTo>
                  <a:pt x="0" y="0"/>
                </a:moveTo>
                <a:lnTo>
                  <a:pt x="2551375" y="0"/>
                </a:lnTo>
                <a:lnTo>
                  <a:pt x="2551375" y="2622909"/>
                </a:lnTo>
                <a:lnTo>
                  <a:pt x="0" y="262290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1" name="TextBox 11"/>
          <p:cNvSpPr txBox="1"/>
          <p:nvPr/>
        </p:nvSpPr>
        <p:spPr>
          <a:xfrm>
            <a:off x="2191002" y="1162050"/>
            <a:ext cx="7241638" cy="2560927"/>
          </a:xfrm>
          <a:prstGeom prst="rect">
            <a:avLst/>
          </a:prstGeom>
        </p:spPr>
        <p:txBody>
          <a:bodyPr lIns="0" tIns="0" rIns="0" bIns="0" rtlCol="0" anchor="t">
            <a:spAutoFit/>
          </a:bodyPr>
          <a:lstStyle/>
          <a:p>
            <a:pPr marL="0" lvl="0" indent="0" algn="l">
              <a:lnSpc>
                <a:spcPts val="9903"/>
              </a:lnSpc>
            </a:pPr>
            <a:r>
              <a:rPr lang="en-US" sz="9431" spc="924">
                <a:solidFill>
                  <a:srgbClr val="231F20"/>
                </a:solidFill>
                <a:latin typeface="Oswald Bold"/>
              </a:rPr>
              <a:t>PROBLEM STATEMENT</a:t>
            </a:r>
          </a:p>
        </p:txBody>
      </p:sp>
      <p:sp>
        <p:nvSpPr>
          <p:cNvPr id="12" name="TextBox 12"/>
          <p:cNvSpPr txBox="1"/>
          <p:nvPr/>
        </p:nvSpPr>
        <p:spPr>
          <a:xfrm>
            <a:off x="2008951" y="3766048"/>
            <a:ext cx="6162866" cy="2730844"/>
          </a:xfrm>
          <a:prstGeom prst="rect">
            <a:avLst/>
          </a:prstGeom>
        </p:spPr>
        <p:txBody>
          <a:bodyPr lIns="0" tIns="0" rIns="0" bIns="0" rtlCol="0" anchor="t">
            <a:spAutoFit/>
          </a:bodyPr>
          <a:lstStyle/>
          <a:p>
            <a:pPr marL="386568" lvl="1" indent="-193284" algn="l">
              <a:lnSpc>
                <a:spcPts val="2470"/>
              </a:lnSpc>
              <a:buFont typeface="Arial"/>
              <a:buChar char="•"/>
            </a:pPr>
            <a:r>
              <a:rPr lang="en-US" sz="1790" spc="175">
                <a:solidFill>
                  <a:srgbClr val="231F20"/>
                </a:solidFill>
                <a:latin typeface="DM Sans"/>
              </a:rPr>
              <a:t>Despite the abundance of color selection tools available, many designers still encounter challenges when it comes to finding inspiration and exploring unconventional color choices. Traditional methods of color selection may lead to repetitive or predictable results, limiting designers' ability to innovate and differentiate their work.</a:t>
            </a:r>
          </a:p>
        </p:txBody>
      </p:sp>
      <p:sp>
        <p:nvSpPr>
          <p:cNvPr id="13" name="TextBox 13"/>
          <p:cNvSpPr txBox="1"/>
          <p:nvPr/>
        </p:nvSpPr>
        <p:spPr>
          <a:xfrm>
            <a:off x="2008951" y="6809908"/>
            <a:ext cx="6162866" cy="2730844"/>
          </a:xfrm>
          <a:prstGeom prst="rect">
            <a:avLst/>
          </a:prstGeom>
        </p:spPr>
        <p:txBody>
          <a:bodyPr lIns="0" tIns="0" rIns="0" bIns="0" rtlCol="0" anchor="t">
            <a:spAutoFit/>
          </a:bodyPr>
          <a:lstStyle/>
          <a:p>
            <a:pPr marL="386568" lvl="1" indent="-193284" algn="l">
              <a:lnSpc>
                <a:spcPts val="2470"/>
              </a:lnSpc>
              <a:buFont typeface="Arial"/>
              <a:buChar char="•"/>
            </a:pPr>
            <a:r>
              <a:rPr lang="en-US" sz="1790" spc="175">
                <a:solidFill>
                  <a:srgbClr val="231F20"/>
                </a:solidFill>
                <a:latin typeface="DM Sans"/>
              </a:rPr>
              <a:t>The Random Color Generator addresses this problem by offering a novel approach to color selection that encourages creativity, experimentation, and serendipitous discovery. By providing designers with a diverse range of random colors at their fingertips, the generator empowers them to break free from conventional constraints and unlock their creative potential.</a:t>
            </a:r>
          </a:p>
        </p:txBody>
      </p:sp>
      <p:sp>
        <p:nvSpPr>
          <p:cNvPr id="14" name="TextBox 14"/>
          <p:cNvSpPr txBox="1"/>
          <p:nvPr/>
        </p:nvSpPr>
        <p:spPr>
          <a:xfrm>
            <a:off x="8498723" y="6552336"/>
            <a:ext cx="4135657" cy="694164"/>
          </a:xfrm>
          <a:prstGeom prst="rect">
            <a:avLst/>
          </a:prstGeom>
        </p:spPr>
        <p:txBody>
          <a:bodyPr lIns="0" tIns="0" rIns="0" bIns="0" rtlCol="0" anchor="t">
            <a:spAutoFit/>
          </a:bodyPr>
          <a:lstStyle/>
          <a:p>
            <a:pPr algn="ctr">
              <a:lnSpc>
                <a:spcPts val="5632"/>
              </a:lnSpc>
            </a:pPr>
            <a:r>
              <a:rPr lang="en-US" sz="4081" spc="399">
                <a:solidFill>
                  <a:srgbClr val="FDFBFB"/>
                </a:solidFill>
                <a:latin typeface="DM Sans Bold"/>
              </a:rPr>
              <a:t>SOLUTION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7" y="5240576"/>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190716" y="7633568"/>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With the click of a button, the generator produces a new random color each time, allowing users to continuously explore a vast spectrum of colors.</a:t>
            </a:r>
          </a:p>
        </p:txBody>
      </p:sp>
      <p:sp>
        <p:nvSpPr>
          <p:cNvPr id="10" name="TextBox 10"/>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TextBox 11"/>
          <p:cNvSpPr txBox="1"/>
          <p:nvPr/>
        </p:nvSpPr>
        <p:spPr>
          <a:xfrm>
            <a:off x="2059451" y="5941547"/>
            <a:ext cx="3467055" cy="999170"/>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BACKGROUND COLOR </a:t>
            </a:r>
          </a:p>
        </p:txBody>
      </p:sp>
      <p:sp>
        <p:nvSpPr>
          <p:cNvPr id="12" name="Freeform 12"/>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3" name="Group 13"/>
          <p:cNvGrpSpPr/>
          <p:nvPr/>
        </p:nvGrpSpPr>
        <p:grpSpPr>
          <a:xfrm>
            <a:off x="7030737" y="5240576"/>
            <a:ext cx="501082" cy="50108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TextBox 16"/>
          <p:cNvSpPr txBox="1"/>
          <p:nvPr/>
        </p:nvSpPr>
        <p:spPr>
          <a:xfrm>
            <a:off x="6267505"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7" name="Freeform 17"/>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18" name="Group 18"/>
          <p:cNvGrpSpPr/>
          <p:nvPr/>
        </p:nvGrpSpPr>
        <p:grpSpPr>
          <a:xfrm>
            <a:off x="10521294" y="5240576"/>
            <a:ext cx="501082" cy="50108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0" name="TextBox 2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2" name="Freeform 22"/>
          <p:cNvSpPr/>
          <p:nvPr/>
        </p:nvSpPr>
        <p:spPr>
          <a:xfrm>
            <a:off x="13248619"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23" name="Group 23"/>
          <p:cNvGrpSpPr/>
          <p:nvPr/>
        </p:nvGrpSpPr>
        <p:grpSpPr>
          <a:xfrm>
            <a:off x="14011851" y="5240576"/>
            <a:ext cx="501082" cy="50108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5" name="TextBox 2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6" name="TextBox 26"/>
          <p:cNvSpPr txBox="1"/>
          <p:nvPr/>
        </p:nvSpPr>
        <p:spPr>
          <a:xfrm>
            <a:off x="13248619"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7" name="TextBox 27"/>
          <p:cNvSpPr txBox="1"/>
          <p:nvPr/>
        </p:nvSpPr>
        <p:spPr>
          <a:xfrm>
            <a:off x="5697811" y="7633568"/>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With the click of a button, the generator produces a new random gradient colors each time, allowing users to continuously explore a vast spectrum of colors.</a:t>
            </a:r>
          </a:p>
        </p:txBody>
      </p:sp>
      <p:sp>
        <p:nvSpPr>
          <p:cNvPr id="28" name="TextBox 28"/>
          <p:cNvSpPr txBox="1"/>
          <p:nvPr/>
        </p:nvSpPr>
        <p:spPr>
          <a:xfrm>
            <a:off x="5679015" y="5942960"/>
            <a:ext cx="3106810" cy="1513441"/>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BACKGROUNDGRADIENT COLOR </a:t>
            </a:r>
          </a:p>
        </p:txBody>
      </p:sp>
      <p:sp>
        <p:nvSpPr>
          <p:cNvPr id="29" name="TextBox 29"/>
          <p:cNvSpPr txBox="1"/>
          <p:nvPr/>
        </p:nvSpPr>
        <p:spPr>
          <a:xfrm>
            <a:off x="9240239" y="7633568"/>
            <a:ext cx="3204526"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With the click of a button, the generator produces a new random color for button each time, allowing users to continuously explore a vast spectrum of colors.</a:t>
            </a:r>
          </a:p>
        </p:txBody>
      </p:sp>
      <p:sp>
        <p:nvSpPr>
          <p:cNvPr id="30" name="TextBox 30"/>
          <p:cNvSpPr txBox="1"/>
          <p:nvPr/>
        </p:nvSpPr>
        <p:spPr>
          <a:xfrm>
            <a:off x="9240239" y="5941547"/>
            <a:ext cx="3133859" cy="1513441"/>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BUTTON BACKGROUND COLOR</a:t>
            </a:r>
          </a:p>
        </p:txBody>
      </p:sp>
      <p:sp>
        <p:nvSpPr>
          <p:cNvPr id="31" name="TextBox 31"/>
          <p:cNvSpPr txBox="1"/>
          <p:nvPr/>
        </p:nvSpPr>
        <p:spPr>
          <a:xfrm>
            <a:off x="12679912" y="7633568"/>
            <a:ext cx="4579388" cy="2220830"/>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By implementing user-friendly registration processes, prioritizing data security, and adhering to best practices, websites can foster trust and engagement among users, ultimately driving success in the digital landscape. </a:t>
            </a:r>
          </a:p>
        </p:txBody>
      </p:sp>
      <p:sp>
        <p:nvSpPr>
          <p:cNvPr id="32" name="TextBox 32"/>
          <p:cNvSpPr txBox="1"/>
          <p:nvPr/>
        </p:nvSpPr>
        <p:spPr>
          <a:xfrm>
            <a:off x="12679912" y="5975283"/>
            <a:ext cx="3184742" cy="484899"/>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REGISTRATION</a:t>
            </a:r>
          </a:p>
        </p:txBody>
      </p:sp>
      <p:sp>
        <p:nvSpPr>
          <p:cNvPr id="33" name="Freeform 33"/>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34" name="TextBox 34"/>
          <p:cNvSpPr txBox="1"/>
          <p:nvPr/>
        </p:nvSpPr>
        <p:spPr>
          <a:xfrm>
            <a:off x="111887" y="211230"/>
            <a:ext cx="8487668" cy="1566544"/>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rPr>
              <a:t>OUR SERVICES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TextBox 4"/>
          <p:cNvSpPr txBox="1"/>
          <p:nvPr/>
        </p:nvSpPr>
        <p:spPr>
          <a:xfrm>
            <a:off x="1561733" y="2105045"/>
            <a:ext cx="8097687" cy="3241963"/>
          </a:xfrm>
          <a:prstGeom prst="rect">
            <a:avLst/>
          </a:prstGeom>
        </p:spPr>
        <p:txBody>
          <a:bodyPr lIns="0" tIns="0" rIns="0" bIns="0" rtlCol="0" anchor="t">
            <a:spAutoFit/>
          </a:bodyPr>
          <a:lstStyle/>
          <a:p>
            <a:pPr marL="0" lvl="0" indent="0" algn="l">
              <a:lnSpc>
                <a:spcPts val="13015"/>
              </a:lnSpc>
              <a:spcBef>
                <a:spcPct val="0"/>
              </a:spcBef>
            </a:pPr>
            <a:r>
              <a:rPr lang="en-US" sz="9431" spc="924">
                <a:solidFill>
                  <a:srgbClr val="231F20"/>
                </a:solidFill>
                <a:latin typeface="Oswald Bold"/>
              </a:rPr>
              <a:t>THANK'S FOR WATCHING</a:t>
            </a:r>
          </a:p>
        </p:txBody>
      </p:sp>
      <p:sp>
        <p:nvSpPr>
          <p:cNvPr id="5" name="Freeform 5"/>
          <p:cNvSpPr/>
          <p:nvPr/>
        </p:nvSpPr>
        <p:spPr>
          <a:xfrm>
            <a:off x="15409623" y="2266970"/>
            <a:ext cx="734693" cy="755166"/>
          </a:xfrm>
          <a:custGeom>
            <a:avLst/>
            <a:gdLst/>
            <a:ahLst/>
            <a:cxnLst/>
            <a:rect l="l" t="t" r="r" b="b"/>
            <a:pathLst>
              <a:path w="734693" h="755166">
                <a:moveTo>
                  <a:pt x="0" y="0"/>
                </a:moveTo>
                <a:lnTo>
                  <a:pt x="734692" y="0"/>
                </a:lnTo>
                <a:lnTo>
                  <a:pt x="734692" y="755166"/>
                </a:lnTo>
                <a:lnTo>
                  <a:pt x="0" y="75516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TextBox 6"/>
          <p:cNvSpPr txBox="1"/>
          <p:nvPr/>
        </p:nvSpPr>
        <p:spPr>
          <a:xfrm>
            <a:off x="14628874" y="3180249"/>
            <a:ext cx="2296190" cy="352695"/>
          </a:xfrm>
          <a:prstGeom prst="rect">
            <a:avLst/>
          </a:prstGeom>
        </p:spPr>
        <p:txBody>
          <a:bodyPr lIns="0" tIns="0" rIns="0" bIns="0" rtlCol="0" anchor="t">
            <a:spAutoFit/>
          </a:bodyPr>
          <a:lstStyle/>
          <a:p>
            <a:pPr marL="0" lvl="0" indent="0" algn="ctr">
              <a:lnSpc>
                <a:spcPts val="2947"/>
              </a:lnSpc>
              <a:spcBef>
                <a:spcPct val="0"/>
              </a:spcBef>
            </a:pPr>
            <a:r>
              <a:rPr lang="en-US" sz="2135" spc="209">
                <a:solidFill>
                  <a:srgbClr val="231F20"/>
                </a:solidFill>
                <a:latin typeface="Montserrat Classic Bold"/>
              </a:rPr>
              <a:t>LARANA, INC.</a:t>
            </a:r>
          </a:p>
        </p:txBody>
      </p:sp>
      <p:sp>
        <p:nvSpPr>
          <p:cNvPr id="7" name="Freeform 7"/>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7">
              <a:extLst>
                <a:ext uri="{96DAC541-7B7A-43D3-8B79-37D633B846F1}">
                  <asvg:svgBlip xmlns:asvg="http://schemas.microsoft.com/office/drawing/2016/SVG/main" xmlns="" r:embed="rId8"/>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478</Words>
  <Application>Microsoft Office PowerPoint</Application>
  <PresentationFormat>Custom</PresentationFormat>
  <Paragraphs>38</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Oswald Bold</vt:lpstr>
      <vt:lpstr>DM Sans Bold</vt:lpstr>
      <vt:lpstr>Montserrat Classic Bold</vt:lpstr>
      <vt:lpstr>DM Sans</vt:lpstr>
      <vt:lpstr>Oswald Bold Italics</vt:lpstr>
      <vt:lpstr>Canva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admin</cp:lastModifiedBy>
  <cp:revision>2</cp:revision>
  <dcterms:created xsi:type="dcterms:W3CDTF">2006-08-16T00:00:00Z</dcterms:created>
  <dcterms:modified xsi:type="dcterms:W3CDTF">2024-05-14T14:36:12Z</dcterms:modified>
  <dc:identifier>DAGFNiqBM6Q</dc:identifier>
</cp:coreProperties>
</file>