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odec Pro Bold" panose="020B0604020202020204" charset="0"/>
      <p:regular r:id="rId14"/>
    </p:embeddedFont>
    <p:embeddedFont>
      <p:font typeface="Codec Pro" panose="020B0604020202020204" charset="0"/>
      <p:regular r:id="rId15"/>
    </p:embeddedFont>
    <p:embeddedFont>
      <p:font typeface="Calibri" panose="020F0502020204030204" pitchFamily="34" charset="0"/>
      <p:regular r:id="rId16"/>
      <p:bold r:id="rId17"/>
      <p:italic r:id="rId18"/>
      <p:boldItalic r:id="rId19"/>
    </p:embeddedFont>
    <p:embeddedFont>
      <p:font typeface="Canva Sa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59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9.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17775" y="5674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2">
              <a:alphaModFix amt="46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TextBox 5"/>
          <p:cNvSpPr txBox="1"/>
          <p:nvPr/>
        </p:nvSpPr>
        <p:spPr>
          <a:xfrm>
            <a:off x="1028700" y="1867187"/>
            <a:ext cx="16230600" cy="5763267"/>
          </a:xfrm>
          <a:prstGeom prst="rect">
            <a:avLst/>
          </a:prstGeom>
        </p:spPr>
        <p:txBody>
          <a:bodyPr lIns="0" tIns="0" rIns="0" bIns="0" rtlCol="0" anchor="t">
            <a:spAutoFit/>
          </a:bodyPr>
          <a:lstStyle/>
          <a:p>
            <a:pPr algn="l">
              <a:lnSpc>
                <a:spcPts val="10900"/>
              </a:lnSpc>
            </a:pPr>
            <a:r>
              <a:rPr lang="en-US" sz="10900" dirty="0">
                <a:solidFill>
                  <a:srgbClr val="FFFFFF"/>
                </a:solidFill>
                <a:latin typeface="Codec Pro Bold"/>
              </a:rPr>
              <a:t>INTRODUCTION TO MULTI-TASK LEARNING IN MACHINE LEARNING</a:t>
            </a:r>
          </a:p>
          <a:p>
            <a:pPr algn="l">
              <a:lnSpc>
                <a:spcPts val="10900"/>
              </a:lnSpc>
            </a:pPr>
            <a:endParaRPr lang="en-US" sz="10900" dirty="0">
              <a:solidFill>
                <a:srgbClr val="FFFFFF"/>
              </a:solidFill>
              <a:latin typeface="Codec Pro Bold"/>
            </a:endParaRPr>
          </a:p>
        </p:txBody>
      </p:sp>
      <p:sp>
        <p:nvSpPr>
          <p:cNvPr id="6" name="Rectangle 5"/>
          <p:cNvSpPr/>
          <p:nvPr/>
        </p:nvSpPr>
        <p:spPr>
          <a:xfrm>
            <a:off x="1028700" y="7429500"/>
            <a:ext cx="7394397" cy="643766"/>
          </a:xfrm>
          <a:prstGeom prst="rect">
            <a:avLst/>
          </a:prstGeom>
        </p:spPr>
        <p:txBody>
          <a:bodyPr wrap="none">
            <a:spAutoFit/>
          </a:bodyPr>
          <a:lstStyle/>
          <a:p>
            <a:pPr>
              <a:lnSpc>
                <a:spcPts val="4339"/>
              </a:lnSpc>
              <a:defRPr/>
            </a:pPr>
            <a:r>
              <a:rPr lang="en-US" sz="4000" dirty="0">
                <a:solidFill>
                  <a:srgbClr val="FFFFFF"/>
                </a:solidFill>
                <a:latin typeface="Codec Pro Bold"/>
              </a:rPr>
              <a:t>Presented By   Daniyal Haider</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2285430" y="4161381"/>
            <a:ext cx="609685" cy="609685"/>
          </a:xfrm>
          <a:custGeom>
            <a:avLst/>
            <a:gdLst/>
            <a:ahLst/>
            <a:cxnLst/>
            <a:rect l="l" t="t" r="r" b="b"/>
            <a:pathLst>
              <a:path w="609685" h="609685">
                <a:moveTo>
                  <a:pt x="0" y="0"/>
                </a:moveTo>
                <a:lnTo>
                  <a:pt x="609685" y="0"/>
                </a:lnTo>
                <a:lnTo>
                  <a:pt x="609685" y="609685"/>
                </a:lnTo>
                <a:lnTo>
                  <a:pt x="0" y="609685"/>
                </a:lnTo>
                <a:lnTo>
                  <a:pt x="0" y="0"/>
                </a:lnTo>
                <a:close/>
              </a:path>
            </a:pathLst>
          </a:custGeom>
          <a:blipFill>
            <a:blip r:embed="rId2"/>
            <a:stretch>
              <a:fillRect/>
            </a:stretch>
          </a:blipFill>
        </p:spPr>
      </p:sp>
      <p:sp>
        <p:nvSpPr>
          <p:cNvPr id="3" name="Freeform 3"/>
          <p:cNvSpPr/>
          <p:nvPr/>
        </p:nvSpPr>
        <p:spPr>
          <a:xfrm>
            <a:off x="6494454" y="4159996"/>
            <a:ext cx="611069" cy="611069"/>
          </a:xfrm>
          <a:custGeom>
            <a:avLst/>
            <a:gdLst/>
            <a:ahLst/>
            <a:cxnLst/>
            <a:rect l="l" t="t" r="r" b="b"/>
            <a:pathLst>
              <a:path w="611069" h="611069">
                <a:moveTo>
                  <a:pt x="0" y="0"/>
                </a:moveTo>
                <a:lnTo>
                  <a:pt x="611069" y="0"/>
                </a:lnTo>
                <a:lnTo>
                  <a:pt x="611069" y="611070"/>
                </a:lnTo>
                <a:lnTo>
                  <a:pt x="0" y="611070"/>
                </a:lnTo>
                <a:lnTo>
                  <a:pt x="0" y="0"/>
                </a:lnTo>
                <a:close/>
              </a:path>
            </a:pathLst>
          </a:custGeom>
          <a:blipFill>
            <a:blip r:embed="rId3"/>
            <a:stretch>
              <a:fillRect/>
            </a:stretch>
          </a:blipFill>
        </p:spPr>
      </p:sp>
      <p:sp>
        <p:nvSpPr>
          <p:cNvPr id="4" name="Freeform 4"/>
          <p:cNvSpPr/>
          <p:nvPr/>
        </p:nvSpPr>
        <p:spPr>
          <a:xfrm>
            <a:off x="10705973" y="4159996"/>
            <a:ext cx="611069" cy="611069"/>
          </a:xfrm>
          <a:custGeom>
            <a:avLst/>
            <a:gdLst/>
            <a:ahLst/>
            <a:cxnLst/>
            <a:rect l="l" t="t" r="r" b="b"/>
            <a:pathLst>
              <a:path w="611069" h="611069">
                <a:moveTo>
                  <a:pt x="0" y="0"/>
                </a:moveTo>
                <a:lnTo>
                  <a:pt x="611069" y="0"/>
                </a:lnTo>
                <a:lnTo>
                  <a:pt x="611069" y="611070"/>
                </a:lnTo>
                <a:lnTo>
                  <a:pt x="0" y="611070"/>
                </a:lnTo>
                <a:lnTo>
                  <a:pt x="0" y="0"/>
                </a:lnTo>
                <a:close/>
              </a:path>
            </a:pathLst>
          </a:custGeom>
          <a:blipFill>
            <a:blip r:embed="rId4"/>
            <a:stretch>
              <a:fillRect/>
            </a:stretch>
          </a:blipFill>
        </p:spPr>
      </p:sp>
      <p:sp>
        <p:nvSpPr>
          <p:cNvPr id="5" name="Freeform 5"/>
          <p:cNvSpPr/>
          <p:nvPr/>
        </p:nvSpPr>
        <p:spPr>
          <a:xfrm>
            <a:off x="14917492" y="4161381"/>
            <a:ext cx="611069" cy="611069"/>
          </a:xfrm>
          <a:custGeom>
            <a:avLst/>
            <a:gdLst/>
            <a:ahLst/>
            <a:cxnLst/>
            <a:rect l="l" t="t" r="r" b="b"/>
            <a:pathLst>
              <a:path w="611069" h="611069">
                <a:moveTo>
                  <a:pt x="0" y="0"/>
                </a:moveTo>
                <a:lnTo>
                  <a:pt x="611069" y="0"/>
                </a:lnTo>
                <a:lnTo>
                  <a:pt x="611069" y="611069"/>
                </a:lnTo>
                <a:lnTo>
                  <a:pt x="0" y="611069"/>
                </a:lnTo>
                <a:lnTo>
                  <a:pt x="0" y="0"/>
                </a:lnTo>
                <a:close/>
              </a:path>
            </a:pathLst>
          </a:custGeom>
          <a:blipFill>
            <a:blip r:embed="rId5"/>
            <a:stretch>
              <a:fillRect/>
            </a:stretch>
          </a:blipFill>
        </p:spPr>
      </p:sp>
      <p:sp>
        <p:nvSpPr>
          <p:cNvPr id="6" name="TextBox 6"/>
          <p:cNvSpPr txBox="1"/>
          <p:nvPr/>
        </p:nvSpPr>
        <p:spPr>
          <a:xfrm>
            <a:off x="1028700" y="990600"/>
            <a:ext cx="5771288" cy="2628900"/>
          </a:xfrm>
          <a:prstGeom prst="rect">
            <a:avLst/>
          </a:prstGeom>
        </p:spPr>
        <p:txBody>
          <a:bodyPr lIns="0" tIns="0" rIns="0" bIns="0" rtlCol="0" anchor="t">
            <a:spAutoFit/>
          </a:bodyPr>
          <a:lstStyle/>
          <a:p>
            <a:pPr algn="l">
              <a:lnSpc>
                <a:spcPts val="6600"/>
              </a:lnSpc>
            </a:pPr>
            <a:r>
              <a:rPr lang="en-US" sz="6000">
                <a:solidFill>
                  <a:srgbClr val="FFFFFF"/>
                </a:solidFill>
                <a:latin typeface="Codec Pro Bold"/>
              </a:rPr>
              <a:t>Applications and Real-World Scenarios</a:t>
            </a:r>
          </a:p>
        </p:txBody>
      </p:sp>
      <p:sp>
        <p:nvSpPr>
          <p:cNvPr id="7" name="TextBox 7"/>
          <p:cNvSpPr txBox="1"/>
          <p:nvPr/>
        </p:nvSpPr>
        <p:spPr>
          <a:xfrm>
            <a:off x="2084257" y="5114925"/>
            <a:ext cx="1012031"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Healthcare</a:t>
            </a:r>
          </a:p>
        </p:txBody>
      </p:sp>
      <p:sp>
        <p:nvSpPr>
          <p:cNvPr id="8" name="TextBox 8"/>
          <p:cNvSpPr txBox="1"/>
          <p:nvPr/>
        </p:nvSpPr>
        <p:spPr>
          <a:xfrm>
            <a:off x="6241296" y="5114925"/>
            <a:ext cx="1119188"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Smart Cities</a:t>
            </a:r>
          </a:p>
        </p:txBody>
      </p:sp>
      <p:sp>
        <p:nvSpPr>
          <p:cNvPr id="9" name="TextBox 9"/>
          <p:cNvSpPr txBox="1"/>
          <p:nvPr/>
        </p:nvSpPr>
        <p:spPr>
          <a:xfrm>
            <a:off x="10338432" y="5114925"/>
            <a:ext cx="1346150"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Manufacturing</a:t>
            </a:r>
          </a:p>
        </p:txBody>
      </p:sp>
      <p:sp>
        <p:nvSpPr>
          <p:cNvPr id="10" name="TextBox 10"/>
          <p:cNvSpPr txBox="1"/>
          <p:nvPr/>
        </p:nvSpPr>
        <p:spPr>
          <a:xfrm>
            <a:off x="14865784" y="5114925"/>
            <a:ext cx="716310" cy="257174"/>
          </a:xfrm>
          <a:prstGeom prst="rect">
            <a:avLst/>
          </a:prstGeom>
        </p:spPr>
        <p:txBody>
          <a:bodyPr lIns="0" tIns="0" rIns="0" bIns="0" rtlCol="0" anchor="t">
            <a:spAutoFit/>
          </a:bodyPr>
          <a:lstStyle/>
          <a:p>
            <a:pPr algn="ctr">
              <a:lnSpc>
                <a:spcPts val="2100"/>
              </a:lnSpc>
            </a:pPr>
            <a:r>
              <a:rPr lang="en-US" sz="1500">
                <a:solidFill>
                  <a:srgbClr val="FFFFFF"/>
                </a:solidFill>
                <a:latin typeface="Canva Sans"/>
              </a:rPr>
              <a:t>Finance</a:t>
            </a:r>
          </a:p>
        </p:txBody>
      </p:sp>
      <p:sp>
        <p:nvSpPr>
          <p:cNvPr id="11" name="TextBox 11"/>
          <p:cNvSpPr txBox="1"/>
          <p:nvPr/>
        </p:nvSpPr>
        <p:spPr>
          <a:xfrm>
            <a:off x="1042128" y="6268086"/>
            <a:ext cx="3096288" cy="2990214"/>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Multi-task learning enables AI-powered medical diagnosis systems to simultaneously detect and classify multiple conditions from medical scans, improving accuracy and efficiency.</a:t>
            </a:r>
          </a:p>
          <a:p>
            <a:pPr algn="ctr">
              <a:lnSpc>
                <a:spcPts val="2660"/>
              </a:lnSpc>
            </a:pPr>
            <a:endParaRPr lang="en-US" sz="1900">
              <a:solidFill>
                <a:srgbClr val="FFFFFF"/>
              </a:solidFill>
              <a:latin typeface="Canva Sans"/>
            </a:endParaRPr>
          </a:p>
        </p:txBody>
      </p:sp>
      <p:sp>
        <p:nvSpPr>
          <p:cNvPr id="12" name="TextBox 12"/>
          <p:cNvSpPr txBox="1"/>
          <p:nvPr/>
        </p:nvSpPr>
        <p:spPr>
          <a:xfrm>
            <a:off x="5252746" y="6268086"/>
            <a:ext cx="3096288" cy="2656839"/>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Multi-task models can power intelligent urban planning and management systems, simultaneously optimizing traffic flow, energy usage, and public services.</a:t>
            </a:r>
          </a:p>
          <a:p>
            <a:pPr algn="ctr">
              <a:lnSpc>
                <a:spcPts val="2660"/>
              </a:lnSpc>
            </a:pPr>
            <a:endParaRPr lang="en-US" sz="1900">
              <a:solidFill>
                <a:srgbClr val="FFFFFF"/>
              </a:solidFill>
              <a:latin typeface="Canva Sans"/>
            </a:endParaRPr>
          </a:p>
        </p:txBody>
      </p:sp>
      <p:sp>
        <p:nvSpPr>
          <p:cNvPr id="13" name="TextBox 13"/>
          <p:cNvSpPr txBox="1"/>
          <p:nvPr/>
        </p:nvSpPr>
        <p:spPr>
          <a:xfrm>
            <a:off x="9463363" y="6181724"/>
            <a:ext cx="3096288" cy="2990214"/>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In industrial settings, multi-task learning can enhance quality control, predictive maintenance, and process optimization by learning related tasks like defect detection and product classification.</a:t>
            </a:r>
          </a:p>
          <a:p>
            <a:pPr algn="ctr">
              <a:lnSpc>
                <a:spcPts val="2660"/>
              </a:lnSpc>
            </a:pPr>
            <a:endParaRPr lang="en-US" sz="1900">
              <a:solidFill>
                <a:srgbClr val="FFFFFF"/>
              </a:solidFill>
              <a:latin typeface="Canva Sans"/>
            </a:endParaRPr>
          </a:p>
        </p:txBody>
      </p:sp>
      <p:sp>
        <p:nvSpPr>
          <p:cNvPr id="14" name="TextBox 14"/>
          <p:cNvSpPr txBox="1"/>
          <p:nvPr/>
        </p:nvSpPr>
        <p:spPr>
          <a:xfrm>
            <a:off x="13675795" y="6181724"/>
            <a:ext cx="3096288" cy="2656839"/>
          </a:xfrm>
          <a:prstGeom prst="rect">
            <a:avLst/>
          </a:prstGeom>
        </p:spPr>
        <p:txBody>
          <a:bodyPr lIns="0" tIns="0" rIns="0" bIns="0" rtlCol="0" anchor="t">
            <a:spAutoFit/>
          </a:bodyPr>
          <a:lstStyle/>
          <a:p>
            <a:pPr algn="ctr">
              <a:lnSpc>
                <a:spcPts val="2660"/>
              </a:lnSpc>
            </a:pPr>
            <a:r>
              <a:rPr lang="en-US" sz="1900">
                <a:solidFill>
                  <a:srgbClr val="FFFFFF"/>
                </a:solidFill>
                <a:latin typeface="Canva Sans"/>
              </a:rPr>
              <a:t>Financial institutions can leverage multi-task learning to build robust risk management models that can simultaneously predict credit risk, fraud, and market trends.</a:t>
            </a:r>
          </a:p>
          <a:p>
            <a:pPr algn="ctr">
              <a:lnSpc>
                <a:spcPts val="2660"/>
              </a:lnSpc>
            </a:pPr>
            <a:endParaRPr lang="en-US" sz="1900">
              <a:solidFill>
                <a:srgbClr val="FFFFFF"/>
              </a:solidFill>
              <a:latin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3537168"/>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3" name="TextBox 3"/>
          <p:cNvSpPr txBox="1"/>
          <p:nvPr/>
        </p:nvSpPr>
        <p:spPr>
          <a:xfrm>
            <a:off x="1028700" y="962025"/>
            <a:ext cx="7989299" cy="1866900"/>
          </a:xfrm>
          <a:prstGeom prst="rect">
            <a:avLst/>
          </a:prstGeom>
        </p:spPr>
        <p:txBody>
          <a:bodyPr lIns="0" tIns="0" rIns="0" bIns="0" rtlCol="0" anchor="t">
            <a:spAutoFit/>
          </a:bodyPr>
          <a:lstStyle/>
          <a:p>
            <a:pPr algn="l">
              <a:lnSpc>
                <a:spcPts val="4799"/>
              </a:lnSpc>
            </a:pPr>
            <a:r>
              <a:rPr lang="en-US" sz="3999">
                <a:solidFill>
                  <a:srgbClr val="2667FF"/>
                </a:solidFill>
                <a:latin typeface="Codec Pro Bold"/>
              </a:rPr>
              <a:t>Limitations and Future Research Directions</a:t>
            </a:r>
          </a:p>
          <a:p>
            <a:pPr algn="l">
              <a:lnSpc>
                <a:spcPts val="4799"/>
              </a:lnSpc>
            </a:pPr>
            <a:endParaRPr lang="en-US" sz="3999">
              <a:solidFill>
                <a:srgbClr val="2667FF"/>
              </a:solidFill>
              <a:latin typeface="Codec Pro Bold"/>
            </a:endParaRPr>
          </a:p>
        </p:txBody>
      </p:sp>
      <p:sp>
        <p:nvSpPr>
          <p:cNvPr id="4" name="Freeform 4"/>
          <p:cNvSpPr/>
          <p:nvPr/>
        </p:nvSpPr>
        <p:spPr>
          <a:xfrm>
            <a:off x="1032113" y="6946281"/>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5" name="Freeform 5"/>
          <p:cNvSpPr/>
          <p:nvPr/>
        </p:nvSpPr>
        <p:spPr>
          <a:xfrm>
            <a:off x="10786339" y="6946281"/>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6" name="Freeform 6"/>
          <p:cNvSpPr/>
          <p:nvPr/>
        </p:nvSpPr>
        <p:spPr>
          <a:xfrm>
            <a:off x="10786339" y="3537168"/>
            <a:ext cx="599765" cy="609136"/>
          </a:xfrm>
          <a:custGeom>
            <a:avLst/>
            <a:gdLst/>
            <a:ahLst/>
            <a:cxnLst/>
            <a:rect l="l" t="t" r="r" b="b"/>
            <a:pathLst>
              <a:path w="599765" h="609136">
                <a:moveTo>
                  <a:pt x="0" y="0"/>
                </a:moveTo>
                <a:lnTo>
                  <a:pt x="599765" y="0"/>
                </a:lnTo>
                <a:lnTo>
                  <a:pt x="599765" y="609136"/>
                </a:lnTo>
                <a:lnTo>
                  <a:pt x="0" y="609136"/>
                </a:lnTo>
                <a:lnTo>
                  <a:pt x="0" y="0"/>
                </a:lnTo>
                <a:close/>
              </a:path>
            </a:pathLst>
          </a:custGeom>
          <a:blipFill>
            <a:blip r:embed="rId2"/>
            <a:stretch>
              <a:fillRect/>
            </a:stretch>
          </a:blipFill>
        </p:spPr>
      </p:sp>
      <p:sp>
        <p:nvSpPr>
          <p:cNvPr id="7" name="TextBox 7"/>
          <p:cNvSpPr txBox="1"/>
          <p:nvPr/>
        </p:nvSpPr>
        <p:spPr>
          <a:xfrm>
            <a:off x="1727128" y="3568686"/>
            <a:ext cx="2961531"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DATA AVAILABILITY</a:t>
            </a:r>
          </a:p>
        </p:txBody>
      </p:sp>
      <p:sp>
        <p:nvSpPr>
          <p:cNvPr id="8" name="TextBox 8"/>
          <p:cNvSpPr txBox="1"/>
          <p:nvPr/>
        </p:nvSpPr>
        <p:spPr>
          <a:xfrm>
            <a:off x="11483153" y="3568686"/>
            <a:ext cx="2980432"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TASK DEPENDENCY</a:t>
            </a:r>
          </a:p>
        </p:txBody>
      </p:sp>
      <p:sp>
        <p:nvSpPr>
          <p:cNvPr id="9" name="TextBox 9"/>
          <p:cNvSpPr txBox="1"/>
          <p:nvPr/>
        </p:nvSpPr>
        <p:spPr>
          <a:xfrm>
            <a:off x="1727128" y="6977799"/>
            <a:ext cx="5018441"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COMPUTATIONAL COMPLEXITY</a:t>
            </a:r>
          </a:p>
        </p:txBody>
      </p:sp>
      <p:sp>
        <p:nvSpPr>
          <p:cNvPr id="10" name="TextBox 10"/>
          <p:cNvSpPr txBox="1"/>
          <p:nvPr/>
        </p:nvSpPr>
        <p:spPr>
          <a:xfrm>
            <a:off x="11483153" y="6977799"/>
            <a:ext cx="2783086" cy="4603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odec Pro Bold"/>
              </a:rPr>
              <a:t>INTERPRETABILITY</a:t>
            </a:r>
          </a:p>
        </p:txBody>
      </p:sp>
      <p:sp>
        <p:nvSpPr>
          <p:cNvPr id="11" name="TextBox 11"/>
          <p:cNvSpPr txBox="1"/>
          <p:nvPr/>
        </p:nvSpPr>
        <p:spPr>
          <a:xfrm>
            <a:off x="1028700" y="4481398"/>
            <a:ext cx="5716869" cy="1797050"/>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MULTI-TASK LEARNING REQUIRES LARGE, DIVERSE DATASETS SPANNING MULTIPLE RELATED TASKS, WHICH CAN BE CHALLENGING TO OBTAIN IN MANY REAL-WORLD SCENARIOS.</a:t>
            </a:r>
          </a:p>
        </p:txBody>
      </p:sp>
      <p:sp>
        <p:nvSpPr>
          <p:cNvPr id="12" name="TextBox 12"/>
          <p:cNvSpPr txBox="1"/>
          <p:nvPr/>
        </p:nvSpPr>
        <p:spPr>
          <a:xfrm>
            <a:off x="10915737" y="4481398"/>
            <a:ext cx="5398952" cy="1797050"/>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THE PERFORMANCE OF MULTI-TASK LEARNING MODELS IS OFTEN DEPENDENT ON THE RELATEDNESS AND COMPATIBILITY OF THE TASKS, WHICH CAN BE DIFFICULT TO DETERMINE A PRIORI.</a:t>
            </a:r>
          </a:p>
        </p:txBody>
      </p:sp>
      <p:sp>
        <p:nvSpPr>
          <p:cNvPr id="13" name="TextBox 13"/>
          <p:cNvSpPr txBox="1"/>
          <p:nvPr/>
        </p:nvSpPr>
        <p:spPr>
          <a:xfrm>
            <a:off x="1032113" y="7698292"/>
            <a:ext cx="5176816" cy="2149475"/>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TRAINING AND DEPLOYING MULTI-TASK MODELS CAN BE COMPUTATIONALLY INTENSIVE, REQUIRING ADVANCED HARDWARE AND OPTIMIZATION TECHNIQUES TO ACHIEVE EFFICIENT AND SCALABLE PERFORMANCE.</a:t>
            </a:r>
          </a:p>
        </p:txBody>
      </p:sp>
      <p:sp>
        <p:nvSpPr>
          <p:cNvPr id="14" name="TextBox 14"/>
          <p:cNvSpPr txBox="1"/>
          <p:nvPr/>
        </p:nvSpPr>
        <p:spPr>
          <a:xfrm>
            <a:off x="10786339" y="7698292"/>
            <a:ext cx="5180229" cy="2149475"/>
          </a:xfrm>
          <a:prstGeom prst="rect">
            <a:avLst/>
          </a:prstGeom>
        </p:spPr>
        <p:txBody>
          <a:bodyPr lIns="0" tIns="0" rIns="0" bIns="0" rtlCol="0" anchor="t">
            <a:spAutoFit/>
          </a:bodyPr>
          <a:lstStyle/>
          <a:p>
            <a:pPr algn="l">
              <a:lnSpc>
                <a:spcPts val="2800"/>
              </a:lnSpc>
              <a:spcBef>
                <a:spcPct val="0"/>
              </a:spcBef>
            </a:pPr>
            <a:r>
              <a:rPr lang="en-US" sz="2000">
                <a:solidFill>
                  <a:srgbClr val="000000"/>
                </a:solidFill>
                <a:latin typeface="Codec Pro Bold"/>
              </a:rPr>
              <a:t>THE COMPLEX AND OFTEN OPAQUE NATURE OF MULTI-TASK NEURAL NETWORKS CAN MAKE IT CHALLENGING TO INTERPRET AND UNDERSTAND THE UNDERLYING MECHANISMS DRIVING THE MODEL'S DECISIONS.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6477000" y="1104900"/>
            <a:ext cx="6919690" cy="1190625"/>
          </a:xfrm>
          <a:prstGeom prst="rect">
            <a:avLst/>
          </a:prstGeom>
        </p:spPr>
        <p:txBody>
          <a:bodyPr lIns="0" tIns="0" rIns="0" bIns="0" rtlCol="0" anchor="t">
            <a:spAutoFit/>
          </a:bodyPr>
          <a:lstStyle/>
          <a:p>
            <a:pPr algn="l">
              <a:lnSpc>
                <a:spcPts val="8250"/>
              </a:lnSpc>
            </a:pPr>
            <a:r>
              <a:rPr lang="en-US" sz="7500" dirty="0">
                <a:solidFill>
                  <a:srgbClr val="FFFFFF"/>
                </a:solidFill>
                <a:latin typeface="Codec Pro Bold"/>
              </a:rPr>
              <a:t>THANK YOU!</a:t>
            </a:r>
          </a:p>
        </p:txBody>
      </p:sp>
      <p:sp>
        <p:nvSpPr>
          <p:cNvPr id="3" name="Freeform 3"/>
          <p:cNvSpPr/>
          <p:nvPr/>
        </p:nvSpPr>
        <p:spPr>
          <a:xfrm flipH="1" flipV="1">
            <a:off x="-1105223" y="6348647"/>
            <a:ext cx="19849827" cy="7182028"/>
          </a:xfrm>
          <a:custGeom>
            <a:avLst/>
            <a:gdLst/>
            <a:ahLst/>
            <a:cxnLst/>
            <a:rect l="l" t="t" r="r" b="b"/>
            <a:pathLst>
              <a:path w="19849827" h="7182028">
                <a:moveTo>
                  <a:pt x="19849826" y="7182028"/>
                </a:moveTo>
                <a:lnTo>
                  <a:pt x="0" y="7182028"/>
                </a:lnTo>
                <a:lnTo>
                  <a:pt x="0" y="0"/>
                </a:lnTo>
                <a:lnTo>
                  <a:pt x="19849826" y="0"/>
                </a:lnTo>
                <a:lnTo>
                  <a:pt x="19849826" y="7182028"/>
                </a:lnTo>
                <a:close/>
              </a:path>
            </a:pathLst>
          </a:custGeom>
          <a:blipFill>
            <a:blip r:embed="rId2">
              <a:alphaModFix amt="13000"/>
              <a:extLst>
                <a:ext uri="{96DAC541-7B7A-43D3-8B79-37D633B846F1}">
                  <asvg:svgBlip xmlns:asvg="http://schemas.microsoft.com/office/drawing/2016/SVG/main" xmlns=""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2">
              <a:extLst>
                <a:ext uri="{96DAC541-7B7A-43D3-8B79-37D633B846F1}">
                  <asvg:svgBlip xmlns:asvg="http://schemas.microsoft.com/office/drawing/2016/SVG/main" xmlns="" r:embed="rId3"/>
                </a:ext>
              </a:extLst>
            </a:blip>
            <a:stretch>
              <a:fillRect/>
            </a:stretch>
          </a:blipFill>
        </p:spPr>
      </p:sp>
      <p:graphicFrame>
        <p:nvGraphicFramePr>
          <p:cNvPr id="3" name="Table 3"/>
          <p:cNvGraphicFramePr>
            <a:graphicFrameLocks noGrp="1"/>
          </p:cNvGraphicFramePr>
          <p:nvPr/>
        </p:nvGraphicFramePr>
        <p:xfrm>
          <a:off x="10092000" y="1325177"/>
          <a:ext cx="6330805" cy="6726103"/>
        </p:xfrm>
        <a:graphic>
          <a:graphicData uri="http://schemas.openxmlformats.org/drawingml/2006/table">
            <a:tbl>
              <a:tblPr/>
              <a:tblGrid>
                <a:gridCol w="5534131">
                  <a:extLst>
                    <a:ext uri="{9D8B030D-6E8A-4147-A177-3AD203B41FA5}">
                      <a16:colId xmlns:a16="http://schemas.microsoft.com/office/drawing/2014/main" val="20000"/>
                    </a:ext>
                  </a:extLst>
                </a:gridCol>
                <a:gridCol w="796674">
                  <a:extLst>
                    <a:ext uri="{9D8B030D-6E8A-4147-A177-3AD203B41FA5}">
                      <a16:colId xmlns:a16="http://schemas.microsoft.com/office/drawing/2014/main" val="20001"/>
                    </a:ext>
                  </a:extLst>
                </a:gridCol>
              </a:tblGrid>
              <a:tr h="981180">
                <a:tc>
                  <a:txBody>
                    <a:bodyPr/>
                    <a:lstStyle/>
                    <a:p>
                      <a:pPr algn="l">
                        <a:lnSpc>
                          <a:spcPts val="3359"/>
                        </a:lnSpc>
                        <a:defRPr/>
                      </a:pPr>
                      <a:r>
                        <a:rPr lang="en-US" sz="2399">
                          <a:solidFill>
                            <a:srgbClr val="FFFFFF"/>
                          </a:solidFill>
                          <a:latin typeface="Codec Pro"/>
                        </a:rPr>
                        <a:t>Background</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3</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r h="981180">
                <a:tc>
                  <a:txBody>
                    <a:bodyPr/>
                    <a:lstStyle/>
                    <a:p>
                      <a:pPr algn="l">
                        <a:lnSpc>
                          <a:spcPts val="3359"/>
                        </a:lnSpc>
                        <a:defRPr/>
                      </a:pPr>
                      <a:r>
                        <a:rPr lang="en-US" sz="2399">
                          <a:solidFill>
                            <a:srgbClr val="FFFFFF"/>
                          </a:solidFill>
                          <a:latin typeface="Codec Pro"/>
                        </a:rPr>
                        <a:t>Literature Review </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4</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1"/>
                  </a:ext>
                </a:extLst>
              </a:tr>
              <a:tr h="861319">
                <a:tc>
                  <a:txBody>
                    <a:bodyPr/>
                    <a:lstStyle/>
                    <a:p>
                      <a:pPr algn="l">
                        <a:lnSpc>
                          <a:spcPts val="3359"/>
                        </a:lnSpc>
                        <a:defRPr/>
                      </a:pPr>
                      <a:r>
                        <a:rPr lang="en-US" sz="2399">
                          <a:solidFill>
                            <a:srgbClr val="FFFFFF"/>
                          </a:solidFill>
                          <a:latin typeface="Codec Pro"/>
                        </a:rPr>
                        <a:t>Methodology</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5</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2"/>
                  </a:ext>
                </a:extLst>
              </a:tr>
              <a:tr h="973748">
                <a:tc>
                  <a:txBody>
                    <a:bodyPr/>
                    <a:lstStyle/>
                    <a:p>
                      <a:pPr algn="l">
                        <a:lnSpc>
                          <a:spcPts val="3359"/>
                        </a:lnSpc>
                        <a:defRPr/>
                      </a:pPr>
                      <a:r>
                        <a:rPr lang="en-US" sz="2399">
                          <a:solidFill>
                            <a:srgbClr val="FFFFFF"/>
                          </a:solidFill>
                          <a:latin typeface="Codec Pro"/>
                        </a:rPr>
                        <a:t>Model Architecture</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6</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3"/>
                  </a:ext>
                </a:extLst>
              </a:tr>
              <a:tr h="981180">
                <a:tc>
                  <a:txBody>
                    <a:bodyPr/>
                    <a:lstStyle/>
                    <a:p>
                      <a:pPr algn="l">
                        <a:lnSpc>
                          <a:spcPts val="3359"/>
                        </a:lnSpc>
                        <a:defRPr/>
                      </a:pPr>
                      <a:r>
                        <a:rPr lang="en-US" sz="2399">
                          <a:solidFill>
                            <a:srgbClr val="FFFFFF"/>
                          </a:solidFill>
                          <a:latin typeface="Codec Pro"/>
                        </a:rPr>
                        <a:t>Techniques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7</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4"/>
                  </a:ext>
                </a:extLst>
              </a:tr>
              <a:tr h="973748">
                <a:tc>
                  <a:txBody>
                    <a:bodyPr/>
                    <a:lstStyle/>
                    <a:p>
                      <a:pPr algn="l">
                        <a:lnSpc>
                          <a:spcPts val="3359"/>
                        </a:lnSpc>
                        <a:defRPr/>
                      </a:pPr>
                      <a:r>
                        <a:rPr lang="en-US" sz="2399">
                          <a:solidFill>
                            <a:srgbClr val="FFFFFF"/>
                          </a:solidFill>
                          <a:latin typeface="Codec Pro"/>
                        </a:rPr>
                        <a:t>Results</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8</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5"/>
                  </a:ext>
                </a:extLst>
              </a:tr>
              <a:tr h="973748">
                <a:tc>
                  <a:txBody>
                    <a:bodyPr/>
                    <a:lstStyle/>
                    <a:p>
                      <a:pPr algn="l">
                        <a:lnSpc>
                          <a:spcPts val="3359"/>
                        </a:lnSpc>
                        <a:defRPr/>
                      </a:pPr>
                      <a:r>
                        <a:rPr lang="en-US" sz="2399">
                          <a:solidFill>
                            <a:srgbClr val="FFFFFF"/>
                          </a:solidFill>
                          <a:latin typeface="Codec Pro"/>
                        </a:rPr>
                        <a:t>Comparison</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a:lstStyle/>
                    <a:p>
                      <a:pPr algn="ctr">
                        <a:lnSpc>
                          <a:spcPts val="3359"/>
                        </a:lnSpc>
                        <a:defRPr/>
                      </a:pPr>
                      <a:r>
                        <a:rPr lang="en-US" sz="2399">
                          <a:solidFill>
                            <a:srgbClr val="2667FF"/>
                          </a:solidFill>
                          <a:latin typeface="Codec Pro Bold"/>
                        </a:rPr>
                        <a:t>9</a:t>
                      </a:r>
                      <a:endParaRPr lang="en-US" sz="110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4"/>
          <p:cNvSpPr txBox="1"/>
          <p:nvPr/>
        </p:nvSpPr>
        <p:spPr>
          <a:xfrm>
            <a:off x="1865195" y="1816168"/>
            <a:ext cx="7278805" cy="1254124"/>
          </a:xfrm>
          <a:prstGeom prst="rect">
            <a:avLst/>
          </a:prstGeom>
        </p:spPr>
        <p:txBody>
          <a:bodyPr lIns="0" tIns="0" rIns="0" bIns="0" rtlCol="0" anchor="t">
            <a:spAutoFit/>
          </a:bodyPr>
          <a:lstStyle/>
          <a:p>
            <a:pPr algn="l">
              <a:lnSpc>
                <a:spcPts val="8499"/>
              </a:lnSpc>
            </a:pPr>
            <a:r>
              <a:rPr lang="en-US" sz="8499">
                <a:solidFill>
                  <a:srgbClr val="FFFFFF"/>
                </a:solidFill>
                <a:latin typeface="Codec Pro Bold"/>
              </a:rPr>
              <a:t>AGENDA</a:t>
            </a:r>
          </a:p>
        </p:txBody>
      </p:sp>
      <p:graphicFrame>
        <p:nvGraphicFramePr>
          <p:cNvPr id="5" name="Table 5"/>
          <p:cNvGraphicFramePr>
            <a:graphicFrameLocks noGrp="1"/>
          </p:cNvGraphicFramePr>
          <p:nvPr>
            <p:extLst>
              <p:ext uri="{D42A27DB-BD31-4B8C-83A1-F6EECF244321}">
                <p14:modId xmlns:p14="http://schemas.microsoft.com/office/powerpoint/2010/main" val="3200545391"/>
              </p:ext>
            </p:extLst>
          </p:nvPr>
        </p:nvGraphicFramePr>
        <p:xfrm>
          <a:off x="10092000" y="8043904"/>
          <a:ext cx="5534131" cy="966373"/>
        </p:xfrm>
        <a:graphic>
          <a:graphicData uri="http://schemas.openxmlformats.org/drawingml/2006/table">
            <a:tbl>
              <a:tblPr/>
              <a:tblGrid>
                <a:gridCol w="5534131">
                  <a:extLst>
                    <a:ext uri="{9D8B030D-6E8A-4147-A177-3AD203B41FA5}">
                      <a16:colId xmlns:a16="http://schemas.microsoft.com/office/drawing/2014/main" val="20000"/>
                    </a:ext>
                  </a:extLst>
                </a:gridCol>
              </a:tblGrid>
              <a:tr h="966373">
                <a:tc>
                  <a:txBody>
                    <a:bodyPr/>
                    <a:lstStyle/>
                    <a:p>
                      <a:pPr algn="l">
                        <a:lnSpc>
                          <a:spcPts val="3359"/>
                        </a:lnSpc>
                        <a:defRPr/>
                      </a:pPr>
                      <a:r>
                        <a:rPr lang="en-US" sz="2399" dirty="0">
                          <a:solidFill>
                            <a:srgbClr val="FFFFFF"/>
                          </a:solidFill>
                          <a:latin typeface="Codec Pro"/>
                        </a:rPr>
                        <a:t>Real-World Scenarios</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6"/>
          <p:cNvGraphicFramePr>
            <a:graphicFrameLocks noGrp="1"/>
          </p:cNvGraphicFramePr>
          <p:nvPr>
            <p:extLst>
              <p:ext uri="{D42A27DB-BD31-4B8C-83A1-F6EECF244321}">
                <p14:modId xmlns:p14="http://schemas.microsoft.com/office/powerpoint/2010/main" val="3582427762"/>
              </p:ext>
            </p:extLst>
          </p:nvPr>
        </p:nvGraphicFramePr>
        <p:xfrm>
          <a:off x="15626131" y="8038467"/>
          <a:ext cx="796674" cy="966373"/>
        </p:xfrm>
        <a:graphic>
          <a:graphicData uri="http://schemas.openxmlformats.org/drawingml/2006/table">
            <a:tbl>
              <a:tblPr/>
              <a:tblGrid>
                <a:gridCol w="796674">
                  <a:extLst>
                    <a:ext uri="{9D8B030D-6E8A-4147-A177-3AD203B41FA5}">
                      <a16:colId xmlns:a16="http://schemas.microsoft.com/office/drawing/2014/main" val="20000"/>
                    </a:ext>
                  </a:extLst>
                </a:gridCol>
              </a:tblGrid>
              <a:tr h="966373">
                <a:tc>
                  <a:txBody>
                    <a:bodyPr/>
                    <a:lstStyle/>
                    <a:p>
                      <a:pPr algn="ctr">
                        <a:lnSpc>
                          <a:spcPts val="3359"/>
                        </a:lnSpc>
                        <a:defRPr/>
                      </a:pPr>
                      <a:r>
                        <a:rPr lang="en-US" sz="2399" dirty="0">
                          <a:solidFill>
                            <a:srgbClr val="2667FF"/>
                          </a:solidFill>
                          <a:latin typeface="Codec Pro Bold"/>
                        </a:rPr>
                        <a:t>10</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Table 7"/>
          <p:cNvGraphicFramePr>
            <a:graphicFrameLocks noGrp="1"/>
          </p:cNvGraphicFramePr>
          <p:nvPr>
            <p:extLst>
              <p:ext uri="{D42A27DB-BD31-4B8C-83A1-F6EECF244321}">
                <p14:modId xmlns:p14="http://schemas.microsoft.com/office/powerpoint/2010/main" val="2205527758"/>
              </p:ext>
            </p:extLst>
          </p:nvPr>
        </p:nvGraphicFramePr>
        <p:xfrm>
          <a:off x="10092000" y="8999403"/>
          <a:ext cx="5534131" cy="966373"/>
        </p:xfrm>
        <a:graphic>
          <a:graphicData uri="http://schemas.openxmlformats.org/drawingml/2006/table">
            <a:tbl>
              <a:tblPr/>
              <a:tblGrid>
                <a:gridCol w="5534131">
                  <a:extLst>
                    <a:ext uri="{9D8B030D-6E8A-4147-A177-3AD203B41FA5}">
                      <a16:colId xmlns:a16="http://schemas.microsoft.com/office/drawing/2014/main" val="20000"/>
                    </a:ext>
                  </a:extLst>
                </a:gridCol>
              </a:tblGrid>
              <a:tr h="966373">
                <a:tc>
                  <a:txBody>
                    <a:bodyPr/>
                    <a:lstStyle/>
                    <a:p>
                      <a:pPr algn="l">
                        <a:lnSpc>
                          <a:spcPts val="3359"/>
                        </a:lnSpc>
                        <a:defRPr/>
                      </a:pPr>
                      <a:r>
                        <a:rPr lang="en-US" sz="2399" dirty="0" smtClean="0">
                          <a:solidFill>
                            <a:srgbClr val="FFFFFF"/>
                          </a:solidFill>
                          <a:latin typeface="Codec Pro"/>
                          <a:ea typeface="Codec Pro"/>
                        </a:rPr>
                        <a:t>Limitations </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8"/>
          <p:cNvGraphicFramePr>
            <a:graphicFrameLocks noGrp="1"/>
          </p:cNvGraphicFramePr>
          <p:nvPr>
            <p:extLst>
              <p:ext uri="{D42A27DB-BD31-4B8C-83A1-F6EECF244321}">
                <p14:modId xmlns:p14="http://schemas.microsoft.com/office/powerpoint/2010/main" val="2554163785"/>
              </p:ext>
            </p:extLst>
          </p:nvPr>
        </p:nvGraphicFramePr>
        <p:xfrm>
          <a:off x="15626131" y="9010277"/>
          <a:ext cx="796674" cy="966373"/>
        </p:xfrm>
        <a:graphic>
          <a:graphicData uri="http://schemas.openxmlformats.org/drawingml/2006/table">
            <a:tbl>
              <a:tblPr/>
              <a:tblGrid>
                <a:gridCol w="796674">
                  <a:extLst>
                    <a:ext uri="{9D8B030D-6E8A-4147-A177-3AD203B41FA5}">
                      <a16:colId xmlns:a16="http://schemas.microsoft.com/office/drawing/2014/main" val="20000"/>
                    </a:ext>
                  </a:extLst>
                </a:gridCol>
              </a:tblGrid>
              <a:tr h="966373">
                <a:tc>
                  <a:txBody>
                    <a:bodyPr/>
                    <a:lstStyle/>
                    <a:p>
                      <a:pPr algn="ctr">
                        <a:lnSpc>
                          <a:spcPts val="3359"/>
                        </a:lnSpc>
                        <a:defRPr/>
                      </a:pPr>
                      <a:r>
                        <a:rPr lang="en-US" sz="2399" dirty="0">
                          <a:solidFill>
                            <a:srgbClr val="2667FF"/>
                          </a:solidFill>
                          <a:latin typeface="Codec Pro Bold"/>
                        </a:rPr>
                        <a:t>11</a:t>
                      </a:r>
                      <a:endParaRPr lang="en-US" sz="1100" dirty="0"/>
                    </a:p>
                  </a:txBody>
                  <a:tcPr marL="0" marR="0" marT="0" marB="0" anchor="ctr">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2005034"/>
            <a:ext cx="8281966" cy="8281966"/>
            <a:chOff x="0" y="0"/>
            <a:chExt cx="3282950" cy="3282950"/>
          </a:xfrm>
        </p:grpSpPr>
        <p:sp>
          <p:nvSpPr>
            <p:cNvPr id="3" name="Freeform 3"/>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2"/>
              <a:stretch>
                <a:fillRect t="-64998" r="-40179" b="-45271"/>
              </a:stretch>
            </a:blipFill>
          </p:spPr>
        </p:sp>
      </p:grpSp>
      <p:sp>
        <p:nvSpPr>
          <p:cNvPr id="4" name="Freeform 4"/>
          <p:cNvSpPr/>
          <p:nvPr/>
        </p:nvSpPr>
        <p:spPr>
          <a:xfrm rot="-1066964">
            <a:off x="11855726" y="8241454"/>
            <a:ext cx="8212044" cy="4091091"/>
          </a:xfrm>
          <a:custGeom>
            <a:avLst/>
            <a:gdLst/>
            <a:ahLst/>
            <a:cxnLst/>
            <a:rect l="l" t="t" r="r" b="b"/>
            <a:pathLst>
              <a:path w="8212044" h="4091091">
                <a:moveTo>
                  <a:pt x="0" y="0"/>
                </a:moveTo>
                <a:lnTo>
                  <a:pt x="8212044" y="0"/>
                </a:lnTo>
                <a:lnTo>
                  <a:pt x="8212044" y="4091092"/>
                </a:lnTo>
                <a:lnTo>
                  <a:pt x="0" y="4091092"/>
                </a:lnTo>
                <a:lnTo>
                  <a:pt x="0" y="0"/>
                </a:lnTo>
                <a:close/>
              </a:path>
            </a:pathLst>
          </a:custGeom>
          <a:blipFill>
            <a:blip r:embed="rId3">
              <a:alphaModFix amt="6999"/>
              <a:extLst>
                <a:ext uri="{96DAC541-7B7A-43D3-8B79-37D633B846F1}">
                  <asvg:svgBlip xmlns:asvg="http://schemas.microsoft.com/office/drawing/2016/SVG/main" xmlns="" r:embed="rId4"/>
                </a:ext>
              </a:extLst>
            </a:blip>
            <a:stretch>
              <a:fillRect/>
            </a:stretch>
          </a:blipFill>
        </p:spPr>
      </p:sp>
      <p:sp>
        <p:nvSpPr>
          <p:cNvPr id="5" name="TextBox 5"/>
          <p:cNvSpPr txBox="1"/>
          <p:nvPr/>
        </p:nvSpPr>
        <p:spPr>
          <a:xfrm>
            <a:off x="9940983" y="1957409"/>
            <a:ext cx="7318317" cy="1190625"/>
          </a:xfrm>
          <a:prstGeom prst="rect">
            <a:avLst/>
          </a:prstGeom>
        </p:spPr>
        <p:txBody>
          <a:bodyPr lIns="0" tIns="0" rIns="0" bIns="0" rtlCol="0" anchor="t">
            <a:spAutoFit/>
          </a:bodyPr>
          <a:lstStyle/>
          <a:p>
            <a:pPr algn="l">
              <a:lnSpc>
                <a:spcPts val="8250"/>
              </a:lnSpc>
            </a:pPr>
            <a:r>
              <a:rPr lang="en-US" sz="7500">
                <a:solidFill>
                  <a:srgbClr val="2667FF"/>
                </a:solidFill>
                <a:latin typeface="Codec Pro Bold"/>
              </a:rPr>
              <a:t>Background</a:t>
            </a:r>
          </a:p>
        </p:txBody>
      </p:sp>
      <p:sp>
        <p:nvSpPr>
          <p:cNvPr id="6" name="TextBox 6"/>
          <p:cNvSpPr txBox="1"/>
          <p:nvPr/>
        </p:nvSpPr>
        <p:spPr>
          <a:xfrm>
            <a:off x="9940983" y="3995272"/>
            <a:ext cx="7084059" cy="4215765"/>
          </a:xfrm>
          <a:prstGeom prst="rect">
            <a:avLst/>
          </a:prstGeom>
        </p:spPr>
        <p:txBody>
          <a:bodyPr lIns="0" tIns="0" rIns="0" bIns="0" rtlCol="0" anchor="t">
            <a:spAutoFit/>
          </a:bodyPr>
          <a:lstStyle/>
          <a:p>
            <a:pPr algn="l">
              <a:lnSpc>
                <a:spcPts val="3359"/>
              </a:lnSpc>
            </a:pPr>
            <a:r>
              <a:rPr lang="en-US" sz="2400">
                <a:solidFill>
                  <a:srgbClr val="1B131B"/>
                </a:solidFill>
                <a:latin typeface="Codec Pro"/>
              </a:rPr>
              <a:t>Machine learning models have traditionally been trained to solve a single, specific task. However, this approach can be limiting, as real-world problems often require the ability to handle multiple related tasks simultaneously. Multi-task learning addresses this challenge by training a single model to perform multiple tasks, leveraging shared representations and knowledge across the tasks.</a:t>
            </a:r>
          </a:p>
          <a:p>
            <a:pPr algn="l">
              <a:lnSpc>
                <a:spcPts val="3359"/>
              </a:lnSpc>
            </a:pPr>
            <a:endParaRPr lang="en-US" sz="2400">
              <a:solidFill>
                <a:srgbClr val="1B131B"/>
              </a:solidFill>
              <a:latin typeface="Codec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651658" y="7812263"/>
            <a:ext cx="14984685" cy="5421731"/>
          </a:xfrm>
          <a:custGeom>
            <a:avLst/>
            <a:gdLst/>
            <a:ahLst/>
            <a:cxnLst/>
            <a:rect l="l" t="t" r="r" b="b"/>
            <a:pathLst>
              <a:path w="14984685" h="5421731">
                <a:moveTo>
                  <a:pt x="0" y="0"/>
                </a:moveTo>
                <a:lnTo>
                  <a:pt x="14984684" y="0"/>
                </a:lnTo>
                <a:lnTo>
                  <a:pt x="14984684" y="5421731"/>
                </a:lnTo>
                <a:lnTo>
                  <a:pt x="0" y="5421731"/>
                </a:lnTo>
                <a:lnTo>
                  <a:pt x="0" y="0"/>
                </a:lnTo>
                <a:close/>
              </a:path>
            </a:pathLst>
          </a:custGeom>
          <a:blipFill>
            <a:blip r:embed="rId2">
              <a:alphaModFix amt="27000"/>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4">
              <a:alphaModFix amt="86000"/>
              <a:extLst>
                <a:ext uri="{96DAC541-7B7A-43D3-8B79-37D633B846F1}">
                  <asvg:svgBlip xmlns:asvg="http://schemas.microsoft.com/office/drawing/2016/SVG/main" xmlns="" r:embed="rId5"/>
                </a:ext>
              </a:extLst>
            </a:blip>
            <a:stretch>
              <a:fillRect/>
            </a:stretch>
          </a:blipFill>
        </p:spPr>
      </p:sp>
      <p:grpSp>
        <p:nvGrpSpPr>
          <p:cNvPr id="5" name="Group 5"/>
          <p:cNvGrpSpPr/>
          <p:nvPr/>
        </p:nvGrpSpPr>
        <p:grpSpPr>
          <a:xfrm>
            <a:off x="1071644" y="4928293"/>
            <a:ext cx="7216678" cy="4330007"/>
            <a:chOff x="0" y="0"/>
            <a:chExt cx="6350000" cy="3810000"/>
          </a:xfrm>
        </p:grpSpPr>
        <p:sp>
          <p:nvSpPr>
            <p:cNvPr id="6" name="Freeform 6"/>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6"/>
              <a:stretch>
                <a:fillRect t="-139097" b="-11058"/>
              </a:stretch>
            </a:blipFill>
          </p:spPr>
        </p:sp>
      </p:grpSp>
      <p:sp>
        <p:nvSpPr>
          <p:cNvPr id="7" name="TextBox 7"/>
          <p:cNvSpPr txBox="1"/>
          <p:nvPr/>
        </p:nvSpPr>
        <p:spPr>
          <a:xfrm>
            <a:off x="1028700" y="981075"/>
            <a:ext cx="7367832" cy="2238375"/>
          </a:xfrm>
          <a:prstGeom prst="rect">
            <a:avLst/>
          </a:prstGeom>
        </p:spPr>
        <p:txBody>
          <a:bodyPr lIns="0" tIns="0" rIns="0" bIns="0" rtlCol="0" anchor="t">
            <a:spAutoFit/>
          </a:bodyPr>
          <a:lstStyle/>
          <a:p>
            <a:pPr algn="l">
              <a:lnSpc>
                <a:spcPts val="8250"/>
              </a:lnSpc>
            </a:pPr>
            <a:r>
              <a:rPr lang="en-US" sz="7500">
                <a:solidFill>
                  <a:srgbClr val="FFFFFF"/>
                </a:solidFill>
                <a:latin typeface="Codec Pro Bold"/>
              </a:rPr>
              <a:t>Literature Review </a:t>
            </a:r>
          </a:p>
        </p:txBody>
      </p:sp>
      <p:sp>
        <p:nvSpPr>
          <p:cNvPr id="8" name="Rectangle 7"/>
          <p:cNvSpPr/>
          <p:nvPr/>
        </p:nvSpPr>
        <p:spPr>
          <a:xfrm>
            <a:off x="10371446" y="1639530"/>
            <a:ext cx="7154554" cy="1579920"/>
          </a:xfrm>
          <a:prstGeom prst="rect">
            <a:avLst/>
          </a:prstGeom>
        </p:spPr>
        <p:txBody>
          <a:bodyPr wrap="square">
            <a:spAutoFit/>
          </a:bodyPr>
          <a:lstStyle/>
          <a:p>
            <a:pPr>
              <a:lnSpc>
                <a:spcPts val="2939"/>
              </a:lnSpc>
              <a:defRPr/>
            </a:pPr>
            <a:r>
              <a:rPr lang="en-US" smtClean="0">
                <a:solidFill>
                  <a:schemeClr val="bg1"/>
                </a:solidFill>
                <a:latin typeface="Codec Pro"/>
              </a:rPr>
              <a:t>Multi-task learning has been explored extensively in the literature, with various methodological approaches proposed to enable effective learning of multiple related tasks simultaneously.</a:t>
            </a:r>
            <a:endParaRPr lang="en-US" sz="1000" dirty="0">
              <a:solidFill>
                <a:schemeClr val="bg1"/>
              </a:solidFill>
            </a:endParaRPr>
          </a:p>
        </p:txBody>
      </p:sp>
      <p:sp>
        <p:nvSpPr>
          <p:cNvPr id="9" name="Rectangle 8"/>
          <p:cNvSpPr/>
          <p:nvPr/>
        </p:nvSpPr>
        <p:spPr>
          <a:xfrm>
            <a:off x="10371446" y="3871475"/>
            <a:ext cx="7154554" cy="1579920"/>
          </a:xfrm>
          <a:prstGeom prst="rect">
            <a:avLst/>
          </a:prstGeom>
        </p:spPr>
        <p:txBody>
          <a:bodyPr wrap="square">
            <a:spAutoFit/>
          </a:bodyPr>
          <a:lstStyle/>
          <a:p>
            <a:pPr>
              <a:lnSpc>
                <a:spcPts val="2939"/>
              </a:lnSpc>
              <a:defRPr/>
            </a:pPr>
            <a:r>
              <a:rPr lang="en-US" dirty="0">
                <a:solidFill>
                  <a:schemeClr val="bg1"/>
                </a:solidFill>
                <a:latin typeface="Codec Pro"/>
              </a:rPr>
              <a:t>Some key approaches include hard parameter sharing, where the model shares a common base architecture across tasks, and soft parameter sharing, which encourages similar parameters across tasks through regularization.</a:t>
            </a:r>
            <a:endParaRPr lang="en-US" sz="1000" dirty="0">
              <a:solidFill>
                <a:schemeClr val="bg1"/>
              </a:solidFill>
            </a:endParaRPr>
          </a:p>
        </p:txBody>
      </p:sp>
      <p:sp>
        <p:nvSpPr>
          <p:cNvPr id="10" name="Rectangle 9"/>
          <p:cNvSpPr/>
          <p:nvPr/>
        </p:nvSpPr>
        <p:spPr>
          <a:xfrm>
            <a:off x="10371446" y="6103420"/>
            <a:ext cx="7154554" cy="1579920"/>
          </a:xfrm>
          <a:prstGeom prst="rect">
            <a:avLst/>
          </a:prstGeom>
        </p:spPr>
        <p:txBody>
          <a:bodyPr wrap="square">
            <a:spAutoFit/>
          </a:bodyPr>
          <a:lstStyle/>
          <a:p>
            <a:pPr>
              <a:lnSpc>
                <a:spcPts val="2939"/>
              </a:lnSpc>
              <a:defRPr/>
            </a:pPr>
            <a:r>
              <a:rPr lang="en-US" dirty="0">
                <a:solidFill>
                  <a:schemeClr val="bg1"/>
                </a:solidFill>
                <a:latin typeface="Codec Pro"/>
              </a:rPr>
              <a:t>Recent advancements in deep multi-task learning have shown the effectiveness of leveraging shared representations across tasks, leading to improved performance and generalization compared to single-task models.</a:t>
            </a:r>
            <a:endParaRPr lang="en-US"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2">
              <a:alphaModFix amt="43999"/>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014836" y="2294987"/>
            <a:ext cx="8366899" cy="1254124"/>
          </a:xfrm>
          <a:prstGeom prst="rect">
            <a:avLst/>
          </a:prstGeom>
        </p:spPr>
        <p:txBody>
          <a:bodyPr lIns="0" tIns="0" rIns="0" bIns="0" rtlCol="0" anchor="t">
            <a:spAutoFit/>
          </a:bodyPr>
          <a:lstStyle/>
          <a:p>
            <a:pPr algn="l">
              <a:lnSpc>
                <a:spcPts val="8499"/>
              </a:lnSpc>
            </a:pPr>
            <a:r>
              <a:rPr lang="en-US" sz="8499">
                <a:solidFill>
                  <a:srgbClr val="FFFFFF"/>
                </a:solidFill>
                <a:latin typeface="Codec Pro Bold"/>
              </a:rPr>
              <a:t>METHODOLOGY</a:t>
            </a:r>
          </a:p>
        </p:txBody>
      </p:sp>
      <p:sp>
        <p:nvSpPr>
          <p:cNvPr id="4" name="TextBox 4"/>
          <p:cNvSpPr txBox="1"/>
          <p:nvPr/>
        </p:nvSpPr>
        <p:spPr>
          <a:xfrm>
            <a:off x="8281435" y="3757406"/>
            <a:ext cx="9812469" cy="4267515"/>
          </a:xfrm>
          <a:prstGeom prst="rect">
            <a:avLst/>
          </a:prstGeom>
        </p:spPr>
        <p:txBody>
          <a:bodyPr lIns="0" tIns="0" rIns="0" bIns="0" rtlCol="0" anchor="t">
            <a:spAutoFit/>
          </a:bodyPr>
          <a:lstStyle/>
          <a:p>
            <a:pPr algn="just">
              <a:lnSpc>
                <a:spcPts val="4759"/>
              </a:lnSpc>
            </a:pPr>
            <a:r>
              <a:rPr lang="en-US" sz="2400" dirty="0">
                <a:solidFill>
                  <a:srgbClr val="FFFFFF"/>
                </a:solidFill>
                <a:latin typeface="Canva Sans"/>
              </a:rPr>
              <a:t>To study the effectiveness of multi-task learning, we used a diverse dataset spanning multiple related tasks such as image classification, object detection, and semantic segmentation. Our methodology involved designing novel neural network architectures that could learn shared representations across the tasks.</a:t>
            </a:r>
          </a:p>
          <a:p>
            <a:pPr algn="just">
              <a:lnSpc>
                <a:spcPts val="4759"/>
              </a:lnSpc>
            </a:pPr>
            <a:endParaRPr lang="en-US" sz="3399" dirty="0">
              <a:solidFill>
                <a:srgbClr val="FFFFFF"/>
              </a:solidFill>
              <a:latin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5090799" y="-1887698"/>
            <a:ext cx="8616642" cy="4292654"/>
          </a:xfrm>
          <a:custGeom>
            <a:avLst/>
            <a:gdLst/>
            <a:ahLst/>
            <a:cxnLst/>
            <a:rect l="l" t="t" r="r" b="b"/>
            <a:pathLst>
              <a:path w="8616642" h="4292654">
                <a:moveTo>
                  <a:pt x="0" y="0"/>
                </a:moveTo>
                <a:lnTo>
                  <a:pt x="8616642" y="0"/>
                </a:lnTo>
                <a:lnTo>
                  <a:pt x="8616642" y="4292654"/>
                </a:lnTo>
                <a:lnTo>
                  <a:pt x="0" y="4292654"/>
                </a:lnTo>
                <a:lnTo>
                  <a:pt x="0" y="0"/>
                </a:lnTo>
                <a:close/>
              </a:path>
            </a:pathLst>
          </a:custGeom>
          <a:blipFill>
            <a:blip r:embed="rId2">
              <a:alphaModFix amt="6999"/>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1843396" y="0"/>
            <a:ext cx="6858000" cy="10287000"/>
            <a:chOff x="0" y="0"/>
            <a:chExt cx="6350000" cy="9525000"/>
          </a:xfrm>
        </p:grpSpPr>
        <p:sp>
          <p:nvSpPr>
            <p:cNvPr id="4" name="Freeform 4"/>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4"/>
              <a:stretch>
                <a:fillRect l="-59564" r="-59564"/>
              </a:stretch>
            </a:blipFill>
          </p:spPr>
        </p:sp>
      </p:grpSp>
      <p:sp>
        <p:nvSpPr>
          <p:cNvPr id="5" name="Freeform 5"/>
          <p:cNvSpPr/>
          <p:nvPr/>
        </p:nvSpPr>
        <p:spPr>
          <a:xfrm>
            <a:off x="9851013" y="5275748"/>
            <a:ext cx="652406" cy="713366"/>
          </a:xfrm>
          <a:custGeom>
            <a:avLst/>
            <a:gdLst/>
            <a:ahLst/>
            <a:cxnLst/>
            <a:rect l="l" t="t" r="r" b="b"/>
            <a:pathLst>
              <a:path w="652406" h="713366">
                <a:moveTo>
                  <a:pt x="0" y="0"/>
                </a:moveTo>
                <a:lnTo>
                  <a:pt x="652406" y="0"/>
                </a:lnTo>
                <a:lnTo>
                  <a:pt x="652406" y="713366"/>
                </a:lnTo>
                <a:lnTo>
                  <a:pt x="0" y="713366"/>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4802677" y="5275748"/>
            <a:ext cx="784703" cy="713366"/>
          </a:xfrm>
          <a:custGeom>
            <a:avLst/>
            <a:gdLst/>
            <a:ahLst/>
            <a:cxnLst/>
            <a:rect l="l" t="t" r="r" b="b"/>
            <a:pathLst>
              <a:path w="784703" h="713366">
                <a:moveTo>
                  <a:pt x="0" y="0"/>
                </a:moveTo>
                <a:lnTo>
                  <a:pt x="784703" y="0"/>
                </a:lnTo>
                <a:lnTo>
                  <a:pt x="784703" y="713366"/>
                </a:lnTo>
                <a:lnTo>
                  <a:pt x="0" y="713366"/>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7" name="TextBox 7"/>
          <p:cNvSpPr txBox="1"/>
          <p:nvPr/>
        </p:nvSpPr>
        <p:spPr>
          <a:xfrm>
            <a:off x="1028700" y="2614295"/>
            <a:ext cx="9733405" cy="2330449"/>
          </a:xfrm>
          <a:prstGeom prst="rect">
            <a:avLst/>
          </a:prstGeom>
        </p:spPr>
        <p:txBody>
          <a:bodyPr lIns="0" tIns="0" rIns="0" bIns="0" rtlCol="0" anchor="t">
            <a:spAutoFit/>
          </a:bodyPr>
          <a:lstStyle/>
          <a:p>
            <a:pPr algn="l">
              <a:lnSpc>
                <a:spcPts val="8499"/>
              </a:lnSpc>
            </a:pPr>
            <a:r>
              <a:rPr lang="en-US" sz="8499">
                <a:solidFill>
                  <a:srgbClr val="1B131B"/>
                </a:solidFill>
                <a:latin typeface="Codec Pro Bold"/>
              </a:rPr>
              <a:t>MODEL ARCHITECTURE</a:t>
            </a:r>
          </a:p>
        </p:txBody>
      </p:sp>
      <p:sp>
        <p:nvSpPr>
          <p:cNvPr id="8" name="TextBox 8"/>
          <p:cNvSpPr txBox="1"/>
          <p:nvPr/>
        </p:nvSpPr>
        <p:spPr>
          <a:xfrm>
            <a:off x="1028700" y="981075"/>
            <a:ext cx="2713464" cy="320040"/>
          </a:xfrm>
          <a:prstGeom prst="rect">
            <a:avLst/>
          </a:prstGeom>
        </p:spPr>
        <p:txBody>
          <a:bodyPr lIns="0" tIns="0" rIns="0" bIns="0" rtlCol="0" anchor="t">
            <a:spAutoFit/>
          </a:bodyPr>
          <a:lstStyle/>
          <a:p>
            <a:pPr marL="0" lvl="0" indent="0" algn="l">
              <a:lnSpc>
                <a:spcPts val="2340"/>
              </a:lnSpc>
              <a:spcBef>
                <a:spcPct val="0"/>
              </a:spcBef>
            </a:pPr>
            <a:r>
              <a:rPr lang="en-US" sz="1800" u="sng">
                <a:solidFill>
                  <a:srgbClr val="FFFFFF"/>
                </a:solidFill>
                <a:latin typeface="Codec Pro Bold"/>
              </a:rPr>
              <a:t>Back to Agenda</a:t>
            </a:r>
          </a:p>
        </p:txBody>
      </p:sp>
      <p:sp>
        <p:nvSpPr>
          <p:cNvPr id="9" name="TextBox 9"/>
          <p:cNvSpPr txBox="1"/>
          <p:nvPr/>
        </p:nvSpPr>
        <p:spPr>
          <a:xfrm>
            <a:off x="509770" y="5739063"/>
            <a:ext cx="5385633" cy="3887469"/>
          </a:xfrm>
          <a:prstGeom prst="rect">
            <a:avLst/>
          </a:prstGeom>
        </p:spPr>
        <p:txBody>
          <a:bodyPr lIns="0" tIns="0" rIns="0" bIns="0" rtlCol="0" anchor="t">
            <a:spAutoFit/>
          </a:bodyPr>
          <a:lstStyle/>
          <a:p>
            <a:pPr algn="l">
              <a:lnSpc>
                <a:spcPts val="3080"/>
              </a:lnSpc>
            </a:pPr>
            <a:r>
              <a:rPr lang="en-US" sz="2200">
                <a:solidFill>
                  <a:srgbClr val="000000"/>
                </a:solidFill>
                <a:latin typeface="Canva Sans"/>
              </a:rPr>
              <a:t>The core of our multi-task learning approach is a shared neural network backbone that learns common representations across the various tasks. This backbone is then branched out into task-specific heads, allowing the model to learn distinct outputs for each task while leveraging shared knowledge.</a:t>
            </a:r>
          </a:p>
          <a:p>
            <a:pPr algn="l">
              <a:lnSpc>
                <a:spcPts val="3080"/>
              </a:lnSpc>
            </a:pPr>
            <a:endParaRPr lang="en-US" sz="2200">
              <a:solidFill>
                <a:srgbClr val="000000"/>
              </a:solidFill>
              <a:latin typeface="Canva Sans"/>
            </a:endParaRPr>
          </a:p>
        </p:txBody>
      </p:sp>
      <p:sp>
        <p:nvSpPr>
          <p:cNvPr id="10" name="TextBox 10"/>
          <p:cNvSpPr txBox="1"/>
          <p:nvPr/>
        </p:nvSpPr>
        <p:spPr>
          <a:xfrm>
            <a:off x="5787243" y="6090293"/>
            <a:ext cx="6056153" cy="1887990"/>
          </a:xfrm>
          <a:prstGeom prst="rect">
            <a:avLst/>
          </a:prstGeom>
        </p:spPr>
        <p:txBody>
          <a:bodyPr lIns="0" tIns="0" rIns="0" bIns="0" rtlCol="0" anchor="t">
            <a:spAutoFit/>
          </a:bodyPr>
          <a:lstStyle/>
          <a:p>
            <a:pPr algn="l">
              <a:lnSpc>
                <a:spcPts val="3037"/>
              </a:lnSpc>
            </a:pPr>
            <a:r>
              <a:rPr lang="en-US" sz="2169">
                <a:solidFill>
                  <a:srgbClr val="000000"/>
                </a:solidFill>
                <a:latin typeface="Canva Sans"/>
              </a:rPr>
              <a:t>Our model architecture utilizes techniques like hard parameter sharing and cross-stitch units to effectively combine the tasks and optimize the shared representation.</a:t>
            </a:r>
          </a:p>
          <a:p>
            <a:pPr algn="l">
              <a:lnSpc>
                <a:spcPts val="3037"/>
              </a:lnSpc>
            </a:pPr>
            <a:endParaRPr lang="en-US" sz="2169">
              <a:solidFill>
                <a:srgbClr val="000000"/>
              </a:solidFill>
              <a:latin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981075"/>
            <a:ext cx="18288000" cy="2238375"/>
          </a:xfrm>
          <a:prstGeom prst="rect">
            <a:avLst/>
          </a:prstGeom>
        </p:spPr>
        <p:txBody>
          <a:bodyPr lIns="0" tIns="0" rIns="0" bIns="0" rtlCol="0" anchor="t">
            <a:spAutoFit/>
          </a:bodyPr>
          <a:lstStyle/>
          <a:p>
            <a:pPr algn="ctr">
              <a:lnSpc>
                <a:spcPts val="8250"/>
              </a:lnSpc>
            </a:pPr>
            <a:r>
              <a:rPr lang="en-US" sz="7500">
                <a:solidFill>
                  <a:srgbClr val="FFFFFF"/>
                </a:solidFill>
                <a:latin typeface="Codec Pro Bold"/>
              </a:rPr>
              <a:t>Training and Optimization Techniques</a:t>
            </a:r>
          </a:p>
          <a:p>
            <a:pPr algn="ctr">
              <a:lnSpc>
                <a:spcPts val="8250"/>
              </a:lnSpc>
            </a:pPr>
            <a:endParaRPr lang="en-US" sz="7500">
              <a:solidFill>
                <a:srgbClr val="FFFFFF"/>
              </a:solidFill>
              <a:latin typeface="Codec Pro Bold"/>
            </a:endParaRPr>
          </a:p>
        </p:txBody>
      </p:sp>
      <p:sp>
        <p:nvSpPr>
          <p:cNvPr id="3" name="Freeform 3"/>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asvg="http://schemas.microsoft.com/office/drawing/2016/SVG/main" xmlns="" r:embed="rId3"/>
                </a:ext>
              </a:extLst>
            </a:blip>
            <a:stretch>
              <a:fillRect/>
            </a:stretch>
          </a:blipFill>
        </p:spPr>
      </p:sp>
      <p:sp>
        <p:nvSpPr>
          <p:cNvPr id="4" name="AutoShape 4"/>
          <p:cNvSpPr/>
          <p:nvPr/>
        </p:nvSpPr>
        <p:spPr>
          <a:xfrm>
            <a:off x="4199317" y="3940528"/>
            <a:ext cx="2751763" cy="0"/>
          </a:xfrm>
          <a:prstGeom prst="line">
            <a:avLst/>
          </a:prstGeom>
          <a:ln w="9525" cap="flat">
            <a:solidFill>
              <a:srgbClr val="FFFFFF"/>
            </a:solidFill>
            <a:prstDash val="solid"/>
            <a:headEnd type="none" w="sm" len="sm"/>
            <a:tailEnd type="none" w="sm" len="sm"/>
          </a:ln>
        </p:spPr>
      </p:sp>
      <p:sp>
        <p:nvSpPr>
          <p:cNvPr id="5" name="AutoShape 5"/>
          <p:cNvSpPr/>
          <p:nvPr/>
        </p:nvSpPr>
        <p:spPr>
          <a:xfrm>
            <a:off x="10283443" y="3940528"/>
            <a:ext cx="2590800" cy="0"/>
          </a:xfrm>
          <a:prstGeom prst="line">
            <a:avLst/>
          </a:prstGeom>
          <a:ln w="9525" cap="flat">
            <a:solidFill>
              <a:srgbClr val="FFFFFF"/>
            </a:solidFill>
            <a:prstDash val="solid"/>
            <a:headEnd type="none" w="sm" len="sm"/>
            <a:tailEnd type="none" w="sm" len="sm"/>
          </a:ln>
        </p:spPr>
      </p:sp>
      <p:sp>
        <p:nvSpPr>
          <p:cNvPr id="6" name="TextBox 6"/>
          <p:cNvSpPr txBox="1"/>
          <p:nvPr/>
        </p:nvSpPr>
        <p:spPr>
          <a:xfrm>
            <a:off x="6951080" y="5229860"/>
            <a:ext cx="3393583" cy="373761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Our training process involved iteratively updating the shared representation and task-specific heads, allowing the model to learn a balanced set of features that benefited all the related tasks.</a:t>
            </a:r>
          </a:p>
          <a:p>
            <a:pPr algn="ctr">
              <a:lnSpc>
                <a:spcPts val="2940"/>
              </a:lnSpc>
            </a:pPr>
            <a:endParaRPr lang="en-US" sz="2100">
              <a:solidFill>
                <a:srgbClr val="FFFFFF"/>
              </a:solidFill>
              <a:latin typeface="Codec Pro"/>
            </a:endParaRPr>
          </a:p>
        </p:txBody>
      </p:sp>
      <p:sp>
        <p:nvSpPr>
          <p:cNvPr id="7" name="TextBox 7"/>
          <p:cNvSpPr txBox="1"/>
          <p:nvPr/>
        </p:nvSpPr>
        <p:spPr>
          <a:xfrm>
            <a:off x="12874243" y="5168051"/>
            <a:ext cx="3393583" cy="3685540"/>
          </a:xfrm>
          <a:prstGeom prst="rect">
            <a:avLst/>
          </a:prstGeom>
        </p:spPr>
        <p:txBody>
          <a:bodyPr lIns="0" tIns="0" rIns="0" bIns="0" rtlCol="0" anchor="t">
            <a:spAutoFit/>
          </a:bodyPr>
          <a:lstStyle/>
          <a:p>
            <a:pPr algn="ctr">
              <a:lnSpc>
                <a:spcPts val="2660"/>
              </a:lnSpc>
            </a:pPr>
            <a:r>
              <a:rPr lang="en-US" sz="1900">
                <a:solidFill>
                  <a:srgbClr val="FFFFFF"/>
                </a:solidFill>
                <a:latin typeface="Codec Pro"/>
              </a:rPr>
              <a:t>To handle the computational demands of multi-task learning, we leveraged distributed training techniques, utilizing GPU clusters and parallelized optimization algorithms to speed up the training process and achieve faster convergence.</a:t>
            </a:r>
          </a:p>
          <a:p>
            <a:pPr algn="ctr">
              <a:lnSpc>
                <a:spcPts val="2660"/>
              </a:lnSpc>
            </a:pPr>
            <a:endParaRPr lang="en-US" sz="1900">
              <a:solidFill>
                <a:srgbClr val="FFFFFF"/>
              </a:solidFill>
              <a:latin typeface="Codec Pro"/>
            </a:endParaRPr>
          </a:p>
        </p:txBody>
      </p:sp>
      <p:grpSp>
        <p:nvGrpSpPr>
          <p:cNvPr id="8" name="Group 8"/>
          <p:cNvGrpSpPr/>
          <p:nvPr/>
        </p:nvGrpSpPr>
        <p:grpSpPr>
          <a:xfrm>
            <a:off x="866953" y="3219450"/>
            <a:ext cx="3332363" cy="1442157"/>
            <a:chOff x="0" y="0"/>
            <a:chExt cx="806552" cy="349054"/>
          </a:xfrm>
        </p:grpSpPr>
        <p:sp>
          <p:nvSpPr>
            <p:cNvPr id="9" name="Freeform 9"/>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0" name="TextBox 10"/>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HYPERPARAMETER TUNING</a:t>
              </a:r>
            </a:p>
          </p:txBody>
        </p:sp>
      </p:grpSp>
      <p:grpSp>
        <p:nvGrpSpPr>
          <p:cNvPr id="11" name="Group 11"/>
          <p:cNvGrpSpPr/>
          <p:nvPr/>
        </p:nvGrpSpPr>
        <p:grpSpPr>
          <a:xfrm>
            <a:off x="6951080" y="3219450"/>
            <a:ext cx="3332363" cy="1442157"/>
            <a:chOff x="0" y="0"/>
            <a:chExt cx="806552" cy="349054"/>
          </a:xfrm>
        </p:grpSpPr>
        <p:sp>
          <p:nvSpPr>
            <p:cNvPr id="12" name="Freeform 12"/>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3" name="TextBox 13"/>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ITERATIVE TRAINING</a:t>
              </a:r>
            </a:p>
          </p:txBody>
        </p:sp>
      </p:grpSp>
      <p:grpSp>
        <p:nvGrpSpPr>
          <p:cNvPr id="14" name="Group 14"/>
          <p:cNvGrpSpPr/>
          <p:nvPr/>
        </p:nvGrpSpPr>
        <p:grpSpPr>
          <a:xfrm>
            <a:off x="12874243" y="3219450"/>
            <a:ext cx="3332363" cy="1442157"/>
            <a:chOff x="0" y="0"/>
            <a:chExt cx="806552" cy="349054"/>
          </a:xfrm>
        </p:grpSpPr>
        <p:sp>
          <p:nvSpPr>
            <p:cNvPr id="15" name="Freeform 15"/>
            <p:cNvSpPr/>
            <p:nvPr/>
          </p:nvSpPr>
          <p:spPr>
            <a:xfrm>
              <a:off x="0" y="0"/>
              <a:ext cx="806552" cy="349054"/>
            </a:xfrm>
            <a:custGeom>
              <a:avLst/>
              <a:gdLst/>
              <a:ahLst/>
              <a:cxnLst/>
              <a:rect l="l" t="t" r="r" b="b"/>
              <a:pathLst>
                <a:path w="806552" h="349054">
                  <a:moveTo>
                    <a:pt x="32526" y="0"/>
                  </a:moveTo>
                  <a:lnTo>
                    <a:pt x="774026" y="0"/>
                  </a:lnTo>
                  <a:cubicBezTo>
                    <a:pt x="791990" y="0"/>
                    <a:pt x="806552" y="14562"/>
                    <a:pt x="806552" y="32526"/>
                  </a:cubicBezTo>
                  <a:lnTo>
                    <a:pt x="806552" y="316528"/>
                  </a:lnTo>
                  <a:cubicBezTo>
                    <a:pt x="806552" y="325155"/>
                    <a:pt x="803125" y="333428"/>
                    <a:pt x="797025" y="339527"/>
                  </a:cubicBezTo>
                  <a:cubicBezTo>
                    <a:pt x="790926" y="345627"/>
                    <a:pt x="782653" y="349054"/>
                    <a:pt x="774026" y="349054"/>
                  </a:cubicBezTo>
                  <a:lnTo>
                    <a:pt x="32526" y="349054"/>
                  </a:lnTo>
                  <a:cubicBezTo>
                    <a:pt x="23899" y="349054"/>
                    <a:pt x="15626" y="345627"/>
                    <a:pt x="9527" y="339527"/>
                  </a:cubicBezTo>
                  <a:cubicBezTo>
                    <a:pt x="3427" y="333428"/>
                    <a:pt x="0" y="325155"/>
                    <a:pt x="0" y="316528"/>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6" name="TextBox 16"/>
            <p:cNvSpPr txBox="1"/>
            <p:nvPr/>
          </p:nvSpPr>
          <p:spPr>
            <a:xfrm>
              <a:off x="0" y="-85725"/>
              <a:ext cx="806552" cy="434779"/>
            </a:xfrm>
            <a:prstGeom prst="rect">
              <a:avLst/>
            </a:prstGeom>
          </p:spPr>
          <p:txBody>
            <a:bodyPr lIns="254000" tIns="254000" rIns="254000" bIns="254000" rtlCol="0" anchor="ctr"/>
            <a:lstStyle/>
            <a:p>
              <a:pPr algn="ctr">
                <a:lnSpc>
                  <a:spcPts val="3499"/>
                </a:lnSpc>
              </a:pPr>
              <a:r>
                <a:rPr lang="en-US" sz="2499">
                  <a:solidFill>
                    <a:srgbClr val="FFFFFF"/>
                  </a:solidFill>
                  <a:latin typeface="Codec Pro Bold"/>
                </a:rPr>
                <a:t>DISTRIBUTED TRAINING</a:t>
              </a:r>
            </a:p>
          </p:txBody>
        </p:sp>
      </p:grpSp>
      <p:sp>
        <p:nvSpPr>
          <p:cNvPr id="17" name="TextBox 17"/>
          <p:cNvSpPr txBox="1"/>
          <p:nvPr/>
        </p:nvSpPr>
        <p:spPr>
          <a:xfrm>
            <a:off x="836343" y="5239385"/>
            <a:ext cx="3393583" cy="4018915"/>
          </a:xfrm>
          <a:prstGeom prst="rect">
            <a:avLst/>
          </a:prstGeom>
        </p:spPr>
        <p:txBody>
          <a:bodyPr lIns="0" tIns="0" rIns="0" bIns="0" rtlCol="0" anchor="t">
            <a:spAutoFit/>
          </a:bodyPr>
          <a:lstStyle/>
          <a:p>
            <a:pPr algn="ctr">
              <a:lnSpc>
                <a:spcPts val="2660"/>
              </a:lnSpc>
            </a:pPr>
            <a:r>
              <a:rPr lang="en-US" sz="1900">
                <a:solidFill>
                  <a:srgbClr val="FFFFFF"/>
                </a:solidFill>
                <a:latin typeface="Codec Pro"/>
              </a:rPr>
              <a:t>We employed rigorous hyperparameter optimization techniques, such as grid search and Bayesian optimization, to find the optimal configuration of our multi-task learning model, including learning rates, regularization, and architectural parameters.</a:t>
            </a:r>
          </a:p>
          <a:p>
            <a:pPr algn="ctr">
              <a:lnSpc>
                <a:spcPts val="2660"/>
              </a:lnSpc>
            </a:pPr>
            <a:endParaRPr lang="en-US" sz="1900">
              <a:solidFill>
                <a:srgbClr val="FFFFFF"/>
              </a:solidFill>
              <a:latin typeface="Codec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2">
              <a:alphaModFix amt="5000"/>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2">
              <a:alphaModFix amt="5000"/>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8394037" y="2682114"/>
            <a:ext cx="9893963" cy="4922771"/>
          </a:xfrm>
          <a:custGeom>
            <a:avLst/>
            <a:gdLst/>
            <a:ahLst/>
            <a:cxnLst/>
            <a:rect l="l" t="t" r="r" b="b"/>
            <a:pathLst>
              <a:path w="9893963" h="4922771">
                <a:moveTo>
                  <a:pt x="0" y="0"/>
                </a:moveTo>
                <a:lnTo>
                  <a:pt x="9893963" y="0"/>
                </a:lnTo>
                <a:lnTo>
                  <a:pt x="9893963" y="4922772"/>
                </a:lnTo>
                <a:lnTo>
                  <a:pt x="0" y="4922772"/>
                </a:lnTo>
                <a:lnTo>
                  <a:pt x="0" y="0"/>
                </a:lnTo>
                <a:close/>
              </a:path>
            </a:pathLst>
          </a:custGeom>
          <a:blipFill>
            <a:blip r:embed="rId4"/>
            <a:stretch>
              <a:fillRect/>
            </a:stretch>
          </a:blipFill>
        </p:spPr>
      </p:sp>
      <p:sp>
        <p:nvSpPr>
          <p:cNvPr id="5" name="TextBox 5"/>
          <p:cNvSpPr txBox="1"/>
          <p:nvPr/>
        </p:nvSpPr>
        <p:spPr>
          <a:xfrm>
            <a:off x="1025535" y="2754782"/>
            <a:ext cx="6762665" cy="3742696"/>
          </a:xfrm>
          <a:prstGeom prst="rect">
            <a:avLst/>
          </a:prstGeom>
        </p:spPr>
        <p:txBody>
          <a:bodyPr lIns="0" tIns="0" rIns="0" bIns="0" rtlCol="0" anchor="t">
            <a:spAutoFit/>
          </a:bodyPr>
          <a:lstStyle/>
          <a:p>
            <a:pPr algn="l">
              <a:lnSpc>
                <a:spcPts val="7100"/>
              </a:lnSpc>
            </a:pPr>
            <a:r>
              <a:rPr lang="en-US" sz="7100">
                <a:solidFill>
                  <a:srgbClr val="1B131B"/>
                </a:solidFill>
                <a:latin typeface="Codec Pro Bold"/>
              </a:rPr>
              <a:t>EXPERIMENTAL RESULTS AND DISCUSSIONS</a:t>
            </a:r>
          </a:p>
          <a:p>
            <a:pPr algn="l">
              <a:lnSpc>
                <a:spcPts val="7100"/>
              </a:lnSpc>
            </a:pPr>
            <a:endParaRPr lang="en-US" sz="7100">
              <a:solidFill>
                <a:srgbClr val="1B131B"/>
              </a:solidFill>
              <a:latin typeface="Codec Pro Bold"/>
            </a:endParaRPr>
          </a:p>
        </p:txBody>
      </p:sp>
      <p:sp>
        <p:nvSpPr>
          <p:cNvPr id="6" name="TextBox 6"/>
          <p:cNvSpPr txBox="1"/>
          <p:nvPr/>
        </p:nvSpPr>
        <p:spPr>
          <a:xfrm>
            <a:off x="1028700" y="5742432"/>
            <a:ext cx="6179146" cy="2221229"/>
          </a:xfrm>
          <a:prstGeom prst="rect">
            <a:avLst/>
          </a:prstGeom>
        </p:spPr>
        <p:txBody>
          <a:bodyPr lIns="0" tIns="0" rIns="0" bIns="0" rtlCol="0" anchor="t">
            <a:spAutoFit/>
          </a:bodyPr>
          <a:lstStyle/>
          <a:p>
            <a:pPr algn="l">
              <a:lnSpc>
                <a:spcPts val="2520"/>
              </a:lnSpc>
            </a:pPr>
            <a:r>
              <a:rPr lang="en-US" sz="1800">
                <a:solidFill>
                  <a:srgbClr val="1B131B"/>
                </a:solidFill>
                <a:latin typeface="Codec Pro"/>
              </a:rPr>
              <a:t>Our experimental results demonstrate the effectiveness of the proposed multi-task learning approach. Compared to single-task models, the multi-task model achieved superior performance across a variety of related tasks, including image classification, object detection, and semantic segmentation.</a:t>
            </a:r>
          </a:p>
          <a:p>
            <a:pPr algn="l">
              <a:lnSpc>
                <a:spcPts val="2520"/>
              </a:lnSpc>
            </a:pPr>
            <a:endParaRPr lang="en-US" sz="1800">
              <a:solidFill>
                <a:srgbClr val="1B131B"/>
              </a:solidFill>
              <a:latin typeface="Codec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TextBox 2"/>
          <p:cNvSpPr txBox="1"/>
          <p:nvPr/>
        </p:nvSpPr>
        <p:spPr>
          <a:xfrm>
            <a:off x="0" y="990600"/>
            <a:ext cx="18288000" cy="1910715"/>
          </a:xfrm>
          <a:prstGeom prst="rect">
            <a:avLst/>
          </a:prstGeom>
        </p:spPr>
        <p:txBody>
          <a:bodyPr lIns="0" tIns="0" rIns="0" bIns="0" rtlCol="0" anchor="t">
            <a:spAutoFit/>
          </a:bodyPr>
          <a:lstStyle/>
          <a:p>
            <a:pPr algn="ctr">
              <a:lnSpc>
                <a:spcPts val="7260"/>
              </a:lnSpc>
            </a:pPr>
            <a:r>
              <a:rPr lang="en-US" sz="6600">
                <a:solidFill>
                  <a:srgbClr val="FFFFFF"/>
                </a:solidFill>
                <a:latin typeface="Codec Pro Bold"/>
              </a:rPr>
              <a:t>Comparison with Single-Task Learning</a:t>
            </a:r>
          </a:p>
          <a:p>
            <a:pPr algn="ctr">
              <a:lnSpc>
                <a:spcPts val="6930"/>
              </a:lnSpc>
            </a:pPr>
            <a:endParaRPr lang="en-US" sz="6600">
              <a:solidFill>
                <a:srgbClr val="FFFFFF"/>
              </a:solidFill>
              <a:latin typeface="Codec Pro Bold"/>
            </a:endParaRPr>
          </a:p>
        </p:txBody>
      </p:sp>
      <p:sp>
        <p:nvSpPr>
          <p:cNvPr id="3" name="Freeform 3"/>
          <p:cNvSpPr/>
          <p:nvPr/>
        </p:nvSpPr>
        <p:spPr>
          <a:xfrm flipH="1" flipV="1">
            <a:off x="-1380193" y="7044158"/>
            <a:ext cx="19849827" cy="7182028"/>
          </a:xfrm>
          <a:custGeom>
            <a:avLst/>
            <a:gdLst/>
            <a:ahLst/>
            <a:cxnLst/>
            <a:rect l="l" t="t" r="r" b="b"/>
            <a:pathLst>
              <a:path w="19849827" h="7182028">
                <a:moveTo>
                  <a:pt x="19849827" y="7182028"/>
                </a:moveTo>
                <a:lnTo>
                  <a:pt x="0" y="7182028"/>
                </a:lnTo>
                <a:lnTo>
                  <a:pt x="0" y="0"/>
                </a:lnTo>
                <a:lnTo>
                  <a:pt x="19849827" y="0"/>
                </a:lnTo>
                <a:lnTo>
                  <a:pt x="19849827" y="7182028"/>
                </a:lnTo>
                <a:close/>
              </a:path>
            </a:pathLst>
          </a:custGeom>
          <a:blipFill>
            <a:blip r:embed="rId2">
              <a:alphaModFix amt="13000"/>
              <a:extLst>
                <a:ext uri="{96DAC541-7B7A-43D3-8B79-37D633B846F1}">
                  <asvg:svgBlip xmlns:asvg="http://schemas.microsoft.com/office/drawing/2016/SVG/main" xmlns="" r:embed="rId3"/>
                </a:ext>
              </a:extLst>
            </a:blip>
            <a:stretch>
              <a:fillRect/>
            </a:stretch>
          </a:blipFill>
        </p:spPr>
      </p:sp>
      <p:grpSp>
        <p:nvGrpSpPr>
          <p:cNvPr id="4" name="Group 4"/>
          <p:cNvGrpSpPr/>
          <p:nvPr/>
        </p:nvGrpSpPr>
        <p:grpSpPr>
          <a:xfrm>
            <a:off x="1297057" y="2901315"/>
            <a:ext cx="3393583" cy="1233736"/>
            <a:chOff x="0" y="0"/>
            <a:chExt cx="821369" cy="298609"/>
          </a:xfrm>
        </p:grpSpPr>
        <p:sp>
          <p:nvSpPr>
            <p:cNvPr id="5" name="Freeform 5"/>
            <p:cNvSpPr/>
            <p:nvPr/>
          </p:nvSpPr>
          <p:spPr>
            <a:xfrm>
              <a:off x="0" y="0"/>
              <a:ext cx="821369" cy="298609"/>
            </a:xfrm>
            <a:custGeom>
              <a:avLst/>
              <a:gdLst/>
              <a:ahLst/>
              <a:cxnLst/>
              <a:rect l="l" t="t" r="r" b="b"/>
              <a:pathLst>
                <a:path w="821369" h="298609">
                  <a:moveTo>
                    <a:pt x="31939" y="0"/>
                  </a:moveTo>
                  <a:lnTo>
                    <a:pt x="789430" y="0"/>
                  </a:lnTo>
                  <a:cubicBezTo>
                    <a:pt x="807070" y="0"/>
                    <a:pt x="821369" y="14299"/>
                    <a:pt x="821369" y="31939"/>
                  </a:cubicBezTo>
                  <a:lnTo>
                    <a:pt x="821369" y="266670"/>
                  </a:lnTo>
                  <a:cubicBezTo>
                    <a:pt x="821369" y="284309"/>
                    <a:pt x="807070" y="298609"/>
                    <a:pt x="789430" y="298609"/>
                  </a:cubicBezTo>
                  <a:lnTo>
                    <a:pt x="31939" y="298609"/>
                  </a:lnTo>
                  <a:cubicBezTo>
                    <a:pt x="14299" y="298609"/>
                    <a:pt x="0" y="284309"/>
                    <a:pt x="0" y="266670"/>
                  </a:cubicBezTo>
                  <a:lnTo>
                    <a:pt x="0" y="31939"/>
                  </a:lnTo>
                  <a:cubicBezTo>
                    <a:pt x="0" y="14299"/>
                    <a:pt x="14299" y="0"/>
                    <a:pt x="31939" y="0"/>
                  </a:cubicBezTo>
                  <a:close/>
                </a:path>
              </a:pathLst>
            </a:custGeom>
            <a:solidFill>
              <a:srgbClr val="2667FF"/>
            </a:solidFill>
          </p:spPr>
        </p:sp>
        <p:sp>
          <p:nvSpPr>
            <p:cNvPr id="6" name="TextBox 6"/>
            <p:cNvSpPr txBox="1"/>
            <p:nvPr/>
          </p:nvSpPr>
          <p:spPr>
            <a:xfrm>
              <a:off x="0" y="-85725"/>
              <a:ext cx="821369" cy="384334"/>
            </a:xfrm>
            <a:prstGeom prst="rect">
              <a:avLst/>
            </a:prstGeom>
          </p:spPr>
          <p:txBody>
            <a:bodyPr lIns="254000" tIns="254000" rIns="254000" bIns="254000" rtlCol="0" anchor="ctr"/>
            <a:lstStyle/>
            <a:p>
              <a:pPr algn="ctr">
                <a:lnSpc>
                  <a:spcPts val="2800"/>
                </a:lnSpc>
              </a:pPr>
              <a:r>
                <a:rPr lang="en-US" sz="2000">
                  <a:solidFill>
                    <a:srgbClr val="FFFFFF"/>
                  </a:solidFill>
                  <a:latin typeface="Codec Pro Bold"/>
                </a:rPr>
                <a:t>IMPROVED PERFORMANCE</a:t>
              </a:r>
            </a:p>
          </p:txBody>
        </p:sp>
      </p:grpSp>
      <p:grpSp>
        <p:nvGrpSpPr>
          <p:cNvPr id="7" name="Group 7"/>
          <p:cNvGrpSpPr/>
          <p:nvPr/>
        </p:nvGrpSpPr>
        <p:grpSpPr>
          <a:xfrm>
            <a:off x="5419077" y="2901315"/>
            <a:ext cx="3332363" cy="1279230"/>
            <a:chOff x="0" y="0"/>
            <a:chExt cx="806552" cy="309620"/>
          </a:xfrm>
        </p:grpSpPr>
        <p:sp>
          <p:nvSpPr>
            <p:cNvPr id="8" name="Freeform 8"/>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9" name="TextBox 9"/>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KNOWLEDGE TRANSFER</a:t>
              </a:r>
            </a:p>
          </p:txBody>
        </p:sp>
      </p:grpSp>
      <p:sp>
        <p:nvSpPr>
          <p:cNvPr id="10" name="AutoShape 10"/>
          <p:cNvSpPr/>
          <p:nvPr/>
        </p:nvSpPr>
        <p:spPr>
          <a:xfrm>
            <a:off x="4690640" y="3518183"/>
            <a:ext cx="728437" cy="22747"/>
          </a:xfrm>
          <a:prstGeom prst="line">
            <a:avLst/>
          </a:prstGeom>
          <a:ln w="9525" cap="flat">
            <a:solidFill>
              <a:srgbClr val="FFFFFF"/>
            </a:solidFill>
            <a:prstDash val="solid"/>
            <a:headEnd type="none" w="sm" len="sm"/>
            <a:tailEnd type="none" w="sm" len="sm"/>
          </a:ln>
        </p:spPr>
      </p:sp>
      <p:sp>
        <p:nvSpPr>
          <p:cNvPr id="11" name="AutoShape 11"/>
          <p:cNvSpPr/>
          <p:nvPr/>
        </p:nvSpPr>
        <p:spPr>
          <a:xfrm>
            <a:off x="8751440" y="3540931"/>
            <a:ext cx="723900" cy="0"/>
          </a:xfrm>
          <a:prstGeom prst="line">
            <a:avLst/>
          </a:prstGeom>
          <a:ln w="9525" cap="flat">
            <a:solidFill>
              <a:srgbClr val="FFFFFF"/>
            </a:solidFill>
            <a:prstDash val="solid"/>
            <a:headEnd type="none" w="sm" len="sm"/>
            <a:tailEnd type="none" w="sm" len="sm"/>
          </a:ln>
        </p:spPr>
      </p:sp>
      <p:sp>
        <p:nvSpPr>
          <p:cNvPr id="12" name="AutoShape 12"/>
          <p:cNvSpPr/>
          <p:nvPr/>
        </p:nvSpPr>
        <p:spPr>
          <a:xfrm>
            <a:off x="12807703" y="3540931"/>
            <a:ext cx="850876" cy="0"/>
          </a:xfrm>
          <a:prstGeom prst="line">
            <a:avLst/>
          </a:prstGeom>
          <a:ln w="9525" cap="flat">
            <a:solidFill>
              <a:srgbClr val="FFFFFF"/>
            </a:solidFill>
            <a:prstDash val="solid"/>
            <a:headEnd type="none" w="sm" len="sm"/>
            <a:tailEnd type="none" w="sm" len="sm"/>
          </a:ln>
        </p:spPr>
      </p:sp>
      <p:sp>
        <p:nvSpPr>
          <p:cNvPr id="13" name="TextBox 13"/>
          <p:cNvSpPr txBox="1"/>
          <p:nvPr/>
        </p:nvSpPr>
        <p:spPr>
          <a:xfrm>
            <a:off x="1297057" y="4785463"/>
            <a:ext cx="3393583" cy="299466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Our multi-task learning model consistently outperformed single-task models across a range of performance metrics, including accuracy, precision, and F1-score.</a:t>
            </a:r>
          </a:p>
          <a:p>
            <a:pPr algn="ctr">
              <a:lnSpc>
                <a:spcPts val="2940"/>
              </a:lnSpc>
            </a:pPr>
            <a:endParaRPr lang="en-US" sz="2100">
              <a:solidFill>
                <a:srgbClr val="FFFFFF"/>
              </a:solidFill>
              <a:latin typeface="Codec Pro"/>
            </a:endParaRPr>
          </a:p>
        </p:txBody>
      </p:sp>
      <p:sp>
        <p:nvSpPr>
          <p:cNvPr id="14" name="TextBox 14"/>
          <p:cNvSpPr txBox="1"/>
          <p:nvPr/>
        </p:nvSpPr>
        <p:spPr>
          <a:xfrm>
            <a:off x="5419077" y="4785463"/>
            <a:ext cx="3393583" cy="3366135"/>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By learning shared representations across tasks, the multi-task model was able to leverage knowledge gained from one task to improve performance on related tasks.</a:t>
            </a:r>
          </a:p>
          <a:p>
            <a:pPr algn="ctr">
              <a:lnSpc>
                <a:spcPts val="2940"/>
              </a:lnSpc>
            </a:pPr>
            <a:endParaRPr lang="en-US" sz="2100">
              <a:solidFill>
                <a:srgbClr val="FFFFFF"/>
              </a:solidFill>
              <a:latin typeface="Codec Pro"/>
            </a:endParaRPr>
          </a:p>
        </p:txBody>
      </p:sp>
      <p:sp>
        <p:nvSpPr>
          <p:cNvPr id="15" name="TextBox 15"/>
          <p:cNvSpPr txBox="1"/>
          <p:nvPr/>
        </p:nvSpPr>
        <p:spPr>
          <a:xfrm>
            <a:off x="9536560" y="4785463"/>
            <a:ext cx="3393583" cy="3366135"/>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A single multi-task model can handle multiple tasks simultaneously, leading to more efficient and scalable deployment compared to maintaining separate models for each task.</a:t>
            </a:r>
          </a:p>
          <a:p>
            <a:pPr algn="ctr">
              <a:lnSpc>
                <a:spcPts val="2940"/>
              </a:lnSpc>
            </a:pPr>
            <a:endParaRPr lang="en-US" sz="2100">
              <a:solidFill>
                <a:srgbClr val="FFFFFF"/>
              </a:solidFill>
              <a:latin typeface="Codec Pro"/>
            </a:endParaRPr>
          </a:p>
        </p:txBody>
      </p:sp>
      <p:sp>
        <p:nvSpPr>
          <p:cNvPr id="16" name="TextBox 16"/>
          <p:cNvSpPr txBox="1"/>
          <p:nvPr/>
        </p:nvSpPr>
        <p:spPr>
          <a:xfrm>
            <a:off x="13597360" y="4785463"/>
            <a:ext cx="3393583" cy="2994660"/>
          </a:xfrm>
          <a:prstGeom prst="rect">
            <a:avLst/>
          </a:prstGeom>
        </p:spPr>
        <p:txBody>
          <a:bodyPr lIns="0" tIns="0" rIns="0" bIns="0" rtlCol="0" anchor="t">
            <a:spAutoFit/>
          </a:bodyPr>
          <a:lstStyle/>
          <a:p>
            <a:pPr algn="ctr">
              <a:lnSpc>
                <a:spcPts val="2940"/>
              </a:lnSpc>
            </a:pPr>
            <a:r>
              <a:rPr lang="en-US" sz="2100">
                <a:solidFill>
                  <a:srgbClr val="FFFFFF"/>
                </a:solidFill>
                <a:latin typeface="Codec Pro"/>
              </a:rPr>
              <a:t>The multi-task model demonstrated better generalization to unseen data and environments, as it had learned more robust and transferable features.</a:t>
            </a:r>
          </a:p>
          <a:p>
            <a:pPr algn="ctr">
              <a:lnSpc>
                <a:spcPts val="2940"/>
              </a:lnSpc>
            </a:pPr>
            <a:endParaRPr lang="en-US" sz="2100">
              <a:solidFill>
                <a:srgbClr val="FFFFFF"/>
              </a:solidFill>
              <a:latin typeface="Codec Pro"/>
            </a:endParaRPr>
          </a:p>
        </p:txBody>
      </p:sp>
      <p:grpSp>
        <p:nvGrpSpPr>
          <p:cNvPr id="17" name="Group 17"/>
          <p:cNvGrpSpPr/>
          <p:nvPr/>
        </p:nvGrpSpPr>
        <p:grpSpPr>
          <a:xfrm>
            <a:off x="9475340" y="2901315"/>
            <a:ext cx="3332363" cy="1279230"/>
            <a:chOff x="0" y="0"/>
            <a:chExt cx="806552" cy="309620"/>
          </a:xfrm>
        </p:grpSpPr>
        <p:sp>
          <p:nvSpPr>
            <p:cNvPr id="18" name="Freeform 18"/>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9" name="TextBox 19"/>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EFFICIENCY AND SCALABILITY</a:t>
              </a:r>
            </a:p>
          </p:txBody>
        </p:sp>
      </p:grpSp>
      <p:grpSp>
        <p:nvGrpSpPr>
          <p:cNvPr id="20" name="Group 20"/>
          <p:cNvGrpSpPr/>
          <p:nvPr/>
        </p:nvGrpSpPr>
        <p:grpSpPr>
          <a:xfrm>
            <a:off x="13658580" y="2901315"/>
            <a:ext cx="3332363" cy="1279230"/>
            <a:chOff x="0" y="0"/>
            <a:chExt cx="806552" cy="309620"/>
          </a:xfrm>
        </p:grpSpPr>
        <p:sp>
          <p:nvSpPr>
            <p:cNvPr id="21" name="Freeform 21"/>
            <p:cNvSpPr/>
            <p:nvPr/>
          </p:nvSpPr>
          <p:spPr>
            <a:xfrm>
              <a:off x="0" y="0"/>
              <a:ext cx="806552" cy="309620"/>
            </a:xfrm>
            <a:custGeom>
              <a:avLst/>
              <a:gdLst/>
              <a:ahLst/>
              <a:cxnLst/>
              <a:rect l="l" t="t" r="r" b="b"/>
              <a:pathLst>
                <a:path w="806552" h="309620">
                  <a:moveTo>
                    <a:pt x="32526" y="0"/>
                  </a:moveTo>
                  <a:lnTo>
                    <a:pt x="774026" y="0"/>
                  </a:lnTo>
                  <a:cubicBezTo>
                    <a:pt x="791990" y="0"/>
                    <a:pt x="806552" y="14562"/>
                    <a:pt x="806552" y="32526"/>
                  </a:cubicBezTo>
                  <a:lnTo>
                    <a:pt x="806552" y="277094"/>
                  </a:lnTo>
                  <a:cubicBezTo>
                    <a:pt x="806552" y="285721"/>
                    <a:pt x="803125" y="293994"/>
                    <a:pt x="797025" y="300093"/>
                  </a:cubicBezTo>
                  <a:cubicBezTo>
                    <a:pt x="790926" y="306193"/>
                    <a:pt x="782653" y="309620"/>
                    <a:pt x="774026" y="309620"/>
                  </a:cubicBezTo>
                  <a:lnTo>
                    <a:pt x="32526" y="309620"/>
                  </a:lnTo>
                  <a:cubicBezTo>
                    <a:pt x="23899" y="309620"/>
                    <a:pt x="15626" y="306193"/>
                    <a:pt x="9527" y="300093"/>
                  </a:cubicBezTo>
                  <a:cubicBezTo>
                    <a:pt x="3427" y="293994"/>
                    <a:pt x="0" y="285721"/>
                    <a:pt x="0" y="277094"/>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22" name="TextBox 22"/>
            <p:cNvSpPr txBox="1"/>
            <p:nvPr/>
          </p:nvSpPr>
          <p:spPr>
            <a:xfrm>
              <a:off x="0" y="-76200"/>
              <a:ext cx="806552" cy="385820"/>
            </a:xfrm>
            <a:prstGeom prst="rect">
              <a:avLst/>
            </a:prstGeom>
          </p:spPr>
          <p:txBody>
            <a:bodyPr lIns="254000" tIns="254000" rIns="254000" bIns="254000" rtlCol="0" anchor="ctr"/>
            <a:lstStyle/>
            <a:p>
              <a:pPr algn="ctr">
                <a:lnSpc>
                  <a:spcPts val="2940"/>
                </a:lnSpc>
              </a:pPr>
              <a:r>
                <a:rPr lang="en-US" sz="2100">
                  <a:solidFill>
                    <a:srgbClr val="FFFFFF"/>
                  </a:solidFill>
                  <a:latin typeface="Codec Pro Bold"/>
                </a:rPr>
                <a:t>GENERALIZATION CAPABILITY</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792</Words>
  <Application>Microsoft Office PowerPoint</Application>
  <PresentationFormat>Custom</PresentationFormat>
  <Paragraphs>70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Codec Pro Bold</vt:lpstr>
      <vt:lpstr>Codec Pro</vt:lpstr>
      <vt:lpstr>Calibri</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cp:lastModifiedBy>admin</cp:lastModifiedBy>
  <cp:revision>4</cp:revision>
  <dcterms:created xsi:type="dcterms:W3CDTF">2006-08-16T00:00:00Z</dcterms:created>
  <dcterms:modified xsi:type="dcterms:W3CDTF">2024-05-15T16:21:45Z</dcterms:modified>
  <dc:identifier>DAGFTxmtL70</dc:identifier>
</cp:coreProperties>
</file>