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6" r:id="rId9"/>
    <p:sldId id="262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508-DBCC-415A-8BDA-48173202F8C4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AAE-E25B-438C-9D2F-B809539538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4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508-DBCC-415A-8BDA-48173202F8C4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AAE-E25B-438C-9D2F-B809539538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3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508-DBCC-415A-8BDA-48173202F8C4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AAE-E25B-438C-9D2F-B809539538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2140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508-DBCC-415A-8BDA-48173202F8C4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AAE-E25B-438C-9D2F-B809539538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46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508-DBCC-415A-8BDA-48173202F8C4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AAE-E25B-438C-9D2F-B809539538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384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508-DBCC-415A-8BDA-48173202F8C4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AAE-E25B-438C-9D2F-B809539538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2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508-DBCC-415A-8BDA-48173202F8C4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AAE-E25B-438C-9D2F-B809539538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001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508-DBCC-415A-8BDA-48173202F8C4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AAE-E25B-438C-9D2F-B809539538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9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508-DBCC-415A-8BDA-48173202F8C4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AAE-E25B-438C-9D2F-B809539538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0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508-DBCC-415A-8BDA-48173202F8C4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AAE-E25B-438C-9D2F-B809539538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508-DBCC-415A-8BDA-48173202F8C4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AAE-E25B-438C-9D2F-B809539538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508-DBCC-415A-8BDA-48173202F8C4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AAE-E25B-438C-9D2F-B809539538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9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508-DBCC-415A-8BDA-48173202F8C4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AAE-E25B-438C-9D2F-B809539538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9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508-DBCC-415A-8BDA-48173202F8C4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AAE-E25B-438C-9D2F-B809539538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5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508-DBCC-415A-8BDA-48173202F8C4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AAE-E25B-438C-9D2F-B809539538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0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F508-DBCC-415A-8BDA-48173202F8C4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AAE-E25B-438C-9D2F-B809539538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1F508-DBCC-415A-8BDA-48173202F8C4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213AAE-E25B-438C-9D2F-B809539538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7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1413165"/>
            <a:ext cx="8007928" cy="1954181"/>
          </a:xfrm>
        </p:spPr>
        <p:txBody>
          <a:bodyPr/>
          <a:lstStyle/>
          <a:p>
            <a:pPr algn="ctr"/>
            <a:r>
              <a:rPr lang="en-US" dirty="0" smtClean="0"/>
              <a:t>BookMyVenue – Event Booking and </a:t>
            </a:r>
            <a:r>
              <a:rPr lang="en-US" dirty="0"/>
              <a:t>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6496" y="3616723"/>
            <a:ext cx="7766936" cy="210058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Seamless Venue &amp; Event Service </a:t>
            </a:r>
            <a:r>
              <a:rPr lang="en-US" dirty="0" smtClean="0"/>
              <a:t>Booking Website</a:t>
            </a:r>
          </a:p>
          <a:p>
            <a:pPr algn="ctr"/>
            <a:endParaRPr lang="en-US" dirty="0" smtClean="0"/>
          </a:p>
          <a:p>
            <a:pPr algn="ctr"/>
            <a:r>
              <a:rPr lang="en-US" sz="2200" dirty="0" smtClean="0"/>
              <a:t>Daniyal </a:t>
            </a:r>
            <a:r>
              <a:rPr lang="en-US" sz="2200" dirty="0"/>
              <a:t>Wajid (SAP ID: 48528)</a:t>
            </a:r>
          </a:p>
          <a:p>
            <a:pPr algn="ctr"/>
            <a:r>
              <a:rPr lang="en-US" sz="2200" dirty="0" smtClean="0"/>
              <a:t>Uzair </a:t>
            </a:r>
            <a:r>
              <a:rPr lang="en-US" sz="2200" dirty="0"/>
              <a:t>Hassan (SAP ID: 48525)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1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SDLC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Model:</a:t>
            </a:r>
            <a:r>
              <a:rPr lang="en-US" dirty="0"/>
              <a:t> Agile</a:t>
            </a:r>
          </a:p>
          <a:p>
            <a:r>
              <a:rPr lang="en-US" b="1" dirty="0"/>
              <a:t>Why:</a:t>
            </a:r>
            <a:r>
              <a:rPr lang="en-US" dirty="0"/>
              <a:t> Allows iterative development with regular feedback and adjustments.</a:t>
            </a:r>
          </a:p>
          <a:p>
            <a:r>
              <a:rPr lang="en-US" b="1" dirty="0"/>
              <a:t>Stages:</a:t>
            </a:r>
            <a:endParaRPr lang="en-US" dirty="0"/>
          </a:p>
          <a:p>
            <a:pPr lvl="1"/>
            <a:r>
              <a:rPr lang="en-US" dirty="0"/>
              <a:t>Planning &amp; Requirement Gathering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/>
              <a:t>Development (sprints using MERN Stack)</a:t>
            </a:r>
          </a:p>
          <a:p>
            <a:pPr lvl="1"/>
            <a:r>
              <a:rPr lang="en-US" dirty="0"/>
              <a:t>Testing &amp; Quality Assurance</a:t>
            </a:r>
          </a:p>
          <a:p>
            <a:pPr lvl="1"/>
            <a:r>
              <a:rPr lang="en-US" dirty="0"/>
              <a:t>Deployment</a:t>
            </a:r>
          </a:p>
          <a:p>
            <a:pPr lvl="1"/>
            <a:r>
              <a:rPr lang="en-US" dirty="0"/>
              <a:t>Feedback &amp; Maintenance</a:t>
            </a:r>
          </a:p>
        </p:txBody>
      </p:sp>
    </p:spTree>
    <p:extLst>
      <p:ext uri="{BB962C8B-B14F-4D97-AF65-F5344CB8AC3E}">
        <p14:creationId xmlns:p14="http://schemas.microsoft.com/office/powerpoint/2010/main" val="21284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Project Timeline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78" y="1348511"/>
            <a:ext cx="8703757" cy="4351879"/>
          </a:xfrm>
        </p:spPr>
      </p:pic>
    </p:spTree>
    <p:extLst>
      <p:ext uri="{BB962C8B-B14F-4D97-AF65-F5344CB8AC3E}">
        <p14:creationId xmlns:p14="http://schemas.microsoft.com/office/powerpoint/2010/main" val="143088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Basic Prototypes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921" y="1394669"/>
            <a:ext cx="4424443" cy="2736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226" y="1379031"/>
            <a:ext cx="4850353" cy="27433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019" y="4196237"/>
            <a:ext cx="4648439" cy="24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8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Difficulty in booking venues and services</a:t>
            </a:r>
            <a:r>
              <a:rPr lang="en-US" dirty="0"/>
              <a:t> – Users need to visit multiple platforms to find venues, catering, décor, and food options for their events</a:t>
            </a:r>
            <a:r>
              <a:rPr lang="en-US" dirty="0" smtClean="0"/>
              <a:t>.</a:t>
            </a:r>
          </a:p>
          <a:p>
            <a:r>
              <a:rPr lang="en-US" b="1" dirty="0"/>
              <a:t>Hard to find the right venue</a:t>
            </a:r>
            <a:r>
              <a:rPr lang="en-US" dirty="0"/>
              <a:t> – Users face challenges in discovering venues that match their specific event requirements, making the process time-consuming</a:t>
            </a:r>
            <a:r>
              <a:rPr lang="en-US" dirty="0" smtClean="0"/>
              <a:t>.</a:t>
            </a:r>
          </a:p>
          <a:p>
            <a:r>
              <a:rPr lang="en-US" b="1" dirty="0"/>
              <a:t>Scalability issues</a:t>
            </a:r>
            <a:r>
              <a:rPr lang="en-US" dirty="0"/>
              <a:t> – Traditional event platforms often can't handle growing user traffic and service providers, leading to performance problems</a:t>
            </a:r>
            <a:r>
              <a:rPr lang="en-US" dirty="0" smtClean="0"/>
              <a:t>.</a:t>
            </a:r>
          </a:p>
          <a:p>
            <a:r>
              <a:rPr lang="en-US" b="1" dirty="0"/>
              <a:t>Security concerns</a:t>
            </a:r>
            <a:r>
              <a:rPr lang="en-US" dirty="0"/>
              <a:t> – Many platforms lack robust and secure login and registration features, compromising user and business owner data.</a:t>
            </a:r>
          </a:p>
        </p:txBody>
      </p:sp>
    </p:spTree>
    <p:extLst>
      <p:ext uri="{BB962C8B-B14F-4D97-AF65-F5344CB8AC3E}">
        <p14:creationId xmlns:p14="http://schemas.microsoft.com/office/powerpoint/2010/main" val="396827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BookMyVenue offers a complete digital platform connecting users with event venues and services.</a:t>
            </a:r>
          </a:p>
          <a:p>
            <a:r>
              <a:rPr lang="en-US" dirty="0"/>
              <a:t>Business owners can register and manage their offerings (halls, décor, catering, food, etc.).</a:t>
            </a:r>
          </a:p>
          <a:p>
            <a:r>
              <a:rPr lang="en-US" dirty="0"/>
              <a:t>Users can log in, browse, and book venues with optional add-ons (catering, décor, food) all in one place.</a:t>
            </a:r>
          </a:p>
          <a:p>
            <a:r>
              <a:rPr lang="en-US" dirty="0"/>
              <a:t>Built using the MERN Stack (MongoDB, Express.js, React.js, Node.js) for </a:t>
            </a:r>
            <a:r>
              <a:rPr lang="en-US" dirty="0" smtClean="0"/>
              <a:t>scalability, performance and security.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7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i="1" dirty="0"/>
              <a:t>ompetitive </a:t>
            </a:r>
            <a:r>
              <a:rPr lang="en-US" i="1" dirty="0" smtClean="0"/>
              <a:t>Analysis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151605"/>
              </p:ext>
            </p:extLst>
          </p:nvPr>
        </p:nvGraphicFramePr>
        <p:xfrm>
          <a:off x="565304" y="1930400"/>
          <a:ext cx="8820727" cy="36114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7237">
                  <a:extLst>
                    <a:ext uri="{9D8B030D-6E8A-4147-A177-3AD203B41FA5}">
                      <a16:colId xmlns:a16="http://schemas.microsoft.com/office/drawing/2014/main" val="148823827"/>
                    </a:ext>
                  </a:extLst>
                </a:gridCol>
                <a:gridCol w="1514763">
                  <a:extLst>
                    <a:ext uri="{9D8B030D-6E8A-4147-A177-3AD203B41FA5}">
                      <a16:colId xmlns:a16="http://schemas.microsoft.com/office/drawing/2014/main" val="534121385"/>
                    </a:ext>
                  </a:extLst>
                </a:gridCol>
                <a:gridCol w="2078182">
                  <a:extLst>
                    <a:ext uri="{9D8B030D-6E8A-4147-A177-3AD203B41FA5}">
                      <a16:colId xmlns:a16="http://schemas.microsoft.com/office/drawing/2014/main" val="3761373505"/>
                    </a:ext>
                  </a:extLst>
                </a:gridCol>
                <a:gridCol w="2170545">
                  <a:extLst>
                    <a:ext uri="{9D8B030D-6E8A-4147-A177-3AD203B41FA5}">
                      <a16:colId xmlns:a16="http://schemas.microsoft.com/office/drawing/2014/main" val="1870351096"/>
                    </a:ext>
                  </a:extLst>
                </a:gridCol>
              </a:tblGrid>
              <a:tr h="1013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Feature / App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Bookeria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smtClean="0">
                          <a:effectLst/>
                        </a:rPr>
                        <a:t>BookEvent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BookMyVenue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22" marR="52922" marT="0" marB="0"/>
                </a:tc>
                <a:extLst>
                  <a:ext uri="{0D108BD9-81ED-4DB2-BD59-A6C34878D82A}">
                    <a16:rowId xmlns:a16="http://schemas.microsoft.com/office/drawing/2014/main" val="1709333525"/>
                  </a:ext>
                </a:extLst>
              </a:tr>
              <a:tr h="391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2</a:t>
                      </a:r>
                      <a:r>
                        <a:rPr lang="en-US" sz="1400" baseline="0" dirty="0" smtClean="0">
                          <a:effectLst/>
                        </a:rPr>
                        <a:t> Factor Authentication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❌</a:t>
                      </a:r>
                      <a:endParaRPr lang="en-US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22" marR="52922" marT="0" marB="0"/>
                </a:tc>
                <a:extLst>
                  <a:ext uri="{0D108BD9-81ED-4DB2-BD59-A6C34878D82A}">
                    <a16:rowId xmlns:a16="http://schemas.microsoft.com/office/drawing/2014/main" val="3408817022"/>
                  </a:ext>
                </a:extLst>
              </a:tr>
              <a:tr h="391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360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deg Images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❌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❌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22" marR="52922" marT="0" marB="0"/>
                </a:tc>
                <a:extLst>
                  <a:ext uri="{0D108BD9-81ED-4DB2-BD59-A6C34878D82A}">
                    <a16:rowId xmlns:a16="http://schemas.microsoft.com/office/drawing/2014/main" val="730746300"/>
                  </a:ext>
                </a:extLst>
              </a:tr>
              <a:tr h="3211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Multi-Service Booking (Hall + Food)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❌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❌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22" marR="52922" marT="0" marB="0"/>
                </a:tc>
                <a:extLst>
                  <a:ext uri="{0D108BD9-81ED-4DB2-BD59-A6C34878D82A}">
                    <a16:rowId xmlns:a16="http://schemas.microsoft.com/office/drawing/2014/main" val="1410390193"/>
                  </a:ext>
                </a:extLst>
              </a:tr>
              <a:tr h="391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Discounts and Offers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❌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❌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22" marR="52922" marT="0" marB="0"/>
                </a:tc>
                <a:extLst>
                  <a:ext uri="{0D108BD9-81ED-4DB2-BD59-A6C34878D82A}">
                    <a16:rowId xmlns:a16="http://schemas.microsoft.com/office/drawing/2014/main" val="1549362303"/>
                  </a:ext>
                </a:extLst>
              </a:tr>
              <a:tr h="391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Payment Integration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22" marR="52922" marT="0" marB="0"/>
                </a:tc>
                <a:extLst>
                  <a:ext uri="{0D108BD9-81ED-4DB2-BD59-A6C34878D82A}">
                    <a16:rowId xmlns:a16="http://schemas.microsoft.com/office/drawing/2014/main" val="2889546749"/>
                  </a:ext>
                </a:extLst>
              </a:tr>
              <a:tr h="3211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Real-Time Availability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❌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❌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22" marR="52922" marT="0" marB="0"/>
                </a:tc>
                <a:extLst>
                  <a:ext uri="{0D108BD9-81ED-4DB2-BD59-A6C34878D82A}">
                    <a16:rowId xmlns:a16="http://schemas.microsoft.com/office/drawing/2014/main" val="1616144839"/>
                  </a:ext>
                </a:extLst>
              </a:tr>
              <a:tr h="391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Notifications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2922" marR="52922" marT="0" marB="0"/>
                </a:tc>
                <a:extLst>
                  <a:ext uri="{0D108BD9-81ED-4DB2-BD59-A6C34878D82A}">
                    <a16:rowId xmlns:a16="http://schemas.microsoft.com/office/drawing/2014/main" val="1246424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8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SWOT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Strengths:</a:t>
            </a:r>
            <a:endParaRPr lang="en-US" sz="2000" dirty="0"/>
          </a:p>
          <a:p>
            <a:pPr lvl="1"/>
            <a:r>
              <a:rPr lang="en-US" sz="1800" dirty="0"/>
              <a:t>Centralized platform for venue and service booking.</a:t>
            </a:r>
          </a:p>
          <a:p>
            <a:pPr lvl="1"/>
            <a:r>
              <a:rPr lang="en-US" sz="1800" dirty="0" smtClean="0"/>
              <a:t>A platform which allows users to book venues for events </a:t>
            </a:r>
            <a:r>
              <a:rPr lang="en-US" sz="1800" dirty="0"/>
              <a:t>online</a:t>
            </a:r>
            <a:r>
              <a:rPr lang="en-US" sz="1800" dirty="0" smtClean="0"/>
              <a:t> with the comfort of staying at their homes.</a:t>
            </a:r>
            <a:endParaRPr lang="en-US" sz="1800" dirty="0"/>
          </a:p>
          <a:p>
            <a:r>
              <a:rPr lang="en-US" sz="2000" b="1" dirty="0"/>
              <a:t>Weaknesses:</a:t>
            </a:r>
            <a:endParaRPr lang="en-US" sz="2000" dirty="0"/>
          </a:p>
          <a:p>
            <a:pPr lvl="1"/>
            <a:r>
              <a:rPr lang="en-US" sz="1800" dirty="0"/>
              <a:t>New entrant with limited brand recognition.</a:t>
            </a:r>
          </a:p>
          <a:p>
            <a:pPr lvl="1"/>
            <a:r>
              <a:rPr lang="en-US" sz="1800" dirty="0" smtClean="0"/>
              <a:t>This covers events at a national level and not at global level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926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SWOT </a:t>
            </a:r>
            <a:r>
              <a:rPr lang="en-US" i="1" dirty="0" smtClean="0"/>
              <a:t>Analysis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Opportunities:</a:t>
            </a:r>
            <a:endParaRPr lang="en-US" sz="2000" dirty="0"/>
          </a:p>
          <a:p>
            <a:pPr lvl="1"/>
            <a:r>
              <a:rPr lang="en-US" sz="1800" dirty="0"/>
              <a:t>Growing market for digital event planning and management.</a:t>
            </a:r>
          </a:p>
          <a:p>
            <a:pPr lvl="1"/>
            <a:r>
              <a:rPr lang="en-US" sz="1800" dirty="0"/>
              <a:t>Potential to expand into new regions and partner with major event organizers.</a:t>
            </a:r>
          </a:p>
          <a:p>
            <a:r>
              <a:rPr lang="en-US" sz="2000" b="1" dirty="0"/>
              <a:t>Threats:</a:t>
            </a:r>
            <a:endParaRPr lang="en-US" sz="2000" dirty="0"/>
          </a:p>
          <a:p>
            <a:pPr lvl="1"/>
            <a:r>
              <a:rPr lang="en-US" sz="1800" dirty="0"/>
              <a:t>Strong competition from established platforms.</a:t>
            </a:r>
          </a:p>
          <a:p>
            <a:pPr lvl="1"/>
            <a:r>
              <a:rPr lang="en-US" sz="1800" dirty="0"/>
              <a:t>Dependency on business owners' participation for service variety.</a:t>
            </a:r>
          </a:p>
        </p:txBody>
      </p:sp>
    </p:spTree>
    <p:extLst>
      <p:ext uri="{BB962C8B-B14F-4D97-AF65-F5344CB8AC3E}">
        <p14:creationId xmlns:p14="http://schemas.microsoft.com/office/powerpoint/2010/main" val="344870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PEST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Political:</a:t>
            </a:r>
            <a:endParaRPr lang="en-US" sz="2000" dirty="0"/>
          </a:p>
          <a:p>
            <a:pPr lvl="1"/>
            <a:r>
              <a:rPr lang="en-US" sz="1800" dirty="0"/>
              <a:t>Data protection and compliance with local regulations (GDPR, local data laws).</a:t>
            </a:r>
          </a:p>
          <a:p>
            <a:pPr lvl="1"/>
            <a:r>
              <a:rPr lang="en-US" sz="1800" dirty="0"/>
              <a:t>Licensing and permits for event venues and services.</a:t>
            </a:r>
          </a:p>
          <a:p>
            <a:r>
              <a:rPr lang="en-US" sz="2000" b="1" dirty="0"/>
              <a:t>Economic:</a:t>
            </a:r>
            <a:endParaRPr lang="en-US" sz="2000" dirty="0"/>
          </a:p>
          <a:p>
            <a:pPr lvl="1"/>
            <a:r>
              <a:rPr lang="en-US" sz="1800" dirty="0"/>
              <a:t>Growing demand for event services and digital solutions.</a:t>
            </a:r>
          </a:p>
          <a:p>
            <a:pPr lvl="1"/>
            <a:r>
              <a:rPr lang="en-US" sz="1800" dirty="0"/>
              <a:t>Economic cycles affecting event budgets (weddings, </a:t>
            </a:r>
            <a:r>
              <a:rPr lang="en-US" sz="1800" dirty="0" smtClean="0"/>
              <a:t>goods prices </a:t>
            </a:r>
            <a:r>
              <a:rPr lang="en-US" sz="1800" dirty="0" err="1" smtClean="0"/>
              <a:t>etc</a:t>
            </a:r>
            <a:r>
              <a:rPr lang="en-US" sz="1800" dirty="0" smtClean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114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PEST </a:t>
            </a:r>
            <a:r>
              <a:rPr lang="en-US" i="1" dirty="0" smtClean="0"/>
              <a:t>Analysis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Social:</a:t>
            </a:r>
            <a:endParaRPr lang="en-US" sz="2000" dirty="0"/>
          </a:p>
          <a:p>
            <a:pPr lvl="1"/>
            <a:r>
              <a:rPr lang="en-US" sz="1800" dirty="0"/>
              <a:t>Rising preference for digital booking platforms and cashless payments.</a:t>
            </a:r>
          </a:p>
          <a:p>
            <a:pPr lvl="1"/>
            <a:r>
              <a:rPr lang="en-US" sz="1800" dirty="0"/>
              <a:t>Social trends driving personalized and themed events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2000" b="1" dirty="0"/>
              <a:t>Technological:</a:t>
            </a:r>
            <a:endParaRPr lang="en-US" sz="2000" dirty="0"/>
          </a:p>
          <a:p>
            <a:pPr lvl="1"/>
            <a:r>
              <a:rPr lang="en-US" sz="1800" dirty="0"/>
              <a:t>MERN stack enables modern web technologies; increasing adoption of cloud services and real-time data processing.</a:t>
            </a:r>
          </a:p>
          <a:p>
            <a:pPr lvl="1"/>
            <a:r>
              <a:rPr lang="en-US" sz="1800" dirty="0"/>
              <a:t>Growth of mobile-first usage and integration with social media for marketing.</a:t>
            </a:r>
          </a:p>
        </p:txBody>
      </p:sp>
    </p:spTree>
    <p:extLst>
      <p:ext uri="{BB962C8B-B14F-4D97-AF65-F5344CB8AC3E}">
        <p14:creationId xmlns:p14="http://schemas.microsoft.com/office/powerpoint/2010/main" val="359383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System Architecture </a:t>
            </a:r>
            <a:r>
              <a:rPr lang="en-US" i="1" dirty="0" smtClean="0"/>
              <a:t>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:\Users\daniy\Desktop\Semester 6\Techno\MV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22" y="1773497"/>
            <a:ext cx="7820891" cy="38052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453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509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BookMyVenue – Event Booking and Management System</vt:lpstr>
      <vt:lpstr>Problem Statement</vt:lpstr>
      <vt:lpstr>Proposed Solution</vt:lpstr>
      <vt:lpstr>Competitive Analysis</vt:lpstr>
      <vt:lpstr>SWOT Analysis</vt:lpstr>
      <vt:lpstr>SWOT Analysis (Continued)</vt:lpstr>
      <vt:lpstr>PEST Analysis</vt:lpstr>
      <vt:lpstr>PEST Analysis (Continued)</vt:lpstr>
      <vt:lpstr>System Architecture Diagram</vt:lpstr>
      <vt:lpstr>SDLC Model</vt:lpstr>
      <vt:lpstr>Project Timeline</vt:lpstr>
      <vt:lpstr>Basic Prototypes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BookMyVenue – Event Booking and Management System</dc:title>
  <dc:creator>Daniyal Wajid</dc:creator>
  <cp:lastModifiedBy>Daniyal Wajid</cp:lastModifiedBy>
  <cp:revision>25</cp:revision>
  <dcterms:created xsi:type="dcterms:W3CDTF">2025-05-02T05:49:34Z</dcterms:created>
  <dcterms:modified xsi:type="dcterms:W3CDTF">2025-05-10T08:06:50Z</dcterms:modified>
</cp:coreProperties>
</file>