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4" autoAdjust="0"/>
    <p:restoredTop sz="94660"/>
  </p:normalViewPr>
  <p:slideViewPr>
    <p:cSldViewPr snapToGrid="0">
      <p:cViewPr>
        <p:scale>
          <a:sx n="50" d="100"/>
          <a:sy n="50" d="100"/>
        </p:scale>
        <p:origin x="1596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8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12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68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80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99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6/5/2025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75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6/5/2025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5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6/5/2025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23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6/5/2025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58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6/5/2025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07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6/5/2025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22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6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122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4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ctrTitle"/>
          </p:nvPr>
        </p:nvSpPr>
        <p:spPr>
          <a:xfrm>
            <a:off x="2742598" y="2855902"/>
            <a:ext cx="6057766" cy="171494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AYESHA ZAFAR – </a:t>
            </a:r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F24CSC015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DANIYAL ALI - F24CSC019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MAYUR SHAHANI - F24CSC031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MUHAMMAD AARAAF - F24CSC039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NASIR HUSSAIN - F24CSC020 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4263990" y="2449179"/>
            <a:ext cx="2820204" cy="462010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Members:</a:t>
            </a:r>
          </a:p>
          <a:p>
            <a:endParaRPr lang="en-US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114951" y="1029737"/>
            <a:ext cx="7613582" cy="9551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MANAGEMENT </a:t>
            </a: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“VISIT TO BYTECORP SOFTWARE”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7378432" y="5441884"/>
            <a:ext cx="4978668" cy="8470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Name:</a:t>
            </a:r>
          </a:p>
          <a:p>
            <a:r>
              <a:rPr lang="en-US" sz="1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Sir Fahad Anwar </a:t>
            </a:r>
            <a:endParaRPr lang="en-US" sz="1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-591152" y="5159645"/>
            <a:ext cx="5979696" cy="17719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Networks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 of Information and Technology</a:t>
            </a: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625CF088-DA01-4527-A37F-55B4C4B76F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392"/>
          <a:stretch/>
        </p:blipFill>
        <p:spPr>
          <a:xfrm>
            <a:off x="3691497" y="0"/>
            <a:ext cx="3778910" cy="875323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2052300" y="6858000"/>
            <a:ext cx="3048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6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E01341-B40E-11ED-490A-DF375FF49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Employee Development &amp; Culture</a:t>
            </a:r>
            <a:endParaRPr lang="aa-ET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1B47A9B-1D63-0EFF-285C-CBAE641B2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28930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Google Form Feedback: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360° feedback for comprehensive employee reviews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Training Focus: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Technical skills: 60%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Soft skills: 40%</a:t>
            </a:r>
          </a:p>
          <a:p>
            <a:pPr marL="0" indent="0">
              <a:buNone/>
            </a:pPr>
            <a:r>
              <a:rPr lang="aa-ET" dirty="0"/>
              <a:t> </a:t>
            </a:r>
            <a:r>
              <a:rPr lang="en-US" b="1" dirty="0"/>
              <a:t>Certification Encouragement: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Support and motivation for professional certifications</a:t>
            </a:r>
          </a:p>
          <a:p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242137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14ECBA-4378-D29B-5E87-96A842165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BYTECORP’s Success &amp; Vision</a:t>
            </a:r>
            <a:endParaRPr lang="aa-ET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A12AE8-58B3-F614-4DBA-3C5EEFBC6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0650" y="2921707"/>
            <a:ext cx="6153150" cy="3740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Growth: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Expanded from 1 project to </a:t>
            </a:r>
            <a:r>
              <a:rPr lang="en-US" dirty="0" smtClean="0"/>
              <a:t>6-7 live </a:t>
            </a:r>
            <a:r>
              <a:rPr lang="en-US" dirty="0"/>
              <a:t>projects</a:t>
            </a:r>
          </a:p>
          <a:p>
            <a:pPr marL="0" indent="0">
              <a:buNone/>
            </a:pPr>
            <a:r>
              <a:rPr lang="en-US" b="1" dirty="0"/>
              <a:t>Future Focus: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Embracing AI technologies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Planning international expansion</a:t>
            </a:r>
          </a:p>
          <a:p>
            <a:endParaRPr lang="aa-ET" dirty="0"/>
          </a:p>
        </p:txBody>
      </p:sp>
      <p:pic>
        <p:nvPicPr>
          <p:cNvPr id="6148" name="Picture 4" descr="Our Vision – Kavi Inspe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1" y="3532013"/>
            <a:ext cx="2628900" cy="251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32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8F7C17-39CE-3B71-841C-E488E599D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aa-ET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6499BD-28C5-74C1-A8EF-833B15DFB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25273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Real-Life Application: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Practical use of management theories in daily operations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Key Takeaways: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Adaptability, collaboration, and careful planning drive success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BYTECORP Case Study: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Demonstrates effective management practices in action</a:t>
            </a:r>
          </a:p>
          <a:p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84499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CFA8E0-1426-A306-473F-7342B0C6C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419350" cy="1325563"/>
          </a:xfrm>
        </p:spPr>
        <p:txBody>
          <a:bodyPr/>
          <a:lstStyle/>
          <a:p>
            <a:r>
              <a:rPr lang="en-US" b="1" dirty="0"/>
              <a:t>Q&amp;A</a:t>
            </a:r>
            <a:endParaRPr lang="aa-ET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B813A6-F606-D456-1520-F3880CB33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9350" y="3197225"/>
            <a:ext cx="8801100" cy="299402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Questions?</a:t>
            </a:r>
          </a:p>
          <a:p>
            <a:r>
              <a:rPr lang="en-US" dirty="0"/>
              <a:t> We’re happy to answer your questions!</a:t>
            </a:r>
          </a:p>
          <a:p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385571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85C1C4-0D3E-7B60-4D2B-1E2E75019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9901"/>
            <a:ext cx="10515600" cy="1058779"/>
          </a:xfrm>
        </p:spPr>
        <p:txBody>
          <a:bodyPr/>
          <a:lstStyle/>
          <a:p>
            <a:pPr algn="ctr"/>
            <a:r>
              <a:rPr lang="en-US" b="1" dirty="0"/>
              <a:t>Introduction</a:t>
            </a:r>
            <a:endParaRPr lang="aa-ET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46D582-4D5B-D781-E87D-B5A06E30B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9751"/>
            <a:ext cx="10515600" cy="3908288"/>
          </a:xfrm>
        </p:spPr>
        <p:txBody>
          <a:bodyPr>
            <a:normAutofit/>
          </a:bodyPr>
          <a:lstStyle/>
          <a:p>
            <a:r>
              <a:rPr lang="en-US" b="1" dirty="0" smtClean="0"/>
              <a:t> </a:t>
            </a:r>
            <a:r>
              <a:rPr lang="en-US" b="1" dirty="0"/>
              <a:t>Objective of the </a:t>
            </a:r>
            <a:r>
              <a:rPr lang="en-US" b="1" dirty="0" smtClean="0"/>
              <a:t>Visit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Understand real-life applications of management principles.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Observe BYTECORP’s team structure, hiring, and project planning processes.</a:t>
            </a:r>
          </a:p>
          <a:p>
            <a:r>
              <a:rPr lang="en-US" b="1" dirty="0" smtClean="0"/>
              <a:t> </a:t>
            </a:r>
            <a:r>
              <a:rPr lang="en-US" b="1" dirty="0"/>
              <a:t>Core Focus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Bridging classroom theory with real business practices.</a:t>
            </a:r>
          </a:p>
          <a:p>
            <a:r>
              <a:rPr lang="en-US" b="1" dirty="0" smtClean="0"/>
              <a:t> </a:t>
            </a:r>
            <a:r>
              <a:rPr lang="en-US" b="1" dirty="0"/>
              <a:t>Learning Outcome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Visit provided practical insights aligned with management concepts.</a:t>
            </a:r>
          </a:p>
        </p:txBody>
      </p:sp>
      <p:sp>
        <p:nvSpPr>
          <p:cNvPr id="4" name="AutoShape 2" descr="Business Center Powerpoi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5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8622E6-EE75-FBF8-2ED1-CCC109C87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Management Processes – Marketing</a:t>
            </a:r>
            <a:endParaRPr lang="aa-ET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09C97D-EAAF-5411-A66F-68D810B9C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859"/>
            <a:ext cx="10789693" cy="5160488"/>
          </a:xfrm>
        </p:spPr>
        <p:txBody>
          <a:bodyPr>
            <a:noAutofit/>
          </a:bodyPr>
          <a:lstStyle/>
          <a:p>
            <a:r>
              <a:rPr lang="en-US" sz="1800" b="1" dirty="0"/>
              <a:t>Hybrid Marketing Strategy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Integrates both in-person and online outreach.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Balances traditional relationship-building with modern digital tools.</a:t>
            </a:r>
          </a:p>
          <a:p>
            <a:r>
              <a:rPr lang="en-US" sz="1800" b="1" dirty="0"/>
              <a:t>🔹 Use of Digital Platforms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Fiverr &amp; </a:t>
            </a:r>
            <a:r>
              <a:rPr lang="en-US" sz="1800" dirty="0" err="1"/>
              <a:t>Upwork</a:t>
            </a:r>
            <a:r>
              <a:rPr lang="en-US" sz="1800" dirty="0"/>
              <a:t> used as active digital storefronts to attract global clients.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PPC campaigns boost visibility and drive targeted traffic.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Webinars and social media (LinkedIn, Instagram) used to showcase expertise and engage audiences.</a:t>
            </a:r>
          </a:p>
          <a:p>
            <a:r>
              <a:rPr lang="en-US" sz="1800" b="1" dirty="0"/>
              <a:t>🔹 Sales Fieldwork Approach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Sales team visits clients for product demos and consultations.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Emphasis on understanding client needs through face-to-face interaction.</a:t>
            </a:r>
          </a:p>
          <a:p>
            <a:r>
              <a:rPr lang="en-US" sz="1800" b="1" dirty="0"/>
              <a:t>🔹 Personal Touch in Tech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Marketing isn’t just selling — it’s storytelling.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BYTECORP emphasizes authentic, humanized communication over robotic promotion.</a:t>
            </a:r>
          </a:p>
        </p:txBody>
      </p:sp>
    </p:spTree>
    <p:extLst>
      <p:ext uri="{BB962C8B-B14F-4D97-AF65-F5344CB8AC3E}">
        <p14:creationId xmlns:p14="http://schemas.microsoft.com/office/powerpoint/2010/main" val="366053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A247D5-D353-6D73-2295-811638762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Management Processes – Hiring</a:t>
            </a:r>
            <a:endParaRPr lang="aa-ET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A20E40-288B-1BD8-1F71-54B0F884A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1690688"/>
            <a:ext cx="8761412" cy="475927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Internal Hiring First: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Preference given to in-house talent before external hiring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External Platforms Used: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Forums, freelancing/job sites when in-house options don’t match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Interview Process (3 – 4 Rounds):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Includes a </a:t>
            </a:r>
            <a:r>
              <a:rPr lang="en-US" b="1" dirty="0"/>
              <a:t>technical test</a:t>
            </a:r>
            <a:r>
              <a:rPr lang="en-US" dirty="0"/>
              <a:t> to assess skills like architecture and scalability</a:t>
            </a:r>
          </a:p>
          <a:p>
            <a:pPr marL="0" indent="0">
              <a:buNone/>
            </a:pPr>
            <a:r>
              <a:rPr lang="en-US" b="1" dirty="0"/>
              <a:t>Focus Areas: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Strong theoretical knowledge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Human-written code (no AI assistance)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 err="1"/>
              <a:t>Behavioural</a:t>
            </a:r>
            <a:r>
              <a:rPr lang="en-US" b="1" dirty="0"/>
              <a:t> &amp; Psychological Evaluation: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Assesses team fit, mindset, emotional intelligence</a:t>
            </a:r>
          </a:p>
          <a:p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193904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CA1767-A375-5CDA-B47E-C4B59B6D5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Planning &amp; Lifecycle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06B637-254D-2F18-0FB7-BDEF0AD65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1745"/>
            <a:ext cx="8761412" cy="402139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Step-by-Step Lifecycle: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Lead Generation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Project Scope &amp; SoW (Statement of Work)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Design &amp; UX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Development &amp; Testing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Final Deployment</a:t>
            </a:r>
          </a:p>
          <a:p>
            <a:pPr marL="0" indent="0">
              <a:buNone/>
            </a:pPr>
            <a:r>
              <a:rPr lang="en-US" b="1" dirty="0"/>
              <a:t>Contract Types: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6-Month Projects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Hourly Contracts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Full Project-Based Work</a:t>
            </a:r>
            <a:endParaRPr lang="aa-ET" b="1" dirty="0"/>
          </a:p>
        </p:txBody>
      </p:sp>
      <p:pic>
        <p:nvPicPr>
          <p:cNvPr id="1026" name="Picture 2" descr="Bachelor Degree in Project Planning and Management in Tanzan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718" y="2494606"/>
            <a:ext cx="3515673" cy="3515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24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C6BD6C-DEF3-8B1C-0163-BC5AE29D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Team Structure</a:t>
            </a:r>
            <a:endParaRPr lang="aa-ET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668507-28AC-3350-FFC1-4F6536BC8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445" y="1828800"/>
            <a:ext cx="5281683" cy="42717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aa-ET" sz="2400" dirty="0"/>
              <a:t> </a:t>
            </a:r>
            <a:r>
              <a:rPr lang="en-US" sz="2400" b="1" dirty="0"/>
              <a:t>Development (Dev):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Software creation and feature implementation</a:t>
            </a:r>
          </a:p>
          <a:p>
            <a:pPr marL="0" indent="0">
              <a:buNone/>
            </a:pPr>
            <a:r>
              <a:rPr lang="en-US" sz="2400" b="1" dirty="0"/>
              <a:t>Quality Assurance (QA):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Testing and ensuring product quality</a:t>
            </a:r>
          </a:p>
          <a:p>
            <a:pPr marL="0" indent="0">
              <a:buNone/>
            </a:pPr>
            <a:r>
              <a:rPr lang="en-US" sz="2400" b="1" dirty="0"/>
              <a:t>Artificial Intelligence (AI):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Building smart, automated solutions</a:t>
            </a:r>
          </a:p>
          <a:p>
            <a:pPr marL="0" indent="0">
              <a:buNone/>
            </a:pPr>
            <a:r>
              <a:rPr lang="aa-ET" sz="2400" dirty="0"/>
              <a:t> </a:t>
            </a:r>
            <a:r>
              <a:rPr lang="en-US" sz="2400" b="1" dirty="0"/>
              <a:t>DevOps: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Infrastructure, deployment, and maintenance</a:t>
            </a:r>
          </a:p>
          <a:p>
            <a:endParaRPr lang="aa-ET" sz="2400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6250676" y="1690688"/>
            <a:ext cx="5736608" cy="502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aa-ET" sz="2400" dirty="0"/>
              <a:t> </a:t>
            </a:r>
            <a:r>
              <a:rPr lang="en-US" sz="2400" b="1" dirty="0" smtClean="0"/>
              <a:t>Data Team:</a:t>
            </a:r>
            <a:endParaRPr lang="en-US" sz="24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Data analysis and management</a:t>
            </a:r>
          </a:p>
          <a:p>
            <a:pPr>
              <a:lnSpc>
                <a:spcPct val="150000"/>
              </a:lnSpc>
            </a:pPr>
            <a:r>
              <a:rPr lang="aa-ET" sz="2400" dirty="0"/>
              <a:t> </a:t>
            </a:r>
            <a:r>
              <a:rPr lang="en-US" sz="2400" b="1" dirty="0" smtClean="0"/>
              <a:t>Design Team:</a:t>
            </a:r>
            <a:endParaRPr lang="en-US" sz="24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UI/UX and visual branding</a:t>
            </a:r>
          </a:p>
          <a:p>
            <a:pPr>
              <a:lnSpc>
                <a:spcPct val="150000"/>
              </a:lnSpc>
            </a:pPr>
            <a:r>
              <a:rPr lang="aa-ET" sz="2400" dirty="0"/>
              <a:t> </a:t>
            </a:r>
            <a:r>
              <a:rPr lang="en-US" sz="2400" b="1" dirty="0" smtClean="0"/>
              <a:t>Testing Team:</a:t>
            </a:r>
            <a:endParaRPr lang="en-US" sz="24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Functional and performance testing</a:t>
            </a:r>
          </a:p>
          <a:p>
            <a:pPr>
              <a:lnSpc>
                <a:spcPct val="150000"/>
              </a:lnSpc>
            </a:pPr>
            <a:r>
              <a:rPr lang="aa-ET" sz="2400" dirty="0"/>
              <a:t> </a:t>
            </a:r>
            <a:r>
              <a:rPr lang="en-US" sz="2400" b="1" dirty="0"/>
              <a:t>Collaboration Across Departments:</a:t>
            </a:r>
            <a:endParaRPr lang="en-US" sz="24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Close teamwork for smooth project delivery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390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BB6055-DC84-8FB8-3136-FF9E3DBDC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Internal &amp; External Environment</a:t>
            </a:r>
            <a:endParaRPr lang="aa-ET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FD4C61-6FB6-2318-C15C-113200292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0" y="2471738"/>
            <a:ext cx="47053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Internal Environment: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Learning culture encouraging growth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Incentives to motivate employees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Incentives to motivate </a:t>
            </a:r>
            <a:r>
              <a:rPr lang="en-US" dirty="0" smtClean="0"/>
              <a:t>employees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5DFD4C61-6FB6-2318-C15C-113200292954}"/>
              </a:ext>
            </a:extLst>
          </p:cNvPr>
          <p:cNvSpPr txBox="1">
            <a:spLocks/>
          </p:cNvSpPr>
          <p:nvPr/>
        </p:nvSpPr>
        <p:spPr>
          <a:xfrm>
            <a:off x="6667500" y="2471738"/>
            <a:ext cx="4686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/>
              <a:t>External Environment:</a:t>
            </a:r>
          </a:p>
          <a:p>
            <a:r>
              <a:rPr lang="en-US" dirty="0" smtClean="0"/>
              <a:t>Different time zones affecting coordination</a:t>
            </a:r>
          </a:p>
          <a:p>
            <a:r>
              <a:rPr lang="en-US" dirty="0" smtClean="0"/>
              <a:t>Communication via Slack and Zoom</a:t>
            </a:r>
          </a:p>
          <a:p>
            <a:r>
              <a:rPr lang="en-US" dirty="0" smtClean="0"/>
              <a:t>Market trends and global factors impacting strategy</a:t>
            </a:r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307515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47F1D1-96AA-28B6-744D-5D055DC57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Financial Strategy</a:t>
            </a:r>
            <a:endParaRPr lang="aa-ET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9F1619-67B9-AEA0-AAA3-5500BD96D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52920"/>
            <a:ext cx="11567615" cy="555650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Resource Allocation: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10% of revenue dedicated to bench resources (reserve staff)</a:t>
            </a:r>
          </a:p>
          <a:p>
            <a:pPr marL="0" indent="0">
              <a:buNone/>
            </a:pPr>
            <a:r>
              <a:rPr lang="en-US" b="1" dirty="0"/>
              <a:t>Risk Management: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Avoid over-dependence on 1–2 major clients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Security Measures: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FIR (First Information Report)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Disaster recovery plans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VPN and firewall protections</a:t>
            </a:r>
          </a:p>
          <a:p>
            <a:endParaRPr lang="aa-ET" dirty="0"/>
          </a:p>
        </p:txBody>
      </p:sp>
      <p:pic>
        <p:nvPicPr>
          <p:cNvPr id="5122" name="Picture 2" descr="Security Lock Generic Blue icon | Freepi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50" y="2707121"/>
            <a:ext cx="3638550" cy="363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73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08984C-C446-0185-2054-B6601B1AE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Solar Power: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Ensures energy independence during outages</a:t>
            </a:r>
          </a:p>
          <a:p>
            <a:pPr marL="0" indent="0">
              <a:buNone/>
            </a:pPr>
            <a:r>
              <a:rPr lang="aa-ET" dirty="0"/>
              <a:t> </a:t>
            </a:r>
            <a:r>
              <a:rPr lang="en-US" b="1" dirty="0"/>
              <a:t>Dual Internet Connections: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Backup connectivity for uninterrupted access</a:t>
            </a:r>
          </a:p>
          <a:p>
            <a:pPr marL="0" indent="0">
              <a:buNone/>
            </a:pPr>
            <a:r>
              <a:rPr lang="aa-ET" dirty="0"/>
              <a:t> </a:t>
            </a:r>
            <a:r>
              <a:rPr lang="en-US" b="1" dirty="0"/>
              <a:t>Remote Teams (UK/Germany):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Distributed workforce for resilience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24/7 Continuity: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Round-the-clock operations guaranteed</a:t>
            </a:r>
          </a:p>
          <a:p>
            <a:endParaRPr lang="aa-ET" dirty="0"/>
          </a:p>
        </p:txBody>
      </p:sp>
      <p:sp>
        <p:nvSpPr>
          <p:cNvPr id="5" name="AutoShape 2" descr="500 Watt Solar Panel Price in Pakistan| Top Brands"/>
          <p:cNvSpPr>
            <a:spLocks noChangeAspect="1" noChangeArrowheads="1"/>
          </p:cNvSpPr>
          <p:nvPr/>
        </p:nvSpPr>
        <p:spPr bwMode="auto">
          <a:xfrm>
            <a:off x="307975" y="122238"/>
            <a:ext cx="3101975" cy="3101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1E0AE2-6FC2-F337-21C4-92D4CA691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Crisis Management</a:t>
            </a:r>
            <a:endParaRPr lang="aa-ET" b="1" dirty="0"/>
          </a:p>
        </p:txBody>
      </p:sp>
      <p:sp>
        <p:nvSpPr>
          <p:cNvPr id="6" name="AutoShape 4" descr="500 Watt Solar Panel Price in Pakistan| Top Brand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2" name="Picture 6" descr="Current, electricity icon - Download on Iconfin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425" y="2219324"/>
            <a:ext cx="4092575" cy="409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45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</TotalTime>
  <Words>590</Words>
  <Application>Microsoft Office PowerPoint</Application>
  <PresentationFormat>Widescreen</PresentationFormat>
  <Paragraphs>120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  AYESHA ZAFAR – F24CSC015  DANIYAL ALI - F24CSC019  MAYUR SHAHANI - F24CSC031  MUHAMMAD AARAAF - F24CSC039  NASIR HUSSAIN - F24CSC020 </vt:lpstr>
      <vt:lpstr>Introduction</vt:lpstr>
      <vt:lpstr>Management Processes – Marketing</vt:lpstr>
      <vt:lpstr>Management Processes – Hiring</vt:lpstr>
      <vt:lpstr>Project Planning &amp; Lifecycle</vt:lpstr>
      <vt:lpstr>Team Structure</vt:lpstr>
      <vt:lpstr>Internal &amp; External Environment</vt:lpstr>
      <vt:lpstr>Financial Strategy</vt:lpstr>
      <vt:lpstr>Crisis Management</vt:lpstr>
      <vt:lpstr>Employee Development &amp; Culture</vt:lpstr>
      <vt:lpstr>BYTECORP’s Success &amp; Vision</vt:lpstr>
      <vt:lpstr>Conclusion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Visit to BYTECORP Software House</dc:title>
  <dc:creator>Mayur Shahani</dc:creator>
  <cp:lastModifiedBy>DELL</cp:lastModifiedBy>
  <cp:revision>19</cp:revision>
  <dcterms:created xsi:type="dcterms:W3CDTF">2025-06-04T14:47:22Z</dcterms:created>
  <dcterms:modified xsi:type="dcterms:W3CDTF">2025-06-04T21:25:34Z</dcterms:modified>
</cp:coreProperties>
</file>