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ls" ContentType="application/vnd.ms-exce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1" r:id="rId3"/>
    <p:sldId id="274" r:id="rId4"/>
    <p:sldId id="262" r:id="rId5"/>
    <p:sldId id="263" r:id="rId6"/>
    <p:sldId id="281" r:id="rId7"/>
    <p:sldId id="282" r:id="rId8"/>
    <p:sldId id="257" r:id="rId9"/>
    <p:sldId id="265" r:id="rId10"/>
    <p:sldId id="260" r:id="rId11"/>
    <p:sldId id="264" r:id="rId12"/>
    <p:sldId id="266" r:id="rId13"/>
    <p:sldId id="259" r:id="rId14"/>
    <p:sldId id="277" r:id="rId15"/>
    <p:sldId id="278" r:id="rId16"/>
    <p:sldId id="269" r:id="rId17"/>
    <p:sldId id="270" r:id="rId18"/>
    <p:sldId id="276" r:id="rId19"/>
    <p:sldId id="261" r:id="rId20"/>
    <p:sldId id="279" r:id="rId21"/>
    <p:sldId id="280" r:id="rId22"/>
    <p:sldId id="283" r:id="rId23"/>
    <p:sldId id="284" r:id="rId24"/>
    <p:sldId id="285" r:id="rId25"/>
    <p:sldId id="286" r:id="rId26"/>
    <p:sldId id="287" r:id="rId27"/>
    <p:sldId id="288" r:id="rId28"/>
    <p:sldId id="289" r:id="rId29"/>
    <p:sldId id="290" r:id="rId30"/>
    <p:sldId id="291" r:id="rId31"/>
  </p:sldIdLst>
  <p:sldSz cx="9144000" cy="6858000" type="screen4x3"/>
  <p:notesSz cx="6858000" cy="9144000"/>
  <p:defaultTextStyle>
    <a:defPPr>
      <a:defRPr lang="en-US"/>
    </a:defPPr>
    <a:lvl1pPr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1pPr>
    <a:lvl2pPr marL="4572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2pPr>
    <a:lvl3pPr marL="9144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3pPr>
    <a:lvl4pPr marL="13716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4pPr>
    <a:lvl5pPr marL="1828800" algn="l" rtl="0" fontAlgn="base">
      <a:spcBef>
        <a:spcPct val="20000"/>
      </a:spcBef>
      <a:spcAft>
        <a:spcPct val="0"/>
      </a:spcAft>
      <a:buClr>
        <a:schemeClr val="tx1"/>
      </a:buClr>
      <a:buSzPct val="75000"/>
      <a:buFont typeface="Wingdings" panose="05000000000000000000" pitchFamily="2" charset="2"/>
      <a:buChar char="l"/>
      <a:defRPr sz="2800" kern="1200">
        <a:solidFill>
          <a:schemeClr val="accent1"/>
        </a:solidFill>
        <a:latin typeface="Arial" panose="020B0604020202020204" pitchFamily="34" charset="0"/>
        <a:ea typeface="+mn-ea"/>
        <a:cs typeface="+mn-cs"/>
      </a:defRPr>
    </a:lvl5pPr>
    <a:lvl6pPr marL="2286000" algn="l" defTabSz="914400" rtl="0" eaLnBrk="1" latinLnBrk="0" hangingPunct="1">
      <a:defRPr sz="2800" kern="1200">
        <a:solidFill>
          <a:schemeClr val="accent1"/>
        </a:solidFill>
        <a:latin typeface="Arial" panose="020B0604020202020204" pitchFamily="34" charset="0"/>
        <a:ea typeface="+mn-ea"/>
        <a:cs typeface="+mn-cs"/>
      </a:defRPr>
    </a:lvl6pPr>
    <a:lvl7pPr marL="2743200" algn="l" defTabSz="914400" rtl="0" eaLnBrk="1" latinLnBrk="0" hangingPunct="1">
      <a:defRPr sz="2800" kern="1200">
        <a:solidFill>
          <a:schemeClr val="accent1"/>
        </a:solidFill>
        <a:latin typeface="Arial" panose="020B0604020202020204" pitchFamily="34" charset="0"/>
        <a:ea typeface="+mn-ea"/>
        <a:cs typeface="+mn-cs"/>
      </a:defRPr>
    </a:lvl7pPr>
    <a:lvl8pPr marL="3200400" algn="l" defTabSz="914400" rtl="0" eaLnBrk="1" latinLnBrk="0" hangingPunct="1">
      <a:defRPr sz="2800" kern="1200">
        <a:solidFill>
          <a:schemeClr val="accent1"/>
        </a:solidFill>
        <a:latin typeface="Arial" panose="020B0604020202020204" pitchFamily="34" charset="0"/>
        <a:ea typeface="+mn-ea"/>
        <a:cs typeface="+mn-cs"/>
      </a:defRPr>
    </a:lvl8pPr>
    <a:lvl9pPr marL="3657600" algn="l" defTabSz="914400" rtl="0" eaLnBrk="1" latinLnBrk="0" hangingPunct="1">
      <a:defRPr sz="2800"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66FF"/>
    <a:srgbClr val="33CC33"/>
    <a:srgbClr val="FF6600"/>
    <a:srgbClr val="FF3399"/>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5" d="100"/>
          <a:sy n="75" d="100"/>
        </p:scale>
        <p:origin x="1013"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solidFill>
          <a:srgbClr val="C0C0C0"/>
        </a:solidFill>
        <a:ln w="3175">
          <a:solidFill>
            <a:schemeClr val="tx1"/>
          </a:solidFill>
          <a:prstDash val="solid"/>
        </a:ln>
      </c:spPr>
    </c:floor>
    <c:sideWall>
      <c:thickness val="0"/>
      <c:spPr>
        <a:noFill/>
        <a:ln w="12700">
          <a:solidFill>
            <a:schemeClr val="tx1"/>
          </a:solidFill>
          <a:prstDash val="solid"/>
        </a:ln>
      </c:spPr>
    </c:sideWall>
    <c:backWall>
      <c:thickness val="0"/>
      <c:spPr>
        <a:noFill/>
        <a:ln w="12700">
          <a:solidFill>
            <a:schemeClr val="tx1"/>
          </a:solidFill>
          <a:prstDash val="solid"/>
        </a:ln>
      </c:spPr>
    </c:backWall>
    <c:plotArea>
      <c:layout/>
      <c:bar3DChart>
        <c:barDir val="col"/>
        <c:grouping val="clustered"/>
        <c:varyColors val="0"/>
        <c:dLbls>
          <c:showLegendKey val="0"/>
          <c:showVal val="0"/>
          <c:showCatName val="0"/>
          <c:showSerName val="0"/>
          <c:showPercent val="0"/>
          <c:showBubbleSize val="0"/>
        </c:dLbls>
        <c:gapWidth val="150"/>
        <c:gapDepth val="0"/>
        <c:shape val="box"/>
        <c:axId val="252987320"/>
        <c:axId val="1"/>
        <c:axId val="0"/>
      </c:bar3DChart>
      <c:catAx>
        <c:axId val="252987320"/>
        <c:scaling>
          <c:orientation val="minMax"/>
        </c:scaling>
        <c:delete val="0"/>
        <c:axPos val="b"/>
        <c:majorTickMark val="out"/>
        <c:minorTickMark val="none"/>
        <c:tickLblPos val="low"/>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
        <c:crosses val="autoZero"/>
        <c:auto val="1"/>
        <c:lblAlgn val="ctr"/>
        <c:lblOffset val="100"/>
        <c:tickMarkSkip val="1"/>
        <c:noMultiLvlLbl val="0"/>
      </c:catAx>
      <c:valAx>
        <c:axId val="1"/>
        <c:scaling>
          <c:orientation val="minMax"/>
        </c:scaling>
        <c:delete val="0"/>
        <c:axPos val="l"/>
        <c:majorGridlines>
          <c:spPr>
            <a:ln w="3175">
              <a:solidFill>
                <a:schemeClr val="tx1"/>
              </a:solidFill>
              <a:prstDash val="solid"/>
            </a:ln>
          </c:spPr>
        </c:majorGridlines>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252987320"/>
        <c:crosses val="autoZero"/>
        <c:crossBetween val="between"/>
      </c:valAx>
      <c:spPr>
        <a:noFill/>
        <a:ln w="25398">
          <a:noFill/>
        </a:ln>
      </c:spPr>
    </c:plotArea>
    <c:legend>
      <c:legendPos val="r"/>
      <c:layout>
        <c:manualLayout>
          <c:xMode val="edge"/>
          <c:yMode val="edge"/>
          <c:x val="0.78109452736318408"/>
          <c:y val="0.25916230366492149"/>
          <c:w val="0.20895522388059701"/>
          <c:h val="0.48167539267015708"/>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66" b="1" i="0" u="none" strike="noStrike" baseline="0">
                <a:solidFill>
                  <a:srgbClr val="000000"/>
                </a:solidFill>
                <a:latin typeface="Arial"/>
                <a:ea typeface="Arial"/>
                <a:cs typeface="Arial"/>
              </a:defRPr>
            </a:pPr>
            <a:r>
              <a:rPr lang="en-US"/>
              <a:t>Items Sold in First Quarter of 2002</a:t>
            </a:r>
          </a:p>
        </c:rich>
      </c:tx>
      <c:layout>
        <c:manualLayout>
          <c:xMode val="edge"/>
          <c:yMode val="edge"/>
          <c:x val="0.21111111111111111"/>
          <c:y val="2.0072992700729927E-2"/>
        </c:manualLayout>
      </c:layout>
      <c:overlay val="0"/>
      <c:spPr>
        <a:noFill/>
        <a:ln w="22137">
          <a:noFill/>
        </a:ln>
      </c:spPr>
    </c:title>
    <c:autoTitleDeleted val="0"/>
    <c:plotArea>
      <c:layout>
        <c:manualLayout>
          <c:layoutTarget val="inner"/>
          <c:xMode val="edge"/>
          <c:yMode val="edge"/>
          <c:x val="7.4747474747474743E-2"/>
          <c:y val="0.21350364963503649"/>
          <c:w val="0.78585858585858581"/>
          <c:h val="0.66240875912408759"/>
        </c:manualLayout>
      </c:layout>
      <c:barChart>
        <c:barDir val="col"/>
        <c:grouping val="clustered"/>
        <c:varyColors val="0"/>
        <c:ser>
          <c:idx val="0"/>
          <c:order val="0"/>
          <c:tx>
            <c:strRef>
              <c:f>Sheet1!$A$3</c:f>
              <c:strCache>
                <c:ptCount val="1"/>
                <c:pt idx="0">
                  <c:v>Blue Balls</c:v>
                </c:pt>
              </c:strCache>
            </c:strRef>
          </c:tx>
          <c:spPr>
            <a:solidFill>
              <a:srgbClr val="9999FF"/>
            </a:solidFill>
            <a:ln w="11068">
              <a:solidFill>
                <a:srgbClr val="000000"/>
              </a:solidFill>
              <a:prstDash val="solid"/>
            </a:ln>
          </c:spPr>
          <c:invertIfNegative val="0"/>
          <c:cat>
            <c:strRef>
              <c:f>Sheet1!$B$2:$E$2</c:f>
              <c:strCache>
                <c:ptCount val="4"/>
                <c:pt idx="0">
                  <c:v>January</c:v>
                </c:pt>
                <c:pt idx="1">
                  <c:v>February</c:v>
                </c:pt>
                <c:pt idx="2">
                  <c:v>March </c:v>
                </c:pt>
                <c:pt idx="3">
                  <c:v>April</c:v>
                </c:pt>
              </c:strCache>
            </c:strRef>
          </c:cat>
          <c:val>
            <c:numRef>
              <c:f>Sheet1!$B$3:$E$3</c:f>
              <c:numCache>
                <c:formatCode>General</c:formatCode>
                <c:ptCount val="4"/>
                <c:pt idx="0">
                  <c:v>20.399999999999999</c:v>
                </c:pt>
                <c:pt idx="1">
                  <c:v>27.4</c:v>
                </c:pt>
                <c:pt idx="2">
                  <c:v>90</c:v>
                </c:pt>
                <c:pt idx="3">
                  <c:v>20.399999999999999</c:v>
                </c:pt>
              </c:numCache>
            </c:numRef>
          </c:val>
          <c:extLst>
            <c:ext xmlns:c16="http://schemas.microsoft.com/office/drawing/2014/chart" uri="{C3380CC4-5D6E-409C-BE32-E72D297353CC}">
              <c16:uniqueId val="{00000000-8936-42AD-96BF-5C02B53683A0}"/>
            </c:ext>
          </c:extLst>
        </c:ser>
        <c:ser>
          <c:idx val="1"/>
          <c:order val="1"/>
          <c:tx>
            <c:strRef>
              <c:f>Sheet1!$A$4</c:f>
              <c:strCache>
                <c:ptCount val="1"/>
                <c:pt idx="0">
                  <c:v>Red Balls</c:v>
                </c:pt>
              </c:strCache>
            </c:strRef>
          </c:tx>
          <c:spPr>
            <a:solidFill>
              <a:srgbClr val="993366"/>
            </a:solidFill>
            <a:ln w="11068">
              <a:solidFill>
                <a:srgbClr val="000000"/>
              </a:solidFill>
              <a:prstDash val="solid"/>
            </a:ln>
          </c:spPr>
          <c:invertIfNegative val="0"/>
          <c:cat>
            <c:strRef>
              <c:f>Sheet1!$B$2:$E$2</c:f>
              <c:strCache>
                <c:ptCount val="4"/>
                <c:pt idx="0">
                  <c:v>January</c:v>
                </c:pt>
                <c:pt idx="1">
                  <c:v>February</c:v>
                </c:pt>
                <c:pt idx="2">
                  <c:v>March </c:v>
                </c:pt>
                <c:pt idx="3">
                  <c:v>April</c:v>
                </c:pt>
              </c:strCache>
            </c:strRef>
          </c:cat>
          <c:val>
            <c:numRef>
              <c:f>Sheet1!$B$4:$E$4</c:f>
              <c:numCache>
                <c:formatCode>General</c:formatCode>
                <c:ptCount val="4"/>
                <c:pt idx="0">
                  <c:v>30.6</c:v>
                </c:pt>
                <c:pt idx="1">
                  <c:v>38.6</c:v>
                </c:pt>
                <c:pt idx="2">
                  <c:v>34.6</c:v>
                </c:pt>
                <c:pt idx="3">
                  <c:v>31.6</c:v>
                </c:pt>
              </c:numCache>
            </c:numRef>
          </c:val>
          <c:extLst>
            <c:ext xmlns:c16="http://schemas.microsoft.com/office/drawing/2014/chart" uri="{C3380CC4-5D6E-409C-BE32-E72D297353CC}">
              <c16:uniqueId val="{00000001-8936-42AD-96BF-5C02B53683A0}"/>
            </c:ext>
          </c:extLst>
        </c:ser>
        <c:dLbls>
          <c:showLegendKey val="0"/>
          <c:showVal val="0"/>
          <c:showCatName val="0"/>
          <c:showSerName val="0"/>
          <c:showPercent val="0"/>
          <c:showBubbleSize val="0"/>
        </c:dLbls>
        <c:gapWidth val="150"/>
        <c:axId val="252991584"/>
        <c:axId val="1"/>
      </c:barChart>
      <c:catAx>
        <c:axId val="252991584"/>
        <c:scaling>
          <c:orientation val="minMax"/>
        </c:scaling>
        <c:delete val="0"/>
        <c:axPos val="b"/>
        <c:numFmt formatCode="General" sourceLinked="1"/>
        <c:majorTickMark val="out"/>
        <c:minorTickMark val="none"/>
        <c:tickLblPos val="nextTo"/>
        <c:spPr>
          <a:ln w="2767">
            <a:solidFill>
              <a:srgbClr val="000000"/>
            </a:solidFill>
            <a:prstDash val="solid"/>
          </a:ln>
        </c:spPr>
        <c:txPr>
          <a:bodyPr rot="0" vert="horz"/>
          <a:lstStyle/>
          <a:p>
            <a:pPr>
              <a:defRPr sz="1569"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767">
              <a:solidFill>
                <a:srgbClr val="000000"/>
              </a:solidFill>
              <a:prstDash val="solid"/>
            </a:ln>
          </c:spPr>
        </c:majorGridlines>
        <c:numFmt formatCode="General" sourceLinked="1"/>
        <c:majorTickMark val="out"/>
        <c:minorTickMark val="none"/>
        <c:tickLblPos val="nextTo"/>
        <c:spPr>
          <a:ln w="2767">
            <a:solidFill>
              <a:srgbClr val="000000"/>
            </a:solidFill>
            <a:prstDash val="solid"/>
          </a:ln>
        </c:spPr>
        <c:txPr>
          <a:bodyPr rot="0" vert="horz"/>
          <a:lstStyle/>
          <a:p>
            <a:pPr>
              <a:defRPr sz="1569" b="0" i="0" u="none" strike="noStrike" baseline="0">
                <a:solidFill>
                  <a:srgbClr val="000000"/>
                </a:solidFill>
                <a:latin typeface="Arial"/>
                <a:ea typeface="Arial"/>
                <a:cs typeface="Arial"/>
              </a:defRPr>
            </a:pPr>
            <a:endParaRPr lang="en-US"/>
          </a:p>
        </c:txPr>
        <c:crossAx val="252991584"/>
        <c:crosses val="autoZero"/>
        <c:crossBetween val="between"/>
      </c:valAx>
      <c:spPr>
        <a:noFill/>
        <a:ln w="11068">
          <a:solidFill>
            <a:srgbClr val="808080"/>
          </a:solidFill>
          <a:prstDash val="solid"/>
        </a:ln>
      </c:spPr>
    </c:plotArea>
    <c:legend>
      <c:legendPos val="r"/>
      <c:layout>
        <c:manualLayout>
          <c:xMode val="edge"/>
          <c:yMode val="edge"/>
          <c:x val="0.87070707070707065"/>
          <c:y val="0.48722627737226276"/>
          <c:w val="0.12525252525252525"/>
          <c:h val="0.11131386861313869"/>
        </c:manualLayout>
      </c:layout>
      <c:overlay val="0"/>
      <c:spPr>
        <a:solidFill>
          <a:srgbClr val="FFFFFF"/>
        </a:solidFill>
        <a:ln w="2767">
          <a:solidFill>
            <a:srgbClr val="000000"/>
          </a:solidFill>
          <a:prstDash val="solid"/>
        </a:ln>
      </c:spPr>
      <c:txPr>
        <a:bodyPr/>
        <a:lstStyle/>
        <a:p>
          <a:pPr>
            <a:defRPr sz="1281"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784"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4444444444444446E-2"/>
          <c:y val="4.1275797373358347E-2"/>
          <c:w val="0.86464646464646466"/>
          <c:h val="0.88555347091932457"/>
        </c:manualLayout>
      </c:layout>
      <c:barChart>
        <c:barDir val="col"/>
        <c:grouping val="clustered"/>
        <c:varyColors val="0"/>
        <c:ser>
          <c:idx val="0"/>
          <c:order val="0"/>
          <c:tx>
            <c:strRef>
              <c:f>Sheet1!$A$3</c:f>
              <c:strCache>
                <c:ptCount val="1"/>
                <c:pt idx="0">
                  <c:v>Blue Balls</c:v>
                </c:pt>
              </c:strCache>
            </c:strRef>
          </c:tx>
          <c:spPr>
            <a:gradFill rotWithShape="0">
              <a:gsLst>
                <a:gs pos="0">
                  <a:srgbClr xmlns:mc="http://schemas.openxmlformats.org/markup-compatibility/2006" xmlns:a14="http://schemas.microsoft.com/office/drawing/2010/main" val="FFFF00" mc:Ignorable="a14" a14:legacySpreadsheetColorIndex="13"/>
                </a:gs>
                <a:gs pos="100000">
                  <a:srgbClr xmlns:mc="http://schemas.openxmlformats.org/markup-compatibility/2006" xmlns:a14="http://schemas.microsoft.com/office/drawing/2010/main" val="000000" mc:Ignorable="a14" a14:legacySpreadsheetColorIndex="13">
                    <a:gamma/>
                    <a:shade val="46275"/>
                    <a:invGamma/>
                  </a:srgbClr>
                </a:gs>
              </a:gsLst>
              <a:lin ang="5400000" scaled="1"/>
            </a:gradFill>
            <a:ln w="10766">
              <a:solidFill>
                <a:srgbClr val="000000"/>
              </a:solidFill>
              <a:prstDash val="solid"/>
            </a:ln>
            <a:effectLst>
              <a:outerShdw dist="35921" dir="2700000" algn="br">
                <a:srgbClr val="000000"/>
              </a:outerShdw>
            </a:effectLst>
          </c:spPr>
          <c:invertIfNegative val="0"/>
          <c:dLbls>
            <c:spPr>
              <a:noFill/>
              <a:ln w="21531">
                <a:noFill/>
              </a:ln>
            </c:spPr>
            <c:txPr>
              <a:bodyPr wrap="square" lIns="38100" tIns="19050" rIns="38100" bIns="19050" anchor="ctr">
                <a:spAutoFit/>
              </a:bodyPr>
              <a:lstStyle/>
              <a:p>
                <a:pPr>
                  <a:defRPr sz="742" b="0" i="0" u="none" strike="noStrike" baseline="0">
                    <a:solidFill>
                      <a:srgbClr val="000000"/>
                    </a:solidFill>
                    <a:latin typeface="Arial"/>
                    <a:ea typeface="Arial"/>
                    <a:cs typeface="Aria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Sheet1!$B$2:$E$2</c:f>
              <c:strCache>
                <c:ptCount val="4"/>
                <c:pt idx="0">
                  <c:v>January</c:v>
                </c:pt>
                <c:pt idx="1">
                  <c:v>February</c:v>
                </c:pt>
                <c:pt idx="2">
                  <c:v>March </c:v>
                </c:pt>
                <c:pt idx="3">
                  <c:v>April</c:v>
                </c:pt>
              </c:strCache>
            </c:strRef>
          </c:cat>
          <c:val>
            <c:numRef>
              <c:f>Sheet1!$B$3:$E$3</c:f>
              <c:numCache>
                <c:formatCode>General</c:formatCode>
                <c:ptCount val="4"/>
                <c:pt idx="0">
                  <c:v>20.399999999999999</c:v>
                </c:pt>
                <c:pt idx="1">
                  <c:v>27.4</c:v>
                </c:pt>
                <c:pt idx="2">
                  <c:v>90</c:v>
                </c:pt>
                <c:pt idx="3">
                  <c:v>20.399999999999999</c:v>
                </c:pt>
              </c:numCache>
            </c:numRef>
          </c:val>
          <c:extLst>
            <c:ext xmlns:c16="http://schemas.microsoft.com/office/drawing/2014/chart" uri="{C3380CC4-5D6E-409C-BE32-E72D297353CC}">
              <c16:uniqueId val="{00000000-8089-4DE1-B24F-D8DA22B5069C}"/>
            </c:ext>
          </c:extLst>
        </c:ser>
        <c:ser>
          <c:idx val="1"/>
          <c:order val="1"/>
          <c:tx>
            <c:strRef>
              <c:f>Sheet1!$A$4</c:f>
              <c:strCache>
                <c:ptCount val="1"/>
                <c:pt idx="0">
                  <c:v>Red Balls</c:v>
                </c:pt>
              </c:strCache>
            </c:strRef>
          </c:tx>
          <c:spPr>
            <a:gradFill rotWithShape="0">
              <a:gsLst>
                <a:gs pos="0">
                  <a:srgbClr xmlns:mc="http://schemas.openxmlformats.org/markup-compatibility/2006" xmlns:a14="http://schemas.microsoft.com/office/drawing/2010/main" val="339966" mc:Ignorable="a14" a14:legacySpreadsheetColorIndex="57"/>
                </a:gs>
                <a:gs pos="100000">
                  <a:srgbClr xmlns:mc="http://schemas.openxmlformats.org/markup-compatibility/2006" xmlns:a14="http://schemas.microsoft.com/office/drawing/2010/main" val="000000" mc:Ignorable="a14" a14:legacySpreadsheetColorIndex="57">
                    <a:gamma/>
                    <a:shade val="46275"/>
                    <a:invGamma/>
                  </a:srgbClr>
                </a:gs>
              </a:gsLst>
              <a:lin ang="0" scaled="1"/>
            </a:gradFill>
            <a:ln w="10766">
              <a:solidFill>
                <a:srgbClr val="000000"/>
              </a:solidFill>
              <a:prstDash val="solid"/>
            </a:ln>
            <a:effectLst>
              <a:outerShdw dist="35921" dir="2700000" algn="br">
                <a:srgbClr val="000000"/>
              </a:outerShdw>
            </a:effectLst>
          </c:spPr>
          <c:invertIfNegative val="0"/>
          <c:dLbls>
            <c:spPr>
              <a:noFill/>
              <a:ln w="21531">
                <a:noFill/>
              </a:ln>
            </c:spPr>
            <c:txPr>
              <a:bodyPr wrap="square" lIns="38100" tIns="19050" rIns="38100" bIns="19050" anchor="ctr">
                <a:spAutoFit/>
              </a:bodyPr>
              <a:lstStyle/>
              <a:p>
                <a:pPr>
                  <a:defRPr sz="742" b="0" i="0" u="none" strike="noStrike" baseline="0">
                    <a:solidFill>
                      <a:srgbClr val="000000"/>
                    </a:solidFill>
                    <a:latin typeface="Arial"/>
                    <a:ea typeface="Arial"/>
                    <a:cs typeface="Aria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Sheet1!$B$2:$E$2</c:f>
              <c:strCache>
                <c:ptCount val="4"/>
                <c:pt idx="0">
                  <c:v>January</c:v>
                </c:pt>
                <c:pt idx="1">
                  <c:v>February</c:v>
                </c:pt>
                <c:pt idx="2">
                  <c:v>March </c:v>
                </c:pt>
                <c:pt idx="3">
                  <c:v>April</c:v>
                </c:pt>
              </c:strCache>
            </c:strRef>
          </c:cat>
          <c:val>
            <c:numRef>
              <c:f>Sheet1!$B$4:$E$4</c:f>
              <c:numCache>
                <c:formatCode>General</c:formatCode>
                <c:ptCount val="4"/>
                <c:pt idx="0">
                  <c:v>30.6</c:v>
                </c:pt>
                <c:pt idx="1">
                  <c:v>38.6</c:v>
                </c:pt>
                <c:pt idx="2">
                  <c:v>34.6</c:v>
                </c:pt>
                <c:pt idx="3">
                  <c:v>31.6</c:v>
                </c:pt>
              </c:numCache>
            </c:numRef>
          </c:val>
          <c:extLst>
            <c:ext xmlns:c16="http://schemas.microsoft.com/office/drawing/2014/chart" uri="{C3380CC4-5D6E-409C-BE32-E72D297353CC}">
              <c16:uniqueId val="{00000001-8089-4DE1-B24F-D8DA22B5069C}"/>
            </c:ext>
          </c:extLst>
        </c:ser>
        <c:dLbls>
          <c:showLegendKey val="0"/>
          <c:showVal val="1"/>
          <c:showCatName val="0"/>
          <c:showSerName val="0"/>
          <c:showPercent val="0"/>
          <c:showBubbleSize val="0"/>
        </c:dLbls>
        <c:gapWidth val="150"/>
        <c:axId val="252983712"/>
        <c:axId val="1"/>
      </c:barChart>
      <c:catAx>
        <c:axId val="252983712"/>
        <c:scaling>
          <c:orientation val="minMax"/>
        </c:scaling>
        <c:delete val="0"/>
        <c:axPos val="b"/>
        <c:majorGridlines>
          <c:spPr>
            <a:ln w="2691">
              <a:solidFill>
                <a:srgbClr val="000000"/>
              </a:solidFill>
              <a:prstDash val="solid"/>
            </a:ln>
          </c:spPr>
        </c:majorGridlines>
        <c:numFmt formatCode="General" sourceLinked="1"/>
        <c:majorTickMark val="out"/>
        <c:minorTickMark val="none"/>
        <c:tickLblPos val="nextTo"/>
        <c:spPr>
          <a:ln w="2691">
            <a:solidFill>
              <a:srgbClr val="000000"/>
            </a:solidFill>
            <a:prstDash val="solid"/>
          </a:ln>
        </c:spPr>
        <c:txPr>
          <a:bodyPr rot="0" vert="horz"/>
          <a:lstStyle/>
          <a:p>
            <a:pPr>
              <a:defRPr sz="742" b="0" i="0" u="none" strike="noStrike" baseline="0">
                <a:solidFill>
                  <a:srgbClr val="000000"/>
                </a:solidFill>
                <a:latin typeface="Arial"/>
                <a:ea typeface="Arial"/>
                <a:cs typeface="Arial"/>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691">
              <a:solidFill>
                <a:srgbClr val="000000"/>
              </a:solidFill>
              <a:prstDash val="solid"/>
            </a:ln>
          </c:spPr>
        </c:majorGridlines>
        <c:minorGridlines>
          <c:spPr>
            <a:ln w="2691">
              <a:solidFill>
                <a:srgbClr val="000000"/>
              </a:solidFill>
              <a:prstDash val="solid"/>
            </a:ln>
          </c:spPr>
        </c:minorGridlines>
        <c:numFmt formatCode="General" sourceLinked="1"/>
        <c:majorTickMark val="out"/>
        <c:minorTickMark val="none"/>
        <c:tickLblPos val="nextTo"/>
        <c:spPr>
          <a:ln w="2691">
            <a:solidFill>
              <a:srgbClr val="000000"/>
            </a:solidFill>
            <a:prstDash val="solid"/>
          </a:ln>
        </c:spPr>
        <c:txPr>
          <a:bodyPr rot="0" vert="horz"/>
          <a:lstStyle/>
          <a:p>
            <a:pPr>
              <a:defRPr sz="742" b="0" i="0" u="none" strike="noStrike" baseline="0">
                <a:solidFill>
                  <a:srgbClr val="000000"/>
                </a:solidFill>
                <a:latin typeface="Arial"/>
                <a:ea typeface="Arial"/>
                <a:cs typeface="Arial"/>
              </a:defRPr>
            </a:pPr>
            <a:endParaRPr lang="en-US"/>
          </a:p>
        </c:txPr>
        <c:crossAx val="252983712"/>
        <c:crosses val="autoZero"/>
        <c:crossBetween val="between"/>
      </c:valAx>
      <c:spPr>
        <a:solidFill>
          <a:srgbClr val="C0C0C0"/>
        </a:solidFill>
        <a:ln w="10766">
          <a:solidFill>
            <a:srgbClr val="808080"/>
          </a:solidFill>
          <a:prstDash val="solid"/>
        </a:ln>
      </c:spPr>
    </c:plotArea>
    <c:legend>
      <c:legendPos val="r"/>
      <c:layout>
        <c:manualLayout>
          <c:xMode val="edge"/>
          <c:yMode val="edge"/>
          <c:x val="0.91919191919191923"/>
          <c:y val="0.44465290806754221"/>
          <c:w val="7.6767676767676762E-2"/>
          <c:h val="7.6923076923076927E-2"/>
        </c:manualLayout>
      </c:layout>
      <c:overlay val="0"/>
      <c:spPr>
        <a:solidFill>
          <a:srgbClr val="FFFFFF"/>
        </a:solidFill>
        <a:ln w="2691">
          <a:solidFill>
            <a:srgbClr val="000000"/>
          </a:solidFill>
          <a:prstDash val="solid"/>
        </a:ln>
      </c:spPr>
      <c:txPr>
        <a:bodyPr/>
        <a:lstStyle/>
        <a:p>
          <a:pPr>
            <a:defRPr sz="682" b="0" i="0" u="none" strike="noStrike" baseline="0">
              <a:solidFill>
                <a:srgbClr val="000000"/>
              </a:solidFill>
              <a:latin typeface="Arial"/>
              <a:ea typeface="Arial"/>
              <a:cs typeface="Arial"/>
            </a:defRPr>
          </a:pPr>
          <a:endParaRPr lang="en-US"/>
        </a:p>
      </c:txPr>
    </c:legend>
    <c:plotVisOnly val="1"/>
    <c:dispBlanksAs val="gap"/>
    <c:showDLblsOverMax val="0"/>
  </c:chart>
  <c:spPr>
    <a:noFill/>
    <a:ln>
      <a:noFill/>
    </a:ln>
  </c:spPr>
  <c:txPr>
    <a:bodyPr/>
    <a:lstStyle/>
    <a:p>
      <a:pPr>
        <a:defRPr sz="742" b="0" i="0" u="none" strike="noStrike" baseline="0">
          <a:solidFill>
            <a:srgbClr val="000000"/>
          </a:solidFill>
          <a:latin typeface="Arial"/>
          <a:ea typeface="Arial"/>
          <a:cs typeface="Arial"/>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B9620B4-E890-4AEC-A7D3-3DB7D5754FE4}"/>
              </a:ext>
            </a:extLst>
          </p:cNvPr>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4099" name="AutoShape 3">
            <a:extLst>
              <a:ext uri="{FF2B5EF4-FFF2-40B4-BE49-F238E27FC236}">
                <a16:creationId xmlns:a16="http://schemas.microsoft.com/office/drawing/2014/main" id="{41AA860A-CC92-4143-9CBE-2DD4D421F18A}"/>
              </a:ext>
            </a:extLst>
          </p:cNvPr>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4100" name="Rectangle 4">
            <a:extLst>
              <a:ext uri="{FF2B5EF4-FFF2-40B4-BE49-F238E27FC236}">
                <a16:creationId xmlns:a16="http://schemas.microsoft.com/office/drawing/2014/main" id="{1EA40D03-063D-481C-9BD7-F0895142EED6}"/>
              </a:ext>
            </a:extLst>
          </p:cNvPr>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a:t>Click to edit Master subtitle style</a:t>
            </a:r>
          </a:p>
        </p:txBody>
      </p:sp>
      <p:grpSp>
        <p:nvGrpSpPr>
          <p:cNvPr id="4101" name="Group 5">
            <a:extLst>
              <a:ext uri="{FF2B5EF4-FFF2-40B4-BE49-F238E27FC236}">
                <a16:creationId xmlns:a16="http://schemas.microsoft.com/office/drawing/2014/main" id="{E95F5C0C-8E1D-47B6-A101-A2443E5048C9}"/>
              </a:ext>
            </a:extLst>
          </p:cNvPr>
          <p:cNvGrpSpPr>
            <a:grpSpLocks/>
          </p:cNvGrpSpPr>
          <p:nvPr/>
        </p:nvGrpSpPr>
        <p:grpSpPr bwMode="auto">
          <a:xfrm>
            <a:off x="3632200" y="4889500"/>
            <a:ext cx="4876800" cy="319088"/>
            <a:chOff x="2288" y="3080"/>
            <a:chExt cx="3072" cy="201"/>
          </a:xfrm>
        </p:grpSpPr>
        <p:sp>
          <p:nvSpPr>
            <p:cNvPr id="4102" name="AutoShape 6">
              <a:extLst>
                <a:ext uri="{FF2B5EF4-FFF2-40B4-BE49-F238E27FC236}">
                  <a16:creationId xmlns:a16="http://schemas.microsoft.com/office/drawing/2014/main" id="{DAFCDA58-FF1A-418D-B7AC-7365AE76E9A8}"/>
                </a:ext>
              </a:extLst>
            </p:cNvPr>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AutoShape 7">
              <a:extLst>
                <a:ext uri="{FF2B5EF4-FFF2-40B4-BE49-F238E27FC236}">
                  <a16:creationId xmlns:a16="http://schemas.microsoft.com/office/drawing/2014/main" id="{EE368EAD-13EE-4702-9310-2509D491A8D3}"/>
                </a:ext>
              </a:extLst>
            </p:cNvPr>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4" name="Rectangle 8">
            <a:extLst>
              <a:ext uri="{FF2B5EF4-FFF2-40B4-BE49-F238E27FC236}">
                <a16:creationId xmlns:a16="http://schemas.microsoft.com/office/drawing/2014/main" id="{CF7309E6-A9DB-4BAA-BF69-DE9DA8265B03}"/>
              </a:ext>
            </a:extLst>
          </p:cNvPr>
          <p:cNvSpPr>
            <a:spLocks noGrp="1" noChangeArrowheads="1"/>
          </p:cNvSpPr>
          <p:nvPr>
            <p:ph type="dt" sz="quarter" idx="2"/>
          </p:nvPr>
        </p:nvSpPr>
        <p:spPr>
          <a:xfrm>
            <a:off x="2667000" y="6553200"/>
            <a:ext cx="1905000" cy="304800"/>
          </a:xfrm>
        </p:spPr>
        <p:txBody>
          <a:bodyPr/>
          <a:lstStyle>
            <a:lvl1pPr>
              <a:defRPr>
                <a:solidFill>
                  <a:schemeClr val="bg1"/>
                </a:solidFill>
              </a:defRPr>
            </a:lvl1pPr>
          </a:lstStyle>
          <a:p>
            <a:endParaRPr lang="en-US" altLang="en-US"/>
          </a:p>
        </p:txBody>
      </p:sp>
      <p:sp>
        <p:nvSpPr>
          <p:cNvPr id="4105" name="Rectangle 9">
            <a:extLst>
              <a:ext uri="{FF2B5EF4-FFF2-40B4-BE49-F238E27FC236}">
                <a16:creationId xmlns:a16="http://schemas.microsoft.com/office/drawing/2014/main" id="{5B2DC1CD-A97C-4B66-83E6-799BCA400878}"/>
              </a:ext>
            </a:extLst>
          </p:cNvPr>
          <p:cNvSpPr>
            <a:spLocks noGrp="1" noChangeArrowheads="1"/>
          </p:cNvSpPr>
          <p:nvPr>
            <p:ph type="ftr" sz="quarter" idx="3"/>
          </p:nvPr>
        </p:nvSpPr>
        <p:spPr>
          <a:xfrm>
            <a:off x="5195888" y="6553200"/>
            <a:ext cx="3279775" cy="304800"/>
          </a:xfrm>
        </p:spPr>
        <p:txBody>
          <a:bodyPr/>
          <a:lstStyle>
            <a:lvl1pPr algn="r">
              <a:defRPr/>
            </a:lvl1pPr>
          </a:lstStyle>
          <a:p>
            <a:endParaRPr lang="en-US" altLang="en-US"/>
          </a:p>
        </p:txBody>
      </p:sp>
      <p:sp>
        <p:nvSpPr>
          <p:cNvPr id="4106" name="Rectangle 10">
            <a:extLst>
              <a:ext uri="{FF2B5EF4-FFF2-40B4-BE49-F238E27FC236}">
                <a16:creationId xmlns:a16="http://schemas.microsoft.com/office/drawing/2014/main" id="{16C73BBF-4B59-4DB6-A448-AC8C89DD3412}"/>
              </a:ext>
            </a:extLst>
          </p:cNvPr>
          <p:cNvSpPr>
            <a:spLocks noGrp="1" noChangeArrowheads="1"/>
          </p:cNvSpPr>
          <p:nvPr>
            <p:ph type="sldNum" sz="quarter" idx="4"/>
          </p:nvPr>
        </p:nvSpPr>
        <p:spPr>
          <a:xfrm>
            <a:off x="9525" y="6359525"/>
            <a:ext cx="587375" cy="488950"/>
          </a:xfrm>
        </p:spPr>
        <p:txBody>
          <a:bodyPr anchorCtr="0"/>
          <a:lstStyle>
            <a:lvl1pPr>
              <a:defRPr/>
            </a:lvl1pPr>
          </a:lstStyle>
          <a:p>
            <a:fld id="{C2E0CCD4-373E-46E9-B25C-E9A1C9D3B902}" type="slidenum">
              <a:rPr lang="en-US" altLang="en-US"/>
              <a:pPr/>
              <a:t>‹#›</a:t>
            </a:fld>
            <a:endParaRPr lang="en-US" altLang="en-US"/>
          </a:p>
        </p:txBody>
      </p:sp>
      <p:sp>
        <p:nvSpPr>
          <p:cNvPr id="4107" name="Rectangle 11">
            <a:extLst>
              <a:ext uri="{FF2B5EF4-FFF2-40B4-BE49-F238E27FC236}">
                <a16:creationId xmlns:a16="http://schemas.microsoft.com/office/drawing/2014/main" id="{9975C053-C9D7-4E0F-AB88-36B587ACD16E}"/>
              </a:ext>
            </a:extLst>
          </p:cNvPr>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0760-7F7D-4053-A5D8-64BE4D4B91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17885A-25E6-4763-B2BE-34AEED35CE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05B8F-B8D7-4403-8E96-3F603751D82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EA9398C-50C5-4637-B2D7-55249AC2835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5F2602B-F9D3-481C-8FAF-5FA336290B10}"/>
              </a:ext>
            </a:extLst>
          </p:cNvPr>
          <p:cNvSpPr>
            <a:spLocks noGrp="1"/>
          </p:cNvSpPr>
          <p:nvPr>
            <p:ph type="sldNum" sz="quarter" idx="12"/>
          </p:nvPr>
        </p:nvSpPr>
        <p:spPr/>
        <p:txBody>
          <a:bodyPr/>
          <a:lstStyle>
            <a:lvl1pPr>
              <a:defRPr/>
            </a:lvl1pPr>
          </a:lstStyle>
          <a:p>
            <a:fld id="{8DC44C05-CA6F-4C98-891B-CFEDF9E0F2E3}" type="slidenum">
              <a:rPr lang="en-US" altLang="en-US"/>
              <a:pPr/>
              <a:t>‹#›</a:t>
            </a:fld>
            <a:endParaRPr lang="en-US" altLang="en-US"/>
          </a:p>
        </p:txBody>
      </p:sp>
    </p:spTree>
    <p:extLst>
      <p:ext uri="{BB962C8B-B14F-4D97-AF65-F5344CB8AC3E}">
        <p14:creationId xmlns:p14="http://schemas.microsoft.com/office/powerpoint/2010/main" val="176889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681F9-4AC4-4260-9A45-E46ED83514C0}"/>
              </a:ext>
            </a:extLst>
          </p:cNvPr>
          <p:cNvSpPr>
            <a:spLocks noGrp="1"/>
          </p:cNvSpPr>
          <p:nvPr>
            <p:ph type="title" orient="vert"/>
          </p:nvPr>
        </p:nvSpPr>
        <p:spPr>
          <a:xfrm>
            <a:off x="6915150" y="762000"/>
            <a:ext cx="2000250" cy="5334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009885-D32D-4E6E-9EB1-10AA98CC9B14}"/>
              </a:ext>
            </a:extLst>
          </p:cNvPr>
          <p:cNvSpPr>
            <a:spLocks noGrp="1"/>
          </p:cNvSpPr>
          <p:nvPr>
            <p:ph type="body" orient="vert" idx="1"/>
          </p:nvPr>
        </p:nvSpPr>
        <p:spPr>
          <a:xfrm>
            <a:off x="914400" y="762000"/>
            <a:ext cx="5848350"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A9E1-2272-4F53-A718-E4EB289908E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3ACC257-D169-4D3D-892D-C8126B4E21A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A35080F-AD8E-42EA-B7A1-4728AADE9DCA}"/>
              </a:ext>
            </a:extLst>
          </p:cNvPr>
          <p:cNvSpPr>
            <a:spLocks noGrp="1"/>
          </p:cNvSpPr>
          <p:nvPr>
            <p:ph type="sldNum" sz="quarter" idx="12"/>
          </p:nvPr>
        </p:nvSpPr>
        <p:spPr/>
        <p:txBody>
          <a:bodyPr/>
          <a:lstStyle>
            <a:lvl1pPr>
              <a:defRPr/>
            </a:lvl1pPr>
          </a:lstStyle>
          <a:p>
            <a:fld id="{6AD8C651-C57A-4552-AA37-B63296C682D1}" type="slidenum">
              <a:rPr lang="en-US" altLang="en-US"/>
              <a:pPr/>
              <a:t>‹#›</a:t>
            </a:fld>
            <a:endParaRPr lang="en-US" altLang="en-US"/>
          </a:p>
        </p:txBody>
      </p:sp>
    </p:spTree>
    <p:extLst>
      <p:ext uri="{BB962C8B-B14F-4D97-AF65-F5344CB8AC3E}">
        <p14:creationId xmlns:p14="http://schemas.microsoft.com/office/powerpoint/2010/main" val="2090829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3B56-920F-4C4C-908F-9982174269DA}"/>
              </a:ext>
            </a:extLst>
          </p:cNvPr>
          <p:cNvSpPr>
            <a:spLocks noGrp="1"/>
          </p:cNvSpPr>
          <p:nvPr>
            <p:ph type="title"/>
          </p:nvPr>
        </p:nvSpPr>
        <p:spPr>
          <a:xfrm>
            <a:off x="914400" y="762000"/>
            <a:ext cx="8001000" cy="11430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C782A6EE-7712-4D9F-B775-43EC9FFBC589}"/>
              </a:ext>
            </a:extLst>
          </p:cNvPr>
          <p:cNvSpPr>
            <a:spLocks noGrp="1"/>
          </p:cNvSpPr>
          <p:nvPr>
            <p:ph type="chart" sz="half" idx="1"/>
          </p:nvPr>
        </p:nvSpPr>
        <p:spPr>
          <a:xfrm>
            <a:off x="914400" y="2362200"/>
            <a:ext cx="3924300" cy="3733800"/>
          </a:xfrm>
        </p:spPr>
        <p:txBody>
          <a:bodyPr/>
          <a:lstStyle/>
          <a:p>
            <a:endParaRPr lang="en-US"/>
          </a:p>
        </p:txBody>
      </p:sp>
      <p:sp>
        <p:nvSpPr>
          <p:cNvPr id="4" name="Text Placeholder 3">
            <a:extLst>
              <a:ext uri="{FF2B5EF4-FFF2-40B4-BE49-F238E27FC236}">
                <a16:creationId xmlns:a16="http://schemas.microsoft.com/office/drawing/2014/main" id="{3326E774-8254-42CE-8541-F843FF27D6BF}"/>
              </a:ext>
            </a:extLst>
          </p:cNvPr>
          <p:cNvSpPr>
            <a:spLocks noGrp="1"/>
          </p:cNvSpPr>
          <p:nvPr>
            <p:ph type="body" sz="half" idx="2"/>
          </p:nvPr>
        </p:nvSpPr>
        <p:spPr>
          <a:xfrm>
            <a:off x="4991100" y="2362200"/>
            <a:ext cx="39243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0C2BD1-5662-427B-BB9C-F5627F7CDD3B}"/>
              </a:ext>
            </a:extLst>
          </p:cNvPr>
          <p:cNvSpPr>
            <a:spLocks noGrp="1"/>
          </p:cNvSpPr>
          <p:nvPr>
            <p:ph type="dt" sz="half" idx="10"/>
          </p:nvPr>
        </p:nvSpPr>
        <p:spPr>
          <a:xfrm>
            <a:off x="7010400" y="6553200"/>
            <a:ext cx="1905000" cy="3048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3E24F86-E5A1-4B7B-A45C-F12680A7DED6}"/>
              </a:ext>
            </a:extLst>
          </p:cNvPr>
          <p:cNvSpPr>
            <a:spLocks noGrp="1"/>
          </p:cNvSpPr>
          <p:nvPr>
            <p:ph type="ftr" sz="quarter" idx="11"/>
          </p:nvPr>
        </p:nvSpPr>
        <p:spPr>
          <a:xfrm>
            <a:off x="2936875" y="6529388"/>
            <a:ext cx="2895600" cy="3048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23975CC-7C12-4663-9AE2-544DF5F417DD}"/>
              </a:ext>
            </a:extLst>
          </p:cNvPr>
          <p:cNvSpPr>
            <a:spLocks noGrp="1"/>
          </p:cNvSpPr>
          <p:nvPr>
            <p:ph type="sldNum" sz="quarter" idx="12"/>
          </p:nvPr>
        </p:nvSpPr>
        <p:spPr>
          <a:xfrm>
            <a:off x="84138" y="6343650"/>
            <a:ext cx="587375" cy="488950"/>
          </a:xfrm>
        </p:spPr>
        <p:txBody>
          <a:bodyPr/>
          <a:lstStyle>
            <a:lvl1pPr>
              <a:defRPr/>
            </a:lvl1pPr>
          </a:lstStyle>
          <a:p>
            <a:fld id="{955977D9-9FD7-47A3-A98F-90B8B215583F}" type="slidenum">
              <a:rPr lang="en-US" altLang="en-US"/>
              <a:pPr/>
              <a:t>‹#›</a:t>
            </a:fld>
            <a:endParaRPr lang="en-US" altLang="en-US"/>
          </a:p>
        </p:txBody>
      </p:sp>
    </p:spTree>
    <p:extLst>
      <p:ext uri="{BB962C8B-B14F-4D97-AF65-F5344CB8AC3E}">
        <p14:creationId xmlns:p14="http://schemas.microsoft.com/office/powerpoint/2010/main" val="66130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3450-B6DA-4BF1-9530-586AF7698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44BDC-2FF5-448D-9386-6569EA9B9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EEF63-2D6D-4F9B-914F-C1D3D38A7F1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31D74D4-3D90-4BA5-B3FA-BA5EA8F03B4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17A8649-3950-4727-85BE-89E5A32F9D3D}"/>
              </a:ext>
            </a:extLst>
          </p:cNvPr>
          <p:cNvSpPr>
            <a:spLocks noGrp="1"/>
          </p:cNvSpPr>
          <p:nvPr>
            <p:ph type="sldNum" sz="quarter" idx="12"/>
          </p:nvPr>
        </p:nvSpPr>
        <p:spPr/>
        <p:txBody>
          <a:bodyPr/>
          <a:lstStyle>
            <a:lvl1pPr>
              <a:defRPr/>
            </a:lvl1pPr>
          </a:lstStyle>
          <a:p>
            <a:fld id="{9AFEED89-9FD3-4653-B7A6-D23924E37252}" type="slidenum">
              <a:rPr lang="en-US" altLang="en-US"/>
              <a:pPr/>
              <a:t>‹#›</a:t>
            </a:fld>
            <a:endParaRPr lang="en-US" altLang="en-US"/>
          </a:p>
        </p:txBody>
      </p:sp>
    </p:spTree>
    <p:extLst>
      <p:ext uri="{BB962C8B-B14F-4D97-AF65-F5344CB8AC3E}">
        <p14:creationId xmlns:p14="http://schemas.microsoft.com/office/powerpoint/2010/main" val="348377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51C2-329A-4368-9A48-FDC1318B29DA}"/>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A5DED2-949A-4D48-8792-91D84C9F1C0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90F49E17-64C3-4047-B2BB-0ECB9D9F447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4502FAF-AF4A-43E3-BCB3-777CB42268F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4D355DB-5A31-4B52-B116-BE29289E89AF}"/>
              </a:ext>
            </a:extLst>
          </p:cNvPr>
          <p:cNvSpPr>
            <a:spLocks noGrp="1"/>
          </p:cNvSpPr>
          <p:nvPr>
            <p:ph type="sldNum" sz="quarter" idx="12"/>
          </p:nvPr>
        </p:nvSpPr>
        <p:spPr/>
        <p:txBody>
          <a:bodyPr/>
          <a:lstStyle>
            <a:lvl1pPr>
              <a:defRPr/>
            </a:lvl1pPr>
          </a:lstStyle>
          <a:p>
            <a:fld id="{B51DF4E9-BAA1-4B23-A419-5EF7676E50EE}" type="slidenum">
              <a:rPr lang="en-US" altLang="en-US"/>
              <a:pPr/>
              <a:t>‹#›</a:t>
            </a:fld>
            <a:endParaRPr lang="en-US" altLang="en-US"/>
          </a:p>
        </p:txBody>
      </p:sp>
    </p:spTree>
    <p:extLst>
      <p:ext uri="{BB962C8B-B14F-4D97-AF65-F5344CB8AC3E}">
        <p14:creationId xmlns:p14="http://schemas.microsoft.com/office/powerpoint/2010/main" val="309452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95F7-8A04-462B-8370-9D695025F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483FD-48EC-4AA9-AC18-62FA03EA4428}"/>
              </a:ext>
            </a:extLst>
          </p:cNvPr>
          <p:cNvSpPr>
            <a:spLocks noGrp="1"/>
          </p:cNvSpPr>
          <p:nvPr>
            <p:ph sz="half" idx="1"/>
          </p:nvPr>
        </p:nvSpPr>
        <p:spPr>
          <a:xfrm>
            <a:off x="914400" y="2362200"/>
            <a:ext cx="39243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D2C6C8-ABB3-41C5-814D-09CFEDAE7CDB}"/>
              </a:ext>
            </a:extLst>
          </p:cNvPr>
          <p:cNvSpPr>
            <a:spLocks noGrp="1"/>
          </p:cNvSpPr>
          <p:nvPr>
            <p:ph sz="half" idx="2"/>
          </p:nvPr>
        </p:nvSpPr>
        <p:spPr>
          <a:xfrm>
            <a:off x="4991100" y="2362200"/>
            <a:ext cx="39243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F58F4-684D-4983-A125-F59C2AC71F7C}"/>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E05F5D2-1279-4AD6-ABB8-F0E59E80CA7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D966B2E-8BAF-482F-ACFD-919F375EF24F}"/>
              </a:ext>
            </a:extLst>
          </p:cNvPr>
          <p:cNvSpPr>
            <a:spLocks noGrp="1"/>
          </p:cNvSpPr>
          <p:nvPr>
            <p:ph type="sldNum" sz="quarter" idx="12"/>
          </p:nvPr>
        </p:nvSpPr>
        <p:spPr/>
        <p:txBody>
          <a:bodyPr/>
          <a:lstStyle>
            <a:lvl1pPr>
              <a:defRPr/>
            </a:lvl1pPr>
          </a:lstStyle>
          <a:p>
            <a:fld id="{94FD6E68-B4C6-4D30-9FD4-40AF5B57326D}" type="slidenum">
              <a:rPr lang="en-US" altLang="en-US"/>
              <a:pPr/>
              <a:t>‹#›</a:t>
            </a:fld>
            <a:endParaRPr lang="en-US" altLang="en-US"/>
          </a:p>
        </p:txBody>
      </p:sp>
    </p:spTree>
    <p:extLst>
      <p:ext uri="{BB962C8B-B14F-4D97-AF65-F5344CB8AC3E}">
        <p14:creationId xmlns:p14="http://schemas.microsoft.com/office/powerpoint/2010/main" val="187704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39A6-D189-4D27-AD40-5E27F6B59AC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E9F02A-E31E-4905-9E1A-2C20260281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EDA12-00E3-4B23-8B48-7EC4D74CDA2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D1C791-FCDD-41A5-ABF4-8B191E2AF20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7A9CCD-F6C0-4B56-A749-3DE74DF9758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DB3AEC-4615-4D43-AE82-C9FBA07F937A}"/>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2573E2A-2B78-4383-B73B-81578DC714B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A8133FAD-7E34-4743-92CD-D04B9528C508}"/>
              </a:ext>
            </a:extLst>
          </p:cNvPr>
          <p:cNvSpPr>
            <a:spLocks noGrp="1"/>
          </p:cNvSpPr>
          <p:nvPr>
            <p:ph type="sldNum" sz="quarter" idx="12"/>
          </p:nvPr>
        </p:nvSpPr>
        <p:spPr/>
        <p:txBody>
          <a:bodyPr/>
          <a:lstStyle>
            <a:lvl1pPr>
              <a:defRPr/>
            </a:lvl1pPr>
          </a:lstStyle>
          <a:p>
            <a:fld id="{960B0A9A-8BC0-4747-93AC-9F22E2147489}" type="slidenum">
              <a:rPr lang="en-US" altLang="en-US"/>
              <a:pPr/>
              <a:t>‹#›</a:t>
            </a:fld>
            <a:endParaRPr lang="en-US" altLang="en-US"/>
          </a:p>
        </p:txBody>
      </p:sp>
    </p:spTree>
    <p:extLst>
      <p:ext uri="{BB962C8B-B14F-4D97-AF65-F5344CB8AC3E}">
        <p14:creationId xmlns:p14="http://schemas.microsoft.com/office/powerpoint/2010/main" val="121047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F780-9481-4FFD-AC64-89A3B5156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B3383C-ACCC-49AA-8049-781C8FC0A145}"/>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5CE54DF-DD3D-4327-8DF7-641F778EB1C1}"/>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62153F9-8228-4478-85BC-DDAFCACC4B2C}"/>
              </a:ext>
            </a:extLst>
          </p:cNvPr>
          <p:cNvSpPr>
            <a:spLocks noGrp="1"/>
          </p:cNvSpPr>
          <p:nvPr>
            <p:ph type="sldNum" sz="quarter" idx="12"/>
          </p:nvPr>
        </p:nvSpPr>
        <p:spPr/>
        <p:txBody>
          <a:bodyPr/>
          <a:lstStyle>
            <a:lvl1pPr>
              <a:defRPr/>
            </a:lvl1pPr>
          </a:lstStyle>
          <a:p>
            <a:fld id="{41B7A1F6-9B8A-4A79-93BB-E0FB255F8927}" type="slidenum">
              <a:rPr lang="en-US" altLang="en-US"/>
              <a:pPr/>
              <a:t>‹#›</a:t>
            </a:fld>
            <a:endParaRPr lang="en-US" altLang="en-US"/>
          </a:p>
        </p:txBody>
      </p:sp>
    </p:spTree>
    <p:extLst>
      <p:ext uri="{BB962C8B-B14F-4D97-AF65-F5344CB8AC3E}">
        <p14:creationId xmlns:p14="http://schemas.microsoft.com/office/powerpoint/2010/main" val="416797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A32F4-1C31-4888-A428-F72CEB356D0A}"/>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1C1B7BC-117A-430F-8422-03ACA419BE6D}"/>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BDA2FB2A-91A5-46AC-9A6F-735644E895DD}"/>
              </a:ext>
            </a:extLst>
          </p:cNvPr>
          <p:cNvSpPr>
            <a:spLocks noGrp="1"/>
          </p:cNvSpPr>
          <p:nvPr>
            <p:ph type="sldNum" sz="quarter" idx="12"/>
          </p:nvPr>
        </p:nvSpPr>
        <p:spPr/>
        <p:txBody>
          <a:bodyPr/>
          <a:lstStyle>
            <a:lvl1pPr>
              <a:defRPr/>
            </a:lvl1pPr>
          </a:lstStyle>
          <a:p>
            <a:fld id="{415BAD07-AA69-4663-8C23-32DECE3206B4}" type="slidenum">
              <a:rPr lang="en-US" altLang="en-US"/>
              <a:pPr/>
              <a:t>‹#›</a:t>
            </a:fld>
            <a:endParaRPr lang="en-US" altLang="en-US"/>
          </a:p>
        </p:txBody>
      </p:sp>
    </p:spTree>
    <p:extLst>
      <p:ext uri="{BB962C8B-B14F-4D97-AF65-F5344CB8AC3E}">
        <p14:creationId xmlns:p14="http://schemas.microsoft.com/office/powerpoint/2010/main" val="269188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A81-0661-464E-B54E-8B6B32F83CEF}"/>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C7A858-DB64-4D90-983A-AABC6523B6A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9F9E7-DFDB-42AA-87F6-8D1586C194C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B3D07-3667-4F9D-A9F7-77F12B3366D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77E4054-0B41-4262-B6FB-2ABD3F8653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40CAB9E-60AB-44DD-9C05-8D7F9E06B0FD}"/>
              </a:ext>
            </a:extLst>
          </p:cNvPr>
          <p:cNvSpPr>
            <a:spLocks noGrp="1"/>
          </p:cNvSpPr>
          <p:nvPr>
            <p:ph type="sldNum" sz="quarter" idx="12"/>
          </p:nvPr>
        </p:nvSpPr>
        <p:spPr/>
        <p:txBody>
          <a:bodyPr/>
          <a:lstStyle>
            <a:lvl1pPr>
              <a:defRPr/>
            </a:lvl1pPr>
          </a:lstStyle>
          <a:p>
            <a:fld id="{C7786248-6B5F-4BC9-B9C2-064C20A7C423}" type="slidenum">
              <a:rPr lang="en-US" altLang="en-US"/>
              <a:pPr/>
              <a:t>‹#›</a:t>
            </a:fld>
            <a:endParaRPr lang="en-US" altLang="en-US"/>
          </a:p>
        </p:txBody>
      </p:sp>
    </p:spTree>
    <p:extLst>
      <p:ext uri="{BB962C8B-B14F-4D97-AF65-F5344CB8AC3E}">
        <p14:creationId xmlns:p14="http://schemas.microsoft.com/office/powerpoint/2010/main" val="3374996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44A4-7065-496A-BE75-17A86A48478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7833C2-5560-451B-9080-2C9FCF6563E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66691A-0AF8-4395-8640-86A680A4DF6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EC0E7-BE87-401A-B65D-7EA492F6A68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8F76EDD-7C04-4BF1-BC3C-456A950548F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E2BACB1-E26E-4F47-ABE7-D2D8AF5BDC4A}"/>
              </a:ext>
            </a:extLst>
          </p:cNvPr>
          <p:cNvSpPr>
            <a:spLocks noGrp="1"/>
          </p:cNvSpPr>
          <p:nvPr>
            <p:ph type="sldNum" sz="quarter" idx="12"/>
          </p:nvPr>
        </p:nvSpPr>
        <p:spPr/>
        <p:txBody>
          <a:bodyPr/>
          <a:lstStyle>
            <a:lvl1pPr>
              <a:defRPr/>
            </a:lvl1pPr>
          </a:lstStyle>
          <a:p>
            <a:fld id="{06F43317-018B-44A8-8623-7EC505442E43}" type="slidenum">
              <a:rPr lang="en-US" altLang="en-US"/>
              <a:pPr/>
              <a:t>‹#›</a:t>
            </a:fld>
            <a:endParaRPr lang="en-US" altLang="en-US"/>
          </a:p>
        </p:txBody>
      </p:sp>
    </p:spTree>
    <p:extLst>
      <p:ext uri="{BB962C8B-B14F-4D97-AF65-F5344CB8AC3E}">
        <p14:creationId xmlns:p14="http://schemas.microsoft.com/office/powerpoint/2010/main" val="60910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33CEA807-BD9A-46EA-8E13-07F564E0B788}"/>
              </a:ext>
            </a:extLst>
          </p:cNvPr>
          <p:cNvGrpSpPr>
            <a:grpSpLocks/>
          </p:cNvGrpSpPr>
          <p:nvPr/>
        </p:nvGrpSpPr>
        <p:grpSpPr bwMode="auto">
          <a:xfrm>
            <a:off x="0" y="0"/>
            <a:ext cx="3200400" cy="6858000"/>
            <a:chOff x="0" y="0"/>
            <a:chExt cx="2016" cy="4320"/>
          </a:xfrm>
        </p:grpSpPr>
        <p:sp>
          <p:nvSpPr>
            <p:cNvPr id="3075" name="Rectangle 3">
              <a:extLst>
                <a:ext uri="{FF2B5EF4-FFF2-40B4-BE49-F238E27FC236}">
                  <a16:creationId xmlns:a16="http://schemas.microsoft.com/office/drawing/2014/main" id="{27493F00-A92D-4871-86B8-566E32D1785D}"/>
                </a:ext>
              </a:extLst>
            </p:cNvPr>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Rectangle 4">
              <a:extLst>
                <a:ext uri="{FF2B5EF4-FFF2-40B4-BE49-F238E27FC236}">
                  <a16:creationId xmlns:a16="http://schemas.microsoft.com/office/drawing/2014/main" id="{61FC325E-3CA9-4A3F-9048-F2C3AA07B9C7}"/>
                </a:ext>
              </a:extLst>
            </p:cNvPr>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AutoShape 5">
            <a:extLst>
              <a:ext uri="{FF2B5EF4-FFF2-40B4-BE49-F238E27FC236}">
                <a16:creationId xmlns:a16="http://schemas.microsoft.com/office/drawing/2014/main" id="{011B1642-29F6-4F54-9F91-CBBB1028662A}"/>
              </a:ext>
            </a:extLst>
          </p:cNvPr>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kumimoji="1" lang="en-US" altLang="en-US" sz="2400">
              <a:solidFill>
                <a:schemeClr val="tx1"/>
              </a:solidFill>
              <a:latin typeface="Times New Roman" panose="02020603050405020304" pitchFamily="18" charset="0"/>
            </a:endParaRPr>
          </a:p>
        </p:txBody>
      </p:sp>
      <p:sp>
        <p:nvSpPr>
          <p:cNvPr id="3078" name="Rectangle 6">
            <a:extLst>
              <a:ext uri="{FF2B5EF4-FFF2-40B4-BE49-F238E27FC236}">
                <a16:creationId xmlns:a16="http://schemas.microsoft.com/office/drawing/2014/main" id="{440F1A1A-A80B-416C-8EC8-287F9B9CA1CA}"/>
              </a:ext>
            </a:extLst>
          </p:cNvPr>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79" name="Rectangle 7">
            <a:extLst>
              <a:ext uri="{FF2B5EF4-FFF2-40B4-BE49-F238E27FC236}">
                <a16:creationId xmlns:a16="http://schemas.microsoft.com/office/drawing/2014/main" id="{D68F98A1-63D6-4BB9-BC25-ECB4AF49E352}"/>
              </a:ext>
            </a:extLst>
          </p:cNvPr>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0" name="Rectangle 8">
            <a:extLst>
              <a:ext uri="{FF2B5EF4-FFF2-40B4-BE49-F238E27FC236}">
                <a16:creationId xmlns:a16="http://schemas.microsoft.com/office/drawing/2014/main" id="{F7D788AA-CB9F-418E-96E4-2CD69D59ED20}"/>
              </a:ext>
            </a:extLst>
          </p:cNvPr>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spcBef>
                <a:spcPct val="0"/>
              </a:spcBef>
              <a:buClrTx/>
              <a:buSzTx/>
              <a:buFontTx/>
              <a:buNone/>
              <a:defRPr sz="1400">
                <a:solidFill>
                  <a:schemeClr val="tx1"/>
                </a:solidFill>
              </a:defRPr>
            </a:lvl1pPr>
          </a:lstStyle>
          <a:p>
            <a:endParaRPr lang="en-US" altLang="en-US"/>
          </a:p>
        </p:txBody>
      </p:sp>
      <p:sp>
        <p:nvSpPr>
          <p:cNvPr id="3081" name="Rectangle 9">
            <a:extLst>
              <a:ext uri="{FF2B5EF4-FFF2-40B4-BE49-F238E27FC236}">
                <a16:creationId xmlns:a16="http://schemas.microsoft.com/office/drawing/2014/main" id="{C66E2022-5B7E-47D2-882E-BFFD67F3891D}"/>
              </a:ext>
            </a:extLst>
          </p:cNvPr>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spcBef>
                <a:spcPct val="0"/>
              </a:spcBef>
              <a:buClrTx/>
              <a:buSzTx/>
              <a:buFontTx/>
              <a:buNone/>
              <a:defRPr sz="1400">
                <a:solidFill>
                  <a:schemeClr val="tx1"/>
                </a:solidFill>
              </a:defRPr>
            </a:lvl1pPr>
          </a:lstStyle>
          <a:p>
            <a:endParaRPr lang="en-US" altLang="en-US"/>
          </a:p>
        </p:txBody>
      </p:sp>
      <p:sp>
        <p:nvSpPr>
          <p:cNvPr id="3082" name="Rectangle 10">
            <a:extLst>
              <a:ext uri="{FF2B5EF4-FFF2-40B4-BE49-F238E27FC236}">
                <a16:creationId xmlns:a16="http://schemas.microsoft.com/office/drawing/2014/main" id="{8BAC0A8E-7FA5-491B-AD0C-741F798E0B01}"/>
              </a:ext>
            </a:extLst>
          </p:cNvPr>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spcBef>
                <a:spcPct val="0"/>
              </a:spcBef>
              <a:buClrTx/>
              <a:buSzTx/>
              <a:buFontTx/>
              <a:buNone/>
              <a:defRPr sz="2600" b="1">
                <a:solidFill>
                  <a:schemeClr val="bg1"/>
                </a:solidFill>
              </a:defRPr>
            </a:lvl1pPr>
          </a:lstStyle>
          <a:p>
            <a:fld id="{FDFF391D-7C40-453C-99D6-7020FDCA818A}" type="slidenum">
              <a:rPr lang="en-US" altLang="en-US"/>
              <a:pPr/>
              <a:t>‹#›</a:t>
            </a:fld>
            <a:endParaRPr lang="en-US" altLang="en-US"/>
          </a:p>
        </p:txBody>
      </p:sp>
      <p:grpSp>
        <p:nvGrpSpPr>
          <p:cNvPr id="3083" name="Group 11">
            <a:extLst>
              <a:ext uri="{FF2B5EF4-FFF2-40B4-BE49-F238E27FC236}">
                <a16:creationId xmlns:a16="http://schemas.microsoft.com/office/drawing/2014/main" id="{D943311D-CA0D-4D48-B19A-DE0C575D2871}"/>
              </a:ext>
            </a:extLst>
          </p:cNvPr>
          <p:cNvGrpSpPr>
            <a:grpSpLocks/>
          </p:cNvGrpSpPr>
          <p:nvPr/>
        </p:nvGrpSpPr>
        <p:grpSpPr bwMode="auto">
          <a:xfrm>
            <a:off x="228600" y="1981200"/>
            <a:ext cx="7391400" cy="319088"/>
            <a:chOff x="144" y="1248"/>
            <a:chExt cx="4656" cy="201"/>
          </a:xfrm>
        </p:grpSpPr>
        <p:sp>
          <p:nvSpPr>
            <p:cNvPr id="3084" name="AutoShape 12">
              <a:extLst>
                <a:ext uri="{FF2B5EF4-FFF2-40B4-BE49-F238E27FC236}">
                  <a16:creationId xmlns:a16="http://schemas.microsoft.com/office/drawing/2014/main" id="{74500269-1176-4E56-91E0-63BCDB1D2806}"/>
                </a:ext>
              </a:extLst>
            </p:cNvPr>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5" name="AutoShape 13">
              <a:extLst>
                <a:ext uri="{FF2B5EF4-FFF2-40B4-BE49-F238E27FC236}">
                  <a16:creationId xmlns:a16="http://schemas.microsoft.com/office/drawing/2014/main" id="{DDF81109-5A84-4A93-83C9-F2C05228E750}"/>
                </a:ext>
              </a:extLst>
            </p:cNvPr>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lnSpc>
          <a:spcPct val="90000"/>
        </a:lnSpc>
        <a:spcBef>
          <a:spcPct val="0"/>
        </a:spcBef>
        <a:spcAft>
          <a:spcPct val="0"/>
        </a:spcAft>
        <a:defRPr sz="3600" b="1" kern="1200">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Microsoft_Excel_97-2003_Worksheet.xl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986690B-3104-4850-8B55-CE20F30A4B4C}"/>
              </a:ext>
            </a:extLst>
          </p:cNvPr>
          <p:cNvSpPr>
            <a:spLocks noGrp="1" noChangeArrowheads="1"/>
          </p:cNvSpPr>
          <p:nvPr>
            <p:ph type="ctrTitle"/>
          </p:nvPr>
        </p:nvSpPr>
        <p:spPr/>
        <p:txBody>
          <a:bodyPr/>
          <a:lstStyle/>
          <a:p>
            <a:r>
              <a:rPr lang="en-US" altLang="en-US"/>
              <a:t>Making PowerPoint Slides</a:t>
            </a:r>
          </a:p>
        </p:txBody>
      </p:sp>
      <p:sp>
        <p:nvSpPr>
          <p:cNvPr id="2051" name="Rectangle 3">
            <a:extLst>
              <a:ext uri="{FF2B5EF4-FFF2-40B4-BE49-F238E27FC236}">
                <a16:creationId xmlns:a16="http://schemas.microsoft.com/office/drawing/2014/main" id="{68374C9B-3521-4659-882B-8FF3E2799F20}"/>
              </a:ext>
            </a:extLst>
          </p:cNvPr>
          <p:cNvSpPr>
            <a:spLocks noGrp="1" noChangeArrowheads="1"/>
          </p:cNvSpPr>
          <p:nvPr>
            <p:ph type="subTitle" idx="1"/>
          </p:nvPr>
        </p:nvSpPr>
        <p:spPr/>
        <p:txBody>
          <a:bodyPr/>
          <a:lstStyle/>
          <a:p>
            <a:r>
              <a:rPr lang="en-US" altLang="en-US"/>
              <a:t>Avoiding the Pitfalls of Bad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F070060-B16E-4EA4-9556-B10166918506}"/>
              </a:ext>
            </a:extLst>
          </p:cNvPr>
          <p:cNvSpPr>
            <a:spLocks noGrp="1" noChangeArrowheads="1"/>
          </p:cNvSpPr>
          <p:nvPr>
            <p:ph type="title"/>
          </p:nvPr>
        </p:nvSpPr>
        <p:spPr/>
        <p:txBody>
          <a:bodyPr/>
          <a:lstStyle/>
          <a:p>
            <a:r>
              <a:rPr lang="en-US" altLang="en-US"/>
              <a:t>Colour - Good</a:t>
            </a:r>
          </a:p>
        </p:txBody>
      </p:sp>
      <p:sp>
        <p:nvSpPr>
          <p:cNvPr id="10243" name="Rectangle 3">
            <a:extLst>
              <a:ext uri="{FF2B5EF4-FFF2-40B4-BE49-F238E27FC236}">
                <a16:creationId xmlns:a16="http://schemas.microsoft.com/office/drawing/2014/main" id="{3968BCE3-902B-49F6-8D71-EDFC6B401477}"/>
              </a:ext>
            </a:extLst>
          </p:cNvPr>
          <p:cNvSpPr>
            <a:spLocks noGrp="1" noChangeArrowheads="1"/>
          </p:cNvSpPr>
          <p:nvPr>
            <p:ph type="body" idx="1"/>
          </p:nvPr>
        </p:nvSpPr>
        <p:spPr/>
        <p:txBody>
          <a:bodyPr/>
          <a:lstStyle/>
          <a:p>
            <a:r>
              <a:rPr lang="en-US" altLang="en-US"/>
              <a:t>Use a colour of font that contrasts sharply with the background</a:t>
            </a:r>
          </a:p>
          <a:p>
            <a:pPr lvl="1"/>
            <a:r>
              <a:rPr lang="en-US" altLang="en-US"/>
              <a:t>Ex: blue font on white background</a:t>
            </a:r>
          </a:p>
          <a:p>
            <a:r>
              <a:rPr lang="en-US" altLang="en-US"/>
              <a:t>Use colour to reinforce the logic of your structure</a:t>
            </a:r>
          </a:p>
          <a:p>
            <a:pPr lvl="1"/>
            <a:r>
              <a:rPr lang="en-US" altLang="en-US"/>
              <a:t>Ex: light blue title and dark blue text</a:t>
            </a:r>
          </a:p>
          <a:p>
            <a:r>
              <a:rPr lang="en-US" altLang="en-US"/>
              <a:t>Use colour to emphasize a point</a:t>
            </a:r>
          </a:p>
          <a:p>
            <a:pPr lvl="1"/>
            <a:r>
              <a:rPr lang="en-US" altLang="en-US"/>
              <a:t>But only use this </a:t>
            </a:r>
            <a:r>
              <a:rPr lang="en-US" altLang="en-US">
                <a:solidFill>
                  <a:srgbClr val="009999"/>
                </a:solidFill>
              </a:rPr>
              <a:t>occasionally</a:t>
            </a:r>
          </a:p>
          <a:p>
            <a:pPr lvl="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49D4C10-2880-4254-A993-6B44066A42D9}"/>
              </a:ext>
            </a:extLst>
          </p:cNvPr>
          <p:cNvSpPr>
            <a:spLocks noGrp="1" noChangeArrowheads="1"/>
          </p:cNvSpPr>
          <p:nvPr>
            <p:ph type="title"/>
          </p:nvPr>
        </p:nvSpPr>
        <p:spPr/>
        <p:txBody>
          <a:bodyPr/>
          <a:lstStyle/>
          <a:p>
            <a:r>
              <a:rPr lang="en-US" altLang="en-US"/>
              <a:t>Colour - Bad</a:t>
            </a:r>
          </a:p>
        </p:txBody>
      </p:sp>
      <p:sp>
        <p:nvSpPr>
          <p:cNvPr id="14339" name="Rectangle 3">
            <a:extLst>
              <a:ext uri="{FF2B5EF4-FFF2-40B4-BE49-F238E27FC236}">
                <a16:creationId xmlns:a16="http://schemas.microsoft.com/office/drawing/2014/main" id="{9AACFB8D-9BC6-40BB-88FA-326FCE7E701B}"/>
              </a:ext>
            </a:extLst>
          </p:cNvPr>
          <p:cNvSpPr>
            <a:spLocks noGrp="1" noChangeArrowheads="1"/>
          </p:cNvSpPr>
          <p:nvPr>
            <p:ph type="body" idx="1"/>
          </p:nvPr>
        </p:nvSpPr>
        <p:spPr/>
        <p:txBody>
          <a:bodyPr/>
          <a:lstStyle/>
          <a:p>
            <a:pPr>
              <a:lnSpc>
                <a:spcPct val="90000"/>
              </a:lnSpc>
            </a:pPr>
            <a:r>
              <a:rPr lang="en-US" altLang="en-US">
                <a:solidFill>
                  <a:srgbClr val="FFFF00"/>
                </a:solidFill>
              </a:rPr>
              <a:t>Using a font colour that does not contrast with the background colour is hard to read </a:t>
            </a:r>
          </a:p>
          <a:p>
            <a:pPr>
              <a:lnSpc>
                <a:spcPct val="90000"/>
              </a:lnSpc>
            </a:pPr>
            <a:r>
              <a:rPr lang="en-US" altLang="en-US"/>
              <a:t>Using colour for decoration is </a:t>
            </a:r>
            <a:r>
              <a:rPr lang="en-US" altLang="en-US">
                <a:solidFill>
                  <a:schemeClr val="accent2"/>
                </a:solidFill>
              </a:rPr>
              <a:t>distracting </a:t>
            </a:r>
            <a:r>
              <a:rPr lang="en-US" altLang="en-US"/>
              <a:t>and </a:t>
            </a:r>
            <a:r>
              <a:rPr lang="en-US" altLang="en-US">
                <a:solidFill>
                  <a:schemeClr val="folHlink"/>
                </a:solidFill>
              </a:rPr>
              <a:t>annoying</a:t>
            </a:r>
            <a:r>
              <a:rPr lang="en-US" altLang="en-US"/>
              <a:t>.</a:t>
            </a:r>
          </a:p>
          <a:p>
            <a:pPr>
              <a:lnSpc>
                <a:spcPct val="90000"/>
              </a:lnSpc>
            </a:pPr>
            <a:r>
              <a:rPr lang="en-US" altLang="en-US">
                <a:solidFill>
                  <a:srgbClr val="FF3399"/>
                </a:solidFill>
              </a:rPr>
              <a:t>Using a different colour for each point is unnecessary</a:t>
            </a:r>
          </a:p>
          <a:p>
            <a:pPr lvl="1">
              <a:lnSpc>
                <a:spcPct val="90000"/>
              </a:lnSpc>
            </a:pPr>
            <a:r>
              <a:rPr lang="en-US" altLang="en-US">
                <a:solidFill>
                  <a:srgbClr val="FF0000"/>
                </a:solidFill>
              </a:rPr>
              <a:t>Using a different colour for secondary points is also unnecessary</a:t>
            </a:r>
          </a:p>
          <a:p>
            <a:pPr>
              <a:lnSpc>
                <a:spcPct val="90000"/>
              </a:lnSpc>
            </a:pPr>
            <a:r>
              <a:rPr lang="en-US" altLang="en-US">
                <a:solidFill>
                  <a:srgbClr val="FF0000"/>
                </a:solidFill>
              </a:rPr>
              <a:t>T</a:t>
            </a:r>
            <a:r>
              <a:rPr lang="en-US" altLang="en-US">
                <a:solidFill>
                  <a:srgbClr val="FF6600"/>
                </a:solidFill>
              </a:rPr>
              <a:t>r</a:t>
            </a:r>
            <a:r>
              <a:rPr lang="en-US" altLang="en-US">
                <a:solidFill>
                  <a:srgbClr val="FFFF00"/>
                </a:solidFill>
              </a:rPr>
              <a:t>y</a:t>
            </a:r>
            <a:r>
              <a:rPr lang="en-US" altLang="en-US">
                <a:solidFill>
                  <a:srgbClr val="33CC33"/>
                </a:solidFill>
              </a:rPr>
              <a:t>i</a:t>
            </a:r>
            <a:r>
              <a:rPr lang="en-US" altLang="en-US">
                <a:solidFill>
                  <a:srgbClr val="0066FF"/>
                </a:solidFill>
              </a:rPr>
              <a:t>n</a:t>
            </a:r>
            <a:r>
              <a:rPr lang="en-US" altLang="en-US">
                <a:solidFill>
                  <a:schemeClr val="folHlink"/>
                </a:solidFill>
              </a:rPr>
              <a:t>g</a:t>
            </a:r>
            <a:r>
              <a:rPr lang="en-US" altLang="en-US">
                <a:solidFill>
                  <a:srgbClr val="FF3399"/>
                </a:solidFill>
              </a:rPr>
              <a:t> t</a:t>
            </a:r>
            <a:r>
              <a:rPr lang="en-US" altLang="en-US">
                <a:solidFill>
                  <a:srgbClr val="FF0000"/>
                </a:solidFill>
              </a:rPr>
              <a:t>o</a:t>
            </a:r>
            <a:r>
              <a:rPr lang="en-US" altLang="en-US">
                <a:solidFill>
                  <a:srgbClr val="FF3399"/>
                </a:solidFill>
              </a:rPr>
              <a:t> </a:t>
            </a:r>
            <a:r>
              <a:rPr lang="en-US" altLang="en-US">
                <a:solidFill>
                  <a:srgbClr val="FF6600"/>
                </a:solidFill>
              </a:rPr>
              <a:t>b</a:t>
            </a:r>
            <a:r>
              <a:rPr lang="en-US" altLang="en-US">
                <a:solidFill>
                  <a:srgbClr val="FFFF00"/>
                </a:solidFill>
              </a:rPr>
              <a:t>e </a:t>
            </a:r>
            <a:r>
              <a:rPr lang="en-US" altLang="en-US">
                <a:solidFill>
                  <a:srgbClr val="33CC33"/>
                </a:solidFill>
              </a:rPr>
              <a:t>c</a:t>
            </a:r>
            <a:r>
              <a:rPr lang="en-US" altLang="en-US">
                <a:solidFill>
                  <a:srgbClr val="0066FF"/>
                </a:solidFill>
              </a:rPr>
              <a:t>r</a:t>
            </a:r>
            <a:r>
              <a:rPr lang="en-US" altLang="en-US">
                <a:solidFill>
                  <a:schemeClr val="folHlink"/>
                </a:solidFill>
              </a:rPr>
              <a:t>e</a:t>
            </a:r>
            <a:r>
              <a:rPr lang="en-US" altLang="en-US">
                <a:solidFill>
                  <a:srgbClr val="FF3399"/>
                </a:solidFill>
              </a:rPr>
              <a:t>a</a:t>
            </a:r>
            <a:r>
              <a:rPr lang="en-US" altLang="en-US">
                <a:solidFill>
                  <a:srgbClr val="FF0000"/>
                </a:solidFill>
              </a:rPr>
              <a:t>t</a:t>
            </a:r>
            <a:r>
              <a:rPr lang="en-US" altLang="en-US">
                <a:solidFill>
                  <a:srgbClr val="FF6600"/>
                </a:solidFill>
              </a:rPr>
              <a:t>i</a:t>
            </a:r>
            <a:r>
              <a:rPr lang="en-US" altLang="en-US">
                <a:solidFill>
                  <a:srgbClr val="FFFF00"/>
                </a:solidFill>
              </a:rPr>
              <a:t>v</a:t>
            </a:r>
            <a:r>
              <a:rPr lang="en-US" altLang="en-US">
                <a:solidFill>
                  <a:srgbClr val="33CC33"/>
                </a:solidFill>
              </a:rPr>
              <a:t>e</a:t>
            </a:r>
            <a:r>
              <a:rPr lang="en-US" altLang="en-US">
                <a:solidFill>
                  <a:srgbClr val="FF3399"/>
                </a:solidFill>
              </a:rPr>
              <a:t> </a:t>
            </a:r>
            <a:r>
              <a:rPr lang="en-US" altLang="en-US">
                <a:solidFill>
                  <a:srgbClr val="0066FF"/>
                </a:solidFill>
              </a:rPr>
              <a:t>c</a:t>
            </a:r>
            <a:r>
              <a:rPr lang="en-US" altLang="en-US">
                <a:solidFill>
                  <a:schemeClr val="folHlink"/>
                </a:solidFill>
              </a:rPr>
              <a:t>a</a:t>
            </a:r>
            <a:r>
              <a:rPr lang="en-US" altLang="en-US">
                <a:solidFill>
                  <a:srgbClr val="FF3399"/>
                </a:solidFill>
              </a:rPr>
              <a:t>n </a:t>
            </a:r>
            <a:r>
              <a:rPr lang="en-US" altLang="en-US">
                <a:solidFill>
                  <a:srgbClr val="FF0000"/>
                </a:solidFill>
              </a:rPr>
              <a:t>a</a:t>
            </a:r>
            <a:r>
              <a:rPr lang="en-US" altLang="en-US">
                <a:solidFill>
                  <a:srgbClr val="FF6600"/>
                </a:solidFill>
              </a:rPr>
              <a:t>l</a:t>
            </a:r>
            <a:r>
              <a:rPr lang="en-US" altLang="en-US">
                <a:solidFill>
                  <a:srgbClr val="FFFF00"/>
                </a:solidFill>
              </a:rPr>
              <a:t>s</a:t>
            </a:r>
            <a:r>
              <a:rPr lang="en-US" altLang="en-US">
                <a:solidFill>
                  <a:srgbClr val="33CC33"/>
                </a:solidFill>
              </a:rPr>
              <a:t>o</a:t>
            </a:r>
            <a:r>
              <a:rPr lang="en-US" altLang="en-US">
                <a:solidFill>
                  <a:srgbClr val="FF3399"/>
                </a:solidFill>
              </a:rPr>
              <a:t> </a:t>
            </a:r>
            <a:r>
              <a:rPr lang="en-US" altLang="en-US">
                <a:solidFill>
                  <a:srgbClr val="0066FF"/>
                </a:solidFill>
              </a:rPr>
              <a:t>b</a:t>
            </a:r>
            <a:r>
              <a:rPr lang="en-US" altLang="en-US">
                <a:solidFill>
                  <a:schemeClr val="folHlink"/>
                </a:solidFill>
              </a:rPr>
              <a:t>e</a:t>
            </a:r>
            <a:r>
              <a:rPr lang="en-US" altLang="en-US">
                <a:solidFill>
                  <a:srgbClr val="FF3399"/>
                </a:solidFill>
              </a:rPr>
              <a:t> b</a:t>
            </a:r>
            <a:r>
              <a:rPr lang="en-US" altLang="en-US">
                <a:solidFill>
                  <a:srgbClr val="FF0000"/>
                </a:solidFill>
              </a:rPr>
              <a:t>a</a:t>
            </a:r>
            <a:r>
              <a:rPr lang="en-US" altLang="en-US">
                <a:solidFill>
                  <a:srgbClr val="FF6600"/>
                </a:solidFill>
              </a:rPr>
              <a:t>d</a:t>
            </a:r>
          </a:p>
          <a:p>
            <a:pPr>
              <a:lnSpc>
                <a:spcPct val="90000"/>
              </a:lnSpc>
              <a:buFont typeface="Wingdings" panose="05000000000000000000" pitchFamily="2" charset="2"/>
              <a:buNone/>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0C0A8A0-C324-45EF-90FC-AB7BCA8B649E}"/>
              </a:ext>
            </a:extLst>
          </p:cNvPr>
          <p:cNvSpPr>
            <a:spLocks noGrp="1" noChangeArrowheads="1"/>
          </p:cNvSpPr>
          <p:nvPr>
            <p:ph type="title"/>
          </p:nvPr>
        </p:nvSpPr>
        <p:spPr/>
        <p:txBody>
          <a:bodyPr/>
          <a:lstStyle/>
          <a:p>
            <a:r>
              <a:rPr lang="en-US" altLang="en-US"/>
              <a:t>Background - Good</a:t>
            </a:r>
          </a:p>
        </p:txBody>
      </p:sp>
      <p:sp>
        <p:nvSpPr>
          <p:cNvPr id="1027" name="Rectangle 3">
            <a:extLst>
              <a:ext uri="{FF2B5EF4-FFF2-40B4-BE49-F238E27FC236}">
                <a16:creationId xmlns:a16="http://schemas.microsoft.com/office/drawing/2014/main" id="{F8FF2D35-3962-4788-9D02-342E0B1C3F66}"/>
              </a:ext>
            </a:extLst>
          </p:cNvPr>
          <p:cNvSpPr>
            <a:spLocks noGrp="1" noChangeArrowheads="1"/>
          </p:cNvSpPr>
          <p:nvPr>
            <p:ph type="body" idx="1"/>
          </p:nvPr>
        </p:nvSpPr>
        <p:spPr/>
        <p:txBody>
          <a:bodyPr/>
          <a:lstStyle/>
          <a:p>
            <a:r>
              <a:rPr lang="en-US" altLang="en-US"/>
              <a:t>Use backgrounds such as this one that are attractive but simple</a:t>
            </a:r>
          </a:p>
          <a:p>
            <a:endParaRPr lang="en-US" altLang="en-US"/>
          </a:p>
          <a:p>
            <a:r>
              <a:rPr lang="en-US" altLang="en-US"/>
              <a:t>Use backgrounds which are light</a:t>
            </a:r>
          </a:p>
          <a:p>
            <a:endParaRPr lang="en-US" altLang="en-US"/>
          </a:p>
          <a:p>
            <a:r>
              <a:rPr lang="en-US" altLang="en-US"/>
              <a:t>Use the same background consistently throughout your presentation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5400000" scaled="1"/>
        </a:gra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4F051BD-8F8E-4178-9642-D9AE3C73A0B6}"/>
              </a:ext>
            </a:extLst>
          </p:cNvPr>
          <p:cNvSpPr>
            <a:spLocks noGrp="1" noChangeArrowheads="1"/>
          </p:cNvSpPr>
          <p:nvPr>
            <p:ph type="title"/>
          </p:nvPr>
        </p:nvSpPr>
        <p:spPr>
          <a:gradFill rotWithShape="0">
            <a:gsLst>
              <a:gs pos="0">
                <a:srgbClr val="A603AB"/>
              </a:gs>
              <a:gs pos="6000">
                <a:srgbClr val="E81766"/>
              </a:gs>
              <a:gs pos="13500">
                <a:srgbClr val="EE3F17"/>
              </a:gs>
              <a:gs pos="24000">
                <a:srgbClr val="FFFF00"/>
              </a:gs>
              <a:gs pos="32499">
                <a:srgbClr val="1A8D48"/>
              </a:gs>
              <a:gs pos="39500">
                <a:srgbClr val="0819FB"/>
              </a:gs>
              <a:gs pos="50000">
                <a:srgbClr val="A603AB"/>
              </a:gs>
              <a:gs pos="60501">
                <a:srgbClr val="0819FB"/>
              </a:gs>
              <a:gs pos="67501">
                <a:srgbClr val="1A8D48"/>
              </a:gs>
              <a:gs pos="76000">
                <a:srgbClr val="FFFF00"/>
              </a:gs>
              <a:gs pos="86500">
                <a:srgbClr val="EE3F17"/>
              </a:gs>
              <a:gs pos="94000">
                <a:srgbClr val="E81766"/>
              </a:gs>
              <a:gs pos="100000">
                <a:srgbClr val="A603AB"/>
              </a:gs>
            </a:gsLst>
            <a:lin ang="0" scaled="1"/>
          </a:gradFill>
        </p:spPr>
        <p:txBody>
          <a:bodyPr/>
          <a:lstStyle/>
          <a:p>
            <a:r>
              <a:rPr lang="en-US" altLang="en-US"/>
              <a:t>Background – Bad</a:t>
            </a:r>
          </a:p>
        </p:txBody>
      </p:sp>
      <p:sp>
        <p:nvSpPr>
          <p:cNvPr id="6147" name="Rectangle 3">
            <a:extLst>
              <a:ext uri="{FF2B5EF4-FFF2-40B4-BE49-F238E27FC236}">
                <a16:creationId xmlns:a16="http://schemas.microsoft.com/office/drawing/2014/main" id="{DECEB63C-BBBB-420D-8DEE-F3B584BFAAA9}"/>
              </a:ext>
            </a:extLst>
          </p:cNvPr>
          <p:cNvSpPr>
            <a:spLocks noGrp="1" noChangeArrowheads="1"/>
          </p:cNvSpPr>
          <p:nvPr>
            <p:ph type="body" idx="1"/>
          </p:nvPr>
        </p:nvSpPr>
        <p:spPr>
          <a:gradFill rotWithShape="0">
            <a:gsLst>
              <a:gs pos="0">
                <a:srgbClr val="A603AB"/>
              </a:gs>
              <a:gs pos="10501">
                <a:srgbClr val="0819FB"/>
              </a:gs>
              <a:gs pos="17501">
                <a:srgbClr val="1A8D48"/>
              </a:gs>
              <a:gs pos="26000">
                <a:srgbClr val="FFFF00"/>
              </a:gs>
              <a:gs pos="36500">
                <a:srgbClr val="EE3F17"/>
              </a:gs>
              <a:gs pos="44000">
                <a:srgbClr val="E81766"/>
              </a:gs>
              <a:gs pos="50000">
                <a:srgbClr val="A603AB"/>
              </a:gs>
              <a:gs pos="56000">
                <a:srgbClr val="E81766"/>
              </a:gs>
              <a:gs pos="63500">
                <a:srgbClr val="EE3F17"/>
              </a:gs>
              <a:gs pos="74000">
                <a:srgbClr val="FFFF00"/>
              </a:gs>
              <a:gs pos="82500">
                <a:srgbClr val="1A8D48"/>
              </a:gs>
              <a:gs pos="89500">
                <a:srgbClr val="0819FB"/>
              </a:gs>
              <a:gs pos="100000">
                <a:srgbClr val="A603AB"/>
              </a:gs>
            </a:gsLst>
            <a:lin ang="18900000" scaled="1"/>
          </a:gradFill>
        </p:spPr>
        <p:txBody>
          <a:bodyPr/>
          <a:lstStyle/>
          <a:p>
            <a:r>
              <a:rPr lang="en-US" altLang="en-US">
                <a:solidFill>
                  <a:schemeClr val="accent1"/>
                </a:solidFill>
              </a:rPr>
              <a:t>Avoid backgrounds that are distracting or difficult to read from</a:t>
            </a:r>
          </a:p>
          <a:p>
            <a:r>
              <a:rPr lang="en-US" altLang="en-US">
                <a:solidFill>
                  <a:schemeClr val="accent1"/>
                </a:solidFill>
              </a:rPr>
              <a:t>Always be consistent with the background that you use</a:t>
            </a:r>
          </a:p>
          <a:p>
            <a:pPr>
              <a:buFont typeface="Wingdings" panose="05000000000000000000" pitchFamily="2" charset="2"/>
              <a:buNone/>
            </a:pPr>
            <a:endParaRPr lang="en-US" altLang="en-US">
              <a:solidFill>
                <a:schemeClr val="accent1"/>
              </a:solidFill>
            </a:endParaRPr>
          </a:p>
          <a:p>
            <a:endParaRPr lang="en-US" altLang="en-US">
              <a:solidFill>
                <a:schemeClr val="accent1"/>
              </a:solidFill>
            </a:endParaRPr>
          </a:p>
          <a:p>
            <a:endParaRPr lang="en-US" altLang="en-US">
              <a:solidFill>
                <a:schemeClr val="accent1"/>
              </a:solidFill>
            </a:endParaRPr>
          </a:p>
          <a:p>
            <a:endParaRPr lang="en-US" altLang="en-US">
              <a:solidFill>
                <a:schemeClr val="accent1"/>
              </a:solidFill>
            </a:endParaRPr>
          </a:p>
        </p:txBody>
      </p:sp>
      <p:pic>
        <p:nvPicPr>
          <p:cNvPr id="6148" name="Picture 4">
            <a:extLst>
              <a:ext uri="{FF2B5EF4-FFF2-40B4-BE49-F238E27FC236}">
                <a16:creationId xmlns:a16="http://schemas.microsoft.com/office/drawing/2014/main" id="{DFFB636D-A62D-45B5-A1AB-E860F15EC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886200"/>
            <a:ext cx="2473325" cy="247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E8F814A-1B55-42AC-9246-52AD1EDFA347}"/>
              </a:ext>
            </a:extLst>
          </p:cNvPr>
          <p:cNvSpPr>
            <a:spLocks noGrp="1" noChangeArrowheads="1"/>
          </p:cNvSpPr>
          <p:nvPr>
            <p:ph type="title"/>
          </p:nvPr>
        </p:nvSpPr>
        <p:spPr/>
        <p:txBody>
          <a:bodyPr/>
          <a:lstStyle/>
          <a:p>
            <a:r>
              <a:rPr lang="en-US" altLang="en-US"/>
              <a:t>Graphs - Good</a:t>
            </a:r>
          </a:p>
        </p:txBody>
      </p:sp>
      <p:sp>
        <p:nvSpPr>
          <p:cNvPr id="29699" name="Rectangle 3">
            <a:extLst>
              <a:ext uri="{FF2B5EF4-FFF2-40B4-BE49-F238E27FC236}">
                <a16:creationId xmlns:a16="http://schemas.microsoft.com/office/drawing/2014/main" id="{2BD699AF-151E-4A4E-84D4-E63F60E7605B}"/>
              </a:ext>
            </a:extLst>
          </p:cNvPr>
          <p:cNvSpPr>
            <a:spLocks noGrp="1" noChangeArrowheads="1"/>
          </p:cNvSpPr>
          <p:nvPr>
            <p:ph type="body" idx="1"/>
          </p:nvPr>
        </p:nvSpPr>
        <p:spPr/>
        <p:txBody>
          <a:bodyPr/>
          <a:lstStyle/>
          <a:p>
            <a:r>
              <a:rPr lang="en-US" altLang="en-US"/>
              <a:t>Use graphs rather than just charts and words</a:t>
            </a:r>
          </a:p>
          <a:p>
            <a:pPr lvl="1"/>
            <a:r>
              <a:rPr lang="en-US" altLang="en-US"/>
              <a:t>Data in graphs is easier to comprehend &amp; retain than is raw data</a:t>
            </a:r>
          </a:p>
          <a:p>
            <a:pPr lvl="1"/>
            <a:r>
              <a:rPr lang="en-US" altLang="en-US"/>
              <a:t>Trends are easier to visualize in graph form</a:t>
            </a:r>
          </a:p>
          <a:p>
            <a:pPr lvl="1"/>
            <a:endParaRPr lang="en-US" altLang="en-US"/>
          </a:p>
          <a:p>
            <a:r>
              <a:rPr lang="en-US" altLang="en-US"/>
              <a:t>Always title your graphs</a:t>
            </a:r>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2461C9-F23F-4C68-9182-9ACF1B642F33}"/>
              </a:ext>
            </a:extLst>
          </p:cNvPr>
          <p:cNvSpPr>
            <a:spLocks noGrp="1" noChangeArrowheads="1"/>
          </p:cNvSpPr>
          <p:nvPr>
            <p:ph type="title"/>
          </p:nvPr>
        </p:nvSpPr>
        <p:spPr/>
        <p:txBody>
          <a:bodyPr/>
          <a:lstStyle/>
          <a:p>
            <a:r>
              <a:rPr lang="en-US" altLang="en-US"/>
              <a:t>Graphs - Bad</a:t>
            </a:r>
          </a:p>
        </p:txBody>
      </p:sp>
      <p:graphicFrame>
        <p:nvGraphicFramePr>
          <p:cNvPr id="30725" name="Object 5">
            <a:extLst>
              <a:ext uri="{FF2B5EF4-FFF2-40B4-BE49-F238E27FC236}">
                <a16:creationId xmlns:a16="http://schemas.microsoft.com/office/drawing/2014/main" id="{7546B310-48BA-45D2-AD80-9300FF2C5D66}"/>
              </a:ext>
            </a:extLst>
          </p:cNvPr>
          <p:cNvGraphicFramePr>
            <a:graphicFrameLocks noChangeAspect="1"/>
          </p:cNvGraphicFramePr>
          <p:nvPr>
            <p:extLst>
              <p:ext uri="{D42A27DB-BD31-4B8C-83A1-F6EECF244321}">
                <p14:modId xmlns:p14="http://schemas.microsoft.com/office/powerpoint/2010/main" val="2430554979"/>
              </p:ext>
            </p:extLst>
          </p:nvPr>
        </p:nvGraphicFramePr>
        <p:xfrm>
          <a:off x="2133600" y="3181350"/>
          <a:ext cx="4724400" cy="765175"/>
        </p:xfrm>
        <a:graphic>
          <a:graphicData uri="http://schemas.openxmlformats.org/presentationml/2006/ole">
            <mc:AlternateContent xmlns:mc="http://schemas.openxmlformats.org/markup-compatibility/2006">
              <mc:Choice xmlns:v="urn:schemas-microsoft-com:vml" Requires="v">
                <p:oleObj name="Worksheet" r:id="rId2" imgW="3055797" imgH="510406" progId="Excel.Sheet.8">
                  <p:embed/>
                </p:oleObj>
              </mc:Choice>
              <mc:Fallback>
                <p:oleObj name="Worksheet" r:id="rId2" imgW="3055797" imgH="510406" progId="Excel.Sheet.8">
                  <p:embed/>
                  <p:pic>
                    <p:nvPicPr>
                      <p:cNvPr id="0" name="Object 5"/>
                      <p:cNvPicPr>
                        <a:picLocks noChangeAspect="1" noChangeArrowheads="1"/>
                      </p:cNvPicPr>
                      <p:nvPr/>
                    </p:nvPicPr>
                    <p:blipFill>
                      <a:blip r:embed="rId3"/>
                      <a:srcRect/>
                      <a:stretch>
                        <a:fillRect/>
                      </a:stretch>
                    </p:blipFill>
                    <p:spPr bwMode="auto">
                      <a:xfrm>
                        <a:off x="2133600" y="3181350"/>
                        <a:ext cx="4724400"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59AEA8E-A84D-4DFE-A777-520EF0C884A2}"/>
              </a:ext>
            </a:extLst>
          </p:cNvPr>
          <p:cNvSpPr>
            <a:spLocks noGrp="1" noChangeArrowheads="1"/>
          </p:cNvSpPr>
          <p:nvPr>
            <p:ph type="title"/>
          </p:nvPr>
        </p:nvSpPr>
        <p:spPr/>
        <p:txBody>
          <a:bodyPr/>
          <a:lstStyle/>
          <a:p>
            <a:r>
              <a:rPr lang="en-US" altLang="en-US"/>
              <a:t>Graphs - Good</a:t>
            </a:r>
          </a:p>
        </p:txBody>
      </p:sp>
      <p:graphicFrame>
        <p:nvGraphicFramePr>
          <p:cNvPr id="2" name="Object 6">
            <a:extLst>
              <a:ext uri="{FF2B5EF4-FFF2-40B4-BE49-F238E27FC236}">
                <a16:creationId xmlns:a16="http://schemas.microsoft.com/office/drawing/2014/main" id="{44E858EA-6597-46EA-804E-6E9CF760A385}"/>
              </a:ext>
            </a:extLst>
          </p:cNvPr>
          <p:cNvGraphicFramePr>
            <a:graphicFrameLocks noGrp="1" noChangeAspect="1"/>
          </p:cNvGraphicFramePr>
          <p:nvPr>
            <p:ph type="chart" sz="half" idx="1"/>
          </p:nvPr>
        </p:nvGraphicFramePr>
        <p:xfrm>
          <a:off x="965200" y="2413000"/>
          <a:ext cx="3822700" cy="3632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Object 7">
            <a:extLst>
              <a:ext uri="{FF2B5EF4-FFF2-40B4-BE49-F238E27FC236}">
                <a16:creationId xmlns:a16="http://schemas.microsoft.com/office/drawing/2014/main" id="{C5AE3C9D-EFC5-4959-9356-22C4A71678F7}"/>
              </a:ext>
            </a:extLst>
          </p:cNvPr>
          <p:cNvGraphicFramePr>
            <a:graphicFrameLocks noChangeAspect="1"/>
          </p:cNvGraphicFramePr>
          <p:nvPr/>
        </p:nvGraphicFramePr>
        <p:xfrm>
          <a:off x="661988" y="2141538"/>
          <a:ext cx="8202612" cy="4530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72B9464-87BE-4916-8A9C-473815C013A0}"/>
              </a:ext>
            </a:extLst>
          </p:cNvPr>
          <p:cNvSpPr>
            <a:spLocks noGrp="1" noChangeArrowheads="1"/>
          </p:cNvSpPr>
          <p:nvPr>
            <p:ph type="title"/>
          </p:nvPr>
        </p:nvSpPr>
        <p:spPr/>
        <p:txBody>
          <a:bodyPr/>
          <a:lstStyle/>
          <a:p>
            <a:r>
              <a:rPr lang="en-US" altLang="en-US"/>
              <a:t>Graphs - Bad</a:t>
            </a:r>
          </a:p>
        </p:txBody>
      </p:sp>
      <p:graphicFrame>
        <p:nvGraphicFramePr>
          <p:cNvPr id="2" name="Object 6">
            <a:extLst>
              <a:ext uri="{FF2B5EF4-FFF2-40B4-BE49-F238E27FC236}">
                <a16:creationId xmlns:a16="http://schemas.microsoft.com/office/drawing/2014/main" id="{8346030A-8C61-44B5-AA31-52D7EFB86124}"/>
              </a:ext>
            </a:extLst>
          </p:cNvPr>
          <p:cNvGraphicFramePr>
            <a:graphicFrameLocks noChangeAspect="1"/>
          </p:cNvGraphicFramePr>
          <p:nvPr/>
        </p:nvGraphicFramePr>
        <p:xfrm>
          <a:off x="812800" y="2300288"/>
          <a:ext cx="7975600" cy="42830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6EB04D9-6CEE-4BA2-AC4F-AF1B34230607}"/>
              </a:ext>
            </a:extLst>
          </p:cNvPr>
          <p:cNvSpPr>
            <a:spLocks noGrp="1" noChangeArrowheads="1"/>
          </p:cNvSpPr>
          <p:nvPr>
            <p:ph type="title"/>
          </p:nvPr>
        </p:nvSpPr>
        <p:spPr/>
        <p:txBody>
          <a:bodyPr/>
          <a:lstStyle/>
          <a:p>
            <a:r>
              <a:rPr lang="en-US" altLang="en-US"/>
              <a:t>Graphs - Bad</a:t>
            </a:r>
          </a:p>
        </p:txBody>
      </p:sp>
      <p:sp>
        <p:nvSpPr>
          <p:cNvPr id="28675" name="Rectangle 3">
            <a:extLst>
              <a:ext uri="{FF2B5EF4-FFF2-40B4-BE49-F238E27FC236}">
                <a16:creationId xmlns:a16="http://schemas.microsoft.com/office/drawing/2014/main" id="{5517DB6F-17BD-4757-9A3F-4945101549A1}"/>
              </a:ext>
            </a:extLst>
          </p:cNvPr>
          <p:cNvSpPr>
            <a:spLocks noGrp="1" noChangeArrowheads="1"/>
          </p:cNvSpPr>
          <p:nvPr>
            <p:ph type="body" idx="1"/>
          </p:nvPr>
        </p:nvSpPr>
        <p:spPr/>
        <p:txBody>
          <a:bodyPr/>
          <a:lstStyle/>
          <a:p>
            <a:r>
              <a:rPr lang="en-US" altLang="en-US"/>
              <a:t>Minor gridlines are unnecessary</a:t>
            </a:r>
          </a:p>
          <a:p>
            <a:r>
              <a:rPr lang="en-US" altLang="en-US"/>
              <a:t>Font is too small</a:t>
            </a:r>
          </a:p>
          <a:p>
            <a:r>
              <a:rPr lang="en-US" altLang="en-US"/>
              <a:t>Colours are illogical</a:t>
            </a:r>
          </a:p>
          <a:p>
            <a:r>
              <a:rPr lang="en-US" altLang="en-US"/>
              <a:t>Title is missing</a:t>
            </a:r>
          </a:p>
          <a:p>
            <a:r>
              <a:rPr lang="en-US" altLang="en-US"/>
              <a:t>Shading is distracting</a:t>
            </a:r>
          </a:p>
          <a:p>
            <a:pPr>
              <a:buFont typeface="Wingdings" panose="05000000000000000000" pitchFamily="2" charset="2"/>
              <a:buNone/>
            </a:pPr>
            <a:endParaRPr lang="en-US" altLang="en-US"/>
          </a:p>
          <a:p>
            <a:pPr>
              <a:buFont typeface="Wingdings" panose="05000000000000000000" pitchFamily="2" charset="2"/>
              <a:buNone/>
            </a:pP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0ED8AD-4F5F-449B-ADC5-5140CC6E1876}"/>
              </a:ext>
            </a:extLst>
          </p:cNvPr>
          <p:cNvSpPr>
            <a:spLocks noGrp="1" noChangeArrowheads="1"/>
          </p:cNvSpPr>
          <p:nvPr>
            <p:ph type="title"/>
          </p:nvPr>
        </p:nvSpPr>
        <p:spPr/>
        <p:txBody>
          <a:bodyPr/>
          <a:lstStyle/>
          <a:p>
            <a:r>
              <a:rPr lang="en-US" altLang="en-US"/>
              <a:t>Spelling and Grammar</a:t>
            </a:r>
          </a:p>
        </p:txBody>
      </p:sp>
      <p:sp>
        <p:nvSpPr>
          <p:cNvPr id="11267" name="Rectangle 3">
            <a:extLst>
              <a:ext uri="{FF2B5EF4-FFF2-40B4-BE49-F238E27FC236}">
                <a16:creationId xmlns:a16="http://schemas.microsoft.com/office/drawing/2014/main" id="{3CEEDC79-894F-40D6-88EB-33546D844A88}"/>
              </a:ext>
            </a:extLst>
          </p:cNvPr>
          <p:cNvSpPr>
            <a:spLocks noGrp="1" noChangeArrowheads="1"/>
          </p:cNvSpPr>
          <p:nvPr>
            <p:ph type="body" idx="1"/>
          </p:nvPr>
        </p:nvSpPr>
        <p:spPr/>
        <p:txBody>
          <a:bodyPr/>
          <a:lstStyle/>
          <a:p>
            <a:r>
              <a:rPr lang="en-US" altLang="en-US"/>
              <a:t>Proof your slides for:</a:t>
            </a:r>
          </a:p>
          <a:p>
            <a:pPr lvl="1"/>
            <a:r>
              <a:rPr lang="en-US" altLang="en-US"/>
              <a:t>speling mistakes</a:t>
            </a:r>
          </a:p>
          <a:p>
            <a:pPr lvl="1"/>
            <a:r>
              <a:rPr lang="en-US" altLang="en-US"/>
              <a:t>the use of of repeated words</a:t>
            </a:r>
          </a:p>
          <a:p>
            <a:pPr lvl="1"/>
            <a:r>
              <a:rPr lang="en-US" altLang="en-US"/>
              <a:t>grammatical errors you might have make </a:t>
            </a:r>
          </a:p>
          <a:p>
            <a:pPr lvl="1"/>
            <a:endParaRPr lang="en-US" altLang="en-US"/>
          </a:p>
          <a:p>
            <a:r>
              <a:rPr lang="en-US" altLang="en-US"/>
              <a:t>If English is not your first language, please have someone else check your presentation!</a:t>
            </a:r>
          </a:p>
          <a:p>
            <a:pPr lvl="1"/>
            <a:endParaRPr lang="en-US" altLang="en-US"/>
          </a:p>
          <a:p>
            <a:pPr lvl="1">
              <a:buFontTx/>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4EDB24D-CB83-4BBD-8C2F-EA806A601C14}"/>
              </a:ext>
            </a:extLst>
          </p:cNvPr>
          <p:cNvSpPr>
            <a:spLocks noGrp="1" noChangeArrowheads="1"/>
          </p:cNvSpPr>
          <p:nvPr>
            <p:ph type="title"/>
          </p:nvPr>
        </p:nvSpPr>
        <p:spPr/>
        <p:txBody>
          <a:bodyPr/>
          <a:lstStyle/>
          <a:p>
            <a:r>
              <a:rPr lang="en-US" altLang="en-US"/>
              <a:t>Tips to be Covered</a:t>
            </a:r>
          </a:p>
        </p:txBody>
      </p:sp>
      <p:sp>
        <p:nvSpPr>
          <p:cNvPr id="21507" name="Rectangle 3">
            <a:extLst>
              <a:ext uri="{FF2B5EF4-FFF2-40B4-BE49-F238E27FC236}">
                <a16:creationId xmlns:a16="http://schemas.microsoft.com/office/drawing/2014/main" id="{D2A9E383-C6F4-4343-90C8-5CEE8CE09EAF}"/>
              </a:ext>
            </a:extLst>
          </p:cNvPr>
          <p:cNvSpPr>
            <a:spLocks noGrp="1" noChangeArrowheads="1"/>
          </p:cNvSpPr>
          <p:nvPr>
            <p:ph type="body" sz="half" idx="1"/>
          </p:nvPr>
        </p:nvSpPr>
        <p:spPr>
          <a:xfrm>
            <a:off x="914400" y="2667000"/>
            <a:ext cx="3924300" cy="3429000"/>
          </a:xfrm>
        </p:spPr>
        <p:txBody>
          <a:bodyPr/>
          <a:lstStyle/>
          <a:p>
            <a:pPr>
              <a:lnSpc>
                <a:spcPct val="90000"/>
              </a:lnSpc>
            </a:pPr>
            <a:r>
              <a:rPr lang="en-US" altLang="en-US" sz="2400"/>
              <a:t>Outlines</a:t>
            </a:r>
          </a:p>
          <a:p>
            <a:pPr>
              <a:lnSpc>
                <a:spcPct val="90000"/>
              </a:lnSpc>
            </a:pPr>
            <a:r>
              <a:rPr lang="en-US" altLang="en-US" sz="2400"/>
              <a:t>Slide Structure</a:t>
            </a:r>
          </a:p>
          <a:p>
            <a:pPr>
              <a:lnSpc>
                <a:spcPct val="90000"/>
              </a:lnSpc>
            </a:pPr>
            <a:r>
              <a:rPr lang="en-US" altLang="en-US" sz="2400"/>
              <a:t>Fonts</a:t>
            </a:r>
          </a:p>
          <a:p>
            <a:pPr>
              <a:lnSpc>
                <a:spcPct val="90000"/>
              </a:lnSpc>
            </a:pPr>
            <a:r>
              <a:rPr lang="en-US" altLang="en-US" sz="2400"/>
              <a:t>Colour</a:t>
            </a:r>
          </a:p>
          <a:p>
            <a:pPr>
              <a:lnSpc>
                <a:spcPct val="90000"/>
              </a:lnSpc>
            </a:pPr>
            <a:r>
              <a:rPr lang="en-US" altLang="en-US" sz="2400"/>
              <a:t>Background</a:t>
            </a:r>
          </a:p>
          <a:p>
            <a:pPr>
              <a:lnSpc>
                <a:spcPct val="90000"/>
              </a:lnSpc>
            </a:pPr>
            <a:r>
              <a:rPr lang="en-US" altLang="en-US" sz="2400"/>
              <a:t>Graphs</a:t>
            </a:r>
          </a:p>
          <a:p>
            <a:pPr>
              <a:lnSpc>
                <a:spcPct val="90000"/>
              </a:lnSpc>
            </a:pPr>
            <a:r>
              <a:rPr lang="en-US" altLang="en-US" sz="2400"/>
              <a:t>Spelling and Grammar</a:t>
            </a:r>
          </a:p>
          <a:p>
            <a:pPr>
              <a:lnSpc>
                <a:spcPct val="90000"/>
              </a:lnSpc>
            </a:pPr>
            <a:r>
              <a:rPr lang="en-US" altLang="en-US" sz="2400"/>
              <a:t>Conclusions</a:t>
            </a:r>
          </a:p>
          <a:p>
            <a:pPr>
              <a:lnSpc>
                <a:spcPct val="90000"/>
              </a:lnSpc>
            </a:pPr>
            <a:r>
              <a:rPr lang="en-US" altLang="en-US" sz="2400"/>
              <a:t>Questions</a:t>
            </a:r>
          </a:p>
          <a:p>
            <a:pPr>
              <a:lnSpc>
                <a:spcPct val="90000"/>
              </a:lnSpc>
            </a:pPr>
            <a:endParaRPr lang="en-US" altLang="en-US" sz="2400"/>
          </a:p>
          <a:p>
            <a:pPr>
              <a:lnSpc>
                <a:spcPct val="90000"/>
              </a:lnSpc>
              <a:buFont typeface="Wingdings" panose="05000000000000000000" pitchFamily="2" charset="2"/>
              <a:buNone/>
            </a:pPr>
            <a:endParaRPr lang="en-US" altLang="en-US" sz="2400"/>
          </a:p>
          <a:p>
            <a:pPr>
              <a:lnSpc>
                <a:spcPct val="90000"/>
              </a:lnSpc>
            </a:pPr>
            <a:endParaRPr lang="en-US" altLang="en-US" sz="2400"/>
          </a:p>
          <a:p>
            <a:pPr>
              <a:lnSpc>
                <a:spcPct val="90000"/>
              </a:lnSpc>
            </a:pPr>
            <a:endParaRPr lang="en-US" altLang="en-US" sz="2400"/>
          </a:p>
        </p:txBody>
      </p:sp>
      <p:sp>
        <p:nvSpPr>
          <p:cNvPr id="21508" name="Rectangle 4">
            <a:extLst>
              <a:ext uri="{FF2B5EF4-FFF2-40B4-BE49-F238E27FC236}">
                <a16:creationId xmlns:a16="http://schemas.microsoft.com/office/drawing/2014/main" id="{64DF2C87-9B0A-44CD-84EE-DBB0F6B5162A}"/>
              </a:ext>
            </a:extLst>
          </p:cNvPr>
          <p:cNvSpPr>
            <a:spLocks noGrp="1" noChangeArrowheads="1"/>
          </p:cNvSpPr>
          <p:nvPr>
            <p:ph type="body" sz="half" idx="2"/>
          </p:nvPr>
        </p:nvSpPr>
        <p:spPr>
          <a:xfrm>
            <a:off x="4991100" y="2667000"/>
            <a:ext cx="3924300" cy="3429000"/>
          </a:xfrm>
        </p:spPr>
        <p:txBody>
          <a:bodyPr/>
          <a:lstStyle/>
          <a:p>
            <a:endParaRPr lang="en-US" altLang="en-US" sz="2400"/>
          </a:p>
          <a:p>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B4B6EB0-EC98-44B8-BCEB-26D022D4CCE8}"/>
              </a:ext>
            </a:extLst>
          </p:cNvPr>
          <p:cNvSpPr>
            <a:spLocks noGrp="1" noChangeArrowheads="1"/>
          </p:cNvSpPr>
          <p:nvPr>
            <p:ph type="title"/>
          </p:nvPr>
        </p:nvSpPr>
        <p:spPr/>
        <p:txBody>
          <a:bodyPr/>
          <a:lstStyle/>
          <a:p>
            <a:r>
              <a:rPr lang="en-US" altLang="en-US"/>
              <a:t>Conclusion</a:t>
            </a:r>
          </a:p>
        </p:txBody>
      </p:sp>
      <p:sp>
        <p:nvSpPr>
          <p:cNvPr id="31747" name="Rectangle 3">
            <a:extLst>
              <a:ext uri="{FF2B5EF4-FFF2-40B4-BE49-F238E27FC236}">
                <a16:creationId xmlns:a16="http://schemas.microsoft.com/office/drawing/2014/main" id="{07076C7A-FDBB-40D6-B9DB-40D6226C98DE}"/>
              </a:ext>
            </a:extLst>
          </p:cNvPr>
          <p:cNvSpPr>
            <a:spLocks noGrp="1" noChangeArrowheads="1"/>
          </p:cNvSpPr>
          <p:nvPr>
            <p:ph type="body" idx="1"/>
          </p:nvPr>
        </p:nvSpPr>
        <p:spPr/>
        <p:txBody>
          <a:bodyPr/>
          <a:lstStyle/>
          <a:p>
            <a:r>
              <a:rPr lang="en-US" altLang="en-US"/>
              <a:t>Use an effective and strong closing</a:t>
            </a:r>
          </a:p>
          <a:p>
            <a:pPr lvl="1"/>
            <a:r>
              <a:rPr lang="en-US" altLang="en-US"/>
              <a:t>Your audience is likely to remember your last words</a:t>
            </a:r>
          </a:p>
          <a:p>
            <a:pPr lvl="1"/>
            <a:endParaRPr lang="en-US" altLang="en-US"/>
          </a:p>
          <a:p>
            <a:r>
              <a:rPr lang="en-US" altLang="en-US"/>
              <a:t>Use a conclusion slide to:</a:t>
            </a:r>
          </a:p>
          <a:p>
            <a:pPr lvl="1"/>
            <a:r>
              <a:rPr lang="en-US" altLang="en-US"/>
              <a:t>Summarize the main points of your presentation</a:t>
            </a:r>
          </a:p>
          <a:p>
            <a:pPr lvl="1"/>
            <a:r>
              <a:rPr lang="en-US" altLang="en-US"/>
              <a:t>Suggest future avenues of research</a:t>
            </a:r>
          </a:p>
          <a:p>
            <a:pPr lvl="1">
              <a:buFontTx/>
              <a:buNone/>
            </a:pPr>
            <a:endParaRPr lang="en-US" altLang="en-US"/>
          </a:p>
          <a:p>
            <a:endParaRPr lang="en-US" altLang="en-US"/>
          </a:p>
          <a:p>
            <a:endParaRPr lang="en-US" altLang="en-US"/>
          </a:p>
          <a:p>
            <a:pPr lvl="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p:txBody>
          <a:bodyPr/>
          <a:lstStyle/>
          <a:p>
            <a:r>
              <a:rPr lang="en-US" altLang="en-US"/>
              <a:t>Questions??</a:t>
            </a:r>
          </a:p>
        </p:txBody>
      </p:sp>
      <p:sp>
        <p:nvSpPr>
          <p:cNvPr id="32771" name="Rectangle 3">
            <a:extLst>
              <a:ext uri="{FF2B5EF4-FFF2-40B4-BE49-F238E27FC236}">
                <a16:creationId xmlns:a16="http://schemas.microsoft.com/office/drawing/2014/main" id="{38C18E85-E14B-4689-A278-3C7FCD8BD39A}"/>
              </a:ext>
            </a:extLst>
          </p:cNvPr>
          <p:cNvSpPr>
            <a:spLocks noGrp="1" noChangeArrowheads="1"/>
          </p:cNvSpPr>
          <p:nvPr>
            <p:ph type="body" idx="1"/>
          </p:nvPr>
        </p:nvSpPr>
        <p:spPr/>
        <p:txBody>
          <a:bodyPr/>
          <a:lstStyle/>
          <a:p>
            <a:r>
              <a:rPr lang="en-US" altLang="en-US"/>
              <a:t>End your presentation with a simple question slide to:</a:t>
            </a:r>
          </a:p>
          <a:p>
            <a:pPr lvl="1"/>
            <a:r>
              <a:rPr lang="en-US" altLang="en-US"/>
              <a:t>Invite your audience to ask questions</a:t>
            </a:r>
          </a:p>
          <a:p>
            <a:pPr lvl="1"/>
            <a:r>
              <a:rPr lang="en-US" altLang="en-US"/>
              <a:t>Provide a visual aid during question period</a:t>
            </a:r>
          </a:p>
          <a:p>
            <a:pPr lvl="1"/>
            <a:r>
              <a:rPr lang="en-US" altLang="en-US"/>
              <a:t>Avoid ending a presentation abruptly</a:t>
            </a:r>
          </a:p>
          <a:p>
            <a:endParaRPr lang="en-US" altLang="en-US"/>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a:xfrm>
            <a:off x="857377" y="0"/>
            <a:ext cx="7266222" cy="650857"/>
          </a:xfrm>
        </p:spPr>
        <p:txBody>
          <a:bodyPr anchor="b">
            <a:normAutofit/>
          </a:bodyPr>
          <a:lstStyle/>
          <a:p>
            <a:pPr algn="ctr"/>
            <a:r>
              <a:rPr lang="en-US" altLang="en-US" sz="3500" dirty="0">
                <a:solidFill>
                  <a:srgbClr val="FF0000"/>
                </a:solidFill>
              </a:rPr>
              <a:t>AVOID alien sticky men</a:t>
            </a:r>
          </a:p>
        </p:txBody>
      </p:sp>
      <p:sp>
        <p:nvSpPr>
          <p:cNvPr id="32771" name="Rectangle 3">
            <a:extLst>
              <a:ext uri="{FF2B5EF4-FFF2-40B4-BE49-F238E27FC236}">
                <a16:creationId xmlns:a16="http://schemas.microsoft.com/office/drawing/2014/main" id="{38C18E85-E14B-4689-A278-3C7FCD8BD39A}"/>
              </a:ext>
            </a:extLst>
          </p:cNvPr>
          <p:cNvSpPr>
            <a:spLocks noGrp="1" noChangeArrowheads="1"/>
          </p:cNvSpPr>
          <p:nvPr>
            <p:ph type="body" idx="1"/>
          </p:nvPr>
        </p:nvSpPr>
        <p:spPr>
          <a:xfrm>
            <a:off x="938889" y="650857"/>
            <a:ext cx="7266222" cy="5521343"/>
          </a:xfrm>
        </p:spPr>
        <p:txBody>
          <a:bodyPr anchor="t">
            <a:normAutofit/>
          </a:bodyPr>
          <a:lstStyle/>
          <a:p>
            <a:r>
              <a:rPr lang="en-US" altLang="en-US" sz="1700" dirty="0"/>
              <a:t>Alien creature</a:t>
            </a:r>
          </a:p>
          <a:p>
            <a:endParaRPr lang="en-US" altLang="en-US" sz="1700" dirty="0"/>
          </a:p>
        </p:txBody>
      </p:sp>
      <p:sp>
        <p:nvSpPr>
          <p:cNvPr id="142" name="Rectangle 1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66" name="Picture 2" descr="PowerPoint Design Tips - Avoid the faceless alien">
            <a:extLst>
              <a:ext uri="{FF2B5EF4-FFF2-40B4-BE49-F238E27FC236}">
                <a16:creationId xmlns:a16="http://schemas.microsoft.com/office/drawing/2014/main" id="{35B3235E-7989-4412-9B27-4B3974382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1495425"/>
            <a:ext cx="516255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380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a:xfrm>
            <a:off x="857377" y="0"/>
            <a:ext cx="7266222" cy="650857"/>
          </a:xfrm>
        </p:spPr>
        <p:txBody>
          <a:bodyPr anchor="b">
            <a:normAutofit/>
          </a:bodyPr>
          <a:lstStyle/>
          <a:p>
            <a:pPr algn="ctr"/>
            <a:r>
              <a:rPr lang="en-US" altLang="en-US" sz="3500" dirty="0">
                <a:solidFill>
                  <a:schemeClr val="accent5">
                    <a:lumMod val="50000"/>
                  </a:schemeClr>
                </a:solidFill>
              </a:rPr>
              <a:t>Use Instead!</a:t>
            </a:r>
          </a:p>
        </p:txBody>
      </p:sp>
      <p:sp>
        <p:nvSpPr>
          <p:cNvPr id="32771" name="Rectangle 3">
            <a:extLst>
              <a:ext uri="{FF2B5EF4-FFF2-40B4-BE49-F238E27FC236}">
                <a16:creationId xmlns:a16="http://schemas.microsoft.com/office/drawing/2014/main" id="{38C18E85-E14B-4689-A278-3C7FCD8BD39A}"/>
              </a:ext>
            </a:extLst>
          </p:cNvPr>
          <p:cNvSpPr>
            <a:spLocks noGrp="1" noChangeArrowheads="1"/>
          </p:cNvSpPr>
          <p:nvPr>
            <p:ph type="body" idx="1"/>
          </p:nvPr>
        </p:nvSpPr>
        <p:spPr>
          <a:xfrm>
            <a:off x="938889" y="650857"/>
            <a:ext cx="7266222" cy="5521343"/>
          </a:xfrm>
        </p:spPr>
        <p:txBody>
          <a:bodyPr anchor="t">
            <a:normAutofit/>
          </a:bodyPr>
          <a:lstStyle/>
          <a:p>
            <a:r>
              <a:rPr lang="en-US" altLang="en-US" sz="1700" dirty="0"/>
              <a:t>Real-life picture</a:t>
            </a:r>
          </a:p>
          <a:p>
            <a:endParaRPr lang="en-US" altLang="en-US" sz="1700" dirty="0"/>
          </a:p>
        </p:txBody>
      </p:sp>
      <p:sp>
        <p:nvSpPr>
          <p:cNvPr id="142" name="Rectangle 1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890" name="Picture 2" descr="Image result for teacher at the board">
            <a:extLst>
              <a:ext uri="{FF2B5EF4-FFF2-40B4-BE49-F238E27FC236}">
                <a16:creationId xmlns:a16="http://schemas.microsoft.com/office/drawing/2014/main" id="{5549631D-CACE-495D-A8C6-C7EC86BA9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377" y="1365280"/>
            <a:ext cx="7696200" cy="4321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77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a:xfrm>
            <a:off x="857377" y="0"/>
            <a:ext cx="7266222" cy="650857"/>
          </a:xfrm>
        </p:spPr>
        <p:txBody>
          <a:bodyPr anchor="b">
            <a:normAutofit/>
          </a:bodyPr>
          <a:lstStyle/>
          <a:p>
            <a:pPr algn="ctr"/>
            <a:r>
              <a:rPr lang="en-US" altLang="en-US" sz="3500" dirty="0">
                <a:solidFill>
                  <a:srgbClr val="FF0000"/>
                </a:solidFill>
              </a:rPr>
              <a:t>AVOID ambiguity</a:t>
            </a:r>
          </a:p>
        </p:txBody>
      </p:sp>
      <p:sp>
        <p:nvSpPr>
          <p:cNvPr id="32771" name="Rectangle 3">
            <a:extLst>
              <a:ext uri="{FF2B5EF4-FFF2-40B4-BE49-F238E27FC236}">
                <a16:creationId xmlns:a16="http://schemas.microsoft.com/office/drawing/2014/main" id="{38C18E85-E14B-4689-A278-3C7FCD8BD39A}"/>
              </a:ext>
            </a:extLst>
          </p:cNvPr>
          <p:cNvSpPr>
            <a:spLocks noGrp="1" noChangeArrowheads="1"/>
          </p:cNvSpPr>
          <p:nvPr>
            <p:ph type="body" idx="1"/>
          </p:nvPr>
        </p:nvSpPr>
        <p:spPr>
          <a:xfrm>
            <a:off x="938889" y="650857"/>
            <a:ext cx="7266222" cy="5521343"/>
          </a:xfrm>
        </p:spPr>
        <p:txBody>
          <a:bodyPr anchor="t">
            <a:normAutofit/>
          </a:bodyPr>
          <a:lstStyle/>
          <a:p>
            <a:r>
              <a:rPr lang="en-US" altLang="en-US" sz="1700" dirty="0"/>
              <a:t>Confusing, unclear (Latest technology)</a:t>
            </a:r>
          </a:p>
          <a:p>
            <a:endParaRPr lang="en-US" altLang="en-US" sz="1700" dirty="0"/>
          </a:p>
        </p:txBody>
      </p:sp>
      <p:sp>
        <p:nvSpPr>
          <p:cNvPr id="142" name="Rectangle 1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914" name="Picture 2" descr="Presentation Design Tips - Avoid the this is what technology looks like images">
            <a:extLst>
              <a:ext uri="{FF2B5EF4-FFF2-40B4-BE49-F238E27FC236}">
                <a16:creationId xmlns:a16="http://schemas.microsoft.com/office/drawing/2014/main" id="{92BF1543-2FEF-4FC9-B885-180720824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1495425"/>
            <a:ext cx="516255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88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a:xfrm>
            <a:off x="857377" y="0"/>
            <a:ext cx="7266222" cy="650857"/>
          </a:xfrm>
        </p:spPr>
        <p:txBody>
          <a:bodyPr anchor="b">
            <a:normAutofit/>
          </a:bodyPr>
          <a:lstStyle/>
          <a:p>
            <a:pPr algn="ctr"/>
            <a:r>
              <a:rPr lang="en-US" altLang="en-US" sz="3500" dirty="0">
                <a:solidFill>
                  <a:schemeClr val="accent5">
                    <a:lumMod val="50000"/>
                  </a:schemeClr>
                </a:solidFill>
              </a:rPr>
              <a:t>Use Instead!</a:t>
            </a:r>
          </a:p>
        </p:txBody>
      </p:sp>
      <p:sp>
        <p:nvSpPr>
          <p:cNvPr id="32771" name="Rectangle 3">
            <a:extLst>
              <a:ext uri="{FF2B5EF4-FFF2-40B4-BE49-F238E27FC236}">
                <a16:creationId xmlns:a16="http://schemas.microsoft.com/office/drawing/2014/main" id="{38C18E85-E14B-4689-A278-3C7FCD8BD39A}"/>
              </a:ext>
            </a:extLst>
          </p:cNvPr>
          <p:cNvSpPr>
            <a:spLocks noGrp="1" noChangeArrowheads="1"/>
          </p:cNvSpPr>
          <p:nvPr>
            <p:ph type="body" idx="1"/>
          </p:nvPr>
        </p:nvSpPr>
        <p:spPr>
          <a:xfrm>
            <a:off x="938889" y="650857"/>
            <a:ext cx="7266222" cy="5521343"/>
          </a:xfrm>
        </p:spPr>
        <p:txBody>
          <a:bodyPr anchor="t">
            <a:normAutofit/>
          </a:bodyPr>
          <a:lstStyle/>
          <a:p>
            <a:r>
              <a:rPr lang="en-US" altLang="en-US" sz="1700" dirty="0"/>
              <a:t>Actual technology (Latest)</a:t>
            </a:r>
          </a:p>
          <a:p>
            <a:endParaRPr lang="en-US" altLang="en-US" sz="1700" dirty="0"/>
          </a:p>
        </p:txBody>
      </p:sp>
      <p:sp>
        <p:nvSpPr>
          <p:cNvPr id="142" name="Rectangle 1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38" name="Picture 2" descr="Image result for latest laptops tablets">
            <a:extLst>
              <a:ext uri="{FF2B5EF4-FFF2-40B4-BE49-F238E27FC236}">
                <a16:creationId xmlns:a16="http://schemas.microsoft.com/office/drawing/2014/main" id="{16E72D82-B6EF-406B-BA0F-DB7C99F1C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76250"/>
            <a:ext cx="7620000" cy="59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111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a:xfrm>
            <a:off x="857377" y="0"/>
            <a:ext cx="7266222" cy="650857"/>
          </a:xfrm>
        </p:spPr>
        <p:txBody>
          <a:bodyPr anchor="b">
            <a:normAutofit/>
          </a:bodyPr>
          <a:lstStyle/>
          <a:p>
            <a:pPr algn="ctr"/>
            <a:r>
              <a:rPr lang="en-US" altLang="en-US" sz="3500" dirty="0">
                <a:solidFill>
                  <a:srgbClr val="FF0000"/>
                </a:solidFill>
              </a:rPr>
              <a:t>AVOID foreign culture</a:t>
            </a:r>
          </a:p>
        </p:txBody>
      </p:sp>
      <p:sp>
        <p:nvSpPr>
          <p:cNvPr id="32771" name="Rectangle 3">
            <a:extLst>
              <a:ext uri="{FF2B5EF4-FFF2-40B4-BE49-F238E27FC236}">
                <a16:creationId xmlns:a16="http://schemas.microsoft.com/office/drawing/2014/main" id="{38C18E85-E14B-4689-A278-3C7FCD8BD39A}"/>
              </a:ext>
            </a:extLst>
          </p:cNvPr>
          <p:cNvSpPr>
            <a:spLocks noGrp="1" noChangeArrowheads="1"/>
          </p:cNvSpPr>
          <p:nvPr>
            <p:ph type="body" idx="1"/>
          </p:nvPr>
        </p:nvSpPr>
        <p:spPr>
          <a:xfrm>
            <a:off x="938889" y="650857"/>
            <a:ext cx="7266222" cy="5521343"/>
          </a:xfrm>
        </p:spPr>
        <p:txBody>
          <a:bodyPr anchor="t">
            <a:normAutofit/>
          </a:bodyPr>
          <a:lstStyle/>
          <a:p>
            <a:r>
              <a:rPr lang="en-US" altLang="en-US" sz="1700" dirty="0"/>
              <a:t>White dominance (irrelevant; unrelatable)</a:t>
            </a:r>
          </a:p>
        </p:txBody>
      </p:sp>
      <p:sp>
        <p:nvSpPr>
          <p:cNvPr id="142" name="Rectangle 1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2" name="Picture 2" descr="Image result for happy family">
            <a:extLst>
              <a:ext uri="{FF2B5EF4-FFF2-40B4-BE49-F238E27FC236}">
                <a16:creationId xmlns:a16="http://schemas.microsoft.com/office/drawing/2014/main" id="{FFC1E2EA-6DCC-4BAD-9F9E-9DBD239D8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219200"/>
            <a:ext cx="6079813"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189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a:xfrm>
            <a:off x="857377" y="0"/>
            <a:ext cx="7266222" cy="650857"/>
          </a:xfrm>
        </p:spPr>
        <p:txBody>
          <a:bodyPr anchor="b">
            <a:normAutofit/>
          </a:bodyPr>
          <a:lstStyle/>
          <a:p>
            <a:pPr algn="ctr"/>
            <a:r>
              <a:rPr lang="en-US" altLang="en-US" sz="3500" dirty="0">
                <a:solidFill>
                  <a:schemeClr val="accent5">
                    <a:lumMod val="50000"/>
                  </a:schemeClr>
                </a:solidFill>
              </a:rPr>
              <a:t>Use Instead!</a:t>
            </a:r>
          </a:p>
        </p:txBody>
      </p:sp>
      <p:sp>
        <p:nvSpPr>
          <p:cNvPr id="32771" name="Rectangle 3">
            <a:extLst>
              <a:ext uri="{FF2B5EF4-FFF2-40B4-BE49-F238E27FC236}">
                <a16:creationId xmlns:a16="http://schemas.microsoft.com/office/drawing/2014/main" id="{38C18E85-E14B-4689-A278-3C7FCD8BD39A}"/>
              </a:ext>
            </a:extLst>
          </p:cNvPr>
          <p:cNvSpPr>
            <a:spLocks noGrp="1" noChangeArrowheads="1"/>
          </p:cNvSpPr>
          <p:nvPr>
            <p:ph type="body" idx="1"/>
          </p:nvPr>
        </p:nvSpPr>
        <p:spPr>
          <a:xfrm>
            <a:off x="938889" y="650857"/>
            <a:ext cx="7266222" cy="5521343"/>
          </a:xfrm>
        </p:spPr>
        <p:txBody>
          <a:bodyPr anchor="t">
            <a:normAutofit/>
          </a:bodyPr>
          <a:lstStyle/>
          <a:p>
            <a:r>
              <a:rPr lang="en-US" altLang="en-US" sz="1700" dirty="0"/>
              <a:t>Locally relevant images</a:t>
            </a:r>
          </a:p>
          <a:p>
            <a:endParaRPr lang="en-US" altLang="en-US" sz="1700" dirty="0"/>
          </a:p>
        </p:txBody>
      </p:sp>
      <p:sp>
        <p:nvSpPr>
          <p:cNvPr id="142" name="Rectangle 1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986" name="Picture 2" descr="Image result for happy family pakistan">
            <a:extLst>
              <a:ext uri="{FF2B5EF4-FFF2-40B4-BE49-F238E27FC236}">
                <a16:creationId xmlns:a16="http://schemas.microsoft.com/office/drawing/2014/main" id="{E781D670-C420-447B-94E2-DB24F394A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04938"/>
            <a:ext cx="6096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817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2" name="Flowchart: Document 7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A6D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a:xfrm>
            <a:off x="628650" y="171162"/>
            <a:ext cx="2130136" cy="2371148"/>
          </a:xfrm>
        </p:spPr>
        <p:txBody>
          <a:bodyPr vert="horz" lIns="91440" tIns="45720" rIns="91440" bIns="45720" rtlCol="0" anchor="ctr">
            <a:normAutofit/>
          </a:bodyPr>
          <a:lstStyle/>
          <a:p>
            <a:r>
              <a:rPr lang="en-US" altLang="en-US" sz="2800" kern="1200">
                <a:solidFill>
                  <a:srgbClr val="FFFFFF"/>
                </a:solidFill>
                <a:latin typeface="+mj-lt"/>
                <a:ea typeface="+mj-ea"/>
                <a:cs typeface="+mj-cs"/>
              </a:rPr>
              <a:t>Proxemics: Science of human space </a:t>
            </a:r>
          </a:p>
        </p:txBody>
      </p:sp>
      <p:pic>
        <p:nvPicPr>
          <p:cNvPr id="5" name="Picture 4">
            <a:extLst>
              <a:ext uri="{FF2B5EF4-FFF2-40B4-BE49-F238E27FC236}">
                <a16:creationId xmlns:a16="http://schemas.microsoft.com/office/drawing/2014/main" id="{81DDDF22-C143-46E9-90A8-C94468676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949" y="918223"/>
            <a:ext cx="5510653" cy="5022529"/>
          </a:xfrm>
          <a:prstGeom prst="rect">
            <a:avLst/>
          </a:prstGeom>
        </p:spPr>
      </p:pic>
    </p:spTree>
    <p:extLst>
      <p:ext uri="{BB962C8B-B14F-4D97-AF65-F5344CB8AC3E}">
        <p14:creationId xmlns:p14="http://schemas.microsoft.com/office/powerpoint/2010/main" val="2864221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lowchart: Document 7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858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a:extLst>
              <a:ext uri="{FF2B5EF4-FFF2-40B4-BE49-F238E27FC236}">
                <a16:creationId xmlns:a16="http://schemas.microsoft.com/office/drawing/2014/main" id="{EA8CA996-4915-4C3A-9D95-29C3BEF54975}"/>
              </a:ext>
            </a:extLst>
          </p:cNvPr>
          <p:cNvSpPr>
            <a:spLocks noGrp="1" noChangeArrowheads="1"/>
          </p:cNvSpPr>
          <p:nvPr>
            <p:ph type="title"/>
          </p:nvPr>
        </p:nvSpPr>
        <p:spPr>
          <a:xfrm>
            <a:off x="628650" y="171162"/>
            <a:ext cx="2130136" cy="2371148"/>
          </a:xfrm>
        </p:spPr>
        <p:txBody>
          <a:bodyPr vert="horz" lIns="91440" tIns="45720" rIns="91440" bIns="45720" rtlCol="0" anchor="ctr">
            <a:normAutofit/>
          </a:bodyPr>
          <a:lstStyle/>
          <a:p>
            <a:r>
              <a:rPr lang="en-US" altLang="en-US" sz="2800" kern="1200">
                <a:solidFill>
                  <a:srgbClr val="FFFFFF"/>
                </a:solidFill>
                <a:latin typeface="+mj-lt"/>
                <a:ea typeface="+mj-ea"/>
                <a:cs typeface="+mj-cs"/>
              </a:rPr>
              <a:t>Human distances</a:t>
            </a:r>
            <a:endParaRPr lang="en-US" altLang="en-US" sz="2800" kern="1200" dirty="0">
              <a:solidFill>
                <a:srgbClr val="FFFFFF"/>
              </a:solidFill>
              <a:latin typeface="+mj-lt"/>
              <a:ea typeface="+mj-ea"/>
              <a:cs typeface="+mj-cs"/>
            </a:endParaRPr>
          </a:p>
        </p:txBody>
      </p:sp>
      <p:pic>
        <p:nvPicPr>
          <p:cNvPr id="43010" name="Picture 2">
            <a:extLst>
              <a:ext uri="{FF2B5EF4-FFF2-40B4-BE49-F238E27FC236}">
                <a16:creationId xmlns:a16="http://schemas.microsoft.com/office/drawing/2014/main" id="{77786FAF-2B63-4E38-9677-92B20F934C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55949" y="674161"/>
            <a:ext cx="5510653" cy="551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94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CF75924-689E-48C6-ABDD-DD7CF396EC35}"/>
              </a:ext>
            </a:extLst>
          </p:cNvPr>
          <p:cNvSpPr>
            <a:spLocks noGrp="1" noChangeArrowheads="1"/>
          </p:cNvSpPr>
          <p:nvPr>
            <p:ph type="title"/>
          </p:nvPr>
        </p:nvSpPr>
        <p:spPr/>
        <p:txBody>
          <a:bodyPr/>
          <a:lstStyle/>
          <a:p>
            <a:r>
              <a:rPr lang="en-US" altLang="en-US"/>
              <a:t>Outline	</a:t>
            </a:r>
          </a:p>
        </p:txBody>
      </p:sp>
      <p:sp>
        <p:nvSpPr>
          <p:cNvPr id="25603" name="Rectangle 3">
            <a:extLst>
              <a:ext uri="{FF2B5EF4-FFF2-40B4-BE49-F238E27FC236}">
                <a16:creationId xmlns:a16="http://schemas.microsoft.com/office/drawing/2014/main" id="{9D02F2D3-521F-433A-BD9E-97A74633A068}"/>
              </a:ext>
            </a:extLst>
          </p:cNvPr>
          <p:cNvSpPr>
            <a:spLocks noGrp="1" noChangeArrowheads="1"/>
          </p:cNvSpPr>
          <p:nvPr>
            <p:ph type="body" idx="1"/>
          </p:nvPr>
        </p:nvSpPr>
        <p:spPr/>
        <p:txBody>
          <a:bodyPr/>
          <a:lstStyle/>
          <a:p>
            <a:r>
              <a:rPr lang="en-US" altLang="en-US"/>
              <a:t>Make your 1</a:t>
            </a:r>
            <a:r>
              <a:rPr lang="en-US" altLang="en-US" baseline="30000"/>
              <a:t>st</a:t>
            </a:r>
            <a:r>
              <a:rPr lang="en-US" altLang="en-US"/>
              <a:t> or 2</a:t>
            </a:r>
            <a:r>
              <a:rPr lang="en-US" altLang="en-US" baseline="30000"/>
              <a:t>nd</a:t>
            </a:r>
            <a:r>
              <a:rPr lang="en-US" altLang="en-US"/>
              <a:t> slide an outline of your presentation</a:t>
            </a:r>
          </a:p>
          <a:p>
            <a:pPr lvl="1"/>
            <a:r>
              <a:rPr lang="en-US" altLang="en-US"/>
              <a:t>Ex: previous slide</a:t>
            </a:r>
          </a:p>
          <a:p>
            <a:r>
              <a:rPr lang="en-US" altLang="en-US"/>
              <a:t>Follow the order of your outline for the rest of the presentation</a:t>
            </a:r>
          </a:p>
          <a:p>
            <a:r>
              <a:rPr lang="en-US" altLang="en-US"/>
              <a:t>Only place main points on the outline slide</a:t>
            </a:r>
          </a:p>
          <a:p>
            <a:pPr lvl="1"/>
            <a:r>
              <a:rPr lang="en-US" altLang="en-US"/>
              <a:t>Ex: Use the titles of each slide as main points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C362-689E-471A-B09C-6C49589A32FA}"/>
              </a:ext>
            </a:extLst>
          </p:cNvPr>
          <p:cNvSpPr>
            <a:spLocks noGrp="1"/>
          </p:cNvSpPr>
          <p:nvPr>
            <p:ph type="title"/>
          </p:nvPr>
        </p:nvSpPr>
        <p:spPr/>
        <p:txBody>
          <a:bodyPr/>
          <a:lstStyle/>
          <a:p>
            <a:pPr algn="ctr"/>
            <a:r>
              <a:rPr lang="en-US" dirty="0"/>
              <a:t>The End</a:t>
            </a:r>
          </a:p>
        </p:txBody>
      </p:sp>
      <p:sp>
        <p:nvSpPr>
          <p:cNvPr id="3" name="Content Placeholder 2">
            <a:extLst>
              <a:ext uri="{FF2B5EF4-FFF2-40B4-BE49-F238E27FC236}">
                <a16:creationId xmlns:a16="http://schemas.microsoft.com/office/drawing/2014/main" id="{9A63168B-EEB5-47D3-B2A1-33410E22FC21}"/>
              </a:ext>
            </a:extLst>
          </p:cNvPr>
          <p:cNvSpPr>
            <a:spLocks noGrp="1"/>
          </p:cNvSpPr>
          <p:nvPr>
            <p:ph idx="1"/>
          </p:nvPr>
        </p:nvSpPr>
        <p:spPr/>
        <p:txBody>
          <a:bodyPr/>
          <a:lstStyle/>
          <a:p>
            <a:r>
              <a:rPr lang="en-US" dirty="0"/>
              <a:t>Thanks for listening/attention</a:t>
            </a:r>
          </a:p>
        </p:txBody>
      </p:sp>
    </p:spTree>
    <p:extLst>
      <p:ext uri="{BB962C8B-B14F-4D97-AF65-F5344CB8AC3E}">
        <p14:creationId xmlns:p14="http://schemas.microsoft.com/office/powerpoint/2010/main" val="329127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000"/>
                                        <p:tgtEl>
                                          <p:spTgt spid="3">
                                            <p:txEl>
                                              <p:pRg st="0" end="0"/>
                                            </p:txEl>
                                          </p:spTgt>
                                        </p:tgtEl>
                                      </p:cBhvr>
                                    </p:animEffect>
                                    <p:anim calcmode="lin" valueType="num">
                                      <p:cBhvr>
                                        <p:cTn id="2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6734A52-1608-433C-A279-C3096F0B408F}"/>
              </a:ext>
            </a:extLst>
          </p:cNvPr>
          <p:cNvSpPr>
            <a:spLocks noGrp="1" noChangeArrowheads="1"/>
          </p:cNvSpPr>
          <p:nvPr>
            <p:ph type="title"/>
          </p:nvPr>
        </p:nvSpPr>
        <p:spPr/>
        <p:txBody>
          <a:bodyPr/>
          <a:lstStyle/>
          <a:p>
            <a:r>
              <a:rPr lang="en-US" altLang="en-US"/>
              <a:t>Slide Structure – Good</a:t>
            </a:r>
          </a:p>
        </p:txBody>
      </p:sp>
      <p:sp>
        <p:nvSpPr>
          <p:cNvPr id="12291" name="Rectangle 3">
            <a:extLst>
              <a:ext uri="{FF2B5EF4-FFF2-40B4-BE49-F238E27FC236}">
                <a16:creationId xmlns:a16="http://schemas.microsoft.com/office/drawing/2014/main" id="{59007235-81A2-4B23-B592-2EF35970C57D}"/>
              </a:ext>
            </a:extLst>
          </p:cNvPr>
          <p:cNvSpPr>
            <a:spLocks noGrp="1" noChangeArrowheads="1"/>
          </p:cNvSpPr>
          <p:nvPr>
            <p:ph type="body" idx="1"/>
          </p:nvPr>
        </p:nvSpPr>
        <p:spPr/>
        <p:txBody>
          <a:bodyPr/>
          <a:lstStyle/>
          <a:p>
            <a:r>
              <a:rPr lang="en-US" altLang="en-US"/>
              <a:t>Use 1-2 slides per minute of your presentation</a:t>
            </a:r>
          </a:p>
          <a:p>
            <a:r>
              <a:rPr lang="en-US" altLang="en-US"/>
              <a:t>Write in point form, not complete sentences</a:t>
            </a:r>
          </a:p>
          <a:p>
            <a:r>
              <a:rPr lang="en-US" altLang="en-US"/>
              <a:t>Include 4-5 points per slide</a:t>
            </a:r>
          </a:p>
          <a:p>
            <a:r>
              <a:rPr lang="en-US" altLang="en-US"/>
              <a:t>Avoid wordiness: use key words and phrases only</a:t>
            </a:r>
          </a:p>
          <a:p>
            <a:pPr>
              <a:buFont typeface="Wingdings" panose="05000000000000000000" pitchFamily="2" charset="2"/>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4FAF446-CD37-40B8-A242-9255EE001DB1}"/>
              </a:ext>
            </a:extLst>
          </p:cNvPr>
          <p:cNvSpPr>
            <a:spLocks noGrp="1" noChangeArrowheads="1"/>
          </p:cNvSpPr>
          <p:nvPr>
            <p:ph type="title"/>
          </p:nvPr>
        </p:nvSpPr>
        <p:spPr/>
        <p:txBody>
          <a:bodyPr/>
          <a:lstStyle/>
          <a:p>
            <a:r>
              <a:rPr lang="en-US" altLang="en-US"/>
              <a:t>Slide Structure - Bad</a:t>
            </a:r>
          </a:p>
        </p:txBody>
      </p:sp>
      <p:sp>
        <p:nvSpPr>
          <p:cNvPr id="13315" name="Rectangle 3">
            <a:extLst>
              <a:ext uri="{FF2B5EF4-FFF2-40B4-BE49-F238E27FC236}">
                <a16:creationId xmlns:a16="http://schemas.microsoft.com/office/drawing/2014/main" id="{2BEF77C0-511B-4605-8C89-5E51CB14E1A8}"/>
              </a:ext>
            </a:extLst>
          </p:cNvPr>
          <p:cNvSpPr>
            <a:spLocks noGrp="1" noChangeArrowheads="1"/>
          </p:cNvSpPr>
          <p:nvPr>
            <p:ph type="body" idx="1"/>
          </p:nvPr>
        </p:nvSpPr>
        <p:spPr/>
        <p:txBody>
          <a:bodyPr/>
          <a:lstStyle/>
          <a:p>
            <a:pPr>
              <a:lnSpc>
                <a:spcPct val="90000"/>
              </a:lnSpc>
            </a:pPr>
            <a:r>
              <a:rPr lang="en-US" altLang="en-US"/>
              <a:t>This page contains too many words for a presentation slide.  It is not written in point form, making it difficult both for your audience to read and for you to present each point. Although there are exactly the same number of points on this slide as the previous slide, it looks much more complicated.  In short, your audience will spend too much time trying to read this paragraph instead of listening to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626A41F-8900-4850-89D8-6D6A19308D47}"/>
              </a:ext>
            </a:extLst>
          </p:cNvPr>
          <p:cNvSpPr>
            <a:spLocks noGrp="1" noChangeArrowheads="1"/>
          </p:cNvSpPr>
          <p:nvPr>
            <p:ph type="title"/>
          </p:nvPr>
        </p:nvSpPr>
        <p:spPr/>
        <p:txBody>
          <a:bodyPr/>
          <a:lstStyle/>
          <a:p>
            <a:r>
              <a:rPr lang="en-US" altLang="en-US"/>
              <a:t>Slide Structure – Good</a:t>
            </a:r>
          </a:p>
        </p:txBody>
      </p:sp>
      <p:sp>
        <p:nvSpPr>
          <p:cNvPr id="34819" name="Rectangle 3">
            <a:extLst>
              <a:ext uri="{FF2B5EF4-FFF2-40B4-BE49-F238E27FC236}">
                <a16:creationId xmlns:a16="http://schemas.microsoft.com/office/drawing/2014/main" id="{D3EFF9AB-8115-483B-B06C-74A03B4E9516}"/>
              </a:ext>
            </a:extLst>
          </p:cNvPr>
          <p:cNvSpPr>
            <a:spLocks noGrp="1" noChangeArrowheads="1"/>
          </p:cNvSpPr>
          <p:nvPr>
            <p:ph type="body" idx="1"/>
          </p:nvPr>
        </p:nvSpPr>
        <p:spPr/>
        <p:txBody>
          <a:bodyPr/>
          <a:lstStyle/>
          <a:p>
            <a:r>
              <a:rPr lang="en-US" altLang="en-US"/>
              <a:t>Show one point at a time:</a:t>
            </a:r>
          </a:p>
          <a:p>
            <a:pPr lvl="1"/>
            <a:r>
              <a:rPr lang="en-US" altLang="en-US"/>
              <a:t>Will help audience concentrate on what you are saying</a:t>
            </a:r>
          </a:p>
          <a:p>
            <a:pPr lvl="1"/>
            <a:r>
              <a:rPr lang="en-US" altLang="en-US"/>
              <a:t>Will prevent audience from reading ahead</a:t>
            </a:r>
          </a:p>
          <a:p>
            <a:pPr lvl="1"/>
            <a:r>
              <a:rPr lang="en-US" altLang="en-US"/>
              <a:t>Will help you keep your presentation focused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1BD7F0-1F1C-4401-B6D6-574A85BC6D34}"/>
              </a:ext>
            </a:extLst>
          </p:cNvPr>
          <p:cNvSpPr>
            <a:spLocks noGrp="1" noChangeArrowheads="1"/>
          </p:cNvSpPr>
          <p:nvPr>
            <p:ph type="title"/>
          </p:nvPr>
        </p:nvSpPr>
        <p:spPr/>
        <p:txBody>
          <a:bodyPr/>
          <a:lstStyle/>
          <a:p>
            <a:r>
              <a:rPr lang="en-US" altLang="en-US"/>
              <a:t>Slide Structure - Bad</a:t>
            </a:r>
          </a:p>
        </p:txBody>
      </p:sp>
      <p:sp>
        <p:nvSpPr>
          <p:cNvPr id="35843" name="Rectangle 3">
            <a:extLst>
              <a:ext uri="{FF2B5EF4-FFF2-40B4-BE49-F238E27FC236}">
                <a16:creationId xmlns:a16="http://schemas.microsoft.com/office/drawing/2014/main" id="{AF2B1B34-DBE1-452A-9AC5-FD28EE51420C}"/>
              </a:ext>
            </a:extLst>
          </p:cNvPr>
          <p:cNvSpPr>
            <a:spLocks noGrp="1" noChangeArrowheads="1"/>
          </p:cNvSpPr>
          <p:nvPr>
            <p:ph type="body" idx="1"/>
          </p:nvPr>
        </p:nvSpPr>
        <p:spPr/>
        <p:txBody>
          <a:bodyPr/>
          <a:lstStyle/>
          <a:p>
            <a:r>
              <a:rPr lang="en-US" altLang="en-US"/>
              <a:t>Do not use distracting animation</a:t>
            </a:r>
          </a:p>
          <a:p>
            <a:endParaRPr lang="en-US" altLang="en-US"/>
          </a:p>
          <a:p>
            <a:r>
              <a:rPr lang="en-US" altLang="en-US"/>
              <a:t>Do not go overboard with the animation</a:t>
            </a:r>
          </a:p>
          <a:p>
            <a:endParaRPr lang="en-US" altLang="en-US"/>
          </a:p>
          <a:p>
            <a:r>
              <a:rPr lang="en-US" altLang="en-US"/>
              <a:t>Be consistent with the animation that you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3000"/>
                                  </p:stCondLst>
                                  <p:iterate type="wd">
                                    <p:tmPct val="100000"/>
                                  </p:iterate>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p:cTn id="7" dur="750" fill="hold"/>
                                        <p:tgtEl>
                                          <p:spTgt spid="3584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5843">
                                            <p:txEl>
                                              <p:pRg st="0" end="0"/>
                                            </p:txEl>
                                          </p:spTgt>
                                        </p:tgtEl>
                                        <p:attrNameLst>
                                          <p:attrName>ppt_h</p:attrName>
                                        </p:attrNameLst>
                                      </p:cBhvr>
                                      <p:tavLst>
                                        <p:tav tm="0">
                                          <p:val>
                                            <p:fltVal val="0"/>
                                          </p:val>
                                        </p:tav>
                                        <p:tav tm="100000">
                                          <p:val>
                                            <p:strVal val="#ppt_h"/>
                                          </p:val>
                                        </p:tav>
                                      </p:tavLst>
                                    </p:anim>
                                    <p:anim calcmode="lin" valueType="num">
                                      <p:cBhvr>
                                        <p:cTn id="9" dur="750" fill="hold"/>
                                        <p:tgtEl>
                                          <p:spTgt spid="3584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35843">
                                            <p:txEl>
                                              <p:pRg st="0" end="0"/>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ricochet.wav"/>
                                        </p:tgtEl>
                                      </p:cMediaNode>
                                    </p:audio>
                                  </p:subTnLst>
                                </p:cTn>
                              </p:par>
                            </p:childTnLst>
                          </p:cTn>
                        </p:par>
                        <p:par>
                          <p:cTn id="11" fill="hold" nodeType="afterGroup">
                            <p:stCondLst>
                              <p:cond delay="6750"/>
                            </p:stCondLst>
                            <p:childTnLst>
                              <p:par>
                                <p:cTn id="12" presetID="15" presetClass="entr" presetSubtype="0" fill="hold" grpId="0" nodeType="afterEffect">
                                  <p:stCondLst>
                                    <p:cond delay="3000"/>
                                  </p:stCondLst>
                                  <p:iterate type="wd">
                                    <p:tmPct val="100000"/>
                                  </p:iterate>
                                  <p:childTnLst>
                                    <p:set>
                                      <p:cBhvr>
                                        <p:cTn id="13" dur="1" fill="hold">
                                          <p:stCondLst>
                                            <p:cond delay="0"/>
                                          </p:stCondLst>
                                        </p:cTn>
                                        <p:tgtEl>
                                          <p:spTgt spid="35843">
                                            <p:txEl>
                                              <p:pRg st="2" end="2"/>
                                            </p:txEl>
                                          </p:spTgt>
                                        </p:tgtEl>
                                        <p:attrNameLst>
                                          <p:attrName>style.visibility</p:attrName>
                                        </p:attrNameLst>
                                      </p:cBhvr>
                                      <p:to>
                                        <p:strVal val="visible"/>
                                      </p:to>
                                    </p:set>
                                    <p:anim calcmode="lin" valueType="num">
                                      <p:cBhvr>
                                        <p:cTn id="14" dur="750" fill="hold"/>
                                        <p:tgtEl>
                                          <p:spTgt spid="35843">
                                            <p:txEl>
                                              <p:pRg st="2" end="2"/>
                                            </p:txEl>
                                          </p:spTgt>
                                        </p:tgtEl>
                                        <p:attrNameLst>
                                          <p:attrName>ppt_w</p:attrName>
                                        </p:attrNameLst>
                                      </p:cBhvr>
                                      <p:tavLst>
                                        <p:tav tm="0">
                                          <p:val>
                                            <p:fltVal val="0"/>
                                          </p:val>
                                        </p:tav>
                                        <p:tav tm="100000">
                                          <p:val>
                                            <p:strVal val="#ppt_w"/>
                                          </p:val>
                                        </p:tav>
                                      </p:tavLst>
                                    </p:anim>
                                    <p:anim calcmode="lin" valueType="num">
                                      <p:cBhvr>
                                        <p:cTn id="15" dur="750" fill="hold"/>
                                        <p:tgtEl>
                                          <p:spTgt spid="35843">
                                            <p:txEl>
                                              <p:pRg st="2" end="2"/>
                                            </p:txEl>
                                          </p:spTgt>
                                        </p:tgtEl>
                                        <p:attrNameLst>
                                          <p:attrName>ppt_h</p:attrName>
                                        </p:attrNameLst>
                                      </p:cBhvr>
                                      <p:tavLst>
                                        <p:tav tm="0">
                                          <p:val>
                                            <p:fltVal val="0"/>
                                          </p:val>
                                        </p:tav>
                                        <p:tav tm="100000">
                                          <p:val>
                                            <p:strVal val="#ppt_h"/>
                                          </p:val>
                                        </p:tav>
                                      </p:tavLst>
                                    </p:anim>
                                    <p:anim calcmode="lin" valueType="num">
                                      <p:cBhvr>
                                        <p:cTn id="16" dur="750" fill="hold"/>
                                        <p:tgtEl>
                                          <p:spTgt spid="3584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7" dur="750" fill="hold"/>
                                        <p:tgtEl>
                                          <p:spTgt spid="35843">
                                            <p:txEl>
                                              <p:pRg st="2" end="2"/>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2"/>
                                            </p:cond>
                                          </p:stCondLst>
                                          <p:endCondLst>
                                            <p:cond evt="onStopAudio" delay="0">
                                              <p:tgtEl>
                                                <p:sldTgt/>
                                              </p:tgtEl>
                                            </p:cond>
                                          </p:endCondLst>
                                        </p:cTn>
                                        <p:tgtEl>
                                          <p:sndTgt r:embed="rId2" name="ricochet.wav"/>
                                        </p:tgtEl>
                                      </p:cMediaNode>
                                    </p:audio>
                                  </p:subTnLst>
                                </p:cTn>
                              </p:par>
                            </p:childTnLst>
                          </p:cTn>
                        </p:par>
                        <p:par>
                          <p:cTn id="18" fill="hold" nodeType="afterGroup">
                            <p:stCondLst>
                              <p:cond delay="15000"/>
                            </p:stCondLst>
                            <p:childTnLst>
                              <p:par>
                                <p:cTn id="19" presetID="15" presetClass="entr" presetSubtype="0" fill="hold" grpId="0" nodeType="afterEffect">
                                  <p:stCondLst>
                                    <p:cond delay="3000"/>
                                  </p:stCondLst>
                                  <p:iterate type="wd">
                                    <p:tmPct val="100000"/>
                                  </p:iterate>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p:cTn id="21" dur="750" fill="hold"/>
                                        <p:tgtEl>
                                          <p:spTgt spid="35843">
                                            <p:txEl>
                                              <p:pRg st="4" end="4"/>
                                            </p:txEl>
                                          </p:spTgt>
                                        </p:tgtEl>
                                        <p:attrNameLst>
                                          <p:attrName>ppt_w</p:attrName>
                                        </p:attrNameLst>
                                      </p:cBhvr>
                                      <p:tavLst>
                                        <p:tav tm="0">
                                          <p:val>
                                            <p:fltVal val="0"/>
                                          </p:val>
                                        </p:tav>
                                        <p:tav tm="100000">
                                          <p:val>
                                            <p:strVal val="#ppt_w"/>
                                          </p:val>
                                        </p:tav>
                                      </p:tavLst>
                                    </p:anim>
                                    <p:anim calcmode="lin" valueType="num">
                                      <p:cBhvr>
                                        <p:cTn id="22" dur="750" fill="hold"/>
                                        <p:tgtEl>
                                          <p:spTgt spid="35843">
                                            <p:txEl>
                                              <p:pRg st="4" end="4"/>
                                            </p:txEl>
                                          </p:spTgt>
                                        </p:tgtEl>
                                        <p:attrNameLst>
                                          <p:attrName>ppt_h</p:attrName>
                                        </p:attrNameLst>
                                      </p:cBhvr>
                                      <p:tavLst>
                                        <p:tav tm="0">
                                          <p:val>
                                            <p:fltVal val="0"/>
                                          </p:val>
                                        </p:tav>
                                        <p:tav tm="100000">
                                          <p:val>
                                            <p:strVal val="#ppt_h"/>
                                          </p:val>
                                        </p:tav>
                                      </p:tavLst>
                                    </p:anim>
                                    <p:anim calcmode="lin" valueType="num">
                                      <p:cBhvr>
                                        <p:cTn id="23" dur="750" fill="hold"/>
                                        <p:tgtEl>
                                          <p:spTgt spid="3584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4" dur="750" fill="hold"/>
                                        <p:tgtEl>
                                          <p:spTgt spid="35843">
                                            <p:txEl>
                                              <p:pRg st="4" end="4"/>
                                            </p:txEl>
                                          </p:spTgt>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19"/>
                                            </p:cond>
                                          </p:stCondLst>
                                          <p:endCondLst>
                                            <p:cond evt="onStopAudio" delay="0">
                                              <p:tgtEl>
                                                <p:sldTgt/>
                                              </p:tgtEl>
                                            </p:cond>
                                          </p:endCondLst>
                                        </p:cTn>
                                        <p:tgtEl>
                                          <p:sndTgt r:embed="rId2"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3" autoUpdateAnimBg="0" advAuto="3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61A902D-965B-482A-9D7E-2AD7D23ECCEF}"/>
              </a:ext>
            </a:extLst>
          </p:cNvPr>
          <p:cNvSpPr>
            <a:spLocks noGrp="1" noChangeArrowheads="1"/>
          </p:cNvSpPr>
          <p:nvPr>
            <p:ph type="title"/>
          </p:nvPr>
        </p:nvSpPr>
        <p:spPr/>
        <p:txBody>
          <a:bodyPr/>
          <a:lstStyle/>
          <a:p>
            <a:r>
              <a:rPr lang="en-US" altLang="en-US" dirty="0"/>
              <a:t>Fonts - Good</a:t>
            </a:r>
          </a:p>
        </p:txBody>
      </p:sp>
      <p:sp>
        <p:nvSpPr>
          <p:cNvPr id="5123" name="Rectangle 3">
            <a:extLst>
              <a:ext uri="{FF2B5EF4-FFF2-40B4-BE49-F238E27FC236}">
                <a16:creationId xmlns:a16="http://schemas.microsoft.com/office/drawing/2014/main" id="{3E41021E-6D1E-44D8-99D9-8972D3237D9B}"/>
              </a:ext>
            </a:extLst>
          </p:cNvPr>
          <p:cNvSpPr>
            <a:spLocks noGrp="1" noChangeArrowheads="1"/>
          </p:cNvSpPr>
          <p:nvPr>
            <p:ph type="body" idx="1"/>
          </p:nvPr>
        </p:nvSpPr>
        <p:spPr/>
        <p:txBody>
          <a:bodyPr/>
          <a:lstStyle/>
          <a:p>
            <a:r>
              <a:rPr lang="en-US" altLang="en-US" dirty="0"/>
              <a:t>Use at least an 18-point font</a:t>
            </a:r>
          </a:p>
          <a:p>
            <a:r>
              <a:rPr lang="en-US" altLang="en-US" dirty="0"/>
              <a:t>Use different size fonts for main points and secondary points</a:t>
            </a:r>
          </a:p>
          <a:p>
            <a:pPr lvl="1"/>
            <a:r>
              <a:rPr lang="en-US" altLang="en-US" dirty="0"/>
              <a:t>this font is 24-point, the main point font is 28-point, and the title font is 36-point</a:t>
            </a:r>
          </a:p>
          <a:p>
            <a:r>
              <a:rPr lang="en-US" altLang="en-US" dirty="0"/>
              <a:t>Use a standard font like Times New Roman or Arial</a:t>
            </a:r>
          </a:p>
          <a:p>
            <a:pPr lvl="1">
              <a:buFontTx/>
              <a:buNone/>
            </a:pPr>
            <a:endParaRPr lang="en-US" altLang="en-US" dirty="0"/>
          </a:p>
          <a:p>
            <a:pPr lvl="1"/>
            <a:endParaRPr lang="en-US" altLang="en-US" dirty="0"/>
          </a:p>
          <a:p>
            <a:pPr>
              <a:buFont typeface="Wingdings" panose="05000000000000000000" pitchFamily="2" charset="2"/>
              <a:buNone/>
            </a:pPr>
            <a:endParaRPr lang="en-US" altLang="en-US" sz="1400" dirty="0"/>
          </a:p>
          <a:p>
            <a:endParaRPr lang="en-US"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A0CB9C0-2F19-4E00-A2BD-C3F786CB4B33}"/>
              </a:ext>
            </a:extLst>
          </p:cNvPr>
          <p:cNvSpPr>
            <a:spLocks noGrp="1" noChangeArrowheads="1"/>
          </p:cNvSpPr>
          <p:nvPr>
            <p:ph type="title"/>
          </p:nvPr>
        </p:nvSpPr>
        <p:spPr/>
        <p:txBody>
          <a:bodyPr/>
          <a:lstStyle/>
          <a:p>
            <a:r>
              <a:rPr lang="en-US" altLang="en-US"/>
              <a:t>Fonts - Bad</a:t>
            </a:r>
          </a:p>
        </p:txBody>
      </p:sp>
      <p:sp>
        <p:nvSpPr>
          <p:cNvPr id="15363" name="Rectangle 3">
            <a:extLst>
              <a:ext uri="{FF2B5EF4-FFF2-40B4-BE49-F238E27FC236}">
                <a16:creationId xmlns:a16="http://schemas.microsoft.com/office/drawing/2014/main" id="{4F068457-DB90-4FC9-A14E-B5DD0F4B34C4}"/>
              </a:ext>
            </a:extLst>
          </p:cNvPr>
          <p:cNvSpPr>
            <a:spLocks noGrp="1" noChangeArrowheads="1"/>
          </p:cNvSpPr>
          <p:nvPr>
            <p:ph type="body" idx="1"/>
          </p:nvPr>
        </p:nvSpPr>
        <p:spPr/>
        <p:txBody>
          <a:bodyPr/>
          <a:lstStyle/>
          <a:p>
            <a:r>
              <a:rPr lang="en-US" altLang="en-US" sz="1400"/>
              <a:t>If you use a small font, your audience won’t be able to read what you have written</a:t>
            </a:r>
          </a:p>
          <a:p>
            <a:endParaRPr lang="en-US" altLang="en-US" sz="1400"/>
          </a:p>
          <a:p>
            <a:r>
              <a:rPr lang="en-US" altLang="en-US"/>
              <a:t>CAPITALIZE ONLY WHEN NECESSARY.  IT IS DIFFICULT TO READ</a:t>
            </a:r>
          </a:p>
          <a:p>
            <a:endParaRPr lang="en-US" altLang="en-US"/>
          </a:p>
          <a:p>
            <a:r>
              <a:rPr lang="en-US" altLang="en-US">
                <a:latin typeface="Impact" panose="020B0806030902050204" pitchFamily="34" charset="0"/>
              </a:rPr>
              <a:t>Don’t use a complicated font</a:t>
            </a:r>
          </a:p>
          <a:p>
            <a:pPr>
              <a:buFont typeface="Wingdings" panose="05000000000000000000" pitchFamily="2" charset="2"/>
              <a:buNone/>
            </a:pPr>
            <a:endParaRPr lang="en-US" altLang="en-US">
              <a:latin typeface="Impact" panose="020B0806030902050204" pitchFamily="34" charset="0"/>
            </a:endParaRPr>
          </a:p>
          <a:p>
            <a:endParaRPr lang="en-US" altLang="en-US"/>
          </a:p>
        </p:txBody>
      </p:sp>
    </p:spTree>
  </p:cSld>
  <p:clrMapOvr>
    <a:masterClrMapping/>
  </p:clrMapOvr>
</p:sld>
</file>

<file path=ppt/theme/theme1.xml><?xml version="1.0" encoding="utf-8"?>
<a:theme xmlns:a="http://schemas.openxmlformats.org/drawingml/2006/main" name="Capsules">
  <a:themeElements>
    <a:clrScheme name="">
      <a:dk1>
        <a:srgbClr val="003366"/>
      </a:dk1>
      <a:lt1>
        <a:srgbClr val="FFFFFF"/>
      </a:lt1>
      <a:dk2>
        <a:srgbClr val="009C98"/>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altLang="en-US" sz="28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50196"/>
                <a:invGamma/>
              </a:schemeClr>
            </a:gs>
          </a:gsLst>
          <a:path path="rect">
            <a:fillToRect l="50000" t="50000" r="50000" b="50000"/>
          </a:path>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tabLst/>
          <a:defRPr kumimoji="0" lang="en-US" altLang="en-US" sz="28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Designs\LaVerne.pot</Template>
  <TotalTime>617</TotalTime>
  <Words>718</Words>
  <Application>Microsoft Office PowerPoint</Application>
  <PresentationFormat>On-screen Show (4:3)</PresentationFormat>
  <Paragraphs>128</Paragraphs>
  <Slides>30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6" baseType="lpstr">
      <vt:lpstr>Times New Roman</vt:lpstr>
      <vt:lpstr>Arial</vt:lpstr>
      <vt:lpstr>Wingdings</vt:lpstr>
      <vt:lpstr>Impact</vt:lpstr>
      <vt:lpstr>Capsules</vt:lpstr>
      <vt:lpstr>Microsoft Excel 97-2003 Worksheet</vt:lpstr>
      <vt:lpstr>Making PowerPoint Slides</vt:lpstr>
      <vt:lpstr>Tips to be Covered</vt:lpstr>
      <vt:lpstr>Outline </vt:lpstr>
      <vt:lpstr>Slide Structure – Good</vt:lpstr>
      <vt:lpstr>Slide Structure - Bad</vt:lpstr>
      <vt:lpstr>Slide Structure – Good</vt:lpstr>
      <vt:lpstr>Slide Structure - Bad</vt:lpstr>
      <vt:lpstr>Fonts - Good</vt:lpstr>
      <vt:lpstr>Fonts - Bad</vt:lpstr>
      <vt:lpstr>Colour - Good</vt:lpstr>
      <vt:lpstr>Colour - Bad</vt:lpstr>
      <vt:lpstr>Background - Good</vt:lpstr>
      <vt:lpstr>Background – Bad</vt:lpstr>
      <vt:lpstr>Graphs - Good</vt:lpstr>
      <vt:lpstr>Graphs - Bad</vt:lpstr>
      <vt:lpstr>Graphs - Good</vt:lpstr>
      <vt:lpstr>Graphs - Bad</vt:lpstr>
      <vt:lpstr>Graphs - Bad</vt:lpstr>
      <vt:lpstr>Spelling and Grammar</vt:lpstr>
      <vt:lpstr>Conclusion</vt:lpstr>
      <vt:lpstr>Questions??</vt:lpstr>
      <vt:lpstr>AVOID alien sticky men</vt:lpstr>
      <vt:lpstr>Use Instead!</vt:lpstr>
      <vt:lpstr>AVOID ambiguity</vt:lpstr>
      <vt:lpstr>Use Instead!</vt:lpstr>
      <vt:lpstr>AVOID foreign culture</vt:lpstr>
      <vt:lpstr>Use Instead!</vt:lpstr>
      <vt:lpstr>Proxemics: Science of human space </vt:lpstr>
      <vt:lpstr>Human distances</vt:lpstr>
      <vt:lpstr>The End</vt:lpstr>
    </vt:vector>
  </TitlesOfParts>
  <Company>IASTED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Work Station</cp:lastModifiedBy>
  <cp:revision>46</cp:revision>
  <dcterms:created xsi:type="dcterms:W3CDTF">2001-12-11T23:34:17Z</dcterms:created>
  <dcterms:modified xsi:type="dcterms:W3CDTF">2021-02-13T09:29:48Z</dcterms:modified>
</cp:coreProperties>
</file>