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0" r:id="rId1"/>
  </p:sldMasterIdLst>
  <p:notesMasterIdLst>
    <p:notesMasterId r:id="rId14"/>
  </p:notesMasterIdLst>
  <p:sldIdLst>
    <p:sldId id="263" r:id="rId2"/>
    <p:sldId id="256" r:id="rId3"/>
    <p:sldId id="264" r:id="rId4"/>
    <p:sldId id="257" r:id="rId5"/>
    <p:sldId id="265" r:id="rId6"/>
    <p:sldId id="258" r:id="rId7"/>
    <p:sldId id="266" r:id="rId8"/>
    <p:sldId id="259" r:id="rId9"/>
    <p:sldId id="267" r:id="rId10"/>
    <p:sldId id="260" r:id="rId11"/>
    <p:sldId id="261"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94660"/>
  </p:normalViewPr>
  <p:slideViewPr>
    <p:cSldViewPr snapToGrid="0">
      <p:cViewPr varScale="1">
        <p:scale>
          <a:sx n="60" d="100"/>
          <a:sy n="60" d="100"/>
        </p:scale>
        <p:origin x="9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419F1B-3F1F-4F72-8C92-C09620BD5FC6}" type="datetimeFigureOut">
              <a:rPr lang="en-US" smtClean="0"/>
              <a:t>1/30/2025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F4FE2F-A25A-42E0-A6DD-4961BA92A29F}" type="slidenum">
              <a:rPr lang="en-US" smtClean="0"/>
              <a:t>‹#›</a:t>
            </a:fld>
            <a:endParaRPr lang="en-US"/>
          </a:p>
        </p:txBody>
      </p:sp>
    </p:spTree>
    <p:extLst>
      <p:ext uri="{BB962C8B-B14F-4D97-AF65-F5344CB8AC3E}">
        <p14:creationId xmlns:p14="http://schemas.microsoft.com/office/powerpoint/2010/main" val="2025657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F4FE2F-A25A-42E0-A6DD-4961BA92A29F}" type="slidenum">
              <a:rPr lang="en-US" smtClean="0"/>
              <a:t>7</a:t>
            </a:fld>
            <a:endParaRPr lang="en-US"/>
          </a:p>
        </p:txBody>
      </p:sp>
    </p:spTree>
    <p:extLst>
      <p:ext uri="{BB962C8B-B14F-4D97-AF65-F5344CB8AC3E}">
        <p14:creationId xmlns:p14="http://schemas.microsoft.com/office/powerpoint/2010/main" val="79295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F4FE2F-A25A-42E0-A6DD-4961BA92A29F}" type="slidenum">
              <a:rPr lang="en-US" smtClean="0"/>
              <a:t>12</a:t>
            </a:fld>
            <a:endParaRPr lang="en-US"/>
          </a:p>
        </p:txBody>
      </p:sp>
    </p:spTree>
    <p:extLst>
      <p:ext uri="{BB962C8B-B14F-4D97-AF65-F5344CB8AC3E}">
        <p14:creationId xmlns:p14="http://schemas.microsoft.com/office/powerpoint/2010/main" val="3972295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BF552617-A863-407D-B43C-6A096177B812}" type="datetimeFigureOut">
              <a:rPr lang="en-US" smtClean="0"/>
              <a:t>1/30/2025</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52EA2754-053E-45A5-A009-8F1B8155D518}"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8801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52617-A863-407D-B43C-6A096177B812}"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A2754-053E-45A5-A009-8F1B8155D518}" type="slidenum">
              <a:rPr lang="en-US" smtClean="0"/>
              <a:t>‹#›</a:t>
            </a:fld>
            <a:endParaRPr lang="en-US"/>
          </a:p>
        </p:txBody>
      </p:sp>
    </p:spTree>
    <p:extLst>
      <p:ext uri="{BB962C8B-B14F-4D97-AF65-F5344CB8AC3E}">
        <p14:creationId xmlns:p14="http://schemas.microsoft.com/office/powerpoint/2010/main" val="3408161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52617-A863-407D-B43C-6A096177B812}"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A2754-053E-45A5-A009-8F1B8155D518}" type="slidenum">
              <a:rPr lang="en-US" smtClean="0"/>
              <a:t>‹#›</a:t>
            </a:fld>
            <a:endParaRPr lang="en-US"/>
          </a:p>
        </p:txBody>
      </p:sp>
    </p:spTree>
    <p:extLst>
      <p:ext uri="{BB962C8B-B14F-4D97-AF65-F5344CB8AC3E}">
        <p14:creationId xmlns:p14="http://schemas.microsoft.com/office/powerpoint/2010/main" val="3353779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52617-A863-407D-B43C-6A096177B812}"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A2754-053E-45A5-A009-8F1B8155D518}" type="slidenum">
              <a:rPr lang="en-US" smtClean="0"/>
              <a:t>‹#›</a:t>
            </a:fld>
            <a:endParaRPr lang="en-US"/>
          </a:p>
        </p:txBody>
      </p:sp>
    </p:spTree>
    <p:extLst>
      <p:ext uri="{BB962C8B-B14F-4D97-AF65-F5344CB8AC3E}">
        <p14:creationId xmlns:p14="http://schemas.microsoft.com/office/powerpoint/2010/main" val="3851359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552617-A863-407D-B43C-6A096177B812}"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A2754-053E-45A5-A009-8F1B8155D518}"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4796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552617-A863-407D-B43C-6A096177B812}" type="datetimeFigureOut">
              <a:rPr lang="en-US" smtClean="0"/>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A2754-053E-45A5-A009-8F1B8155D518}" type="slidenum">
              <a:rPr lang="en-US" smtClean="0"/>
              <a:t>‹#›</a:t>
            </a:fld>
            <a:endParaRPr lang="en-US"/>
          </a:p>
        </p:txBody>
      </p:sp>
    </p:spTree>
    <p:extLst>
      <p:ext uri="{BB962C8B-B14F-4D97-AF65-F5344CB8AC3E}">
        <p14:creationId xmlns:p14="http://schemas.microsoft.com/office/powerpoint/2010/main" val="857322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552617-A863-407D-B43C-6A096177B812}" type="datetimeFigureOut">
              <a:rPr lang="en-US" smtClean="0"/>
              <a:t>1/30/2025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EA2754-053E-45A5-A009-8F1B8155D518}" type="slidenum">
              <a:rPr lang="en-US" smtClean="0"/>
              <a:t>‹#›</a:t>
            </a:fld>
            <a:endParaRPr lang="en-US"/>
          </a:p>
        </p:txBody>
      </p:sp>
    </p:spTree>
    <p:extLst>
      <p:ext uri="{BB962C8B-B14F-4D97-AF65-F5344CB8AC3E}">
        <p14:creationId xmlns:p14="http://schemas.microsoft.com/office/powerpoint/2010/main" val="421397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552617-A863-407D-B43C-6A096177B812}" type="datetimeFigureOut">
              <a:rPr lang="en-US" smtClean="0"/>
              <a:t>1/30/2025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EA2754-053E-45A5-A009-8F1B8155D518}" type="slidenum">
              <a:rPr lang="en-US" smtClean="0"/>
              <a:t>‹#›</a:t>
            </a:fld>
            <a:endParaRPr lang="en-US"/>
          </a:p>
        </p:txBody>
      </p:sp>
    </p:spTree>
    <p:extLst>
      <p:ext uri="{BB962C8B-B14F-4D97-AF65-F5344CB8AC3E}">
        <p14:creationId xmlns:p14="http://schemas.microsoft.com/office/powerpoint/2010/main" val="917740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552617-A863-407D-B43C-6A096177B812}" type="datetimeFigureOut">
              <a:rPr lang="en-US" smtClean="0"/>
              <a:t>1/30/2025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EA2754-053E-45A5-A009-8F1B8155D518}" type="slidenum">
              <a:rPr lang="en-US" smtClean="0"/>
              <a:t>‹#›</a:t>
            </a:fld>
            <a:endParaRPr lang="en-US"/>
          </a:p>
        </p:txBody>
      </p:sp>
    </p:spTree>
    <p:extLst>
      <p:ext uri="{BB962C8B-B14F-4D97-AF65-F5344CB8AC3E}">
        <p14:creationId xmlns:p14="http://schemas.microsoft.com/office/powerpoint/2010/main" val="490507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552617-A863-407D-B43C-6A096177B812}" type="datetimeFigureOut">
              <a:rPr lang="en-US" smtClean="0"/>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A2754-053E-45A5-A009-8F1B8155D518}" type="slidenum">
              <a:rPr lang="en-US" smtClean="0"/>
              <a:t>‹#›</a:t>
            </a:fld>
            <a:endParaRPr lang="en-US"/>
          </a:p>
        </p:txBody>
      </p:sp>
    </p:spTree>
    <p:extLst>
      <p:ext uri="{BB962C8B-B14F-4D97-AF65-F5344CB8AC3E}">
        <p14:creationId xmlns:p14="http://schemas.microsoft.com/office/powerpoint/2010/main" val="540274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552617-A863-407D-B43C-6A096177B812}" type="datetimeFigureOut">
              <a:rPr lang="en-US" smtClean="0"/>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A2754-053E-45A5-A009-8F1B8155D518}" type="slidenum">
              <a:rPr lang="en-US" smtClean="0"/>
              <a:t>‹#›</a:t>
            </a:fld>
            <a:endParaRPr lang="en-US"/>
          </a:p>
        </p:txBody>
      </p:sp>
    </p:spTree>
    <p:extLst>
      <p:ext uri="{BB962C8B-B14F-4D97-AF65-F5344CB8AC3E}">
        <p14:creationId xmlns:p14="http://schemas.microsoft.com/office/powerpoint/2010/main" val="3000347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BF552617-A863-407D-B43C-6A096177B812}" type="datetimeFigureOut">
              <a:rPr lang="en-US" smtClean="0"/>
              <a:t>1/30/2025</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52EA2754-053E-45A5-A009-8F1B8155D518}" type="slidenum">
              <a:rPr lang="en-US" smtClean="0"/>
              <a:t>‹#›</a:t>
            </a:fld>
            <a:endParaRPr lang="en-US"/>
          </a:p>
        </p:txBody>
      </p:sp>
    </p:spTree>
    <p:extLst>
      <p:ext uri="{BB962C8B-B14F-4D97-AF65-F5344CB8AC3E}">
        <p14:creationId xmlns:p14="http://schemas.microsoft.com/office/powerpoint/2010/main" val="1924868737"/>
      </p:ext>
    </p:extLst>
  </p:cSld>
  <p:clrMap bg1="lt1" tx1="dk1" bg2="lt2" tx2="dk2" accent1="accent1" accent2="accent2" accent3="accent3" accent4="accent4" accent5="accent5" accent6="accent6" hlink="hlink" folHlink="folHlink"/>
  <p:sldLayoutIdLst>
    <p:sldLayoutId id="2147484251" r:id="rId1"/>
    <p:sldLayoutId id="2147484252" r:id="rId2"/>
    <p:sldLayoutId id="2147484253" r:id="rId3"/>
    <p:sldLayoutId id="2147484254" r:id="rId4"/>
    <p:sldLayoutId id="2147484255" r:id="rId5"/>
    <p:sldLayoutId id="2147484256" r:id="rId6"/>
    <p:sldLayoutId id="2147484257" r:id="rId7"/>
    <p:sldLayoutId id="2147484258" r:id="rId8"/>
    <p:sldLayoutId id="2147484259" r:id="rId9"/>
    <p:sldLayoutId id="2147484260" r:id="rId10"/>
    <p:sldLayoutId id="214748426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hyperlink" Target="https://www.techradar.com/"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1ABFEB-67E5-D550-44D3-9A2545EE1BF9}"/>
              </a:ext>
            </a:extLst>
          </p:cNvPr>
          <p:cNvSpPr txBox="1"/>
          <p:nvPr/>
        </p:nvSpPr>
        <p:spPr>
          <a:xfrm>
            <a:off x="1343247" y="1531086"/>
            <a:ext cx="9505506" cy="1200329"/>
          </a:xfrm>
          <a:prstGeom prst="rect">
            <a:avLst/>
          </a:prstGeom>
          <a:noFill/>
        </p:spPr>
        <p:txBody>
          <a:bodyPr wrap="square" rtlCol="0">
            <a:spAutoFit/>
          </a:bodyPr>
          <a:lstStyle/>
          <a:p>
            <a:pPr algn="ctr"/>
            <a:r>
              <a:rPr lang="en-US" sz="2400" b="1" dirty="0">
                <a:latin typeface="Calibri" panose="020F0502020204030204" pitchFamily="34" charset="0"/>
                <a:cs typeface="Calibri" panose="020F0502020204030204" pitchFamily="34" charset="0"/>
              </a:rPr>
              <a:t>TITLE :</a:t>
            </a:r>
          </a:p>
          <a:p>
            <a:pPr algn="ctr"/>
            <a:r>
              <a:rPr lang="en-US" sz="2400" b="1" dirty="0">
                <a:latin typeface="Calibri" panose="020F0502020204030204" pitchFamily="34" charset="0"/>
                <a:cs typeface="Calibri" panose="020F0502020204030204" pitchFamily="34" charset="0"/>
              </a:rPr>
              <a:t>ELECTRIC FIELD CONCEPTS WITH APPLICATIONS LIKE PHOTOCOPIERS AND CAPACITIVE TOUCH SCREENS.</a:t>
            </a:r>
          </a:p>
        </p:txBody>
      </p:sp>
      <p:sp>
        <p:nvSpPr>
          <p:cNvPr id="3" name="TextBox 2">
            <a:extLst>
              <a:ext uri="{FF2B5EF4-FFF2-40B4-BE49-F238E27FC236}">
                <a16:creationId xmlns:a16="http://schemas.microsoft.com/office/drawing/2014/main" id="{BC750D77-6C04-BB99-DC40-AF1388F52A5D}"/>
              </a:ext>
            </a:extLst>
          </p:cNvPr>
          <p:cNvSpPr txBox="1"/>
          <p:nvPr/>
        </p:nvSpPr>
        <p:spPr>
          <a:xfrm>
            <a:off x="4903654" y="723011"/>
            <a:ext cx="2384692" cy="400110"/>
          </a:xfrm>
          <a:prstGeom prst="rect">
            <a:avLst/>
          </a:prstGeom>
          <a:noFill/>
        </p:spPr>
        <p:txBody>
          <a:bodyPr wrap="none" rtlCol="0">
            <a:spAutoFit/>
          </a:bodyPr>
          <a:lstStyle/>
          <a:p>
            <a:r>
              <a:rPr lang="en-US" sz="2000" b="1" dirty="0">
                <a:latin typeface="Calibri" panose="020F0502020204030204" pitchFamily="34" charset="0"/>
                <a:cs typeface="Calibri" panose="020F0502020204030204" pitchFamily="34" charset="0"/>
              </a:rPr>
              <a:t>GROUP NUMBER: 02</a:t>
            </a:r>
          </a:p>
        </p:txBody>
      </p:sp>
      <p:graphicFrame>
        <p:nvGraphicFramePr>
          <p:cNvPr id="9" name="Table 8">
            <a:extLst>
              <a:ext uri="{FF2B5EF4-FFF2-40B4-BE49-F238E27FC236}">
                <a16:creationId xmlns:a16="http://schemas.microsoft.com/office/drawing/2014/main" id="{9DD9CFA6-934A-AA82-8F98-90A5589805AF}"/>
              </a:ext>
            </a:extLst>
          </p:cNvPr>
          <p:cNvGraphicFramePr>
            <a:graphicFrameLocks noGrp="1"/>
          </p:cNvGraphicFramePr>
          <p:nvPr>
            <p:extLst>
              <p:ext uri="{D42A27DB-BD31-4B8C-83A1-F6EECF244321}">
                <p14:modId xmlns:p14="http://schemas.microsoft.com/office/powerpoint/2010/main" val="2674107023"/>
              </p:ext>
            </p:extLst>
          </p:nvPr>
        </p:nvGraphicFramePr>
        <p:xfrm>
          <a:off x="2901506" y="3168269"/>
          <a:ext cx="6388988" cy="2966720"/>
        </p:xfrm>
        <a:graphic>
          <a:graphicData uri="http://schemas.openxmlformats.org/drawingml/2006/table">
            <a:tbl>
              <a:tblPr firstRow="1" bandRow="1">
                <a:tableStyleId>{5C22544A-7EE6-4342-B048-85BDC9FD1C3A}</a:tableStyleId>
              </a:tblPr>
              <a:tblGrid>
                <a:gridCol w="3194494">
                  <a:extLst>
                    <a:ext uri="{9D8B030D-6E8A-4147-A177-3AD203B41FA5}">
                      <a16:colId xmlns:a16="http://schemas.microsoft.com/office/drawing/2014/main" val="3875820759"/>
                    </a:ext>
                  </a:extLst>
                </a:gridCol>
                <a:gridCol w="3194494">
                  <a:extLst>
                    <a:ext uri="{9D8B030D-6E8A-4147-A177-3AD203B41FA5}">
                      <a16:colId xmlns:a16="http://schemas.microsoft.com/office/drawing/2014/main" val="2735447609"/>
                    </a:ext>
                  </a:extLst>
                </a:gridCol>
              </a:tblGrid>
              <a:tr h="370840">
                <a:tc grid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cs typeface="Calibri" panose="020F0502020204030204" pitchFamily="34" charset="0"/>
                        </a:rPr>
                        <a:t>GROUP MEMBERS</a:t>
                      </a:r>
                    </a:p>
                  </a:txBody>
                  <a:tcPr/>
                </a:tc>
                <a:tc hMerge="1">
                  <a:txBody>
                    <a:bodyPr/>
                    <a:lstStyle/>
                    <a:p>
                      <a:endParaRPr lang="en-US" dirty="0"/>
                    </a:p>
                  </a:txBody>
                  <a:tcPr/>
                </a:tc>
                <a:extLst>
                  <a:ext uri="{0D108BD9-81ED-4DB2-BD59-A6C34878D82A}">
                    <a16:rowId xmlns:a16="http://schemas.microsoft.com/office/drawing/2014/main" val="847985625"/>
                  </a:ext>
                </a:extLst>
              </a:tr>
              <a:tr h="370840">
                <a:tc>
                  <a:txBody>
                    <a:bodyPr/>
                    <a:lstStyle/>
                    <a:p>
                      <a:pPr algn="ctr"/>
                      <a:r>
                        <a:rPr lang="en-US" dirty="0">
                          <a:latin typeface="Calibri" panose="020F0502020204030204" pitchFamily="34" charset="0"/>
                          <a:cs typeface="Calibri" panose="020F0502020204030204" pitchFamily="34" charset="0"/>
                        </a:rPr>
                        <a:t>ID</a:t>
                      </a:r>
                    </a:p>
                  </a:txBody>
                  <a:tcPr/>
                </a:tc>
                <a:tc>
                  <a:txBody>
                    <a:bodyPr/>
                    <a:lstStyle/>
                    <a:p>
                      <a:pPr algn="ctr"/>
                      <a:r>
                        <a:rPr lang="en-US" dirty="0">
                          <a:latin typeface="Calibri" panose="020F0502020204030204" pitchFamily="34" charset="0"/>
                          <a:cs typeface="Calibri" panose="020F0502020204030204" pitchFamily="34" charset="0"/>
                        </a:rPr>
                        <a:t>NAME</a:t>
                      </a:r>
                    </a:p>
                  </a:txBody>
                  <a:tcPr/>
                </a:tc>
                <a:extLst>
                  <a:ext uri="{0D108BD9-81ED-4DB2-BD59-A6C34878D82A}">
                    <a16:rowId xmlns:a16="http://schemas.microsoft.com/office/drawing/2014/main" val="3152322782"/>
                  </a:ext>
                </a:extLst>
              </a:tr>
              <a:tr h="370840">
                <a:tc>
                  <a:txBody>
                    <a:bodyPr/>
                    <a:lstStyle/>
                    <a:p>
                      <a:pPr algn="ctr"/>
                      <a:r>
                        <a:rPr lang="en-US" dirty="0">
                          <a:latin typeface="Calibri" panose="020F0502020204030204" pitchFamily="34" charset="0"/>
                          <a:cs typeface="Calibri" panose="020F0502020204030204" pitchFamily="34" charset="0"/>
                        </a:rPr>
                        <a:t>F24CSC019</a:t>
                      </a:r>
                    </a:p>
                  </a:txBody>
                  <a:tcPr/>
                </a:tc>
                <a:tc>
                  <a:txBody>
                    <a:bodyPr/>
                    <a:lstStyle/>
                    <a:p>
                      <a:pPr algn="ctr"/>
                      <a:r>
                        <a:rPr lang="en-US" dirty="0">
                          <a:latin typeface="Calibri" panose="020F0502020204030204" pitchFamily="34" charset="0"/>
                          <a:cs typeface="Calibri" panose="020F0502020204030204" pitchFamily="34" charset="0"/>
                        </a:rPr>
                        <a:t>DANIYAL ALI</a:t>
                      </a:r>
                    </a:p>
                  </a:txBody>
                  <a:tcPr/>
                </a:tc>
                <a:extLst>
                  <a:ext uri="{0D108BD9-81ED-4DB2-BD59-A6C34878D82A}">
                    <a16:rowId xmlns:a16="http://schemas.microsoft.com/office/drawing/2014/main" val="4275600961"/>
                  </a:ext>
                </a:extLst>
              </a:tr>
              <a:tr h="370840">
                <a:tc>
                  <a:txBody>
                    <a:bodyPr/>
                    <a:lstStyle/>
                    <a:p>
                      <a:pPr algn="ctr"/>
                      <a:r>
                        <a:rPr lang="en-US" dirty="0">
                          <a:latin typeface="Calibri" panose="020F0502020204030204" pitchFamily="34" charset="0"/>
                          <a:cs typeface="Calibri" panose="020F0502020204030204" pitchFamily="34" charset="0"/>
                        </a:rPr>
                        <a:t>F24CSC009</a:t>
                      </a:r>
                    </a:p>
                  </a:txBody>
                  <a:tcPr/>
                </a:tc>
                <a:tc>
                  <a:txBody>
                    <a:bodyPr/>
                    <a:lstStyle/>
                    <a:p>
                      <a:pPr algn="ctr"/>
                      <a:r>
                        <a:rPr lang="en-US" dirty="0">
                          <a:latin typeface="Calibri" panose="020F0502020204030204" pitchFamily="34" charset="0"/>
                          <a:cs typeface="Calibri" panose="020F0502020204030204" pitchFamily="34" charset="0"/>
                        </a:rPr>
                        <a:t>MOHSIN AHMED</a:t>
                      </a:r>
                    </a:p>
                  </a:txBody>
                  <a:tcPr/>
                </a:tc>
                <a:extLst>
                  <a:ext uri="{0D108BD9-81ED-4DB2-BD59-A6C34878D82A}">
                    <a16:rowId xmlns:a16="http://schemas.microsoft.com/office/drawing/2014/main" val="1633027614"/>
                  </a:ext>
                </a:extLst>
              </a:tr>
              <a:tr h="370840">
                <a:tc>
                  <a:txBody>
                    <a:bodyPr/>
                    <a:lstStyle/>
                    <a:p>
                      <a:pPr algn="ctr"/>
                      <a:r>
                        <a:rPr lang="en-US" dirty="0">
                          <a:latin typeface="Calibri" panose="020F0502020204030204" pitchFamily="34" charset="0"/>
                          <a:cs typeface="Calibri" panose="020F0502020204030204" pitchFamily="34" charset="0"/>
                        </a:rPr>
                        <a:t>F24BSE016</a:t>
                      </a:r>
                    </a:p>
                  </a:txBody>
                  <a:tcPr/>
                </a:tc>
                <a:tc>
                  <a:txBody>
                    <a:bodyPr/>
                    <a:lstStyle/>
                    <a:p>
                      <a:pPr algn="ctr"/>
                      <a:r>
                        <a:rPr lang="en-US" dirty="0">
                          <a:latin typeface="Calibri" panose="020F0502020204030204" pitchFamily="34" charset="0"/>
                          <a:cs typeface="Calibri" panose="020F0502020204030204" pitchFamily="34" charset="0"/>
                        </a:rPr>
                        <a:t>HAFIZ ABDULLAH</a:t>
                      </a:r>
                    </a:p>
                  </a:txBody>
                  <a:tcPr/>
                </a:tc>
                <a:extLst>
                  <a:ext uri="{0D108BD9-81ED-4DB2-BD59-A6C34878D82A}">
                    <a16:rowId xmlns:a16="http://schemas.microsoft.com/office/drawing/2014/main" val="1791516533"/>
                  </a:ext>
                </a:extLst>
              </a:tr>
              <a:tr h="370840">
                <a:tc>
                  <a:txBody>
                    <a:bodyPr/>
                    <a:lstStyle/>
                    <a:p>
                      <a:pPr algn="ctr"/>
                      <a:r>
                        <a:rPr lang="en-US" dirty="0">
                          <a:latin typeface="Calibri" panose="020F0502020204030204" pitchFamily="34" charset="0"/>
                          <a:cs typeface="Calibri" panose="020F0502020204030204" pitchFamily="34" charset="0"/>
                        </a:rPr>
                        <a:t>F24CSC047</a:t>
                      </a:r>
                    </a:p>
                  </a:txBody>
                  <a:tcPr/>
                </a:tc>
                <a:tc>
                  <a:txBody>
                    <a:bodyPr/>
                    <a:lstStyle/>
                    <a:p>
                      <a:pPr algn="ctr"/>
                      <a:r>
                        <a:rPr lang="en-US" dirty="0">
                          <a:latin typeface="Calibri" panose="020F0502020204030204" pitchFamily="34" charset="0"/>
                          <a:cs typeface="Calibri" panose="020F0502020204030204" pitchFamily="34" charset="0"/>
                        </a:rPr>
                        <a:t>DILAWAR ALI</a:t>
                      </a:r>
                    </a:p>
                  </a:txBody>
                  <a:tcPr/>
                </a:tc>
                <a:extLst>
                  <a:ext uri="{0D108BD9-81ED-4DB2-BD59-A6C34878D82A}">
                    <a16:rowId xmlns:a16="http://schemas.microsoft.com/office/drawing/2014/main" val="2758324003"/>
                  </a:ext>
                </a:extLst>
              </a:tr>
              <a:tr h="370840">
                <a:tc>
                  <a:txBody>
                    <a:bodyPr/>
                    <a:lstStyle/>
                    <a:p>
                      <a:pPr algn="ctr"/>
                      <a:r>
                        <a:rPr lang="en-US" dirty="0">
                          <a:latin typeface="Calibri" panose="020F0502020204030204" pitchFamily="34" charset="0"/>
                          <a:cs typeface="Calibri" panose="020F0502020204030204" pitchFamily="34" charset="0"/>
                        </a:rPr>
                        <a:t>F24CSC029</a:t>
                      </a:r>
                    </a:p>
                  </a:txBody>
                  <a:tcPr/>
                </a:tc>
                <a:tc>
                  <a:txBody>
                    <a:bodyPr/>
                    <a:lstStyle/>
                    <a:p>
                      <a:pPr algn="ctr"/>
                      <a:r>
                        <a:rPr lang="en-US" dirty="0">
                          <a:latin typeface="Calibri" panose="020F0502020204030204" pitchFamily="34" charset="0"/>
                          <a:cs typeface="Calibri" panose="020F0502020204030204" pitchFamily="34" charset="0"/>
                        </a:rPr>
                        <a:t>MUHAMMAD SAAD ALI</a:t>
                      </a:r>
                    </a:p>
                  </a:txBody>
                  <a:tcPr/>
                </a:tc>
                <a:extLst>
                  <a:ext uri="{0D108BD9-81ED-4DB2-BD59-A6C34878D82A}">
                    <a16:rowId xmlns:a16="http://schemas.microsoft.com/office/drawing/2014/main" val="1942817262"/>
                  </a:ext>
                </a:extLst>
              </a:tr>
              <a:tr h="370840">
                <a:tc>
                  <a:txBody>
                    <a:bodyPr/>
                    <a:lstStyle/>
                    <a:p>
                      <a:pPr algn="ctr"/>
                      <a:r>
                        <a:rPr lang="en-US" dirty="0">
                          <a:latin typeface="Calibri" panose="020F0502020204030204" pitchFamily="34" charset="0"/>
                          <a:cs typeface="Calibri" panose="020F0502020204030204" pitchFamily="34" charset="0"/>
                        </a:rPr>
                        <a:t>F24CSC038</a:t>
                      </a:r>
                    </a:p>
                  </a:txBody>
                  <a:tcPr/>
                </a:tc>
                <a:tc>
                  <a:txBody>
                    <a:bodyPr/>
                    <a:lstStyle/>
                    <a:p>
                      <a:pPr algn="ctr"/>
                      <a:r>
                        <a:rPr lang="en-US" dirty="0">
                          <a:latin typeface="Calibri" panose="020F0502020204030204" pitchFamily="34" charset="0"/>
                          <a:cs typeface="Calibri" panose="020F0502020204030204" pitchFamily="34" charset="0"/>
                        </a:rPr>
                        <a:t>SYED SAAD ALI</a:t>
                      </a:r>
                    </a:p>
                  </a:txBody>
                  <a:tcPr/>
                </a:tc>
                <a:extLst>
                  <a:ext uri="{0D108BD9-81ED-4DB2-BD59-A6C34878D82A}">
                    <a16:rowId xmlns:a16="http://schemas.microsoft.com/office/drawing/2014/main" val="2770397356"/>
                  </a:ext>
                </a:extLst>
              </a:tr>
            </a:tbl>
          </a:graphicData>
        </a:graphic>
      </p:graphicFrame>
    </p:spTree>
    <p:extLst>
      <p:ext uri="{BB962C8B-B14F-4D97-AF65-F5344CB8AC3E}">
        <p14:creationId xmlns:p14="http://schemas.microsoft.com/office/powerpoint/2010/main" val="860109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08CA7BF-0A5E-0299-B1DF-5A7831314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0104" y="729899"/>
            <a:ext cx="7471789" cy="4575747"/>
          </a:xfrm>
          <a:prstGeom prst="rect">
            <a:avLst/>
          </a:prstGeom>
        </p:spPr>
      </p:pic>
      <p:sp>
        <p:nvSpPr>
          <p:cNvPr id="2" name="TextBox 1">
            <a:extLst>
              <a:ext uri="{FF2B5EF4-FFF2-40B4-BE49-F238E27FC236}">
                <a16:creationId xmlns:a16="http://schemas.microsoft.com/office/drawing/2014/main" id="{B90C7D12-83B9-E6D4-602A-13A34DDE7162}"/>
              </a:ext>
            </a:extLst>
          </p:cNvPr>
          <p:cNvSpPr txBox="1"/>
          <p:nvPr/>
        </p:nvSpPr>
        <p:spPr>
          <a:xfrm>
            <a:off x="1369088" y="5589684"/>
            <a:ext cx="9453822" cy="655375"/>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This technology is essential in devices like smartphones, tablets, and other touch-sensitive gadgets, where electric fields enable seamless user interaction.</a:t>
            </a:r>
          </a:p>
        </p:txBody>
      </p:sp>
    </p:spTree>
    <p:extLst>
      <p:ext uri="{BB962C8B-B14F-4D97-AF65-F5344CB8AC3E}">
        <p14:creationId xmlns:p14="http://schemas.microsoft.com/office/powerpoint/2010/main" val="20675714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8383B1-8D8E-7BBB-557F-01509D60B17E}"/>
              </a:ext>
            </a:extLst>
          </p:cNvPr>
          <p:cNvSpPr txBox="1"/>
          <p:nvPr/>
        </p:nvSpPr>
        <p:spPr>
          <a:xfrm>
            <a:off x="1530416" y="556290"/>
            <a:ext cx="6792295" cy="3262432"/>
          </a:xfrm>
          <a:prstGeom prst="rect">
            <a:avLst/>
          </a:prstGeom>
          <a:noFill/>
        </p:spPr>
        <p:txBody>
          <a:bodyPr wrap="square">
            <a:spAutoFit/>
          </a:bodyPr>
          <a:lstStyle/>
          <a:p>
            <a:r>
              <a:rPr lang="en-US" sz="3600" b="1" dirty="0">
                <a:latin typeface="Calibri" panose="020F0502020204030204" pitchFamily="34" charset="0"/>
                <a:cs typeface="Calibri" panose="020F0502020204030204" pitchFamily="34" charset="0"/>
              </a:rPr>
              <a:t>Real-Life Examples </a:t>
            </a:r>
          </a:p>
          <a:p>
            <a:endParaRPr lang="en-US" sz="800"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Here are a few real life examples of where electric field is </a:t>
            </a:r>
            <a:r>
              <a:rPr lang="en-US" dirty="0" err="1">
                <a:latin typeface="Calibri" panose="020F0502020204030204" pitchFamily="34" charset="0"/>
                <a:cs typeface="Calibri" panose="020F0502020204030204" pitchFamily="34" charset="0"/>
              </a:rPr>
              <a:t>responsibe</a:t>
            </a:r>
            <a:r>
              <a:rPr lang="en-US" dirty="0">
                <a:latin typeface="Calibri" panose="020F0502020204030204" pitchFamily="34" charset="0"/>
                <a:cs typeface="Calibri" panose="020F0502020204030204" pitchFamily="34" charset="0"/>
              </a:rPr>
              <a:t> for</a:t>
            </a:r>
          </a:p>
          <a:p>
            <a:pPr marL="228600" indent="-228600">
              <a:buAutoNum type="arabicPeriod"/>
            </a:pPr>
            <a:r>
              <a:rPr lang="en-US" dirty="0">
                <a:latin typeface="Calibri" panose="020F0502020204030204" pitchFamily="34" charset="0"/>
                <a:cs typeface="Calibri" panose="020F0502020204030204" pitchFamily="34" charset="0"/>
              </a:rPr>
              <a:t>Lightning</a:t>
            </a:r>
          </a:p>
          <a:p>
            <a:pPr marL="228600" indent="-228600">
              <a:buAutoNum type="arabicPeriod"/>
            </a:pPr>
            <a:r>
              <a:rPr lang="en-US" dirty="0">
                <a:latin typeface="Calibri" panose="020F0502020204030204" pitchFamily="34" charset="0"/>
                <a:cs typeface="Calibri" panose="020F0502020204030204" pitchFamily="34" charset="0"/>
              </a:rPr>
              <a:t>Inkjet Printers</a:t>
            </a:r>
          </a:p>
          <a:p>
            <a:pPr marL="228600" indent="-228600">
              <a:buAutoNum type="arabicPeriod"/>
            </a:pPr>
            <a:r>
              <a:rPr lang="en-US" dirty="0">
                <a:latin typeface="Calibri" panose="020F0502020204030204" pitchFamily="34" charset="0"/>
                <a:cs typeface="Calibri" panose="020F0502020204030204" pitchFamily="34" charset="0"/>
              </a:rPr>
              <a:t>Laser Printers</a:t>
            </a:r>
          </a:p>
          <a:p>
            <a:pPr marL="228600" indent="-228600">
              <a:buAutoNum type="arabicPeriod"/>
            </a:pPr>
            <a:r>
              <a:rPr lang="en-US" dirty="0">
                <a:latin typeface="Calibri" panose="020F0502020204030204" pitchFamily="34" charset="0"/>
                <a:cs typeface="Calibri" panose="020F0502020204030204" pitchFamily="34" charset="0"/>
              </a:rPr>
              <a:t>Electric fencing</a:t>
            </a:r>
          </a:p>
          <a:p>
            <a:pPr marL="228600" indent="-228600">
              <a:buAutoNum type="arabicPeriod"/>
            </a:pPr>
            <a:r>
              <a:rPr lang="en-US" dirty="0">
                <a:latin typeface="Calibri" panose="020F0502020204030204" pitchFamily="34" charset="0"/>
                <a:cs typeface="Calibri" panose="020F0502020204030204" pitchFamily="34" charset="0"/>
              </a:rPr>
              <a:t>Dust attraction to TV screens</a:t>
            </a:r>
          </a:p>
          <a:p>
            <a:pPr marL="228600" indent="-228600">
              <a:buAutoNum type="arabicPeriod"/>
            </a:pPr>
            <a:r>
              <a:rPr lang="en-US" dirty="0">
                <a:latin typeface="Calibri" panose="020F0502020204030204" pitchFamily="34" charset="0"/>
                <a:cs typeface="Calibri" panose="020F0502020204030204" pitchFamily="34" charset="0"/>
              </a:rPr>
              <a:t>Wireless charging pads for smartphones and laptops</a:t>
            </a:r>
          </a:p>
          <a:p>
            <a:pPr marL="228600" indent="-228600">
              <a:buAutoNum type="arabicPeriod"/>
            </a:pPr>
            <a:r>
              <a:rPr lang="en-US" dirty="0">
                <a:latin typeface="Calibri" panose="020F0502020204030204" pitchFamily="34" charset="0"/>
                <a:cs typeface="Calibri" panose="020F0502020204030204" pitchFamily="34" charset="0"/>
              </a:rPr>
              <a:t>Liquid Crystal Displays (LCDs) in monitors and TVs</a:t>
            </a:r>
          </a:p>
        </p:txBody>
      </p:sp>
      <p:pic>
        <p:nvPicPr>
          <p:cNvPr id="11" name="Picture 10">
            <a:extLst>
              <a:ext uri="{FF2B5EF4-FFF2-40B4-BE49-F238E27FC236}">
                <a16:creationId xmlns:a16="http://schemas.microsoft.com/office/drawing/2014/main" id="{DF0D32AB-9089-7FE4-0F7F-8CB8A811C9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3512" y="4095845"/>
            <a:ext cx="2294639" cy="2077400"/>
          </a:xfrm>
          <a:prstGeom prst="rect">
            <a:avLst/>
          </a:prstGeom>
        </p:spPr>
      </p:pic>
      <p:pic>
        <p:nvPicPr>
          <p:cNvPr id="13" name="Picture 12">
            <a:extLst>
              <a:ext uri="{FF2B5EF4-FFF2-40B4-BE49-F238E27FC236}">
                <a16:creationId xmlns:a16="http://schemas.microsoft.com/office/drawing/2014/main" id="{B09FE61F-AC8D-0977-94FD-C5E245448A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0731" y="4095845"/>
            <a:ext cx="2232485" cy="2077400"/>
          </a:xfrm>
          <a:prstGeom prst="rect">
            <a:avLst/>
          </a:prstGeom>
        </p:spPr>
      </p:pic>
      <p:pic>
        <p:nvPicPr>
          <p:cNvPr id="15" name="Picture 14">
            <a:extLst>
              <a:ext uri="{FF2B5EF4-FFF2-40B4-BE49-F238E27FC236}">
                <a16:creationId xmlns:a16="http://schemas.microsoft.com/office/drawing/2014/main" id="{03E9880B-FF58-274F-09CB-00BA5E449A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6294" y="4095846"/>
            <a:ext cx="2294639" cy="2077399"/>
          </a:xfrm>
          <a:prstGeom prst="rect">
            <a:avLst/>
          </a:prstGeom>
        </p:spPr>
      </p:pic>
      <p:pic>
        <p:nvPicPr>
          <p:cNvPr id="17" name="Picture 16">
            <a:extLst>
              <a:ext uri="{FF2B5EF4-FFF2-40B4-BE49-F238E27FC236}">
                <a16:creationId xmlns:a16="http://schemas.microsoft.com/office/drawing/2014/main" id="{7C33AC15-8EE6-491E-4647-7A2A6E960A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10731" y="1013925"/>
            <a:ext cx="2232485" cy="2077399"/>
          </a:xfrm>
          <a:prstGeom prst="rect">
            <a:avLst/>
          </a:prstGeom>
        </p:spPr>
      </p:pic>
    </p:spTree>
    <p:extLst>
      <p:ext uri="{BB962C8B-B14F-4D97-AF65-F5344CB8AC3E}">
        <p14:creationId xmlns:p14="http://schemas.microsoft.com/office/powerpoint/2010/main" val="11774116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F8C92D-C405-C4E9-5EAD-35A2B5EA31E2}"/>
              </a:ext>
            </a:extLst>
          </p:cNvPr>
          <p:cNvSpPr txBox="1"/>
          <p:nvPr/>
        </p:nvSpPr>
        <p:spPr>
          <a:xfrm>
            <a:off x="800986" y="437344"/>
            <a:ext cx="10334847" cy="3970318"/>
          </a:xfrm>
          <a:prstGeom prst="rect">
            <a:avLst/>
          </a:prstGeom>
          <a:noFill/>
        </p:spPr>
        <p:txBody>
          <a:bodyPr wrap="square" rtlCol="0">
            <a:spAutoFit/>
          </a:bodyPr>
          <a:lstStyle/>
          <a:p>
            <a:pPr algn="ctr"/>
            <a:r>
              <a:rPr lang="en-US" sz="3600" b="1" dirty="0">
                <a:latin typeface="Calibri" panose="020F0502020204030204" pitchFamily="34" charset="0"/>
                <a:cs typeface="Calibri" panose="020F0502020204030204" pitchFamily="34" charset="0"/>
              </a:rPr>
              <a:t>Conclusion:</a:t>
            </a:r>
            <a:endParaRPr lang="en-US" sz="2800"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Electric fields are fundamental to various technological applications, including photocopiers and capacitive touchscreens. </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In photocopiers, electric fields are used to transfer toner particles onto paper, while capacitive touchscreens use electric fields to detect user input by measuring changes in capacitance. </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These applications are critical in everyday devices such as printers and smartphones, demonstrating the importance of electric fields in modern technology. The understanding of electric fields not only helps in improving existing technologies but also opens the door for innovations in fields like electronics, communication, and computing.</a:t>
            </a:r>
          </a:p>
          <a:p>
            <a:endParaRPr lang="en-US"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D572761E-4ABA-6838-530E-5EAEBB7BEDE7}"/>
              </a:ext>
            </a:extLst>
          </p:cNvPr>
          <p:cNvSpPr txBox="1"/>
          <p:nvPr/>
        </p:nvSpPr>
        <p:spPr>
          <a:xfrm>
            <a:off x="800986" y="4789440"/>
            <a:ext cx="10334846" cy="1631216"/>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References:</a:t>
            </a:r>
          </a:p>
          <a:p>
            <a:endParaRPr lang="en-US" sz="1600" b="1" dirty="0">
              <a:latin typeface="Calibri" panose="020F0502020204030204" pitchFamily="34" charset="0"/>
              <a:cs typeface="Calibri" panose="020F0502020204030204" pitchFamily="34" charset="0"/>
            </a:endParaRPr>
          </a:p>
          <a:p>
            <a:pPr>
              <a:buFont typeface="+mj-lt"/>
              <a:buAutoNum type="arabicPeriod"/>
            </a:pPr>
            <a:r>
              <a:rPr lang="en-US" sz="1600" dirty="0">
                <a:latin typeface="Calibri" panose="020F0502020204030204" pitchFamily="34" charset="0"/>
                <a:cs typeface="Calibri" panose="020F0502020204030204" pitchFamily="34" charset="0"/>
              </a:rPr>
              <a:t>Griffiths, D. J. (2017). </a:t>
            </a:r>
            <a:r>
              <a:rPr lang="en-US" sz="1600" i="1" dirty="0">
                <a:latin typeface="Calibri" panose="020F0502020204030204" pitchFamily="34" charset="0"/>
                <a:cs typeface="Calibri" panose="020F0502020204030204" pitchFamily="34" charset="0"/>
              </a:rPr>
              <a:t>Introduction to Electrodynamics</a:t>
            </a:r>
            <a:r>
              <a:rPr lang="en-US" sz="1600" dirty="0">
                <a:latin typeface="Calibri" panose="020F0502020204030204" pitchFamily="34" charset="0"/>
                <a:cs typeface="Calibri" panose="020F0502020204030204" pitchFamily="34" charset="0"/>
              </a:rPr>
              <a:t> (4th ed.). Pearson Education.</a:t>
            </a:r>
          </a:p>
          <a:p>
            <a:pPr>
              <a:buFont typeface="+mj-lt"/>
              <a:buAutoNum type="arabicPeriod"/>
            </a:pPr>
            <a:r>
              <a:rPr lang="en-US" sz="1600" dirty="0">
                <a:latin typeface="Calibri" panose="020F0502020204030204" pitchFamily="34" charset="0"/>
                <a:cs typeface="Calibri" panose="020F0502020204030204" pitchFamily="34" charset="0"/>
              </a:rPr>
              <a:t>"Capacitive Touchscreen Technology," </a:t>
            </a:r>
            <a:r>
              <a:rPr lang="en-US" sz="1600" i="1" dirty="0">
                <a:latin typeface="Calibri" panose="020F0502020204030204" pitchFamily="34" charset="0"/>
                <a:cs typeface="Calibri" panose="020F0502020204030204" pitchFamily="34" charset="0"/>
              </a:rPr>
              <a:t>TechRadar</a:t>
            </a:r>
            <a:r>
              <a:rPr lang="en-US" sz="1600" dirty="0">
                <a:latin typeface="Calibri" panose="020F0502020204030204" pitchFamily="34" charset="0"/>
                <a:cs typeface="Calibri" panose="020F0502020204030204" pitchFamily="34" charset="0"/>
              </a:rPr>
              <a:t>. Retrieved from </a:t>
            </a:r>
            <a:r>
              <a:rPr lang="en-US" sz="1600" dirty="0">
                <a:latin typeface="Calibri" panose="020F0502020204030204" pitchFamily="34" charset="0"/>
                <a:cs typeface="Calibri" panose="020F0502020204030204" pitchFamily="34" charset="0"/>
                <a:hlinkClick r:id="rId3"/>
              </a:rPr>
              <a:t>https://www.techradar.com</a:t>
            </a:r>
            <a:r>
              <a:rPr lang="en-US" sz="1600" dirty="0">
                <a:latin typeface="Calibri" panose="020F0502020204030204" pitchFamily="34" charset="0"/>
                <a:cs typeface="Calibri" panose="020F0502020204030204" pitchFamily="34" charset="0"/>
              </a:rPr>
              <a:t>.</a:t>
            </a:r>
          </a:p>
          <a:p>
            <a:pPr>
              <a:buFont typeface="+mj-lt"/>
              <a:buAutoNum type="arabicPeriod"/>
            </a:pPr>
            <a:r>
              <a:rPr lang="en-US" sz="1600" dirty="0">
                <a:latin typeface="Calibri" panose="020F0502020204030204" pitchFamily="34" charset="0"/>
                <a:cs typeface="Calibri" panose="020F0502020204030204" pitchFamily="34" charset="0"/>
              </a:rPr>
              <a:t>"How Photocopiers Work," </a:t>
            </a:r>
            <a:r>
              <a:rPr lang="en-US" sz="1600" i="1" dirty="0">
                <a:latin typeface="Calibri" panose="020F0502020204030204" pitchFamily="34" charset="0"/>
                <a:cs typeface="Calibri" panose="020F0502020204030204" pitchFamily="34" charset="0"/>
              </a:rPr>
              <a:t>HowStuffWorks</a:t>
            </a:r>
            <a:r>
              <a:rPr lang="en-US" sz="1600" dirty="0">
                <a:latin typeface="Calibri" panose="020F0502020204030204" pitchFamily="34" charset="0"/>
                <a:cs typeface="Calibri" panose="020F0502020204030204" pitchFamily="34" charset="0"/>
              </a:rPr>
              <a:t>. Retrieved from https://electronics.howstuffworks.com/photocopier.htm.</a:t>
            </a:r>
          </a:p>
          <a:p>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7342291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DB7E3F-F898-F7FF-4EE4-EAEEBC89A83B}"/>
              </a:ext>
            </a:extLst>
          </p:cNvPr>
          <p:cNvSpPr txBox="1"/>
          <p:nvPr/>
        </p:nvSpPr>
        <p:spPr>
          <a:xfrm>
            <a:off x="803584" y="1732672"/>
            <a:ext cx="5292416" cy="3139321"/>
          </a:xfrm>
          <a:prstGeom prst="rect">
            <a:avLst/>
          </a:prstGeom>
          <a:noFill/>
        </p:spPr>
        <p:txBody>
          <a:bodyPr wrap="square" rtlCol="0">
            <a:spAutoFit/>
          </a:bodyPr>
          <a:lstStyle/>
          <a:p>
            <a:pPr algn="ctr">
              <a:lnSpc>
                <a:spcPct val="150000"/>
              </a:lnSpc>
            </a:pPr>
            <a:r>
              <a:rPr lang="en-US" sz="3600" b="1" dirty="0">
                <a:latin typeface="Calibri" panose="020F0502020204030204" pitchFamily="34" charset="0"/>
                <a:cs typeface="Calibri" panose="020F0502020204030204" pitchFamily="34" charset="0"/>
              </a:rPr>
              <a:t>Introduction:</a:t>
            </a:r>
          </a:p>
          <a:p>
            <a:pPr algn="ctr">
              <a:lnSpc>
                <a:spcPct val="150000"/>
              </a:lnSpc>
            </a:pPr>
            <a:endParaRPr lang="en-US" sz="800" b="1" dirty="0">
              <a:latin typeface="Calibri" panose="020F0502020204030204" pitchFamily="34" charset="0"/>
              <a:cs typeface="Calibri" panose="020F0502020204030204" pitchFamily="34" charset="0"/>
            </a:endParaRPr>
          </a:p>
          <a:p>
            <a:pPr lvl="0" defTabSz="914400" eaLnBrk="0" fontAlgn="base" hangingPunct="0">
              <a:spcBef>
                <a:spcPct val="0"/>
              </a:spcBef>
              <a:spcAft>
                <a:spcPct val="0"/>
              </a:spcAft>
            </a:pPr>
            <a:r>
              <a:rPr lang="en-US" altLang="en-US" dirty="0">
                <a:latin typeface="Arial" panose="020B0604020202020204" pitchFamily="34" charset="0"/>
              </a:rPr>
              <a:t>Electric fields are at the heart of how charged particles interact, shaping the forces between them. They’re not just a theoretical concept, they power much of the technology we use daily. From the smartphones in our hands to photocopiers and heavy machinery, understanding electric fields is essential for making these devices work smoothly.</a:t>
            </a:r>
          </a:p>
        </p:txBody>
      </p:sp>
      <p:pic>
        <p:nvPicPr>
          <p:cNvPr id="4" name="Picture 3">
            <a:extLst>
              <a:ext uri="{FF2B5EF4-FFF2-40B4-BE49-F238E27FC236}">
                <a16:creationId xmlns:a16="http://schemas.microsoft.com/office/drawing/2014/main" id="{5BBBFDD3-3618-3FF5-F87D-9A518946E5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4458" y="1986007"/>
            <a:ext cx="4794965" cy="2885986"/>
          </a:xfrm>
          <a:prstGeom prst="rect">
            <a:avLst/>
          </a:prstGeom>
        </p:spPr>
      </p:pic>
    </p:spTree>
    <p:extLst>
      <p:ext uri="{BB962C8B-B14F-4D97-AF65-F5344CB8AC3E}">
        <p14:creationId xmlns:p14="http://schemas.microsoft.com/office/powerpoint/2010/main" val="10928498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ADE69A-7C2A-18C1-4F89-25C874F109A3}"/>
              </a:ext>
            </a:extLst>
          </p:cNvPr>
          <p:cNvSpPr/>
          <p:nvPr/>
        </p:nvSpPr>
        <p:spPr>
          <a:xfrm>
            <a:off x="223284" y="244549"/>
            <a:ext cx="11727711" cy="639016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E5B91460-C242-117E-17AA-B21463A9DAFA}"/>
              </a:ext>
            </a:extLst>
          </p:cNvPr>
          <p:cNvSpPr txBox="1"/>
          <p:nvPr/>
        </p:nvSpPr>
        <p:spPr>
          <a:xfrm>
            <a:off x="848337" y="1936282"/>
            <a:ext cx="5056277" cy="2985433"/>
          </a:xfrm>
          <a:prstGeom prst="rect">
            <a:avLst/>
          </a:prstGeom>
          <a:noFill/>
        </p:spPr>
        <p:txBody>
          <a:bodyPr wrap="square" rtlCol="0">
            <a:spAutoFit/>
          </a:bodyPr>
          <a:lstStyle/>
          <a:p>
            <a:r>
              <a:rPr lang="en-US" sz="3600" b="1" dirty="0">
                <a:latin typeface="Calibri" panose="020F0502020204030204" pitchFamily="34" charset="0"/>
                <a:cs typeface="Calibri" panose="020F0502020204030204" pitchFamily="34" charset="0"/>
              </a:rPr>
              <a:t>Importance of the Topic:</a:t>
            </a:r>
            <a:r>
              <a:rPr lang="en-US" sz="3600" dirty="0">
                <a:latin typeface="Calibri" panose="020F0502020204030204" pitchFamily="34" charset="0"/>
                <a:cs typeface="Calibri" panose="020F0502020204030204" pitchFamily="34" charset="0"/>
              </a:rPr>
              <a:t> </a:t>
            </a:r>
          </a:p>
          <a:p>
            <a:endParaRPr lang="en-US" sz="800"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Electric fields are key in many technologies that we use daily. They enable the function of devices that range from printers to smartphones. By understanding how electric fields work in these contexts, we can improve and innovate on existing technologies, making them more efficient and versatile.</a:t>
            </a:r>
          </a:p>
          <a:p>
            <a:endParaRPr lang="en-US" dirty="0"/>
          </a:p>
        </p:txBody>
      </p:sp>
      <p:pic>
        <p:nvPicPr>
          <p:cNvPr id="6" name="Picture 5">
            <a:extLst>
              <a:ext uri="{FF2B5EF4-FFF2-40B4-BE49-F238E27FC236}">
                <a16:creationId xmlns:a16="http://schemas.microsoft.com/office/drawing/2014/main" id="{563BB58F-59EB-1FEA-2378-64D1FD5956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4447" y="1869245"/>
            <a:ext cx="4675764" cy="3119508"/>
          </a:xfrm>
          <a:prstGeom prst="rect">
            <a:avLst/>
          </a:prstGeom>
        </p:spPr>
      </p:pic>
      <p:sp>
        <p:nvSpPr>
          <p:cNvPr id="5" name="TextBox 4">
            <a:extLst>
              <a:ext uri="{FF2B5EF4-FFF2-40B4-BE49-F238E27FC236}">
                <a16:creationId xmlns:a16="http://schemas.microsoft.com/office/drawing/2014/main" id="{EB639953-3AE8-FC95-890B-A71076DCCB45}"/>
              </a:ext>
            </a:extLst>
          </p:cNvPr>
          <p:cNvSpPr txBox="1"/>
          <p:nvPr/>
        </p:nvSpPr>
        <p:spPr>
          <a:xfrm>
            <a:off x="8097606" y="5090993"/>
            <a:ext cx="2189446"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ELECTRIC FIELD LINES</a:t>
            </a:r>
          </a:p>
        </p:txBody>
      </p:sp>
    </p:spTree>
    <p:extLst>
      <p:ext uri="{BB962C8B-B14F-4D97-AF65-F5344CB8AC3E}">
        <p14:creationId xmlns:p14="http://schemas.microsoft.com/office/powerpoint/2010/main" val="11795212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0392D52-8C3A-59FC-EED6-8CF68C221F8C}"/>
                  </a:ext>
                </a:extLst>
              </p:cNvPr>
              <p:cNvSpPr txBox="1"/>
              <p:nvPr/>
            </p:nvSpPr>
            <p:spPr>
              <a:xfrm>
                <a:off x="2421761" y="842298"/>
                <a:ext cx="7348477" cy="5173404"/>
              </a:xfrm>
              <a:prstGeom prst="rect">
                <a:avLst/>
              </a:prstGeom>
              <a:noFill/>
            </p:spPr>
            <p:txBody>
              <a:bodyPr wrap="square" rtlCol="0">
                <a:spAutoFit/>
              </a:bodyPr>
              <a:lstStyle/>
              <a:p>
                <a:pPr algn="ctr"/>
                <a:r>
                  <a:rPr lang="en-US" sz="3600" b="1" dirty="0">
                    <a:latin typeface="Calibri" panose="020F0502020204030204" pitchFamily="34" charset="0"/>
                    <a:cs typeface="Calibri" panose="020F0502020204030204" pitchFamily="34" charset="0"/>
                  </a:rPr>
                  <a:t>Concept of Electric Field</a:t>
                </a:r>
              </a:p>
              <a:p>
                <a:endParaRPr lang="en-US" b="1"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An electric field is created by charged particles (either positive or negative) and is responsible for the force experienced by other charges placed within this field. The electric field (E) at a point is defined as the force per unit charge:</a:t>
                </a:r>
              </a:p>
              <a:p>
                <a:endParaRPr lang="en-US" sz="800" dirty="0">
                  <a:latin typeface="Calibri" panose="020F0502020204030204" pitchFamily="34" charset="0"/>
                  <a:cs typeface="Calibri" panose="020F0502020204030204" pitchFamily="34" charset="0"/>
                </a:endParaRPr>
              </a:p>
              <a:p>
                <a:pPr algn="ctr"/>
                <a:r>
                  <a:rPr lang="en-US" dirty="0">
                    <a:latin typeface="Calibri" panose="020F0502020204030204" pitchFamily="34" charset="0"/>
                    <a:cs typeface="Calibri" panose="020F0502020204030204" pitchFamily="34" charset="0"/>
                  </a:rPr>
                  <a:t>E=F/q​</a:t>
                </a:r>
              </a:p>
              <a:p>
                <a:endParaRPr lang="en-US" sz="800"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Where F is the force experienced by a test charge q. The electric field is a vector field, meaning it has both magnitude and direction. The direction of the electric field points away from positive charges and toward negative charges. The field's strength depends on the magnitude of the charge and the distance from the charge, following Coulomb’s law:</a:t>
                </a:r>
              </a:p>
              <a:p>
                <a:endParaRPr lang="en-US" sz="1200" dirty="0">
                  <a:latin typeface="Calibri" panose="020F0502020204030204" pitchFamily="34" charset="0"/>
                  <a:cs typeface="Calibri" panose="020F0502020204030204" pitchFamily="34" charset="0"/>
                </a:endParaRPr>
              </a:p>
              <a:p>
                <a:pPr algn="ctr"/>
                <a:r>
                  <a:rPr lang="en-US" dirty="0">
                    <a:latin typeface="Calibri" panose="020F0502020204030204" pitchFamily="34" charset="0"/>
                    <a:cs typeface="Calibri" panose="020F0502020204030204" pitchFamily="34" charset="0"/>
                  </a:rPr>
                  <a:t>E </a:t>
                </a:r>
                <a14:m>
                  <m:oMath xmlns:m="http://schemas.openxmlformats.org/officeDocument/2006/math">
                    <m:r>
                      <a:rPr lang="en-US" i="1" smtClean="0">
                        <a:latin typeface="Cambria Math" panose="02040503050406030204" pitchFamily="18" charset="0"/>
                        <a:cs typeface="Times New Roman" panose="02020603050405020304" pitchFamily="18" charset="0"/>
                      </a:rPr>
                      <m:t>=</m:t>
                    </m:r>
                    <m:f>
                      <m:fPr>
                        <m:ctrlPr>
                          <a:rPr lang="en-US"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𝑘</m:t>
                        </m:r>
                        <m:r>
                          <a:rPr lang="en-US" b="0" i="1" smtClean="0">
                            <a:latin typeface="Cambria Math" panose="02040503050406030204" pitchFamily="18" charset="0"/>
                            <a:cs typeface="Times New Roman" panose="02020603050405020304" pitchFamily="18" charset="0"/>
                          </a:rPr>
                          <m:t> .  |</m:t>
                        </m:r>
                        <m:r>
                          <a:rPr lang="en-US" b="0" i="1" smtClean="0">
                            <a:latin typeface="Cambria Math" panose="02040503050406030204" pitchFamily="18" charset="0"/>
                            <a:cs typeface="Times New Roman" panose="02020603050405020304" pitchFamily="18" charset="0"/>
                          </a:rPr>
                          <m:t>𝑄</m:t>
                        </m:r>
                        <m:r>
                          <a:rPr lang="en-US" b="0" i="1" smtClean="0">
                            <a:latin typeface="Cambria Math" panose="02040503050406030204" pitchFamily="18" charset="0"/>
                            <a:cs typeface="Times New Roman" panose="02020603050405020304" pitchFamily="18" charset="0"/>
                          </a:rPr>
                          <m:t>|</m:t>
                        </m:r>
                      </m:num>
                      <m:den>
                        <m:sSup>
                          <m:sSupPr>
                            <m:ctrlPr>
                              <a:rPr lang="en-US" i="1">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𝑟</m:t>
                            </m:r>
                          </m:e>
                          <m:sup>
                            <m:r>
                              <a:rPr lang="en-US" i="1">
                                <a:latin typeface="Cambria Math" panose="02040503050406030204" pitchFamily="18" charset="0"/>
                                <a:cs typeface="Times New Roman" panose="02020603050405020304" pitchFamily="18" charset="0"/>
                              </a:rPr>
                              <m:t>2</m:t>
                            </m:r>
                          </m:sup>
                        </m:sSup>
                      </m:den>
                    </m:f>
                  </m:oMath>
                </a14:m>
                <a:endParaRPr lang="en-US" dirty="0">
                  <a:latin typeface="Calibri" panose="020F0502020204030204" pitchFamily="34" charset="0"/>
                  <a:cs typeface="Calibri" panose="020F0502020204030204" pitchFamily="34" charset="0"/>
                </a:endParaRPr>
              </a:p>
              <a:p>
                <a:endParaRPr lang="en-US" sz="800"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Where k is Coulomb's constant, Q is the source charge, and r is the distance from the charge.</a:t>
                </a:r>
              </a:p>
            </p:txBody>
          </p:sp>
        </mc:Choice>
        <mc:Fallback xmlns="">
          <p:sp>
            <p:nvSpPr>
              <p:cNvPr id="2" name="TextBox 1">
                <a:extLst>
                  <a:ext uri="{FF2B5EF4-FFF2-40B4-BE49-F238E27FC236}">
                    <a16:creationId xmlns:a16="http://schemas.microsoft.com/office/drawing/2014/main" id="{A0392D52-8C3A-59FC-EED6-8CF68C221F8C}"/>
                  </a:ext>
                </a:extLst>
              </p:cNvPr>
              <p:cNvSpPr txBox="1">
                <a:spLocks noRot="1" noChangeAspect="1" noMove="1" noResize="1" noEditPoints="1" noAdjustHandles="1" noChangeArrowheads="1" noChangeShapeType="1" noTextEdit="1"/>
              </p:cNvSpPr>
              <p:nvPr/>
            </p:nvSpPr>
            <p:spPr>
              <a:xfrm>
                <a:off x="2421761" y="842298"/>
                <a:ext cx="7348477" cy="5173404"/>
              </a:xfrm>
              <a:prstGeom prst="rect">
                <a:avLst/>
              </a:prstGeom>
              <a:blipFill>
                <a:blip r:embed="rId2"/>
                <a:stretch>
                  <a:fillRect l="-663" t="-1767" b="-1531"/>
                </a:stretch>
              </a:blipFill>
            </p:spPr>
            <p:txBody>
              <a:bodyPr/>
              <a:lstStyle/>
              <a:p>
                <a:r>
                  <a:rPr lang="en-US">
                    <a:noFill/>
                  </a:rPr>
                  <a:t> </a:t>
                </a:r>
              </a:p>
            </p:txBody>
          </p:sp>
        </mc:Fallback>
      </mc:AlternateContent>
    </p:spTree>
    <p:extLst>
      <p:ext uri="{BB962C8B-B14F-4D97-AF65-F5344CB8AC3E}">
        <p14:creationId xmlns:p14="http://schemas.microsoft.com/office/powerpoint/2010/main" val="17365641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99A7D4-1D89-F606-2F8D-397747A9DD43}"/>
              </a:ext>
            </a:extLst>
          </p:cNvPr>
          <p:cNvSpPr txBox="1"/>
          <p:nvPr/>
        </p:nvSpPr>
        <p:spPr>
          <a:xfrm>
            <a:off x="697266" y="751344"/>
            <a:ext cx="7000707" cy="5355312"/>
          </a:xfrm>
          <a:prstGeom prst="rect">
            <a:avLst/>
          </a:prstGeom>
          <a:noFill/>
        </p:spPr>
        <p:txBody>
          <a:bodyPr wrap="square" rtlCol="0">
            <a:spAutoFit/>
          </a:bodyPr>
          <a:lstStyle/>
          <a:p>
            <a:r>
              <a:rPr lang="en-US" sz="3600" b="1" dirty="0">
                <a:latin typeface="Calibri" panose="020F0502020204030204" pitchFamily="34" charset="0"/>
                <a:cs typeface="Calibri" panose="020F0502020204030204" pitchFamily="34" charset="0"/>
              </a:rPr>
              <a:t>Applications of Electric Fields: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Capacitors</a:t>
            </a:r>
            <a:r>
              <a:rPr kumimoji="0" lang="en-US" altLang="en-US" b="0" i="0" u="none" strike="noStrike" cap="none" normalizeH="0" baseline="0" dirty="0">
                <a:ln>
                  <a:noFill/>
                </a:ln>
                <a:solidFill>
                  <a:schemeClr val="tx1"/>
                </a:solidFill>
                <a:effectLst/>
                <a:latin typeface="Arial" panose="020B0604020202020204" pitchFamily="34" charset="0"/>
              </a:rPr>
              <a:t>: They store energy by creating a potential difference between two conductive plates separated by an insulating material.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Electronics</a:t>
            </a:r>
            <a:r>
              <a:rPr kumimoji="0" lang="en-US" altLang="en-US" b="0" i="0" u="none" strike="noStrike" cap="none" normalizeH="0" baseline="0" dirty="0">
                <a:ln>
                  <a:noFill/>
                </a:ln>
                <a:solidFill>
                  <a:schemeClr val="tx1"/>
                </a:solidFill>
                <a:effectLst/>
                <a:latin typeface="Arial" panose="020B0604020202020204" pitchFamily="34" charset="0"/>
              </a:rPr>
              <a:t>: Electric fields help control the flow of current in devices like transistors and diodes.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Sensors</a:t>
            </a:r>
            <a:r>
              <a:rPr kumimoji="0" lang="en-US" altLang="en-US" b="0" i="0" u="none" strike="noStrike" cap="none" normalizeH="0" baseline="0" dirty="0">
                <a:ln>
                  <a:noFill/>
                </a:ln>
                <a:solidFill>
                  <a:schemeClr val="tx1"/>
                </a:solidFill>
                <a:effectLst/>
                <a:latin typeface="Arial" panose="020B0604020202020204" pitchFamily="34" charset="0"/>
              </a:rPr>
              <a:t>: In devices like touchscreens, electric fields detect changes in capacitance to enable interaction.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Medical Equipment</a:t>
            </a:r>
            <a:r>
              <a:rPr kumimoji="0" lang="en-US" altLang="en-US" b="0" i="0" u="none" strike="noStrike" cap="none" normalizeH="0" baseline="0" dirty="0">
                <a:ln>
                  <a:noFill/>
                </a:ln>
                <a:solidFill>
                  <a:schemeClr val="tx1"/>
                </a:solidFill>
                <a:effectLst/>
                <a:latin typeface="Arial" panose="020B0604020202020204" pitchFamily="34" charset="0"/>
              </a:rPr>
              <a:t>: Electric fields are used in medical imaging and treatments, including electrocardiograms (ECGs) and defibrillators.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understanding electric fields, scientists and engineers can design and enhance a wide range of technologies, from everyday electronics to renewable energy systems.</a:t>
            </a:r>
          </a:p>
        </p:txBody>
      </p:sp>
      <p:pic>
        <p:nvPicPr>
          <p:cNvPr id="7" name="Picture 6">
            <a:extLst>
              <a:ext uri="{FF2B5EF4-FFF2-40B4-BE49-F238E27FC236}">
                <a16:creationId xmlns:a16="http://schemas.microsoft.com/office/drawing/2014/main" id="{AE0644B2-1067-B6D1-6605-92CB42151C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1984" y="4593266"/>
            <a:ext cx="2021960" cy="1513390"/>
          </a:xfrm>
          <a:prstGeom prst="rect">
            <a:avLst/>
          </a:prstGeom>
        </p:spPr>
      </p:pic>
      <p:pic>
        <p:nvPicPr>
          <p:cNvPr id="9" name="Picture 8">
            <a:extLst>
              <a:ext uri="{FF2B5EF4-FFF2-40B4-BE49-F238E27FC236}">
                <a16:creationId xmlns:a16="http://schemas.microsoft.com/office/drawing/2014/main" id="{53D25C8B-792F-8719-A931-3B45DBC33A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1984" y="631381"/>
            <a:ext cx="2021960" cy="1633353"/>
          </a:xfrm>
          <a:prstGeom prst="rect">
            <a:avLst/>
          </a:prstGeom>
        </p:spPr>
      </p:pic>
      <p:pic>
        <p:nvPicPr>
          <p:cNvPr id="11" name="Picture 10">
            <a:extLst>
              <a:ext uri="{FF2B5EF4-FFF2-40B4-BE49-F238E27FC236}">
                <a16:creationId xmlns:a16="http://schemas.microsoft.com/office/drawing/2014/main" id="{495049F4-1B33-12B4-CAC8-7DCBEB2DA2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1984" y="2672305"/>
            <a:ext cx="2021960" cy="1513390"/>
          </a:xfrm>
          <a:prstGeom prst="rect">
            <a:avLst/>
          </a:prstGeom>
        </p:spPr>
      </p:pic>
    </p:spTree>
    <p:extLst>
      <p:ext uri="{BB962C8B-B14F-4D97-AF65-F5344CB8AC3E}">
        <p14:creationId xmlns:p14="http://schemas.microsoft.com/office/powerpoint/2010/main" val="29534195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E744CB-025A-E1F5-C851-B854696F4EDA}"/>
              </a:ext>
            </a:extLst>
          </p:cNvPr>
          <p:cNvSpPr txBox="1"/>
          <p:nvPr/>
        </p:nvSpPr>
        <p:spPr>
          <a:xfrm>
            <a:off x="636571" y="1105287"/>
            <a:ext cx="5158174" cy="4647426"/>
          </a:xfrm>
          <a:prstGeom prst="rect">
            <a:avLst/>
          </a:prstGeom>
          <a:noFill/>
        </p:spPr>
        <p:txBody>
          <a:bodyPr wrap="square" rtlCol="0">
            <a:spAutoFit/>
          </a:bodyPr>
          <a:lstStyle/>
          <a:p>
            <a:pPr algn="ctr"/>
            <a:r>
              <a:rPr lang="en-US" sz="3600" b="1" dirty="0">
                <a:latin typeface="Calibri" panose="020F0502020204030204" pitchFamily="34" charset="0"/>
                <a:cs typeface="Calibri" panose="020F0502020204030204" pitchFamily="34" charset="0"/>
              </a:rPr>
              <a:t>Photocopiers</a:t>
            </a:r>
          </a:p>
          <a:p>
            <a:endParaRPr lang="en-US" sz="800" b="1"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Photocopiers rely on electric fields in a process called electrophotography, which uses charges to transfer an image onto paper. Here's how it works: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Arial" panose="020B0604020202020204" pitchFamily="34" charset="0"/>
              </a:rPr>
              <a:t> Charging the Drum</a:t>
            </a:r>
            <a:r>
              <a:rPr kumimoji="0" lang="en-US" altLang="en-US" b="0" i="0" u="none" strike="noStrike" cap="none" normalizeH="0" baseline="0" dirty="0">
                <a:ln>
                  <a:noFill/>
                </a:ln>
                <a:solidFill>
                  <a:schemeClr val="tx1"/>
                </a:solidFill>
                <a:effectLst/>
                <a:latin typeface="Arial" panose="020B0604020202020204" pitchFamily="34" charset="0"/>
              </a:rPr>
              <a:t>: A photoconductive drum is coated with a uniform charge by a high-voltage corona wire, creating an electric field on its surface. </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tx1"/>
                </a:solidFill>
                <a:effectLst/>
                <a:latin typeface="Arial" panose="020B0604020202020204" pitchFamily="34" charset="0"/>
              </a:rPr>
              <a:t> Light Exposure</a:t>
            </a:r>
            <a:r>
              <a:rPr kumimoji="0" lang="en-US" altLang="en-US" b="0" i="0" u="none" strike="noStrike" cap="none" normalizeH="0" baseline="0" dirty="0">
                <a:ln>
                  <a:noFill/>
                </a:ln>
                <a:solidFill>
                  <a:schemeClr val="tx1"/>
                </a:solidFill>
                <a:effectLst/>
                <a:latin typeface="Arial" panose="020B0604020202020204" pitchFamily="34" charset="0"/>
              </a:rPr>
              <a:t>: The document is scanned, and light removes the charge from exposed areas of the drum, while the darker areas retain their charge due to the electric field. </a:t>
            </a:r>
            <a:endParaRPr lang="en-US" b="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EE3E5DE7-3B3E-554F-190F-0BBA7F2F42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0859" y="1379012"/>
            <a:ext cx="5014113" cy="4099976"/>
          </a:xfrm>
          <a:prstGeom prst="rect">
            <a:avLst/>
          </a:prstGeom>
        </p:spPr>
      </p:pic>
    </p:spTree>
    <p:extLst>
      <p:ext uri="{BB962C8B-B14F-4D97-AF65-F5344CB8AC3E}">
        <p14:creationId xmlns:p14="http://schemas.microsoft.com/office/powerpoint/2010/main" val="5053371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BF4343-6A36-9C9A-297D-A01A4E7011F2}"/>
              </a:ext>
            </a:extLst>
          </p:cNvPr>
          <p:cNvSpPr txBox="1"/>
          <p:nvPr/>
        </p:nvSpPr>
        <p:spPr>
          <a:xfrm>
            <a:off x="6326373" y="1017982"/>
            <a:ext cx="5273749" cy="507831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chemeClr val="tx1"/>
                </a:solidFill>
                <a:effectLst/>
                <a:latin typeface="Arial" panose="020B0604020202020204" pitchFamily="34" charset="0"/>
              </a:rPr>
              <a:t>Toner Application</a:t>
            </a:r>
            <a:r>
              <a:rPr kumimoji="0" lang="en-US" altLang="en-US" b="0" i="0" u="none" strike="noStrike" cap="none" normalizeH="0" baseline="0" dirty="0">
                <a:ln>
                  <a:noFill/>
                </a:ln>
                <a:solidFill>
                  <a:schemeClr val="tx1"/>
                </a:solidFill>
                <a:effectLst/>
                <a:latin typeface="Arial" panose="020B0604020202020204" pitchFamily="34" charset="0"/>
              </a:rPr>
              <a:t>: Negatively charged toner is applied to the drum. The toner sticks to the positively charged areas while avoiding the uncharged regions.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1" i="0" u="none" strike="noStrike" cap="none" normalizeH="0" baseline="0" dirty="0">
                <a:ln>
                  <a:noFill/>
                </a:ln>
                <a:solidFill>
                  <a:schemeClr val="tx1"/>
                </a:solidFill>
                <a:effectLst/>
                <a:latin typeface="Arial" panose="020B0604020202020204" pitchFamily="34" charset="0"/>
              </a:rPr>
              <a:t>Transferring to Paper</a:t>
            </a:r>
            <a:r>
              <a:rPr kumimoji="0" lang="en-US" altLang="en-US" b="0" i="0" u="none" strike="noStrike" cap="none" normalizeH="0" baseline="0" dirty="0">
                <a:ln>
                  <a:noFill/>
                </a:ln>
                <a:solidFill>
                  <a:schemeClr val="tx1"/>
                </a:solidFill>
                <a:effectLst/>
                <a:latin typeface="Arial" panose="020B0604020202020204" pitchFamily="34" charset="0"/>
              </a:rPr>
              <a:t>: The toner is transferred to the paper using electric fields, where it's held in place by electrostatic forces and then fused with heat to produce the final copy.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This process highlights how electric fields are used to control and move charged particles to create accurate copies of documents.</a:t>
            </a:r>
          </a:p>
          <a:p>
            <a:endParaRPr lang="en-US" b="1" dirty="0">
              <a:latin typeface="Calibri" panose="020F0502020204030204" pitchFamily="34" charset="0"/>
              <a:cs typeface="Calibri" panose="020F0502020204030204" pitchFamily="34" charset="0"/>
            </a:endParaRPr>
          </a:p>
          <a:p>
            <a:endParaRPr lang="en-US" dirty="0"/>
          </a:p>
        </p:txBody>
      </p:sp>
      <p:pic>
        <p:nvPicPr>
          <p:cNvPr id="4" name="Picture 3">
            <a:extLst>
              <a:ext uri="{FF2B5EF4-FFF2-40B4-BE49-F238E27FC236}">
                <a16:creationId xmlns:a16="http://schemas.microsoft.com/office/drawing/2014/main" id="{E501F556-2C62-B5A2-0AE2-D1D1C04322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543" y="1237222"/>
            <a:ext cx="2203839" cy="1773703"/>
          </a:xfrm>
          <a:prstGeom prst="rect">
            <a:avLst/>
          </a:prstGeom>
        </p:spPr>
      </p:pic>
      <p:pic>
        <p:nvPicPr>
          <p:cNvPr id="6" name="Picture 5">
            <a:extLst>
              <a:ext uri="{FF2B5EF4-FFF2-40B4-BE49-F238E27FC236}">
                <a16:creationId xmlns:a16="http://schemas.microsoft.com/office/drawing/2014/main" id="{2CA3DCF9-540E-705F-D74F-C11474B6CB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0536" y="1237221"/>
            <a:ext cx="2321176" cy="1773703"/>
          </a:xfrm>
          <a:prstGeom prst="rect">
            <a:avLst/>
          </a:prstGeom>
        </p:spPr>
      </p:pic>
      <p:pic>
        <p:nvPicPr>
          <p:cNvPr id="8" name="Picture 7">
            <a:extLst>
              <a:ext uri="{FF2B5EF4-FFF2-40B4-BE49-F238E27FC236}">
                <a16:creationId xmlns:a16="http://schemas.microsoft.com/office/drawing/2014/main" id="{660C1631-BF25-1188-2B5D-12DF814D2A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543" y="3641063"/>
            <a:ext cx="2203839" cy="1861179"/>
          </a:xfrm>
          <a:prstGeom prst="rect">
            <a:avLst/>
          </a:prstGeom>
        </p:spPr>
      </p:pic>
      <p:pic>
        <p:nvPicPr>
          <p:cNvPr id="10" name="Picture 9">
            <a:extLst>
              <a:ext uri="{FF2B5EF4-FFF2-40B4-BE49-F238E27FC236}">
                <a16:creationId xmlns:a16="http://schemas.microsoft.com/office/drawing/2014/main" id="{18BBD5AB-2D53-195C-1ED9-3FFD222C1E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0536" y="3641063"/>
            <a:ext cx="2321176" cy="1861179"/>
          </a:xfrm>
          <a:prstGeom prst="rect">
            <a:avLst/>
          </a:prstGeom>
        </p:spPr>
      </p:pic>
      <p:sp>
        <p:nvSpPr>
          <p:cNvPr id="11" name="TextBox 10">
            <a:extLst>
              <a:ext uri="{FF2B5EF4-FFF2-40B4-BE49-F238E27FC236}">
                <a16:creationId xmlns:a16="http://schemas.microsoft.com/office/drawing/2014/main" id="{32CA8B00-2ABB-A6AE-C79D-979F950D80C8}"/>
              </a:ext>
            </a:extLst>
          </p:cNvPr>
          <p:cNvSpPr txBox="1"/>
          <p:nvPr/>
        </p:nvSpPr>
        <p:spPr>
          <a:xfrm>
            <a:off x="768848" y="3010923"/>
            <a:ext cx="2047227"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1. Photoconductive Drum</a:t>
            </a:r>
          </a:p>
        </p:txBody>
      </p:sp>
      <p:sp>
        <p:nvSpPr>
          <p:cNvPr id="12" name="TextBox 11">
            <a:extLst>
              <a:ext uri="{FF2B5EF4-FFF2-40B4-BE49-F238E27FC236}">
                <a16:creationId xmlns:a16="http://schemas.microsoft.com/office/drawing/2014/main" id="{6710BD6C-F06F-CE1A-0ABA-7ADE958F2BE4}"/>
              </a:ext>
            </a:extLst>
          </p:cNvPr>
          <p:cNvSpPr txBox="1"/>
          <p:nvPr/>
        </p:nvSpPr>
        <p:spPr>
          <a:xfrm>
            <a:off x="3757242" y="3010924"/>
            <a:ext cx="1427763"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2. Light Exposure</a:t>
            </a:r>
          </a:p>
        </p:txBody>
      </p:sp>
      <p:sp>
        <p:nvSpPr>
          <p:cNvPr id="13" name="TextBox 12">
            <a:extLst>
              <a:ext uri="{FF2B5EF4-FFF2-40B4-BE49-F238E27FC236}">
                <a16:creationId xmlns:a16="http://schemas.microsoft.com/office/drawing/2014/main" id="{D113003B-0639-55FA-31F6-385628DFA4D8}"/>
              </a:ext>
            </a:extLst>
          </p:cNvPr>
          <p:cNvSpPr txBox="1"/>
          <p:nvPr/>
        </p:nvSpPr>
        <p:spPr>
          <a:xfrm>
            <a:off x="1405143" y="5502242"/>
            <a:ext cx="774636"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3. Toner</a:t>
            </a:r>
          </a:p>
        </p:txBody>
      </p:sp>
      <p:sp>
        <p:nvSpPr>
          <p:cNvPr id="14" name="TextBox 13">
            <a:extLst>
              <a:ext uri="{FF2B5EF4-FFF2-40B4-BE49-F238E27FC236}">
                <a16:creationId xmlns:a16="http://schemas.microsoft.com/office/drawing/2014/main" id="{1DB5BF56-5308-B169-64DF-D15B18D60B1A}"/>
              </a:ext>
            </a:extLst>
          </p:cNvPr>
          <p:cNvSpPr txBox="1"/>
          <p:nvPr/>
        </p:nvSpPr>
        <p:spPr>
          <a:xfrm>
            <a:off x="3523716" y="5496252"/>
            <a:ext cx="1894814" cy="307777"/>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4. Transferring to paper</a:t>
            </a:r>
          </a:p>
        </p:txBody>
      </p:sp>
    </p:spTree>
    <p:extLst>
      <p:ext uri="{BB962C8B-B14F-4D97-AF65-F5344CB8AC3E}">
        <p14:creationId xmlns:p14="http://schemas.microsoft.com/office/powerpoint/2010/main" val="19838431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2"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828841-5C9F-47EF-2A9B-FC77715AAF48}"/>
              </a:ext>
            </a:extLst>
          </p:cNvPr>
          <p:cNvSpPr txBox="1"/>
          <p:nvPr/>
        </p:nvSpPr>
        <p:spPr>
          <a:xfrm>
            <a:off x="6096001" y="1116678"/>
            <a:ext cx="5408428" cy="4185761"/>
          </a:xfrm>
          <a:prstGeom prst="rect">
            <a:avLst/>
          </a:prstGeom>
          <a:noFill/>
        </p:spPr>
        <p:txBody>
          <a:bodyPr wrap="square" rtlCol="0">
            <a:spAutoFit/>
          </a:bodyPr>
          <a:lstStyle/>
          <a:p>
            <a:r>
              <a:rPr lang="en-US" sz="3200" b="1" dirty="0">
                <a:latin typeface="Calibri" panose="020F0502020204030204" pitchFamily="34" charset="0"/>
                <a:cs typeface="Calibri" panose="020F0502020204030204" pitchFamily="34" charset="0"/>
              </a:rPr>
              <a:t>Capacitive Touchscreens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Capacitive touchscreens use electric fields to detect touch by taking advantage of the human body’s conductive properties. Here’s how they work: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Creating the Electric Field</a:t>
            </a:r>
            <a:r>
              <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The screen has a layer of transparent, conductive material, usually indium tin oxide, arranged in a grid of electrodes. These electrodes generate a uniform electric field across the screen. </a:t>
            </a:r>
            <a:endParaRPr lang="en-US" altLang="en-US"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Touch Detection</a:t>
            </a:r>
            <a:r>
              <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When a finger touches the screen, it disrupts the electric field at that point. Since the human body conducts electricity, it changes the capacitance in the area of contact. </a:t>
            </a:r>
            <a:endParaRPr lang="en-US" dirty="0">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D0B03260-52C6-E27F-6F34-43B99EFEA8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768" y="670111"/>
            <a:ext cx="4381500" cy="5472007"/>
          </a:xfrm>
          <a:prstGeom prst="rect">
            <a:avLst/>
          </a:prstGeom>
        </p:spPr>
      </p:pic>
    </p:spTree>
    <p:extLst>
      <p:ext uri="{BB962C8B-B14F-4D97-AF65-F5344CB8AC3E}">
        <p14:creationId xmlns:p14="http://schemas.microsoft.com/office/powerpoint/2010/main" val="11947121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1943F9-7D8C-E0B4-FC8F-D422F1CDDE7C}"/>
              </a:ext>
            </a:extLst>
          </p:cNvPr>
          <p:cNvSpPr txBox="1"/>
          <p:nvPr/>
        </p:nvSpPr>
        <p:spPr>
          <a:xfrm>
            <a:off x="633706" y="840841"/>
            <a:ext cx="7553364" cy="230832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Locating the Touch</a:t>
            </a:r>
            <a:r>
              <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The touchscreen senses this change in capacitance and pinpoints the exact location of the touch based on the disturbance in the electric field.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Processing the Input</a:t>
            </a:r>
            <a:r>
              <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The device’s controller processes the information to interpret the user’s action.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0EBD9D29-90B0-1F61-F814-131551C236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163" y="3322670"/>
            <a:ext cx="5552679" cy="2624099"/>
          </a:xfrm>
          <a:prstGeom prst="rect">
            <a:avLst/>
          </a:prstGeom>
        </p:spPr>
      </p:pic>
      <p:pic>
        <p:nvPicPr>
          <p:cNvPr id="6" name="Picture 5">
            <a:extLst>
              <a:ext uri="{FF2B5EF4-FFF2-40B4-BE49-F238E27FC236}">
                <a16:creationId xmlns:a16="http://schemas.microsoft.com/office/drawing/2014/main" id="{7FA78C2B-564E-272A-B2A1-7A44261BEB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9649" y="709203"/>
            <a:ext cx="2943823" cy="5248199"/>
          </a:xfrm>
          <a:prstGeom prst="rect">
            <a:avLst/>
          </a:prstGeom>
        </p:spPr>
      </p:pic>
      <p:sp>
        <p:nvSpPr>
          <p:cNvPr id="12" name="TextBox 11">
            <a:extLst>
              <a:ext uri="{FF2B5EF4-FFF2-40B4-BE49-F238E27FC236}">
                <a16:creationId xmlns:a16="http://schemas.microsoft.com/office/drawing/2014/main" id="{74C58802-7B32-E65A-5E7B-08FCCC82571B}"/>
              </a:ext>
            </a:extLst>
          </p:cNvPr>
          <p:cNvSpPr txBox="1"/>
          <p:nvPr/>
        </p:nvSpPr>
        <p:spPr>
          <a:xfrm>
            <a:off x="2511932" y="5961155"/>
            <a:ext cx="2315250"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Layers of touchscreen</a:t>
            </a:r>
          </a:p>
        </p:txBody>
      </p:sp>
      <p:sp>
        <p:nvSpPr>
          <p:cNvPr id="13" name="TextBox 12">
            <a:extLst>
              <a:ext uri="{FF2B5EF4-FFF2-40B4-BE49-F238E27FC236}">
                <a16:creationId xmlns:a16="http://schemas.microsoft.com/office/drawing/2014/main" id="{62479C6C-79C6-1F35-4D37-2A689E351165}"/>
              </a:ext>
            </a:extLst>
          </p:cNvPr>
          <p:cNvSpPr txBox="1"/>
          <p:nvPr/>
        </p:nvSpPr>
        <p:spPr>
          <a:xfrm>
            <a:off x="8867558" y="5961155"/>
            <a:ext cx="2488003" cy="369332"/>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Touch detecting process</a:t>
            </a:r>
          </a:p>
        </p:txBody>
      </p:sp>
    </p:spTree>
    <p:extLst>
      <p:ext uri="{BB962C8B-B14F-4D97-AF65-F5344CB8AC3E}">
        <p14:creationId xmlns:p14="http://schemas.microsoft.com/office/powerpoint/2010/main" val="21581961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Basis</Template>
  <TotalTime>353</TotalTime>
  <Words>983</Words>
  <Application>Microsoft Office PowerPoint</Application>
  <PresentationFormat>Widescreen</PresentationFormat>
  <Paragraphs>103</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Cambria Math</vt:lpstr>
      <vt:lpstr>Corbel</vt:lpstr>
      <vt:lpstr>Basis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Mehak Ali</dc:creator>
  <cp:lastModifiedBy>Mehak Ali</cp:lastModifiedBy>
  <cp:revision>6</cp:revision>
  <dcterms:created xsi:type="dcterms:W3CDTF">2025-01-20T19:37:42Z</dcterms:created>
  <dcterms:modified xsi:type="dcterms:W3CDTF">2025-01-30T14:38:56Z</dcterms:modified>
</cp:coreProperties>
</file>